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557" r:id="rId3"/>
    <p:sldId id="590" r:id="rId4"/>
    <p:sldId id="726" r:id="rId5"/>
    <p:sldId id="727" r:id="rId6"/>
    <p:sldId id="728" r:id="rId7"/>
    <p:sldId id="729" r:id="rId8"/>
    <p:sldId id="730" r:id="rId9"/>
    <p:sldId id="731" r:id="rId10"/>
    <p:sldId id="732" r:id="rId11"/>
    <p:sldId id="733" r:id="rId12"/>
    <p:sldId id="734" r:id="rId13"/>
    <p:sldId id="735" r:id="rId14"/>
    <p:sldId id="736" r:id="rId15"/>
    <p:sldId id="737" r:id="rId16"/>
    <p:sldId id="738" r:id="rId17"/>
    <p:sldId id="739" r:id="rId18"/>
    <p:sldId id="740" r:id="rId19"/>
    <p:sldId id="741" r:id="rId20"/>
    <p:sldId id="742" r:id="rId21"/>
    <p:sldId id="743" r:id="rId22"/>
    <p:sldId id="744" r:id="rId23"/>
    <p:sldId id="745" r:id="rId24"/>
    <p:sldId id="467" r:id="rId25"/>
    <p:sldId id="468" r:id="rId26"/>
    <p:sldId id="746" r:id="rId27"/>
    <p:sldId id="747" r:id="rId28"/>
    <p:sldId id="748" r:id="rId29"/>
    <p:sldId id="749" r:id="rId30"/>
    <p:sldId id="750" r:id="rId31"/>
    <p:sldId id="751" r:id="rId32"/>
    <p:sldId id="660" r:id="rId33"/>
    <p:sldId id="661" r:id="rId34"/>
    <p:sldId id="662" r:id="rId35"/>
    <p:sldId id="663" r:id="rId36"/>
    <p:sldId id="664" r:id="rId37"/>
    <p:sldId id="679" r:id="rId38"/>
    <p:sldId id="627" r:id="rId39"/>
    <p:sldId id="682" r:id="rId40"/>
    <p:sldId id="684" r:id="rId41"/>
    <p:sldId id="617" r:id="rId42"/>
    <p:sldId id="687" r:id="rId43"/>
    <p:sldId id="688" r:id="rId44"/>
    <p:sldId id="689" r:id="rId45"/>
    <p:sldId id="752" r:id="rId46"/>
    <p:sldId id="753" r:id="rId47"/>
    <p:sldId id="754" r:id="rId48"/>
    <p:sldId id="755" r:id="rId49"/>
    <p:sldId id="756" r:id="rId50"/>
    <p:sldId id="757" r:id="rId51"/>
    <p:sldId id="758" r:id="rId52"/>
    <p:sldId id="698" r:id="rId53"/>
    <p:sldId id="699" r:id="rId54"/>
    <p:sldId id="700" r:id="rId55"/>
    <p:sldId id="711" r:id="rId56"/>
    <p:sldId id="712"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557"/>
            <p14:sldId id="590"/>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467"/>
            <p14:sldId id="468"/>
            <p14:sldId id="746"/>
            <p14:sldId id="747"/>
            <p14:sldId id="748"/>
            <p14:sldId id="749"/>
            <p14:sldId id="750"/>
            <p14:sldId id="751"/>
            <p14:sldId id="660"/>
            <p14:sldId id="661"/>
            <p14:sldId id="662"/>
            <p14:sldId id="663"/>
            <p14:sldId id="664"/>
            <p14:sldId id="679"/>
            <p14:sldId id="627"/>
            <p14:sldId id="682"/>
            <p14:sldId id="684"/>
            <p14:sldId id="617"/>
            <p14:sldId id="687"/>
            <p14:sldId id="688"/>
            <p14:sldId id="689"/>
            <p14:sldId id="752"/>
            <p14:sldId id="753"/>
            <p14:sldId id="754"/>
            <p14:sldId id="755"/>
            <p14:sldId id="756"/>
            <p14:sldId id="757"/>
            <p14:sldId id="758"/>
            <p14:sldId id="698"/>
            <p14:sldId id="699"/>
            <p14:sldId id="700"/>
            <p14:sldId id="711"/>
            <p14:sldId id="7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2" autoAdjust="0"/>
    <p:restoredTop sz="63785" autoAdjust="0"/>
  </p:normalViewPr>
  <p:slideViewPr>
    <p:cSldViewPr snapToGrid="0" snapToObjects="1">
      <p:cViewPr varScale="1">
        <p:scale>
          <a:sx n="57" d="100"/>
          <a:sy n="57" d="100"/>
        </p:scale>
        <p:origin x="2388"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9/22/2020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174065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205944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3889799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1201663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3322999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2695899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16</a:t>
            </a:fld>
            <a:endParaRPr lang="en-US"/>
          </a:p>
        </p:txBody>
      </p:sp>
    </p:spTree>
    <p:extLst>
      <p:ext uri="{BB962C8B-B14F-4D97-AF65-F5344CB8AC3E}">
        <p14:creationId xmlns:p14="http://schemas.microsoft.com/office/powerpoint/2010/main" val="19560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839283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18</a:t>
            </a:fld>
            <a:endParaRPr lang="en-US"/>
          </a:p>
        </p:txBody>
      </p:sp>
    </p:spTree>
    <p:extLst>
      <p:ext uri="{BB962C8B-B14F-4D97-AF65-F5344CB8AC3E}">
        <p14:creationId xmlns:p14="http://schemas.microsoft.com/office/powerpoint/2010/main" val="496009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1008640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357583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155235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925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17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46937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24</a:t>
            </a:fld>
            <a:endParaRPr lang="en-US"/>
          </a:p>
        </p:txBody>
      </p:sp>
    </p:spTree>
    <p:extLst>
      <p:ext uri="{BB962C8B-B14F-4D97-AF65-F5344CB8AC3E}">
        <p14:creationId xmlns:p14="http://schemas.microsoft.com/office/powerpoint/2010/main" val="138370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3658290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4367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49384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5994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9124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704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2764589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67706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4048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i="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1490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379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306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498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566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5783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141283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2858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3568050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427753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r>
              <a:rPr lang="en-US" dirty="0"/>
              <a:t>.</a:t>
            </a:r>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77923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170283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9/22/2020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9/22/2020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9/22/2020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9/22/2020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2.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53.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1609438" y="443258"/>
            <a:ext cx="5925122" cy="2123658"/>
          </a:xfrm>
          <a:prstGeom prst="rect">
            <a:avLst/>
          </a:prstGeom>
          <a:noFill/>
        </p:spPr>
        <p:txBody>
          <a:bodyPr wrap="square" rtlCol="0">
            <a:spAutoFit/>
          </a:bodyPr>
          <a:lstStyle/>
          <a:p>
            <a:pPr algn="ctr"/>
            <a:r>
              <a:rPr lang="en-US" sz="4400" dirty="0"/>
              <a:t>Chapter 14</a:t>
            </a:r>
          </a:p>
          <a:p>
            <a:pPr algn="ctr"/>
            <a:r>
              <a:rPr lang="en-US" sz="4400" dirty="0"/>
              <a:t>Simple and Multiple Linear Regression</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401820" cy="1025028"/>
          </a:xfrm>
        </p:spPr>
        <p:txBody>
          <a:bodyPr>
            <a:normAutofit fontScale="90000"/>
          </a:bodyPr>
          <a:lstStyle/>
          <a:p>
            <a:pPr algn="l"/>
            <a:r>
              <a:rPr lang="en-US" sz="4000" dirty="0"/>
              <a:t>How to Judge Whether a Prediction Is Good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0D470935-420C-4F0A-AB42-C9FAF32DD75C}"/>
              </a:ext>
            </a:extLst>
          </p:cNvPr>
          <p:cNvSpPr>
            <a:spLocks noGrp="1"/>
          </p:cNvSpPr>
          <p:nvPr>
            <p:ph idx="1"/>
          </p:nvPr>
        </p:nvSpPr>
        <p:spPr>
          <a:xfrm>
            <a:off x="457200" y="1533294"/>
            <a:ext cx="8051180" cy="4525963"/>
          </a:xfrm>
        </p:spPr>
        <p:txBody>
          <a:bodyPr>
            <a:normAutofit fontScale="77500" lnSpcReduction="20000"/>
          </a:bodyPr>
          <a:lstStyle/>
          <a:p>
            <a:pPr>
              <a:lnSpc>
                <a:spcPct val="120000"/>
              </a:lnSpc>
              <a:spcBef>
                <a:spcPts val="0"/>
              </a:spcBef>
            </a:pPr>
            <a:r>
              <a:rPr lang="en-US" dirty="0"/>
              <a:t>Best prediction is the one that yields the smallest errors between predicted outcomes and actual outcomes.</a:t>
            </a:r>
            <a:br>
              <a:rPr lang="en-US" dirty="0"/>
            </a:br>
            <a:endParaRPr lang="en-US" dirty="0"/>
          </a:p>
          <a:p>
            <a:pPr>
              <a:lnSpc>
                <a:spcPct val="120000"/>
              </a:lnSpc>
              <a:spcBef>
                <a:spcPts val="0"/>
              </a:spcBef>
            </a:pPr>
            <a:r>
              <a:rPr lang="en-US" dirty="0"/>
              <a:t>Least Squares Criterion</a:t>
            </a:r>
          </a:p>
          <a:p>
            <a:pPr lvl="1">
              <a:lnSpc>
                <a:spcPct val="120000"/>
              </a:lnSpc>
              <a:spcBef>
                <a:spcPts val="0"/>
              </a:spcBef>
            </a:pPr>
            <a:r>
              <a:rPr lang="en-US" dirty="0"/>
              <a:t>Prediction errors are squared and the best-fitting regression line is the one that has the smallest sum of squared errors</a:t>
            </a:r>
            <a:br>
              <a:rPr lang="en-US" dirty="0"/>
            </a:br>
            <a:endParaRPr lang="en-US" dirty="0"/>
          </a:p>
          <a:p>
            <a:pPr>
              <a:lnSpc>
                <a:spcPct val="120000"/>
              </a:lnSpc>
              <a:spcBef>
                <a:spcPts val="0"/>
              </a:spcBef>
            </a:pPr>
            <a:r>
              <a:rPr lang="en-US" dirty="0"/>
              <a:t>Standard Error of the Estimate </a:t>
            </a:r>
          </a:p>
          <a:p>
            <a:pPr lvl="1">
              <a:lnSpc>
                <a:spcPct val="120000"/>
              </a:lnSpc>
              <a:spcBef>
                <a:spcPts val="0"/>
              </a:spcBef>
            </a:pPr>
            <a:r>
              <a:rPr lang="en-US" dirty="0"/>
              <a:t>Standard deviation of the residual scores, a measure of error in regression</a:t>
            </a:r>
          </a:p>
        </p:txBody>
      </p:sp>
    </p:spTree>
    <p:extLst>
      <p:ext uri="{BB962C8B-B14F-4D97-AF65-F5344CB8AC3E}">
        <p14:creationId xmlns:p14="http://schemas.microsoft.com/office/powerpoint/2010/main" val="59593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401820" cy="1025028"/>
          </a:xfrm>
        </p:spPr>
        <p:txBody>
          <a:bodyPr>
            <a:normAutofit fontScale="90000"/>
          </a:bodyPr>
          <a:lstStyle/>
          <a:p>
            <a:pPr algn="l"/>
            <a:r>
              <a:rPr lang="en-US" sz="4000" dirty="0"/>
              <a:t>How to Judge Whether a Prediction Is Good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11AE3B95-A407-40A9-953F-97094907BA78}"/>
              </a:ext>
            </a:extLst>
          </p:cNvPr>
          <p:cNvSpPr>
            <a:spLocks noGrp="1"/>
          </p:cNvSpPr>
          <p:nvPr>
            <p:ph idx="1"/>
          </p:nvPr>
        </p:nvSpPr>
        <p:spPr>
          <a:xfrm>
            <a:off x="457200" y="1421781"/>
            <a:ext cx="4428567" cy="4525963"/>
          </a:xfrm>
        </p:spPr>
        <p:txBody>
          <a:bodyPr>
            <a:normAutofit fontScale="70000" lnSpcReduction="20000"/>
          </a:bodyPr>
          <a:lstStyle/>
          <a:p>
            <a:pPr>
              <a:lnSpc>
                <a:spcPct val="120000"/>
              </a:lnSpc>
              <a:spcBef>
                <a:spcPts val="0"/>
              </a:spcBef>
            </a:pPr>
            <a:r>
              <a:rPr lang="en-US" dirty="0"/>
              <a:t>Marital Satisfaction Study</a:t>
            </a:r>
          </a:p>
          <a:p>
            <a:pPr lvl="1">
              <a:lnSpc>
                <a:spcPct val="120000"/>
              </a:lnSpc>
              <a:spcBef>
                <a:spcPts val="0"/>
              </a:spcBef>
            </a:pPr>
            <a:r>
              <a:rPr lang="en-US" dirty="0"/>
              <a:t>Figure compares the case’s actual marital satisfaction scores to their predicted scores for line II from Figure 14.4</a:t>
            </a:r>
          </a:p>
          <a:p>
            <a:pPr lvl="1">
              <a:lnSpc>
                <a:spcPct val="120000"/>
              </a:lnSpc>
              <a:spcBef>
                <a:spcPts val="0"/>
              </a:spcBef>
            </a:pPr>
            <a:r>
              <a:rPr lang="en-US" dirty="0"/>
              <a:t>Double-headed arrows from the actual cases to the line show the sizes of the errors </a:t>
            </a:r>
          </a:p>
          <a:p>
            <a:pPr lvl="2">
              <a:lnSpc>
                <a:spcPct val="120000"/>
              </a:lnSpc>
              <a:spcBef>
                <a:spcPts val="0"/>
              </a:spcBef>
            </a:pPr>
            <a:r>
              <a:rPr lang="en-US" dirty="0"/>
              <a:t>Cases A, B, and E errors are small: predicted values are close to the actual values</a:t>
            </a:r>
          </a:p>
          <a:p>
            <a:pPr lvl="2">
              <a:lnSpc>
                <a:spcPct val="120000"/>
              </a:lnSpc>
              <a:spcBef>
                <a:spcPts val="0"/>
              </a:spcBef>
            </a:pPr>
            <a:r>
              <a:rPr lang="en-US" dirty="0"/>
              <a:t>In other cases, like F, error is large and predicted value far from the actual value</a:t>
            </a:r>
          </a:p>
          <a:p>
            <a:pPr>
              <a:lnSpc>
                <a:spcPct val="120000"/>
              </a:lnSpc>
              <a:spcBef>
                <a:spcPts val="0"/>
              </a:spcBef>
            </a:pPr>
            <a:endParaRPr lang="en-US" dirty="0"/>
          </a:p>
        </p:txBody>
      </p:sp>
      <p:sp>
        <p:nvSpPr>
          <p:cNvPr id="8" name="TextBox 7">
            <a:extLst>
              <a:ext uri="{FF2B5EF4-FFF2-40B4-BE49-F238E27FC236}">
                <a16:creationId xmlns:a16="http://schemas.microsoft.com/office/drawing/2014/main" id="{AD8180CC-73D5-47BC-BF18-83A8AD315676}"/>
              </a:ext>
            </a:extLst>
          </p:cNvPr>
          <p:cNvSpPr txBox="1"/>
          <p:nvPr/>
        </p:nvSpPr>
        <p:spPr>
          <a:xfrm>
            <a:off x="5203902" y="4519867"/>
            <a:ext cx="4191023" cy="369332"/>
          </a:xfrm>
          <a:prstGeom prst="rect">
            <a:avLst/>
          </a:prstGeom>
          <a:noFill/>
        </p:spPr>
        <p:txBody>
          <a:bodyPr wrap="square" rtlCol="0">
            <a:spAutoFit/>
          </a:bodyPr>
          <a:lstStyle/>
          <a:p>
            <a:r>
              <a:rPr lang="en-US" sz="1800" dirty="0">
                <a:solidFill>
                  <a:srgbClr val="000000"/>
                </a:solidFill>
              </a:rPr>
              <a:t>Errors in Prediction </a:t>
            </a:r>
          </a:p>
        </p:txBody>
      </p:sp>
      <p:pic>
        <p:nvPicPr>
          <p:cNvPr id="9" name="Picture 8" descr="The figure is a scatter plot that uses data from the previous example of the marital satisfaction data. The Figure shows the scatterplot for the marital satisfaction data with line II from Figure 14.4. In this figure, double-headed arrows are used to mark the distance for the eight cases from their actual values (the dots) to the line. &#10;These distances represent errors in prediction: the distance from Y (the wives’ real satisfaction scores) to Y ′ (their predicted satisfaction scores) is the error in prediction. Sometimes the errors are small, as for points A, B, and E. Sometimes the errors are large, as for point F.&#10;" title="Figure 14.6">
            <a:extLst>
              <a:ext uri="{FF2B5EF4-FFF2-40B4-BE49-F238E27FC236}">
                <a16:creationId xmlns:a16="http://schemas.microsoft.com/office/drawing/2014/main" id="{F1FC61D1-5A8A-4312-AE5B-1AC40E988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6087" y="1523999"/>
            <a:ext cx="4098215" cy="2872581"/>
          </a:xfrm>
          <a:prstGeom prst="rect">
            <a:avLst/>
          </a:prstGeom>
        </p:spPr>
      </p:pic>
    </p:spTree>
    <p:extLst>
      <p:ext uri="{BB962C8B-B14F-4D97-AF65-F5344CB8AC3E}">
        <p14:creationId xmlns:p14="http://schemas.microsoft.com/office/powerpoint/2010/main" val="2108493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401820" cy="1025028"/>
          </a:xfrm>
        </p:spPr>
        <p:txBody>
          <a:bodyPr>
            <a:normAutofit fontScale="90000"/>
          </a:bodyPr>
          <a:lstStyle/>
          <a:p>
            <a:pPr algn="l"/>
            <a:r>
              <a:rPr lang="en-US" sz="4000" dirty="0"/>
              <a:t>How to Judge Whether a Prediction Is Good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Content Placeholder 2">
            <a:extLst>
              <a:ext uri="{FF2B5EF4-FFF2-40B4-BE49-F238E27FC236}">
                <a16:creationId xmlns:a16="http://schemas.microsoft.com/office/drawing/2014/main" id="{F3D49622-8FB1-4993-80B7-84B1F792A52E}"/>
              </a:ext>
            </a:extLst>
          </p:cNvPr>
          <p:cNvSpPr>
            <a:spLocks noGrp="1"/>
          </p:cNvSpPr>
          <p:nvPr>
            <p:ph idx="1"/>
          </p:nvPr>
        </p:nvSpPr>
        <p:spPr>
          <a:xfrm>
            <a:off x="457200" y="1399481"/>
            <a:ext cx="8229600" cy="4525963"/>
          </a:xfrm>
        </p:spPr>
        <p:txBody>
          <a:bodyPr>
            <a:normAutofit fontScale="92500" lnSpcReduction="20000"/>
          </a:bodyPr>
          <a:lstStyle/>
          <a:p>
            <a:pPr>
              <a:lnSpc>
                <a:spcPct val="110000"/>
              </a:lnSpc>
              <a:spcBef>
                <a:spcPts val="0"/>
              </a:spcBef>
            </a:pPr>
            <a:r>
              <a:rPr lang="en-US" dirty="0"/>
              <a:t>See Table 14.1 in your text</a:t>
            </a:r>
          </a:p>
          <a:p>
            <a:pPr lvl="0">
              <a:lnSpc>
                <a:spcPct val="110000"/>
              </a:lnSpc>
              <a:spcBef>
                <a:spcPts val="0"/>
              </a:spcBef>
            </a:pPr>
            <a:r>
              <a:rPr lang="en-US" dirty="0"/>
              <a:t>The tables examine three different prediction lines for Dr. Paik’s marital satisfaction data</a:t>
            </a:r>
          </a:p>
          <a:p>
            <a:pPr lvl="1">
              <a:lnSpc>
                <a:spcPct val="110000"/>
              </a:lnSpc>
              <a:spcBef>
                <a:spcPts val="0"/>
              </a:spcBef>
            </a:pPr>
            <a:r>
              <a:rPr lang="en-US" b="1" dirty="0"/>
              <a:t>Panel A:</a:t>
            </a:r>
            <a:r>
              <a:rPr lang="en-US" dirty="0"/>
              <a:t> Each row shows the actual marital satisfaction scores for the eight cases discussed in Ch. 13 and the scores predicted by each of the linear equations</a:t>
            </a:r>
          </a:p>
          <a:p>
            <a:pPr lvl="1">
              <a:lnSpc>
                <a:spcPct val="110000"/>
              </a:lnSpc>
              <a:spcBef>
                <a:spcPts val="0"/>
              </a:spcBef>
            </a:pPr>
            <a:r>
              <a:rPr lang="en-US" b="1" dirty="0"/>
              <a:t>Panel B:</a:t>
            </a:r>
            <a:r>
              <a:rPr lang="en-US" dirty="0"/>
              <a:t> Shows residual scores, </a:t>
            </a:r>
            <a:r>
              <a:rPr lang="en-US" i="1" dirty="0"/>
              <a:t>Y</a:t>
            </a:r>
            <a:r>
              <a:rPr lang="en-US" dirty="0"/>
              <a:t> </a:t>
            </a:r>
            <a:r>
              <a:rPr lang="en-US" dirty="0">
                <a:cs typeface="Arial" panose="020B0604020202020204" pitchFamily="34" charset="0"/>
              </a:rPr>
              <a:t>–</a:t>
            </a:r>
            <a:r>
              <a:rPr lang="en-US" dirty="0"/>
              <a:t> </a:t>
            </a:r>
            <a:r>
              <a:rPr lang="en-US" i="1" dirty="0"/>
              <a:t>Y′</a:t>
            </a:r>
            <a:r>
              <a:rPr lang="en-US" dirty="0"/>
              <a:t>, for each linear equation</a:t>
            </a:r>
            <a:br>
              <a:rPr lang="en-US" dirty="0"/>
            </a:br>
            <a:r>
              <a:rPr lang="en-US" dirty="0"/>
              <a:t>For each line, the residual scores sum to zero</a:t>
            </a:r>
          </a:p>
          <a:p>
            <a:pPr lvl="1">
              <a:lnSpc>
                <a:spcPct val="110000"/>
              </a:lnSpc>
              <a:spcBef>
                <a:spcPts val="0"/>
              </a:spcBef>
            </a:pPr>
            <a:r>
              <a:rPr lang="en-US" b="1" dirty="0"/>
              <a:t>Panel C:</a:t>
            </a:r>
            <a:r>
              <a:rPr lang="en-US" dirty="0"/>
              <a:t> Displays the squared residual scores</a:t>
            </a:r>
          </a:p>
          <a:p>
            <a:pPr>
              <a:lnSpc>
                <a:spcPct val="110000"/>
              </a:lnSpc>
              <a:spcBef>
                <a:spcPts val="0"/>
              </a:spcBef>
            </a:pPr>
            <a:endParaRPr lang="en-US" dirty="0"/>
          </a:p>
        </p:txBody>
      </p:sp>
      <p:pic>
        <p:nvPicPr>
          <p:cNvPr id="13" name="Picture 12" descr="A screenshot of a cell phone&#10;&#10;Description automatically generated">
            <a:extLst>
              <a:ext uri="{FF2B5EF4-FFF2-40B4-BE49-F238E27FC236}">
                <a16:creationId xmlns:a16="http://schemas.microsoft.com/office/drawing/2014/main" id="{168126DC-5D40-4646-B2AE-D1599FE2BF4E}"/>
              </a:ext>
            </a:extLst>
          </p:cNvPr>
          <p:cNvPicPr>
            <a:picLocks noChangeAspect="1"/>
          </p:cNvPicPr>
          <p:nvPr/>
        </p:nvPicPr>
        <p:blipFill>
          <a:blip r:embed="rId4"/>
          <a:stretch>
            <a:fillRect/>
          </a:stretch>
        </p:blipFill>
        <p:spPr>
          <a:xfrm>
            <a:off x="1091078" y="38151"/>
            <a:ext cx="6469449" cy="5447957"/>
          </a:xfrm>
          <a:prstGeom prst="rect">
            <a:avLst/>
          </a:prstGeom>
        </p:spPr>
      </p:pic>
    </p:spTree>
    <p:extLst>
      <p:ext uri="{BB962C8B-B14F-4D97-AF65-F5344CB8AC3E}">
        <p14:creationId xmlns:p14="http://schemas.microsoft.com/office/powerpoint/2010/main" val="185556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401820" cy="1025028"/>
          </a:xfrm>
        </p:spPr>
        <p:txBody>
          <a:bodyPr>
            <a:normAutofit fontScale="90000"/>
          </a:bodyPr>
          <a:lstStyle/>
          <a:p>
            <a:pPr algn="l"/>
            <a:r>
              <a:rPr lang="en-US" sz="4000" dirty="0"/>
              <a:t>How to Judge Whether a Prediction Is Good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1B7AE0C5-0079-47D9-ACD3-914C6FDCD155}"/>
              </a:ext>
            </a:extLst>
          </p:cNvPr>
          <p:cNvSpPr>
            <a:spLocks noGrp="1"/>
          </p:cNvSpPr>
          <p:nvPr>
            <p:ph idx="1"/>
          </p:nvPr>
        </p:nvSpPr>
        <p:spPr>
          <a:xfrm>
            <a:off x="457200" y="1600200"/>
            <a:ext cx="8229600" cy="4525963"/>
          </a:xfrm>
        </p:spPr>
        <p:txBody>
          <a:bodyPr/>
          <a:lstStyle/>
          <a:p>
            <a:pPr>
              <a:spcBef>
                <a:spcPts val="0"/>
              </a:spcBef>
            </a:pPr>
            <a:r>
              <a:rPr lang="en-US" dirty="0"/>
              <a:t>Residual</a:t>
            </a:r>
          </a:p>
          <a:p>
            <a:pPr lvl="1">
              <a:spcBef>
                <a:spcPts val="0"/>
              </a:spcBef>
            </a:pPr>
            <a:r>
              <a:rPr lang="en-US" dirty="0"/>
              <a:t>Difference between an actual score and a predicted score; size of the error in prediction</a:t>
            </a:r>
          </a:p>
        </p:txBody>
      </p:sp>
    </p:spTree>
    <p:extLst>
      <p:ext uri="{BB962C8B-B14F-4D97-AF65-F5344CB8AC3E}">
        <p14:creationId xmlns:p14="http://schemas.microsoft.com/office/powerpoint/2010/main" val="281846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16919" cy="502602"/>
          </a:xfrm>
        </p:spPr>
        <p:txBody>
          <a:bodyPr>
            <a:noAutofit/>
          </a:bodyPr>
          <a:lstStyle/>
          <a:p>
            <a:r>
              <a:rPr lang="en-US" sz="3600" dirty="0">
                <a:solidFill>
                  <a:prstClr val="black"/>
                </a:solidFill>
                <a:latin typeface="+mn-lt"/>
                <a:ea typeface="Arial" charset="0"/>
                <a:cs typeface="Arial" charset="0"/>
              </a:rPr>
              <a:t>The Linear Regression Equation</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3E4CCDD8-06B1-4DBC-B7E0-7F9219956B2B}"/>
              </a:ext>
            </a:extLst>
          </p:cNvPr>
          <p:cNvSpPr>
            <a:spLocks noGrp="1"/>
          </p:cNvSpPr>
          <p:nvPr>
            <p:ph idx="1"/>
          </p:nvPr>
        </p:nvSpPr>
        <p:spPr>
          <a:xfrm>
            <a:off x="428625" y="1020457"/>
            <a:ext cx="8229600" cy="4525963"/>
          </a:xfrm>
        </p:spPr>
        <p:txBody>
          <a:bodyPr/>
          <a:lstStyle/>
          <a:p>
            <a:pPr>
              <a:spcBef>
                <a:spcPts val="0"/>
              </a:spcBef>
            </a:pPr>
            <a:r>
              <a:rPr lang="en-US" sz="2400" dirty="0"/>
              <a:t>Three factors need to be known to apply regression line formula</a:t>
            </a:r>
          </a:p>
          <a:p>
            <a:pPr marL="800100" lvl="1" indent="-457200">
              <a:spcBef>
                <a:spcPts val="0"/>
              </a:spcBef>
              <a:buSzPct val="100000"/>
              <a:buFont typeface="+mj-lt"/>
              <a:buAutoNum type="arabicParenR"/>
            </a:pPr>
            <a:r>
              <a:rPr lang="en-US" dirty="0">
                <a:cs typeface="Times New Roman" pitchFamily="18" charset="0"/>
              </a:rPr>
              <a:t> </a:t>
            </a:r>
            <a:r>
              <a:rPr lang="en-US" i="1" dirty="0">
                <a:cs typeface="Times New Roman" pitchFamily="18" charset="0"/>
              </a:rPr>
              <a:t>X</a:t>
            </a:r>
            <a:r>
              <a:rPr lang="en-US" dirty="0">
                <a:cs typeface="Times New Roman" pitchFamily="18" charset="0"/>
              </a:rPr>
              <a:t> value for which one wants to predict a </a:t>
            </a:r>
            <a:r>
              <a:rPr lang="en-US" i="1" dirty="0">
                <a:cs typeface="Times New Roman" pitchFamily="18" charset="0"/>
              </a:rPr>
              <a:t>Y</a:t>
            </a:r>
            <a:r>
              <a:rPr lang="en-US" dirty="0">
                <a:cs typeface="Times New Roman" pitchFamily="18" charset="0"/>
              </a:rPr>
              <a:t> value</a:t>
            </a:r>
          </a:p>
          <a:p>
            <a:pPr marL="800100" lvl="1" indent="-457200">
              <a:spcBef>
                <a:spcPts val="0"/>
              </a:spcBef>
              <a:buSzPct val="100000"/>
              <a:buFont typeface="+mj-lt"/>
              <a:buAutoNum type="arabicParenR"/>
            </a:pPr>
            <a:r>
              <a:rPr lang="en-US" dirty="0">
                <a:cs typeface="Times New Roman" pitchFamily="18" charset="0"/>
              </a:rPr>
              <a:t> slope, </a:t>
            </a:r>
            <a:r>
              <a:rPr lang="en-US" i="1" dirty="0">
                <a:cs typeface="Times New Roman" pitchFamily="18" charset="0"/>
              </a:rPr>
              <a:t>b</a:t>
            </a:r>
          </a:p>
          <a:p>
            <a:pPr marL="800100" lvl="1" indent="-457200">
              <a:spcBef>
                <a:spcPts val="0"/>
              </a:spcBef>
              <a:buSzPct val="100000"/>
              <a:buFont typeface="+mj-lt"/>
              <a:buAutoNum type="arabicParenR"/>
            </a:pPr>
            <a:r>
              <a:rPr lang="en-US" dirty="0">
                <a:cs typeface="Times New Roman" pitchFamily="18" charset="0"/>
              </a:rPr>
              <a:t> </a:t>
            </a:r>
            <a:r>
              <a:rPr lang="en-US" i="1" dirty="0">
                <a:cs typeface="Times New Roman" pitchFamily="18" charset="0"/>
              </a:rPr>
              <a:t>Y</a:t>
            </a:r>
            <a:r>
              <a:rPr lang="en-US" dirty="0">
                <a:cs typeface="Times New Roman" pitchFamily="18" charset="0"/>
              </a:rPr>
              <a:t>-intercept, </a:t>
            </a:r>
            <a:r>
              <a:rPr lang="en-US" i="1" dirty="0">
                <a:cs typeface="Times New Roman" pitchFamily="18" charset="0"/>
              </a:rPr>
              <a:t>a</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BDBD035-7564-43FD-B6E5-D1D30DC5E372}"/>
                  </a:ext>
                </a:extLst>
              </p:cNvPr>
              <p:cNvSpPr/>
              <p:nvPr/>
            </p:nvSpPr>
            <p:spPr>
              <a:xfrm>
                <a:off x="381000" y="3112156"/>
                <a:ext cx="8381999" cy="22947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charset="0"/>
                            </a:rPr>
                            <m:t>𝑌</m:t>
                          </m:r>
                        </m:e>
                        <m:sup>
                          <m:r>
                            <a:rPr lang="en-US" sz="1800" b="0" i="1" smtClean="0">
                              <a:latin typeface="Cambria Math" charset="0"/>
                            </a:rPr>
                            <m:t>′</m:t>
                          </m:r>
                        </m:sup>
                      </m:sSup>
                      <m:r>
                        <a:rPr lang="en-US" sz="1800" b="0" i="1" smtClean="0">
                          <a:latin typeface="Cambria Math" charset="0"/>
                        </a:rPr>
                        <m:t>=</m:t>
                      </m:r>
                      <m:r>
                        <a:rPr lang="en-US" sz="1800" b="0" i="1" smtClean="0">
                          <a:latin typeface="Cambria Math" charset="0"/>
                        </a:rPr>
                        <m:t>𝑏𝑋</m:t>
                      </m:r>
                      <m:r>
                        <a:rPr lang="en-US" sz="1800" b="0" i="1" smtClean="0">
                          <a:latin typeface="Cambria Math" charset="0"/>
                        </a:rPr>
                        <m:t>+</m:t>
                      </m:r>
                      <m:r>
                        <a:rPr lang="en-US" sz="1800" b="0" i="1" smtClean="0">
                          <a:latin typeface="Cambria Math" charset="0"/>
                        </a:rPr>
                        <m:t>𝑎</m:t>
                      </m:r>
                    </m:oMath>
                    <m:oMath xmlns:m="http://schemas.openxmlformats.org/officeDocument/2006/math">
                      <m:r>
                        <m:rPr>
                          <m:sty m:val="p"/>
                        </m:rPr>
                        <a:rPr lang="en-US" sz="1800" b="0" i="0" smtClean="0">
                          <a:latin typeface="Cambria Math" charset="0"/>
                        </a:rPr>
                        <m:t>where</m:t>
                      </m:r>
                      <m:r>
                        <a:rPr lang="en-US" sz="1800" b="0" i="0" smtClean="0">
                          <a:latin typeface="Cambria Math" charset="0"/>
                        </a:rPr>
                        <m:t> </m:t>
                      </m:r>
                      <m:sSup>
                        <m:sSupPr>
                          <m:ctrlPr>
                            <a:rPr lang="en-US" sz="1800" b="0" i="1" smtClean="0">
                              <a:latin typeface="Cambria Math" panose="02040503050406030204" pitchFamily="18" charset="0"/>
                            </a:rPr>
                          </m:ctrlPr>
                        </m:sSupPr>
                        <m:e>
                          <m:r>
                            <a:rPr lang="en-US" sz="1800" b="0" i="1" smtClean="0">
                              <a:latin typeface="Cambria Math" charset="0"/>
                            </a:rPr>
                            <m:t>𝑌</m:t>
                          </m:r>
                        </m:e>
                        <m:sup>
                          <m:r>
                            <a:rPr lang="en-US" sz="1800" b="0" i="1" smtClean="0">
                              <a:latin typeface="Cambria Math" charset="0"/>
                            </a:rPr>
                            <m:t>′</m:t>
                          </m:r>
                        </m:sup>
                      </m:sSup>
                      <m:r>
                        <a:rPr lang="en-US" sz="1800" b="0" i="1" smtClean="0">
                          <a:latin typeface="Cambria Math" charset="0"/>
                        </a:rPr>
                        <m:t>=</m:t>
                      </m:r>
                      <m:r>
                        <m:rPr>
                          <m:sty m:val="p"/>
                        </m:rPr>
                        <a:rPr lang="en-US" sz="1800" b="0" i="0" smtClean="0">
                          <a:latin typeface="Cambria Math" charset="0"/>
                        </a:rPr>
                        <m:t>predicted</m:t>
                      </m:r>
                      <m:r>
                        <a:rPr lang="en-US" sz="1800" b="0" i="0" smtClean="0">
                          <a:latin typeface="Cambria Math" charset="0"/>
                        </a:rPr>
                        <m:t> </m:t>
                      </m:r>
                      <m:r>
                        <m:rPr>
                          <m:sty m:val="p"/>
                        </m:rPr>
                        <a:rPr lang="en-US" sz="1800" b="0" i="0" smtClean="0">
                          <a:latin typeface="Cambria Math" charset="0"/>
                        </a:rPr>
                        <m:t>value</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a:rPr lang="en-US" sz="1800" b="0" i="1" smtClean="0">
                          <a:latin typeface="Cambria Math" charset="0"/>
                        </a:rPr>
                        <m:t>𝑌</m:t>
                      </m:r>
                    </m:oMath>
                    <m:oMath xmlns:m="http://schemas.openxmlformats.org/officeDocument/2006/math">
                      <m:r>
                        <a:rPr lang="en-US" sz="1800" b="0" i="1" smtClean="0">
                          <a:latin typeface="Cambria Math" charset="0"/>
                        </a:rPr>
                        <m:t>𝑏</m:t>
                      </m:r>
                      <m:r>
                        <a:rPr lang="en-US" sz="1800" b="0" i="1" smtClean="0">
                          <a:latin typeface="Cambria Math" charset="0"/>
                        </a:rPr>
                        <m:t>=</m:t>
                      </m:r>
                      <m:r>
                        <m:rPr>
                          <m:sty m:val="p"/>
                        </m:rPr>
                        <a:rPr lang="en-US" sz="1800" b="0" i="0" smtClean="0">
                          <a:latin typeface="Cambria Math" charset="0"/>
                        </a:rPr>
                        <m:t>slope</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regression</m:t>
                      </m:r>
                      <m:r>
                        <a:rPr lang="en-US" sz="1800" b="0" i="0" smtClean="0">
                          <a:latin typeface="Cambria Math" charset="0"/>
                        </a:rPr>
                        <m:t> </m:t>
                      </m:r>
                      <m:r>
                        <m:rPr>
                          <m:sty m:val="p"/>
                        </m:rPr>
                        <a:rPr lang="en-US" sz="1800" b="0" i="0" smtClean="0">
                          <a:latin typeface="Cambria Math" charset="0"/>
                        </a:rPr>
                        <m:t>line</m:t>
                      </m:r>
                      <m:r>
                        <a:rPr lang="en-US" sz="1800" b="0" i="0" smtClean="0">
                          <a:latin typeface="Cambria Math" charset="0"/>
                        </a:rPr>
                        <m:t> </m:t>
                      </m:r>
                      <m:d>
                        <m:dPr>
                          <m:ctrlPr>
                            <a:rPr lang="en-US" sz="1800" b="0" i="1" smtClean="0">
                              <a:latin typeface="Cambria Math" panose="02040503050406030204" pitchFamily="18" charset="0"/>
                            </a:rPr>
                          </m:ctrlPr>
                        </m:dPr>
                        <m:e>
                          <m:r>
                            <m:rPr>
                              <m:sty m:val="p"/>
                            </m:rPr>
                            <a:rPr lang="en-US" sz="1800" b="0" i="0" smtClean="0">
                              <a:latin typeface="Cambria Math" charset="0"/>
                            </a:rPr>
                            <m:t>Equation</m:t>
                          </m:r>
                          <m:r>
                            <a:rPr lang="en-US" sz="1800" b="0" i="0" smtClean="0">
                              <a:latin typeface="Cambria Math" charset="0"/>
                            </a:rPr>
                            <m:t> 14.2</m:t>
                          </m:r>
                        </m:e>
                      </m:d>
                    </m:oMath>
                    <m:oMath xmlns:m="http://schemas.openxmlformats.org/officeDocument/2006/math">
                      <m:r>
                        <a:rPr lang="en-US" sz="1800" b="0" i="1" smtClean="0">
                          <a:latin typeface="Cambria Math" charset="0"/>
                        </a:rPr>
                        <m:t>𝑋</m:t>
                      </m:r>
                      <m:r>
                        <a:rPr lang="en-US" sz="1800" b="0" i="1" smtClean="0">
                          <a:latin typeface="Cambria Math" charset="0"/>
                        </a:rPr>
                        <m:t>=</m:t>
                      </m:r>
                      <m:r>
                        <m:rPr>
                          <m:sty m:val="p"/>
                        </m:rPr>
                        <a:rPr lang="en-US" sz="1800" b="0" i="0" smtClean="0">
                          <a:latin typeface="Cambria Math" charset="0"/>
                        </a:rPr>
                        <m:t>value</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a:rPr lang="en-US" sz="1800" b="0" i="1" smtClean="0">
                          <a:latin typeface="Cambria Math" charset="0"/>
                        </a:rPr>
                        <m:t>𝑋</m:t>
                      </m:r>
                      <m:r>
                        <a:rPr lang="en-US" sz="1800" b="0" i="1" smtClean="0">
                          <a:latin typeface="Cambria Math" charset="0"/>
                        </a:rPr>
                        <m:t> </m:t>
                      </m:r>
                      <m:r>
                        <m:rPr>
                          <m:sty m:val="p"/>
                        </m:rPr>
                        <a:rPr lang="en-US" sz="1800" b="0" i="0" smtClean="0">
                          <a:latin typeface="Cambria Math" charset="0"/>
                        </a:rPr>
                        <m:t>for</m:t>
                      </m:r>
                      <m:r>
                        <a:rPr lang="en-US" sz="1800" b="0" i="0" smtClean="0">
                          <a:latin typeface="Cambria Math" charset="0"/>
                        </a:rPr>
                        <m:t> </m:t>
                      </m:r>
                      <m:r>
                        <m:rPr>
                          <m:sty m:val="p"/>
                        </m:rPr>
                        <a:rPr lang="en-US" sz="1800" b="0" i="0" smtClean="0">
                          <a:latin typeface="Cambria Math" charset="0"/>
                        </a:rPr>
                        <m:t>which</m:t>
                      </m:r>
                      <m:r>
                        <a:rPr lang="en-US" sz="1800" b="0" i="0" smtClean="0">
                          <a:latin typeface="Cambria Math" charset="0"/>
                        </a:rPr>
                        <m:t> </m:t>
                      </m:r>
                      <m:r>
                        <m:rPr>
                          <m:sty m:val="p"/>
                        </m:rPr>
                        <a:rPr lang="en-US" sz="1800" b="0" i="0" smtClean="0">
                          <a:latin typeface="Cambria Math" charset="0"/>
                        </a:rPr>
                        <m:t>one</m:t>
                      </m:r>
                      <m:r>
                        <a:rPr lang="en-US" sz="1800" b="0" i="0" smtClean="0">
                          <a:latin typeface="Cambria Math" charset="0"/>
                        </a:rPr>
                        <m:t> </m:t>
                      </m:r>
                      <m:r>
                        <m:rPr>
                          <m:sty m:val="p"/>
                        </m:rPr>
                        <a:rPr lang="en-US" sz="1800" b="0" i="0" smtClean="0">
                          <a:latin typeface="Cambria Math" charset="0"/>
                        </a:rPr>
                        <m:t>wants</m:t>
                      </m:r>
                      <m:r>
                        <a:rPr lang="en-US" sz="1800" b="0" i="0" smtClean="0">
                          <a:latin typeface="Cambria Math" charset="0"/>
                        </a:rPr>
                        <m:t> </m:t>
                      </m:r>
                      <m:r>
                        <m:rPr>
                          <m:sty m:val="p"/>
                        </m:rPr>
                        <a:rPr lang="en-US" sz="1800" b="0" i="0" smtClean="0">
                          <a:latin typeface="Cambria Math" charset="0"/>
                        </a:rPr>
                        <m:t>to</m:t>
                      </m:r>
                      <m:r>
                        <a:rPr lang="en-US" sz="1800" b="0" i="0" smtClean="0">
                          <a:latin typeface="Cambria Math" charset="0"/>
                        </a:rPr>
                        <m:t> </m:t>
                      </m:r>
                      <m:r>
                        <m:rPr>
                          <m:sty m:val="p"/>
                        </m:rPr>
                        <a:rPr lang="en-US" sz="1800" b="0" i="0" smtClean="0">
                          <a:latin typeface="Cambria Math" charset="0"/>
                        </a:rPr>
                        <m:t>find</m:t>
                      </m:r>
                      <m:r>
                        <a:rPr lang="en-US" sz="1800" b="0" i="0" smtClean="0">
                          <a:latin typeface="Cambria Math" charset="0"/>
                        </a:rPr>
                        <m:t> </m:t>
                      </m:r>
                      <m:sSup>
                        <m:sSupPr>
                          <m:ctrlPr>
                            <a:rPr lang="en-US" sz="1800" b="0" i="1" smtClean="0">
                              <a:latin typeface="Cambria Math" panose="02040503050406030204" pitchFamily="18" charset="0"/>
                            </a:rPr>
                          </m:ctrlPr>
                        </m:sSupPr>
                        <m:e>
                          <m:r>
                            <a:rPr lang="en-US" sz="1800" b="0" i="1" smtClean="0">
                              <a:latin typeface="Cambria Math" charset="0"/>
                            </a:rPr>
                            <m:t>𝑌</m:t>
                          </m:r>
                        </m:e>
                        <m:sup>
                          <m:r>
                            <a:rPr lang="en-US" sz="1800" b="0" i="1" smtClean="0">
                              <a:latin typeface="Cambria Math" charset="0"/>
                            </a:rPr>
                            <m:t>′</m:t>
                          </m:r>
                        </m:sup>
                      </m:sSup>
                    </m:oMath>
                    <m:oMath xmlns:m="http://schemas.openxmlformats.org/officeDocument/2006/math">
                      <m:r>
                        <a:rPr lang="en-US" sz="1800" b="0" i="1" smtClean="0">
                          <a:latin typeface="Cambria Math" charset="0"/>
                        </a:rPr>
                        <m:t>𝑎</m:t>
                      </m:r>
                      <m:r>
                        <a:rPr lang="en-US" sz="1800" b="0" i="1" smtClean="0">
                          <a:latin typeface="Cambria Math" charset="0"/>
                        </a:rPr>
                        <m:t>=</m:t>
                      </m:r>
                      <m:r>
                        <a:rPr lang="en-US" sz="1800" b="0" i="1" smtClean="0">
                          <a:latin typeface="Cambria Math" charset="0"/>
                        </a:rPr>
                        <m:t>𝑌</m:t>
                      </m:r>
                      <m:r>
                        <m:rPr>
                          <m:nor/>
                        </m:rPr>
                        <a:rPr lang="en-US" sz="1800" dirty="0">
                          <a:solidFill>
                            <a:srgbClr val="000000"/>
                          </a:solidFill>
                          <a:latin typeface="Tempus Sans ITC" pitchFamily="82" charset="0"/>
                        </a:rPr>
                        <m:t>−</m:t>
                      </m:r>
                      <m:r>
                        <m:rPr>
                          <m:sty m:val="p"/>
                        </m:rPr>
                        <a:rPr lang="en-US" sz="1800" b="0" i="0" smtClean="0">
                          <a:latin typeface="Cambria Math" charset="0"/>
                        </a:rPr>
                        <m:t>intercept</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regression</m:t>
                      </m:r>
                      <m:r>
                        <a:rPr lang="en-US" sz="1800" b="0" i="0" smtClean="0">
                          <a:latin typeface="Cambria Math" charset="0"/>
                        </a:rPr>
                        <m:t> </m:t>
                      </m:r>
                      <m:r>
                        <m:rPr>
                          <m:sty m:val="p"/>
                        </m:rPr>
                        <a:rPr lang="en-US" sz="1800" b="0" i="0" smtClean="0">
                          <a:latin typeface="Cambria Math" charset="0"/>
                        </a:rPr>
                        <m:t>line</m:t>
                      </m:r>
                      <m:r>
                        <a:rPr lang="en-US" sz="1800" b="0" i="0" smtClean="0">
                          <a:latin typeface="Cambria Math" charset="0"/>
                        </a:rPr>
                        <m:t> (</m:t>
                      </m:r>
                      <m:r>
                        <m:rPr>
                          <m:sty m:val="p"/>
                        </m:rPr>
                        <a:rPr lang="en-US" sz="1800" b="0" i="0" smtClean="0">
                          <a:latin typeface="Cambria Math" charset="0"/>
                        </a:rPr>
                        <m:t>Equation</m:t>
                      </m:r>
                      <m:r>
                        <a:rPr lang="en-US" sz="1800" b="0" i="0" smtClean="0">
                          <a:latin typeface="Cambria Math" charset="0"/>
                        </a:rPr>
                        <m:t> 14.3)</m:t>
                      </m:r>
                    </m:oMath>
                  </m:oMathPara>
                </a14:m>
                <a:br>
                  <a:rPr lang="en-US" sz="1800" dirty="0"/>
                </a:br>
                <a:endParaRPr lang="en-US" sz="1800" dirty="0"/>
              </a:p>
            </p:txBody>
          </p:sp>
        </mc:Choice>
        <mc:Fallback xmlns="">
          <p:sp>
            <p:nvSpPr>
              <p:cNvPr id="11" name="Rectangle 10">
                <a:extLst>
                  <a:ext uri="{FF2B5EF4-FFF2-40B4-BE49-F238E27FC236}">
                    <a16:creationId xmlns:a16="http://schemas.microsoft.com/office/drawing/2014/main" id="{ABDBD035-7564-43FD-B6E5-D1D30DC5E372}"/>
                  </a:ext>
                </a:extLst>
              </p:cNvPr>
              <p:cNvSpPr>
                <a:spLocks noRot="1" noChangeAspect="1" noMove="1" noResize="1" noEditPoints="1" noAdjustHandles="1" noChangeArrowheads="1" noChangeShapeType="1" noTextEdit="1"/>
              </p:cNvSpPr>
              <p:nvPr/>
            </p:nvSpPr>
            <p:spPr>
              <a:xfrm>
                <a:off x="381000" y="3112156"/>
                <a:ext cx="8381999" cy="22947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1981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6E822A6B-533E-456F-9F6F-A930108D74E7}"/>
              </a:ext>
            </a:extLst>
          </p:cNvPr>
          <p:cNvSpPr>
            <a:spLocks noGrp="1"/>
          </p:cNvSpPr>
          <p:nvPr>
            <p:ph idx="1"/>
          </p:nvPr>
        </p:nvSpPr>
        <p:spPr>
          <a:xfrm>
            <a:off x="457200" y="977717"/>
            <a:ext cx="7950820" cy="4525963"/>
          </a:xfrm>
        </p:spPr>
        <p:txBody>
          <a:bodyPr/>
          <a:lstStyle/>
          <a:p>
            <a:pPr>
              <a:spcBef>
                <a:spcPts val="0"/>
              </a:spcBef>
            </a:pPr>
            <a:r>
              <a:rPr lang="en-US" dirty="0"/>
              <a:t>Understanding Slope</a:t>
            </a:r>
          </a:p>
          <a:p>
            <a:pPr lvl="1">
              <a:spcBef>
                <a:spcPts val="0"/>
              </a:spcBef>
            </a:pPr>
            <a:r>
              <a:rPr lang="en-US" dirty="0"/>
              <a:t>Slope</a:t>
            </a:r>
          </a:p>
          <a:p>
            <a:pPr lvl="2">
              <a:spcBef>
                <a:spcPts val="0"/>
              </a:spcBef>
            </a:pPr>
            <a:r>
              <a:rPr lang="en-US" dirty="0"/>
              <a:t>Tilt of the line; rise over run; how much up or down change in </a:t>
            </a:r>
            <a:r>
              <a:rPr lang="en-US" i="1" dirty="0"/>
              <a:t>Y</a:t>
            </a:r>
            <a:r>
              <a:rPr lang="en-US" dirty="0"/>
              <a:t> is predicted for each 1-unit change in </a:t>
            </a:r>
            <a:r>
              <a:rPr lang="en-US" i="1" dirty="0"/>
              <a:t>X</a:t>
            </a:r>
            <a:r>
              <a:rPr lang="en-US" dirty="0"/>
              <a:t>:</a:t>
            </a:r>
          </a:p>
          <a:p>
            <a:pPr lvl="3">
              <a:spcBef>
                <a:spcPts val="0"/>
              </a:spcBef>
            </a:pPr>
            <a:r>
              <a:rPr lang="en-US" dirty="0"/>
              <a:t>If the slope is positive, the line is moving up and to the right.</a:t>
            </a:r>
          </a:p>
          <a:p>
            <a:pPr lvl="3">
              <a:spcBef>
                <a:spcPts val="0"/>
              </a:spcBef>
            </a:pPr>
            <a:r>
              <a:rPr lang="en-US" dirty="0"/>
              <a:t>If the slope is negative, the line is moving down and to the right.</a:t>
            </a:r>
          </a:p>
          <a:p>
            <a:pPr lvl="3">
              <a:spcBef>
                <a:spcPts val="0"/>
              </a:spcBef>
            </a:pPr>
            <a:r>
              <a:rPr lang="en-US" dirty="0"/>
              <a:t>If the slope is zero, the line is horizontal.</a:t>
            </a:r>
          </a:p>
        </p:txBody>
      </p:sp>
    </p:spTree>
    <p:extLst>
      <p:ext uri="{BB962C8B-B14F-4D97-AF65-F5344CB8AC3E}">
        <p14:creationId xmlns:p14="http://schemas.microsoft.com/office/powerpoint/2010/main" val="4221714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603FC8FC-F8F6-4F31-86E3-247783D15A3B}"/>
              </a:ext>
            </a:extLst>
          </p:cNvPr>
          <p:cNvSpPr>
            <a:spLocks noGrp="1"/>
          </p:cNvSpPr>
          <p:nvPr>
            <p:ph idx="1"/>
          </p:nvPr>
        </p:nvSpPr>
        <p:spPr>
          <a:xfrm>
            <a:off x="457200" y="977717"/>
            <a:ext cx="8229600" cy="4525963"/>
          </a:xfrm>
        </p:spPr>
        <p:txBody>
          <a:bodyPr/>
          <a:lstStyle/>
          <a:p>
            <a:r>
              <a:rPr lang="en-US"/>
              <a:t>Formula for Calculating Slope</a:t>
            </a: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7649534-13B1-4378-98DD-181B38A0DB9D}"/>
                  </a:ext>
                </a:extLst>
              </p:cNvPr>
              <p:cNvSpPr/>
              <p:nvPr/>
            </p:nvSpPr>
            <p:spPr>
              <a:xfrm>
                <a:off x="762001" y="2044517"/>
                <a:ext cx="7696200" cy="29043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800" b="0" i="1" smtClean="0">
                          <a:latin typeface="Cambria Math" charset="0"/>
                        </a:rPr>
                        <m:t>𝑏</m:t>
                      </m:r>
                      <m:r>
                        <a:rPr lang="en-US" sz="1800" b="0" i="1" smtClean="0">
                          <a:latin typeface="Cambria Math" charset="0"/>
                        </a:rPr>
                        <m:t>=</m:t>
                      </m:r>
                      <m:r>
                        <a:rPr lang="en-US" sz="1800" b="0" i="1" smtClean="0">
                          <a:latin typeface="Cambria Math" charset="0"/>
                        </a:rPr>
                        <m:t>𝑟</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charset="0"/>
                                    </a:rPr>
                                    <m:t>𝑆</m:t>
                                  </m:r>
                                </m:e>
                                <m:sub>
                                  <m:r>
                                    <a:rPr lang="en-US" sz="1800" b="0" i="1" smtClean="0">
                                      <a:latin typeface="Cambria Math" charset="0"/>
                                    </a:rPr>
                                    <m:t>𝑌</m:t>
                                  </m:r>
                                </m:sub>
                              </m:sSub>
                            </m:num>
                            <m:den>
                              <m:sSub>
                                <m:sSubPr>
                                  <m:ctrlPr>
                                    <a:rPr lang="en-US" sz="1800" b="0" i="1" smtClean="0">
                                      <a:latin typeface="Cambria Math" panose="02040503050406030204" pitchFamily="18" charset="0"/>
                                    </a:rPr>
                                  </m:ctrlPr>
                                </m:sSubPr>
                                <m:e>
                                  <m:r>
                                    <a:rPr lang="en-US" sz="1800" b="0" i="1" smtClean="0">
                                      <a:latin typeface="Cambria Math" charset="0"/>
                                    </a:rPr>
                                    <m:t>𝑆</m:t>
                                  </m:r>
                                </m:e>
                                <m:sub>
                                  <m:r>
                                    <a:rPr lang="en-US" sz="1800" b="0" i="1" smtClean="0">
                                      <a:latin typeface="Cambria Math" charset="0"/>
                                    </a:rPr>
                                    <m:t>𝑋</m:t>
                                  </m:r>
                                </m:sub>
                              </m:sSub>
                            </m:den>
                          </m:f>
                        </m:e>
                      </m:d>
                    </m:oMath>
                    <m:oMath xmlns:m="http://schemas.openxmlformats.org/officeDocument/2006/math">
                      <m:r>
                        <m:rPr>
                          <m:sty m:val="p"/>
                        </m:rPr>
                        <a:rPr lang="en-US" sz="1800" b="0" i="0" smtClean="0">
                          <a:latin typeface="Cambria Math" charset="0"/>
                        </a:rPr>
                        <m:t>where</m:t>
                      </m:r>
                      <m:r>
                        <a:rPr lang="en-US" sz="1800" b="0" i="0" smtClean="0">
                          <a:latin typeface="Cambria Math" charset="0"/>
                        </a:rPr>
                        <m:t> </m:t>
                      </m:r>
                      <m:r>
                        <a:rPr lang="en-US" sz="1800" b="0" i="1" smtClean="0">
                          <a:latin typeface="Cambria Math" charset="0"/>
                        </a:rPr>
                        <m:t>𝑏</m:t>
                      </m:r>
                      <m:r>
                        <a:rPr lang="en-US" sz="1800" b="0" i="1" smtClean="0">
                          <a:latin typeface="Cambria Math" charset="0"/>
                        </a:rPr>
                        <m:t>=</m:t>
                      </m:r>
                      <m:r>
                        <m:rPr>
                          <m:sty m:val="p"/>
                        </m:rPr>
                        <a:rPr lang="en-US" sz="1800" b="0" i="0" smtClean="0">
                          <a:latin typeface="Cambria Math" charset="0"/>
                        </a:rPr>
                        <m:t>slope</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regression</m:t>
                      </m:r>
                      <m:r>
                        <a:rPr lang="en-US" sz="1800" b="0" i="0" smtClean="0">
                          <a:latin typeface="Cambria Math" charset="0"/>
                        </a:rPr>
                        <m:t> </m:t>
                      </m:r>
                      <m:r>
                        <m:rPr>
                          <m:sty m:val="p"/>
                        </m:rPr>
                        <a:rPr lang="en-US" sz="1800" b="0" i="0" smtClean="0">
                          <a:latin typeface="Cambria Math" charset="0"/>
                        </a:rPr>
                        <m:t>line</m:t>
                      </m:r>
                    </m:oMath>
                    <m:oMath xmlns:m="http://schemas.openxmlformats.org/officeDocument/2006/math">
                      <m:r>
                        <a:rPr lang="en-US" sz="1800" b="0" i="1" smtClean="0">
                          <a:latin typeface="Cambria Math" charset="0"/>
                        </a:rPr>
                        <m:t>𝑟</m:t>
                      </m:r>
                      <m:r>
                        <a:rPr lang="en-US" sz="1800" b="0" i="1" smtClean="0">
                          <a:latin typeface="Cambria Math" charset="0"/>
                        </a:rPr>
                        <m:t>=</m:t>
                      </m:r>
                      <m:r>
                        <m:rPr>
                          <m:sty m:val="p"/>
                        </m:rPr>
                        <a:rPr lang="en-US" sz="1800" b="0" i="0" smtClean="0">
                          <a:latin typeface="Cambria Math" charset="0"/>
                        </a:rPr>
                        <m:t>observed</m:t>
                      </m:r>
                      <m:r>
                        <a:rPr lang="en-US" sz="1800" b="0" i="0" smtClean="0">
                          <a:latin typeface="Cambria Math" charset="0"/>
                        </a:rPr>
                        <m:t> </m:t>
                      </m:r>
                      <m:r>
                        <m:rPr>
                          <m:sty m:val="p"/>
                        </m:rPr>
                        <a:rPr lang="en-US" sz="1800" b="0" i="0" smtClean="0">
                          <a:latin typeface="Cambria Math" charset="0"/>
                        </a:rPr>
                        <m:t>correlation</m:t>
                      </m:r>
                      <m:r>
                        <a:rPr lang="en-US" sz="1800" b="0" i="0" smtClean="0">
                          <a:latin typeface="Cambria Math" charset="0"/>
                        </a:rPr>
                        <m:t> </m:t>
                      </m:r>
                      <m:r>
                        <m:rPr>
                          <m:sty m:val="p"/>
                        </m:rPr>
                        <a:rPr lang="en-US" sz="1800" b="0" i="0" smtClean="0">
                          <a:latin typeface="Cambria Math" charset="0"/>
                        </a:rPr>
                        <m:t>between</m:t>
                      </m:r>
                      <m:r>
                        <a:rPr lang="en-US" sz="1800" b="0" i="0" smtClean="0">
                          <a:latin typeface="Cambria Math" charset="0"/>
                        </a:rPr>
                        <m:t> </m:t>
                      </m:r>
                      <m:r>
                        <a:rPr lang="en-US" sz="1800" b="0" i="1" smtClean="0">
                          <a:latin typeface="Cambria Math" charset="0"/>
                        </a:rPr>
                        <m:t>𝑋</m:t>
                      </m:r>
                      <m:r>
                        <a:rPr lang="en-US" sz="1800" b="0" i="1" smtClean="0">
                          <a:latin typeface="Cambria Math" charset="0"/>
                        </a:rPr>
                        <m:t> </m:t>
                      </m:r>
                      <m:r>
                        <m:rPr>
                          <m:sty m:val="p"/>
                        </m:rPr>
                        <a:rPr lang="en-US" sz="1800" b="0" i="0" smtClean="0">
                          <a:latin typeface="Cambria Math" charset="0"/>
                        </a:rPr>
                        <m:t>and</m:t>
                      </m:r>
                      <m:r>
                        <a:rPr lang="en-US" sz="1800" b="0" i="1" smtClean="0">
                          <a:latin typeface="Cambria Math" charset="0"/>
                        </a:rPr>
                        <m:t> </m:t>
                      </m:r>
                      <m:r>
                        <a:rPr lang="en-US" sz="1800" b="0" i="1" smtClean="0">
                          <a:latin typeface="Cambria Math" charset="0"/>
                        </a:rPr>
                        <m:t>𝑌</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𝑆</m:t>
                          </m:r>
                        </m:e>
                        <m:sub>
                          <m:r>
                            <a:rPr lang="en-US" sz="1800" b="0" i="1" smtClean="0">
                              <a:latin typeface="Cambria Math" charset="0"/>
                            </a:rPr>
                            <m:t>𝑌</m:t>
                          </m:r>
                        </m:sub>
                      </m:sSub>
                      <m:r>
                        <a:rPr lang="en-US" sz="1800" b="0" i="1" smtClean="0">
                          <a:latin typeface="Cambria Math" charset="0"/>
                        </a:rPr>
                        <m:t>=</m:t>
                      </m:r>
                      <m:r>
                        <m:rPr>
                          <m:sty m:val="p"/>
                        </m:rPr>
                        <a:rPr lang="en-US" sz="1800" b="0" i="0" smtClean="0">
                          <a:latin typeface="Cambria Math" charset="0"/>
                        </a:rPr>
                        <m:t>standard</m:t>
                      </m:r>
                      <m:r>
                        <a:rPr lang="en-US" sz="1800" b="0" i="0" smtClean="0">
                          <a:latin typeface="Cambria Math" charset="0"/>
                        </a:rPr>
                        <m:t> </m:t>
                      </m:r>
                      <m:r>
                        <m:rPr>
                          <m:sty m:val="p"/>
                        </m:rPr>
                        <a:rPr lang="en-US" sz="1800" b="0" i="0" smtClean="0">
                          <a:latin typeface="Cambria Math" charset="0"/>
                        </a:rPr>
                        <m:t>deviation</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a:rPr lang="en-US" sz="1800" b="0" i="1" smtClean="0">
                          <a:latin typeface="Cambria Math" charset="0"/>
                        </a:rPr>
                        <m:t>𝑌</m:t>
                      </m:r>
                      <m:r>
                        <a:rPr lang="en-US" sz="1800" b="0" i="1" smtClean="0">
                          <a:latin typeface="Cambria Math" charset="0"/>
                        </a:rPr>
                        <m:t> </m:t>
                      </m:r>
                      <m:r>
                        <m:rPr>
                          <m:sty m:val="p"/>
                        </m:rPr>
                        <a:rPr lang="en-US" sz="1800" b="0" i="0" smtClean="0">
                          <a:latin typeface="Cambria Math" charset="0"/>
                        </a:rPr>
                        <m:t>scores</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m:t>
                          </m:r>
                        </m:e>
                        <m:sub>
                          <m:r>
                            <a:rPr lang="en-US" sz="1800" b="0" i="1" smtClean="0">
                              <a:latin typeface="Cambria Math" charset="0"/>
                            </a:rPr>
                            <m:t>𝑋</m:t>
                          </m:r>
                        </m:sub>
                      </m:sSub>
                      <m:r>
                        <a:rPr lang="en-US" sz="1800" i="1">
                          <a:latin typeface="Cambria Math" charset="0"/>
                        </a:rPr>
                        <m:t>=</m:t>
                      </m:r>
                      <m:r>
                        <m:rPr>
                          <m:sty m:val="p"/>
                        </m:rPr>
                        <a:rPr lang="en-US" sz="1800" i="0">
                          <a:latin typeface="Cambria Math" charset="0"/>
                        </a:rPr>
                        <m:t>standard</m:t>
                      </m:r>
                      <m:r>
                        <a:rPr lang="en-US" sz="1800" i="0">
                          <a:latin typeface="Cambria Math" charset="0"/>
                        </a:rPr>
                        <m:t> </m:t>
                      </m:r>
                      <m:r>
                        <m:rPr>
                          <m:sty m:val="p"/>
                        </m:rPr>
                        <a:rPr lang="en-US" sz="1800" i="0">
                          <a:latin typeface="Cambria Math" charset="0"/>
                        </a:rPr>
                        <m:t>deviation</m:t>
                      </m:r>
                      <m:r>
                        <a:rPr lang="en-US" sz="1800" i="0">
                          <a:latin typeface="Cambria Math" charset="0"/>
                        </a:rPr>
                        <m:t> </m:t>
                      </m:r>
                      <m:r>
                        <m:rPr>
                          <m:sty m:val="p"/>
                        </m:rPr>
                        <a:rPr lang="en-US" sz="1800" i="0">
                          <a:latin typeface="Cambria Math" charset="0"/>
                        </a:rPr>
                        <m:t>of</m:t>
                      </m:r>
                      <m:r>
                        <a:rPr lang="en-US" sz="1800" i="0">
                          <a:latin typeface="Cambria Math" charset="0"/>
                        </a:rPr>
                        <m:t> </m:t>
                      </m:r>
                      <m:r>
                        <m:rPr>
                          <m:sty m:val="p"/>
                        </m:rPr>
                        <a:rPr lang="en-US" sz="1800" i="0">
                          <a:latin typeface="Cambria Math" charset="0"/>
                        </a:rPr>
                        <m:t>the</m:t>
                      </m:r>
                      <m:r>
                        <a:rPr lang="en-US" sz="1800" i="0">
                          <a:latin typeface="Cambria Math" charset="0"/>
                        </a:rPr>
                        <m:t> </m:t>
                      </m:r>
                      <m:r>
                        <a:rPr lang="en-US" sz="1800" b="0" i="1" smtClean="0">
                          <a:latin typeface="Cambria Math" charset="0"/>
                        </a:rPr>
                        <m:t>𝑋</m:t>
                      </m:r>
                      <m:r>
                        <a:rPr lang="en-US" sz="1800" i="1">
                          <a:latin typeface="Cambria Math" charset="0"/>
                        </a:rPr>
                        <m:t> </m:t>
                      </m:r>
                      <m:r>
                        <m:rPr>
                          <m:sty m:val="p"/>
                        </m:rPr>
                        <a:rPr lang="en-US" sz="1800" i="0">
                          <a:latin typeface="Cambria Math" charset="0"/>
                        </a:rPr>
                        <m:t>scores</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E7649534-13B1-4378-98DD-181B38A0DB9D}"/>
                  </a:ext>
                </a:extLst>
              </p:cNvPr>
              <p:cNvSpPr>
                <a:spLocks noRot="1" noChangeAspect="1" noMove="1" noResize="1" noEditPoints="1" noAdjustHandles="1" noChangeArrowheads="1" noChangeShapeType="1" noTextEdit="1"/>
              </p:cNvSpPr>
              <p:nvPr/>
            </p:nvSpPr>
            <p:spPr>
              <a:xfrm>
                <a:off x="762001" y="2044517"/>
                <a:ext cx="7696200" cy="29043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34918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68781D4D-FFCE-4F7B-B229-04E4F30C428F}"/>
              </a:ext>
            </a:extLst>
          </p:cNvPr>
          <p:cNvSpPr>
            <a:spLocks noGrp="1"/>
          </p:cNvSpPr>
          <p:nvPr>
            <p:ph idx="1"/>
          </p:nvPr>
        </p:nvSpPr>
        <p:spPr>
          <a:xfrm>
            <a:off x="457200" y="1016746"/>
            <a:ext cx="4495800" cy="4525963"/>
          </a:xfrm>
        </p:spPr>
        <p:txBody>
          <a:bodyPr>
            <a:normAutofit lnSpcReduction="10000"/>
          </a:bodyPr>
          <a:lstStyle/>
          <a:p>
            <a:pPr>
              <a:lnSpc>
                <a:spcPct val="110000"/>
              </a:lnSpc>
              <a:spcBef>
                <a:spcPts val="0"/>
              </a:spcBef>
              <a:spcAft>
                <a:spcPts val="0"/>
              </a:spcAft>
            </a:pPr>
            <a:r>
              <a:rPr lang="en-US" sz="2400" dirty="0">
                <a:cs typeface="Times New Roman"/>
              </a:rPr>
              <a:t>Dr. Paik’s Marital Satisfaction Study</a:t>
            </a:r>
          </a:p>
          <a:p>
            <a:pPr lvl="1">
              <a:lnSpc>
                <a:spcPct val="110000"/>
              </a:lnSpc>
              <a:spcBef>
                <a:spcPts val="0"/>
              </a:spcBef>
              <a:spcAft>
                <a:spcPts val="0"/>
              </a:spcAft>
            </a:pPr>
            <a:r>
              <a:rPr lang="en-US" sz="2200" i="1" dirty="0">
                <a:latin typeface="Times New Roman"/>
                <a:cs typeface="Times New Roman"/>
              </a:rPr>
              <a:t>r</a:t>
            </a:r>
            <a:r>
              <a:rPr lang="en-US" sz="2200" dirty="0">
                <a:latin typeface="Times New Roman"/>
                <a:cs typeface="Times New Roman"/>
              </a:rPr>
              <a:t> = .76, </a:t>
            </a:r>
            <a:r>
              <a:rPr lang="en-US" sz="2200" i="1" dirty="0">
                <a:latin typeface="Times New Roman"/>
                <a:cs typeface="Times New Roman"/>
              </a:rPr>
              <a:t>S</a:t>
            </a:r>
            <a:r>
              <a:rPr lang="en-US" sz="2200" i="1" baseline="-25000" dirty="0">
                <a:latin typeface="Times New Roman"/>
                <a:cs typeface="Times New Roman"/>
              </a:rPr>
              <a:t>Y</a:t>
            </a:r>
            <a:r>
              <a:rPr lang="en-US" sz="2200" dirty="0">
                <a:latin typeface="Times New Roman"/>
                <a:cs typeface="Times New Roman"/>
              </a:rPr>
              <a:t> = 0.86, </a:t>
            </a:r>
            <a:r>
              <a:rPr lang="en-US" sz="2200" i="1" dirty="0">
                <a:latin typeface="Times New Roman"/>
                <a:cs typeface="Times New Roman"/>
              </a:rPr>
              <a:t>S</a:t>
            </a:r>
            <a:r>
              <a:rPr lang="en-US" sz="2200" i="1" baseline="-25000" dirty="0">
                <a:latin typeface="Times New Roman"/>
                <a:cs typeface="Times New Roman"/>
              </a:rPr>
              <a:t>X</a:t>
            </a:r>
            <a:r>
              <a:rPr lang="en-US" sz="2200" dirty="0">
                <a:latin typeface="Times New Roman"/>
                <a:cs typeface="Times New Roman"/>
              </a:rPr>
              <a:t> = 11.49</a:t>
            </a:r>
            <a:endParaRPr lang="en-US" dirty="0"/>
          </a:p>
          <a:p>
            <a:pPr lvl="1">
              <a:lnSpc>
                <a:spcPct val="110000"/>
              </a:lnSpc>
              <a:spcBef>
                <a:spcPts val="0"/>
              </a:spcBef>
            </a:pPr>
            <a:r>
              <a:rPr lang="en-US" sz="2200" dirty="0"/>
              <a:t>Value of the slope, 0.06</a:t>
            </a:r>
          </a:p>
          <a:p>
            <a:pPr lvl="2">
              <a:lnSpc>
                <a:spcPct val="110000"/>
              </a:lnSpc>
              <a:spcBef>
                <a:spcPts val="0"/>
              </a:spcBef>
            </a:pPr>
            <a:r>
              <a:rPr lang="en-US" dirty="0"/>
              <a:t>For every 1-point increase in a husband’s level of gender role flexibility, there is a predicted increase of 0.06 points in the wife’s level of marital satisfaction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BB9424-8264-461B-AA6C-EBA97A238C83}"/>
                  </a:ext>
                </a:extLst>
              </p:cNvPr>
              <p:cNvSpPr txBox="1"/>
              <p:nvPr/>
            </p:nvSpPr>
            <p:spPr>
              <a:xfrm>
                <a:off x="4953000" y="1544850"/>
                <a:ext cx="3581400" cy="3938386"/>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charset="0"/>
                        </a:rPr>
                        <m:t>𝑏</m:t>
                      </m:r>
                      <m:r>
                        <a:rPr lang="en-US" i="1" smtClean="0">
                          <a:latin typeface="Cambria Math" charset="0"/>
                        </a:rPr>
                        <m:t>=</m:t>
                      </m:r>
                      <m:r>
                        <a:rPr lang="en-US" i="1" smtClean="0">
                          <a:latin typeface="Cambria Math" charset="0"/>
                        </a:rPr>
                        <m:t>𝑟</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𝑆</m:t>
                                  </m:r>
                                </m:e>
                                <m:sub>
                                  <m:r>
                                    <a:rPr lang="en-US" i="1">
                                      <a:latin typeface="Cambria Math" charset="0"/>
                                    </a:rPr>
                                    <m:t>𝑌</m:t>
                                  </m:r>
                                </m:sub>
                              </m:sSub>
                            </m:num>
                            <m:den>
                              <m:sSub>
                                <m:sSubPr>
                                  <m:ctrlPr>
                                    <a:rPr lang="en-US" i="1">
                                      <a:latin typeface="Cambria Math" panose="02040503050406030204" pitchFamily="18" charset="0"/>
                                    </a:rPr>
                                  </m:ctrlPr>
                                </m:sSubPr>
                                <m:e>
                                  <m:r>
                                    <a:rPr lang="en-US" i="1">
                                      <a:latin typeface="Cambria Math" charset="0"/>
                                    </a:rPr>
                                    <m:t>𝑆</m:t>
                                  </m:r>
                                </m:e>
                                <m:sub>
                                  <m:r>
                                    <a:rPr lang="en-US" i="1">
                                      <a:latin typeface="Cambria Math" charset="0"/>
                                    </a:rPr>
                                    <m:t>𝑋</m:t>
                                  </m:r>
                                </m:sub>
                              </m:sSub>
                            </m:den>
                          </m:f>
                        </m:e>
                      </m:d>
                    </m:oMath>
                    <m:oMath xmlns:m="http://schemas.openxmlformats.org/officeDocument/2006/math">
                      <m:r>
                        <a:rPr lang="en-US" b="0" i="1" smtClean="0">
                          <a:latin typeface="Cambria Math" charset="0"/>
                        </a:rPr>
                        <m:t>=.76</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charset="0"/>
                                </a:rPr>
                                <m:t>0.86</m:t>
                              </m:r>
                            </m:num>
                            <m:den>
                              <m:r>
                                <a:rPr lang="en-US" b="0" i="1" smtClean="0">
                                  <a:latin typeface="Cambria Math" charset="0"/>
                                </a:rPr>
                                <m:t>11.49</m:t>
                              </m:r>
                            </m:den>
                          </m:f>
                        </m:e>
                      </m:d>
                    </m:oMath>
                    <m:oMath xmlns:m="http://schemas.openxmlformats.org/officeDocument/2006/math">
                      <m:r>
                        <a:rPr lang="en-US" b="0" i="1" smtClean="0">
                          <a:latin typeface="Cambria Math" charset="0"/>
                        </a:rPr>
                        <m:t>=.76</m:t>
                      </m:r>
                      <m:r>
                        <a:rPr lang="en-US" b="0" i="1" smtClean="0">
                          <a:latin typeface="Cambria Math" charset="0"/>
                          <a:ea typeface="Cambria Math" charset="0"/>
                          <a:cs typeface="Cambria Math" charset="0"/>
                        </a:rPr>
                        <m:t>×0.0748</m:t>
                      </m:r>
                    </m:oMath>
                    <m:oMath xmlns:m="http://schemas.openxmlformats.org/officeDocument/2006/math">
                      <m:r>
                        <a:rPr lang="en-US" b="0" i="1" smtClean="0">
                          <a:latin typeface="Cambria Math" charset="0"/>
                          <a:ea typeface="Cambria Math" charset="0"/>
                          <a:cs typeface="Cambria Math" charset="0"/>
                        </a:rPr>
                        <m:t>=0.0568</m:t>
                      </m:r>
                    </m:oMath>
                    <m:oMath xmlns:m="http://schemas.openxmlformats.org/officeDocument/2006/math">
                      <m:r>
                        <a:rPr lang="en-US" b="0" i="1" smtClean="0">
                          <a:latin typeface="Cambria Math" charset="0"/>
                          <a:ea typeface="Cambria Math" charset="0"/>
                          <a:cs typeface="Cambria Math" charset="0"/>
                        </a:rPr>
                        <m:t>=0.06</m:t>
                      </m:r>
                    </m:oMath>
                  </m:oMathPara>
                </a14:m>
                <a:endParaRPr lang="en-US" dirty="0"/>
              </a:p>
            </p:txBody>
          </p:sp>
        </mc:Choice>
        <mc:Fallback xmlns="">
          <p:sp>
            <p:nvSpPr>
              <p:cNvPr id="10" name="TextBox 9">
                <a:extLst>
                  <a:ext uri="{FF2B5EF4-FFF2-40B4-BE49-F238E27FC236}">
                    <a16:creationId xmlns:a16="http://schemas.microsoft.com/office/drawing/2014/main" id="{A0BB9424-8264-461B-AA6C-EBA97A238C83}"/>
                  </a:ext>
                </a:extLst>
              </p:cNvPr>
              <p:cNvSpPr txBox="1">
                <a:spLocks noRot="1" noChangeAspect="1" noMove="1" noResize="1" noEditPoints="1" noAdjustHandles="1" noChangeArrowheads="1" noChangeShapeType="1" noTextEdit="1"/>
              </p:cNvSpPr>
              <p:nvPr/>
            </p:nvSpPr>
            <p:spPr>
              <a:xfrm>
                <a:off x="4953000" y="1544850"/>
                <a:ext cx="3581400" cy="39383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9228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5AEB3A83-AA95-40BE-A236-C4AA959A0B0B}"/>
              </a:ext>
            </a:extLst>
          </p:cNvPr>
          <p:cNvSpPr>
            <a:spLocks noGrp="1"/>
          </p:cNvSpPr>
          <p:nvPr>
            <p:ph idx="1"/>
          </p:nvPr>
        </p:nvSpPr>
        <p:spPr>
          <a:xfrm>
            <a:off x="457200" y="1166018"/>
            <a:ext cx="8229600" cy="4525963"/>
          </a:xfrm>
        </p:spPr>
        <p:txBody>
          <a:bodyPr/>
          <a:lstStyle/>
          <a:p>
            <a:pPr>
              <a:spcBef>
                <a:spcPts val="0"/>
              </a:spcBef>
            </a:pPr>
            <a:r>
              <a:rPr lang="en-US" dirty="0"/>
              <a:t>Understanding the </a:t>
            </a:r>
            <a:r>
              <a:rPr lang="en-US" i="1" dirty="0"/>
              <a:t>Y</a:t>
            </a:r>
            <a:r>
              <a:rPr lang="en-US" dirty="0"/>
              <a:t>-Intercept</a:t>
            </a:r>
          </a:p>
          <a:p>
            <a:pPr lvl="1">
              <a:spcBef>
                <a:spcPts val="0"/>
              </a:spcBef>
            </a:pPr>
            <a:r>
              <a:rPr lang="en-US" i="1" dirty="0"/>
              <a:t>Y</a:t>
            </a:r>
            <a:r>
              <a:rPr lang="en-US" dirty="0"/>
              <a:t>-intercept</a:t>
            </a:r>
          </a:p>
          <a:p>
            <a:pPr lvl="2">
              <a:spcBef>
                <a:spcPts val="0"/>
              </a:spcBef>
            </a:pPr>
            <a:r>
              <a:rPr lang="en-US" dirty="0"/>
              <a:t>Indicates where the regression line would pass through the </a:t>
            </a:r>
            <a:r>
              <a:rPr lang="en-US" i="1" dirty="0"/>
              <a:t>Y</a:t>
            </a:r>
            <a:r>
              <a:rPr lang="en-US" dirty="0"/>
              <a:t>-axis, </a:t>
            </a:r>
            <a:r>
              <a:rPr lang="en-US" b="1" dirty="0">
                <a:solidFill>
                  <a:srgbClr val="FF0000"/>
                </a:solidFill>
              </a:rPr>
              <a:t>when X=0</a:t>
            </a:r>
          </a:p>
          <a:p>
            <a:pPr lvl="3">
              <a:spcBef>
                <a:spcPts val="0"/>
              </a:spcBef>
            </a:pPr>
            <a:r>
              <a:rPr lang="en-US" dirty="0"/>
              <a:t>If </a:t>
            </a:r>
            <a:r>
              <a:rPr lang="en-US" i="1" dirty="0"/>
              <a:t>Y</a:t>
            </a:r>
            <a:r>
              <a:rPr lang="en-US" dirty="0"/>
              <a:t>-intercept is positive, line passes through the </a:t>
            </a:r>
            <a:r>
              <a:rPr lang="en-US" i="1" dirty="0"/>
              <a:t>Y</a:t>
            </a:r>
            <a:r>
              <a:rPr lang="en-US" dirty="0"/>
              <a:t>-axis above zero.</a:t>
            </a:r>
          </a:p>
          <a:p>
            <a:pPr lvl="3">
              <a:spcBef>
                <a:spcPts val="0"/>
              </a:spcBef>
            </a:pPr>
            <a:r>
              <a:rPr lang="en-US" dirty="0"/>
              <a:t>If </a:t>
            </a:r>
            <a:r>
              <a:rPr lang="en-US" i="1" dirty="0"/>
              <a:t>Y</a:t>
            </a:r>
            <a:r>
              <a:rPr lang="en-US" dirty="0"/>
              <a:t>-intercept is negative, line passes through the </a:t>
            </a:r>
            <a:r>
              <a:rPr lang="en-US" i="1" dirty="0"/>
              <a:t>Y</a:t>
            </a:r>
            <a:r>
              <a:rPr lang="en-US" dirty="0"/>
              <a:t>-axis below zero. </a:t>
            </a:r>
          </a:p>
          <a:p>
            <a:pPr lvl="3">
              <a:spcBef>
                <a:spcPts val="0"/>
              </a:spcBef>
            </a:pPr>
            <a:r>
              <a:rPr lang="en-US" dirty="0"/>
              <a:t>The bigger the absolute value of the </a:t>
            </a:r>
            <a:r>
              <a:rPr lang="en-US" i="1" dirty="0"/>
              <a:t>Y</a:t>
            </a:r>
            <a:r>
              <a:rPr lang="en-US" dirty="0"/>
              <a:t>-intercept, the further away from zero the regression line passes through the </a:t>
            </a:r>
            <a:r>
              <a:rPr lang="en-US" i="1" dirty="0"/>
              <a:t>Y</a:t>
            </a:r>
            <a:r>
              <a:rPr lang="en-US" dirty="0"/>
              <a:t>-axis.</a:t>
            </a:r>
          </a:p>
        </p:txBody>
      </p:sp>
    </p:spTree>
    <p:extLst>
      <p:ext uri="{BB962C8B-B14F-4D97-AF65-F5344CB8AC3E}">
        <p14:creationId xmlns:p14="http://schemas.microsoft.com/office/powerpoint/2010/main" val="1580482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A5615817-0930-4FAB-A819-1940E5B83D0C}"/>
              </a:ext>
            </a:extLst>
          </p:cNvPr>
          <p:cNvSpPr>
            <a:spLocks noGrp="1"/>
          </p:cNvSpPr>
          <p:nvPr>
            <p:ph idx="1"/>
          </p:nvPr>
        </p:nvSpPr>
        <p:spPr>
          <a:xfrm>
            <a:off x="457200" y="1064941"/>
            <a:ext cx="8229600" cy="4525963"/>
          </a:xfrm>
        </p:spPr>
        <p:txBody>
          <a:bodyPr/>
          <a:lstStyle/>
          <a:p>
            <a:r>
              <a:rPr lang="en-US" dirty="0"/>
              <a:t>Formula for the </a:t>
            </a:r>
            <a:r>
              <a:rPr lang="en-US" i="1" dirty="0"/>
              <a:t>Y</a:t>
            </a:r>
            <a:r>
              <a:rPr lang="en-US" dirty="0"/>
              <a:t>-Intercept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0BD6567-5323-4052-A2E7-9D791E26F017}"/>
                  </a:ext>
                </a:extLst>
              </p:cNvPr>
              <p:cNvSpPr/>
              <p:nvPr/>
            </p:nvSpPr>
            <p:spPr>
              <a:xfrm>
                <a:off x="457200" y="2528617"/>
                <a:ext cx="8381999" cy="22947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800" b="0" i="1" smtClean="0">
                          <a:latin typeface="Cambria Math" charset="0"/>
                        </a:rPr>
                        <m:t>𝑎</m:t>
                      </m:r>
                      <m:r>
                        <a:rPr lang="en-US" sz="1800" b="0" i="1" smtClean="0">
                          <a:latin typeface="Cambria Math" charset="0"/>
                        </a:rPr>
                        <m:t>=</m:t>
                      </m:r>
                      <m:sSub>
                        <m:sSubPr>
                          <m:ctrlPr>
                            <a:rPr lang="en-US" sz="1800" b="0" i="1" smtClean="0">
                              <a:latin typeface="Cambria Math" panose="02040503050406030204" pitchFamily="18" charset="0"/>
                            </a:rPr>
                          </m:ctrlPr>
                        </m:sSubPr>
                        <m:e>
                          <m:r>
                            <a:rPr lang="en-US" sz="1800" b="0" i="1" smtClean="0">
                              <a:latin typeface="Cambria Math" charset="0"/>
                            </a:rPr>
                            <m:t>𝑀</m:t>
                          </m:r>
                        </m:e>
                        <m:sub>
                          <m:r>
                            <a:rPr lang="en-US" sz="1800" b="0" i="1" smtClean="0">
                              <a:latin typeface="Cambria Math" charset="0"/>
                            </a:rPr>
                            <m:t>𝑦</m:t>
                          </m:r>
                        </m:sub>
                      </m:sSub>
                      <m:r>
                        <a:rPr lang="en-US" sz="1800" b="0" i="1" smtClean="0">
                          <a:latin typeface="Cambria Math" charset="0"/>
                        </a:rPr>
                        <m:t>−</m:t>
                      </m:r>
                      <m:r>
                        <a:rPr lang="en-US" sz="1800" b="0" i="1" smtClean="0">
                          <a:latin typeface="Cambria Math" charset="0"/>
                        </a:rPr>
                        <m:t>𝑏</m:t>
                      </m:r>
                      <m:sSub>
                        <m:sSubPr>
                          <m:ctrlPr>
                            <a:rPr lang="en-US" sz="1800" b="0" i="1" smtClean="0">
                              <a:latin typeface="Cambria Math" panose="02040503050406030204" pitchFamily="18" charset="0"/>
                            </a:rPr>
                          </m:ctrlPr>
                        </m:sSubPr>
                        <m:e>
                          <m:r>
                            <a:rPr lang="en-US" sz="1800" b="0" i="1" smtClean="0">
                              <a:latin typeface="Cambria Math" charset="0"/>
                            </a:rPr>
                            <m:t>𝑀</m:t>
                          </m:r>
                        </m:e>
                        <m:sub>
                          <m:r>
                            <a:rPr lang="en-US" sz="1800" b="0" i="1" smtClean="0">
                              <a:latin typeface="Cambria Math" charset="0"/>
                            </a:rPr>
                            <m:t>𝑋</m:t>
                          </m:r>
                        </m:sub>
                      </m:sSub>
                    </m:oMath>
                    <m:oMath xmlns:m="http://schemas.openxmlformats.org/officeDocument/2006/math">
                      <m:r>
                        <m:rPr>
                          <m:sty m:val="p"/>
                        </m:rPr>
                        <a:rPr lang="en-US" sz="1800" b="0" i="0" smtClean="0">
                          <a:latin typeface="Cambria Math" charset="0"/>
                        </a:rPr>
                        <m:t>where</m:t>
                      </m:r>
                      <m:r>
                        <a:rPr lang="en-US" sz="1800" b="0" i="0" smtClean="0">
                          <a:latin typeface="Cambria Math" charset="0"/>
                        </a:rPr>
                        <m:t> </m:t>
                      </m:r>
                      <m:r>
                        <a:rPr lang="en-US" sz="1800" b="0" i="1" smtClean="0">
                          <a:latin typeface="Cambria Math" charset="0"/>
                        </a:rPr>
                        <m:t>𝑎</m:t>
                      </m:r>
                      <m:r>
                        <a:rPr lang="en-US" sz="1800" b="0" i="1" smtClean="0">
                          <a:latin typeface="Cambria Math" charset="0"/>
                        </a:rPr>
                        <m:t>=</m:t>
                      </m:r>
                      <m:r>
                        <a:rPr lang="en-US" sz="1800" b="0" i="1" smtClean="0">
                          <a:latin typeface="Cambria Math" charset="0"/>
                        </a:rPr>
                        <m:t>𝑌</m:t>
                      </m:r>
                      <m:r>
                        <m:rPr>
                          <m:nor/>
                        </m:rPr>
                        <a:rPr lang="en-US" sz="1800" dirty="0">
                          <a:solidFill>
                            <a:srgbClr val="000000"/>
                          </a:solidFill>
                          <a:latin typeface="Tempus Sans ITC" pitchFamily="82" charset="0"/>
                        </a:rPr>
                        <m:t>−</m:t>
                      </m:r>
                      <m:r>
                        <a:rPr lang="en-US" sz="1800" b="0" i="1" smtClean="0">
                          <a:latin typeface="Cambria Math" charset="0"/>
                        </a:rPr>
                        <m:t>𝑖𝑛𝑡𝑒𝑟𝑐𝑒𝑝𝑡</m:t>
                      </m:r>
                      <m:r>
                        <a:rPr lang="en-US" sz="1800" b="0" i="1" smtClean="0">
                          <a:latin typeface="Cambria Math" charset="0"/>
                        </a:rPr>
                        <m:t> </m:t>
                      </m:r>
                      <m:r>
                        <a:rPr lang="en-US" sz="1800" b="0" i="1" smtClean="0">
                          <a:latin typeface="Cambria Math" charset="0"/>
                        </a:rPr>
                        <m:t>𝑓𝑜𝑟</m:t>
                      </m:r>
                      <m:r>
                        <a:rPr lang="en-US" sz="1800" b="0" i="1" smtClean="0">
                          <a:latin typeface="Cambria Math" charset="0"/>
                        </a:rPr>
                        <m:t> </m:t>
                      </m:r>
                      <m:r>
                        <a:rPr lang="en-US" sz="1800" b="0" i="1" smtClean="0">
                          <a:latin typeface="Cambria Math" charset="0"/>
                        </a:rPr>
                        <m:t>𝑡h𝑒</m:t>
                      </m:r>
                      <m:r>
                        <a:rPr lang="en-US" sz="1800" b="0" i="1" smtClean="0">
                          <a:latin typeface="Cambria Math" charset="0"/>
                        </a:rPr>
                        <m:t> </m:t>
                      </m:r>
                      <m:r>
                        <a:rPr lang="en-US" sz="1800" b="0" i="1" smtClean="0">
                          <a:latin typeface="Cambria Math" charset="0"/>
                        </a:rPr>
                        <m:t>𝑟𝑒𝑔𝑟𝑒𝑠𝑠𝑖𝑜𝑛</m:t>
                      </m:r>
                      <m:r>
                        <a:rPr lang="en-US" sz="1800" b="0" i="1" smtClean="0">
                          <a:latin typeface="Cambria Math" charset="0"/>
                        </a:rPr>
                        <m:t> </m:t>
                      </m:r>
                      <m:r>
                        <a:rPr lang="en-US" sz="1800" b="0" i="1" smtClean="0">
                          <a:latin typeface="Cambria Math" charset="0"/>
                        </a:rPr>
                        <m:t>𝑙𝑖𝑛𝑒</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𝑀</m:t>
                          </m:r>
                        </m:e>
                        <m:sub>
                          <m:r>
                            <a:rPr lang="en-US" sz="1800" b="0" i="1" smtClean="0">
                              <a:latin typeface="Cambria Math" charset="0"/>
                            </a:rPr>
                            <m:t>𝑌</m:t>
                          </m:r>
                        </m:sub>
                      </m:sSub>
                      <m:r>
                        <a:rPr lang="en-US" sz="1800" b="0" i="1" smtClean="0">
                          <a:latin typeface="Cambria Math" charset="0"/>
                        </a:rPr>
                        <m:t>=</m:t>
                      </m:r>
                      <m:r>
                        <m:rPr>
                          <m:sty m:val="p"/>
                        </m:rPr>
                        <a:rPr lang="en-US" sz="1800" b="0" i="0" smtClean="0">
                          <a:latin typeface="Cambria Math" charset="0"/>
                        </a:rPr>
                        <m:t>mean</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a:rPr lang="en-US" sz="1800" b="0" i="1" smtClean="0">
                          <a:latin typeface="Cambria Math" charset="0"/>
                        </a:rPr>
                        <m:t>𝑌</m:t>
                      </m:r>
                      <m:r>
                        <a:rPr lang="en-US" sz="1800" b="0" i="1" smtClean="0">
                          <a:latin typeface="Cambria Math" charset="0"/>
                        </a:rPr>
                        <m:t> </m:t>
                      </m:r>
                      <m:r>
                        <m:rPr>
                          <m:sty m:val="p"/>
                        </m:rPr>
                        <a:rPr lang="en-US" sz="1800" b="0" i="0" smtClean="0">
                          <a:latin typeface="Cambria Math" charset="0"/>
                        </a:rPr>
                        <m:t>scores</m:t>
                      </m:r>
                    </m:oMath>
                    <m:oMath xmlns:m="http://schemas.openxmlformats.org/officeDocument/2006/math">
                      <m:r>
                        <a:rPr lang="en-US" sz="1800" b="0" i="1" smtClean="0">
                          <a:latin typeface="Cambria Math" charset="0"/>
                        </a:rPr>
                        <m:t>𝑏</m:t>
                      </m:r>
                      <m:r>
                        <a:rPr lang="en-US" sz="1800" b="0" i="1" smtClean="0">
                          <a:latin typeface="Cambria Math" charset="0"/>
                        </a:rPr>
                        <m:t>=</m:t>
                      </m:r>
                      <m:r>
                        <m:rPr>
                          <m:sty m:val="p"/>
                        </m:rPr>
                        <a:rPr lang="en-US" sz="1800" b="0" i="0" smtClean="0">
                          <a:latin typeface="Cambria Math" charset="0"/>
                        </a:rPr>
                        <m:t>slope</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regression</m:t>
                      </m:r>
                      <m:r>
                        <a:rPr lang="en-US" sz="1800" b="0" i="0" smtClean="0">
                          <a:latin typeface="Cambria Math" charset="0"/>
                        </a:rPr>
                        <m:t> </m:t>
                      </m:r>
                      <m:r>
                        <m:rPr>
                          <m:sty m:val="p"/>
                        </m:rPr>
                        <a:rPr lang="en-US" sz="1800" b="0" i="0" smtClean="0">
                          <a:latin typeface="Cambria Math" charset="0"/>
                        </a:rPr>
                        <m:t>line</m:t>
                      </m:r>
                      <m:r>
                        <a:rPr lang="en-US" sz="1800" b="0" i="0" smtClean="0">
                          <a:latin typeface="Cambria Math" charset="0"/>
                        </a:rPr>
                        <m:t> </m:t>
                      </m:r>
                      <m:d>
                        <m:dPr>
                          <m:ctrlPr>
                            <a:rPr lang="en-US" sz="1800" b="0" i="1" smtClean="0">
                              <a:latin typeface="Cambria Math" panose="02040503050406030204" pitchFamily="18" charset="0"/>
                            </a:rPr>
                          </m:ctrlPr>
                        </m:dPr>
                        <m:e>
                          <m:r>
                            <m:rPr>
                              <m:sty m:val="p"/>
                            </m:rPr>
                            <a:rPr lang="en-US" sz="1800" b="0" i="0" smtClean="0">
                              <a:latin typeface="Cambria Math" charset="0"/>
                            </a:rPr>
                            <m:t>Equation</m:t>
                          </m:r>
                          <m:r>
                            <a:rPr lang="en-US" sz="1800" b="0" i="0" smtClean="0">
                              <a:latin typeface="Cambria Math" charset="0"/>
                            </a:rPr>
                            <m:t> 14.2</m:t>
                          </m:r>
                        </m:e>
                      </m:d>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𝑀</m:t>
                          </m:r>
                        </m:e>
                        <m:sub>
                          <m:r>
                            <a:rPr lang="en-US" sz="1800" b="0" i="1" smtClean="0">
                              <a:latin typeface="Cambria Math" charset="0"/>
                            </a:rPr>
                            <m:t>𝑋</m:t>
                          </m:r>
                        </m:sub>
                      </m:sSub>
                      <m:r>
                        <a:rPr lang="en-US" sz="1800" b="0" i="1" smtClean="0">
                          <a:latin typeface="Cambria Math" charset="0"/>
                        </a:rPr>
                        <m:t>=</m:t>
                      </m:r>
                      <m:r>
                        <m:rPr>
                          <m:sty m:val="p"/>
                        </m:rPr>
                        <a:rPr lang="en-US" sz="1800" b="0" i="0" smtClean="0">
                          <a:latin typeface="Cambria Math" charset="0"/>
                        </a:rPr>
                        <m:t>mean</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a:rPr lang="en-US" sz="1800" b="0" i="1" smtClean="0">
                          <a:latin typeface="Cambria Math" charset="0"/>
                        </a:rPr>
                        <m:t>𝑋</m:t>
                      </m:r>
                      <m:r>
                        <a:rPr lang="en-US" sz="1800" b="0" i="1" smtClean="0">
                          <a:latin typeface="Cambria Math" charset="0"/>
                        </a:rPr>
                        <m:t> </m:t>
                      </m:r>
                      <m:r>
                        <m:rPr>
                          <m:sty m:val="p"/>
                        </m:rPr>
                        <a:rPr lang="en-US" sz="1800" b="0" i="0" smtClean="0">
                          <a:latin typeface="Cambria Math" charset="0"/>
                        </a:rPr>
                        <m:t>scores</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B0BD6567-5323-4052-A2E7-9D791E26F017}"/>
                  </a:ext>
                </a:extLst>
              </p:cNvPr>
              <p:cNvSpPr>
                <a:spLocks noRot="1" noChangeAspect="1" noMove="1" noResize="1" noEditPoints="1" noAdjustHandles="1" noChangeArrowheads="1" noChangeShapeType="1" noTextEdit="1"/>
              </p:cNvSpPr>
              <p:nvPr/>
            </p:nvSpPr>
            <p:spPr>
              <a:xfrm>
                <a:off x="457200" y="2528617"/>
                <a:ext cx="8381999" cy="22947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65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7147932" cy="3997882"/>
          </a:xfrm>
        </p:spPr>
        <p:txBody>
          <a:bodyPr>
            <a:normAutofit/>
          </a:bodyPr>
          <a:lstStyle/>
          <a:p>
            <a:pPr marL="365760">
              <a:spcBef>
                <a:spcPts val="0"/>
              </a:spcBef>
            </a:pPr>
            <a:r>
              <a:rPr lang="en-US" dirty="0"/>
              <a:t>Simple Linear Regression</a:t>
            </a:r>
          </a:p>
          <a:p>
            <a:pPr marL="365760">
              <a:spcBef>
                <a:spcPts val="0"/>
              </a:spcBef>
            </a:pPr>
            <a:r>
              <a:rPr lang="en-US" dirty="0"/>
              <a:t>Errors in Regression</a:t>
            </a:r>
          </a:p>
          <a:p>
            <a:pPr marL="365760">
              <a:spcBef>
                <a:spcPts val="0"/>
              </a:spcBef>
            </a:pPr>
            <a:r>
              <a:rPr lang="en-US" dirty="0"/>
              <a:t>Multiple Regression</a:t>
            </a:r>
          </a:p>
          <a:p>
            <a:pPr marL="365760">
              <a:spcBef>
                <a:spcPts val="0"/>
              </a:spcBef>
            </a:pPr>
            <a:endParaRPr lang="en-US" dirty="0"/>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138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5C4A2D59-8C1E-46D1-BA75-73D30C6D92AD}"/>
              </a:ext>
            </a:extLst>
          </p:cNvPr>
          <p:cNvSpPr>
            <a:spLocks noGrp="1"/>
          </p:cNvSpPr>
          <p:nvPr>
            <p:ph idx="1"/>
          </p:nvPr>
        </p:nvSpPr>
        <p:spPr>
          <a:xfrm>
            <a:off x="651510" y="1166018"/>
            <a:ext cx="8229600" cy="4525963"/>
          </a:xfrm>
        </p:spPr>
        <p:txBody>
          <a:bodyPr/>
          <a:lstStyle/>
          <a:p>
            <a:pPr>
              <a:spcBef>
                <a:spcPts val="0"/>
              </a:spcBef>
              <a:spcAft>
                <a:spcPts val="0"/>
              </a:spcAft>
            </a:pPr>
            <a:r>
              <a:rPr lang="en-US" sz="2400" dirty="0">
                <a:cs typeface="Times New Roman"/>
              </a:rPr>
              <a:t>Dr. Paik’s Marital Satisfaction Study</a:t>
            </a:r>
          </a:p>
          <a:p>
            <a:pPr lvl="1">
              <a:spcBef>
                <a:spcPts val="0"/>
              </a:spcBef>
              <a:spcAft>
                <a:spcPts val="0"/>
              </a:spcAft>
            </a:pPr>
            <a:r>
              <a:rPr lang="en-US" sz="2200" i="1" dirty="0">
                <a:latin typeface="Times New Roman"/>
                <a:cs typeface="Times New Roman"/>
              </a:rPr>
              <a:t>b</a:t>
            </a:r>
            <a:r>
              <a:rPr lang="en-US" sz="2200" dirty="0">
                <a:latin typeface="Times New Roman"/>
                <a:cs typeface="Times New Roman"/>
              </a:rPr>
              <a:t> = 0.0568, </a:t>
            </a:r>
            <a:r>
              <a:rPr lang="en-US" sz="2200" i="1" dirty="0">
                <a:latin typeface="Times New Roman"/>
                <a:cs typeface="Times New Roman"/>
              </a:rPr>
              <a:t>M</a:t>
            </a:r>
            <a:r>
              <a:rPr lang="en-US" sz="2200" i="1" baseline="-25000" dirty="0">
                <a:latin typeface="Times New Roman"/>
                <a:cs typeface="Times New Roman"/>
              </a:rPr>
              <a:t>Y</a:t>
            </a:r>
            <a:r>
              <a:rPr lang="en-US" sz="2200" dirty="0">
                <a:latin typeface="Times New Roman"/>
                <a:cs typeface="Times New Roman"/>
              </a:rPr>
              <a:t> = 2.00, </a:t>
            </a:r>
            <a:r>
              <a:rPr lang="en-US" sz="2200" i="1" dirty="0">
                <a:latin typeface="Times New Roman"/>
                <a:cs typeface="Times New Roman"/>
              </a:rPr>
              <a:t>M</a:t>
            </a:r>
            <a:r>
              <a:rPr lang="en-US" sz="2200" i="1" baseline="-25000" dirty="0">
                <a:latin typeface="Times New Roman"/>
                <a:cs typeface="Times New Roman"/>
              </a:rPr>
              <a:t>X</a:t>
            </a:r>
            <a:r>
              <a:rPr lang="en-US" sz="2200" dirty="0">
                <a:latin typeface="Times New Roman"/>
                <a:cs typeface="Times New Roman"/>
              </a:rPr>
              <a:t> = 25.00</a:t>
            </a:r>
          </a:p>
          <a:p>
            <a:pPr lvl="1">
              <a:spcBef>
                <a:spcPts val="0"/>
              </a:spcBef>
              <a:spcAft>
                <a:spcPts val="0"/>
              </a:spcAft>
            </a:pPr>
            <a:r>
              <a:rPr lang="en-US" sz="2200" dirty="0">
                <a:cs typeface="Times New Roman"/>
              </a:rPr>
              <a:t>Regression formula, Equation 14.1</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DC3E905-BDCE-45AB-9B18-82A8E3D6B09B}"/>
                  </a:ext>
                </a:extLst>
              </p:cNvPr>
              <p:cNvSpPr txBox="1"/>
              <p:nvPr/>
            </p:nvSpPr>
            <p:spPr>
              <a:xfrm>
                <a:off x="-176561" y="2505183"/>
                <a:ext cx="5867400" cy="19681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𝑎</m:t>
                      </m:r>
                      <m:r>
                        <a:rPr lang="en-US" i="1" smtClean="0">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𝑦</m:t>
                          </m:r>
                        </m:sub>
                      </m:sSub>
                      <m:r>
                        <a:rPr lang="en-US" i="1">
                          <a:latin typeface="Cambria Math" charset="0"/>
                        </a:rPr>
                        <m:t>−</m:t>
                      </m:r>
                      <m:r>
                        <a:rPr lang="en-US" i="1">
                          <a:latin typeface="Cambria Math" charset="0"/>
                        </a:rPr>
                        <m:t>𝑏</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𝑋</m:t>
                          </m:r>
                        </m:sub>
                      </m:sSub>
                    </m:oMath>
                    <m:oMath xmlns:m="http://schemas.openxmlformats.org/officeDocument/2006/math">
                      <m:r>
                        <a:rPr lang="en-US" b="0" i="1" smtClean="0">
                          <a:latin typeface="Cambria Math" charset="0"/>
                        </a:rPr>
                        <m:t>=2.00−</m:t>
                      </m:r>
                      <m:d>
                        <m:dPr>
                          <m:ctrlPr>
                            <a:rPr lang="en-US" b="0" i="1" smtClean="0">
                              <a:latin typeface="Cambria Math" panose="02040503050406030204" pitchFamily="18" charset="0"/>
                            </a:rPr>
                          </m:ctrlPr>
                        </m:dPr>
                        <m:e>
                          <m:r>
                            <a:rPr lang="en-US" b="0" i="1" smtClean="0">
                              <a:latin typeface="Cambria Math" charset="0"/>
                            </a:rPr>
                            <m:t>0.0568</m:t>
                          </m:r>
                          <m:r>
                            <a:rPr lang="en-US" b="0" i="1" smtClean="0">
                              <a:latin typeface="Cambria Math" charset="0"/>
                              <a:ea typeface="Cambria Math" charset="0"/>
                              <a:cs typeface="Cambria Math" charset="0"/>
                            </a:rPr>
                            <m:t>×25.00</m:t>
                          </m:r>
                        </m:e>
                      </m:d>
                    </m:oMath>
                    <m:oMath xmlns:m="http://schemas.openxmlformats.org/officeDocument/2006/math">
                      <m:r>
                        <a:rPr lang="en-US" b="0" i="1" smtClean="0">
                          <a:latin typeface="Cambria Math" charset="0"/>
                          <a:ea typeface="Cambria Math" charset="0"/>
                          <a:cs typeface="Cambria Math" charset="0"/>
                        </a:rPr>
                        <m:t>=2.00−</m:t>
                      </m:r>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1.4200</m:t>
                          </m:r>
                        </m:e>
                      </m:d>
                    </m:oMath>
                    <m:oMath xmlns:m="http://schemas.openxmlformats.org/officeDocument/2006/math">
                      <m:r>
                        <a:rPr lang="en-US" b="0" i="1" smtClean="0">
                          <a:latin typeface="Cambria Math" charset="0"/>
                          <a:ea typeface="Cambria Math" charset="0"/>
                          <a:cs typeface="Cambria Math" charset="0"/>
                        </a:rPr>
                        <m:t>=0.5800</m:t>
                      </m:r>
                    </m:oMath>
                    <m:oMath xmlns:m="http://schemas.openxmlformats.org/officeDocument/2006/math">
                      <m:r>
                        <a:rPr lang="en-US" b="0" i="1" smtClean="0">
                          <a:latin typeface="Cambria Math" charset="0"/>
                          <a:ea typeface="Cambria Math" charset="0"/>
                          <a:cs typeface="Cambria Math" charset="0"/>
                        </a:rPr>
                        <m:t>=0.58</m:t>
                      </m:r>
                    </m:oMath>
                  </m:oMathPara>
                </a14:m>
                <a:endParaRPr lang="en-US" dirty="0"/>
              </a:p>
            </p:txBody>
          </p:sp>
        </mc:Choice>
        <mc:Fallback xmlns="">
          <p:sp>
            <p:nvSpPr>
              <p:cNvPr id="10" name="TextBox 9">
                <a:extLst>
                  <a:ext uri="{FF2B5EF4-FFF2-40B4-BE49-F238E27FC236}">
                    <a16:creationId xmlns:a16="http://schemas.microsoft.com/office/drawing/2014/main" id="{4DC3E905-BDCE-45AB-9B18-82A8E3D6B09B}"/>
                  </a:ext>
                </a:extLst>
              </p:cNvPr>
              <p:cNvSpPr txBox="1">
                <a:spLocks noRot="1" noChangeAspect="1" noMove="1" noResize="1" noEditPoints="1" noAdjustHandles="1" noChangeArrowheads="1" noChangeShapeType="1" noTextEdit="1"/>
              </p:cNvSpPr>
              <p:nvPr/>
            </p:nvSpPr>
            <p:spPr>
              <a:xfrm>
                <a:off x="-176561" y="2505183"/>
                <a:ext cx="5867400" cy="19681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35B9509-9185-45FA-B577-BA27257B0BE6}"/>
                  </a:ext>
                </a:extLst>
              </p:cNvPr>
              <p:cNvSpPr txBox="1"/>
              <p:nvPr/>
            </p:nvSpPr>
            <p:spPr>
              <a:xfrm>
                <a:off x="4911090" y="2744783"/>
                <a:ext cx="358140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charset="0"/>
                            </a:rPr>
                            <m:t>𝑌</m:t>
                          </m:r>
                        </m:e>
                        <m:sup>
                          <m:r>
                            <a:rPr lang="en-US" i="1">
                              <a:latin typeface="Cambria Math" charset="0"/>
                            </a:rPr>
                            <m:t>′</m:t>
                          </m:r>
                        </m:sup>
                      </m:sSup>
                      <m:r>
                        <a:rPr lang="en-US" i="1">
                          <a:latin typeface="Cambria Math" charset="0"/>
                        </a:rPr>
                        <m:t>=</m:t>
                      </m:r>
                      <m:r>
                        <a:rPr lang="en-US" i="1">
                          <a:latin typeface="Cambria Math" charset="0"/>
                        </a:rPr>
                        <m:t>𝑏𝑋</m:t>
                      </m:r>
                      <m:r>
                        <a:rPr lang="en-US" i="1">
                          <a:latin typeface="Cambria Math" charset="0"/>
                        </a:rPr>
                        <m:t>+</m:t>
                      </m:r>
                      <m:r>
                        <a:rPr lang="en-US" i="1">
                          <a:latin typeface="Cambria Math" charset="0"/>
                        </a:rPr>
                        <m:t>𝑎</m:t>
                      </m:r>
                    </m:oMath>
                    <m:oMath xmlns:m="http://schemas.openxmlformats.org/officeDocument/2006/math">
                      <m:r>
                        <a:rPr lang="en-US" b="0" i="1" smtClean="0">
                          <a:latin typeface="Cambria Math" charset="0"/>
                        </a:rPr>
                        <m:t>=0.06</m:t>
                      </m:r>
                      <m:r>
                        <a:rPr lang="en-US" b="0" i="1" smtClean="0">
                          <a:latin typeface="Cambria Math" charset="0"/>
                        </a:rPr>
                        <m:t>𝑋</m:t>
                      </m:r>
                      <m:r>
                        <a:rPr lang="en-US" b="0" i="1" smtClean="0">
                          <a:latin typeface="Cambria Math" charset="0"/>
                        </a:rPr>
                        <m:t>+0.58</m:t>
                      </m:r>
                    </m:oMath>
                  </m:oMathPara>
                </a14:m>
                <a:endParaRPr lang="en-US" dirty="0"/>
              </a:p>
            </p:txBody>
          </p:sp>
        </mc:Choice>
        <mc:Fallback xmlns="">
          <p:sp>
            <p:nvSpPr>
              <p:cNvPr id="11" name="TextBox 10">
                <a:extLst>
                  <a:ext uri="{FF2B5EF4-FFF2-40B4-BE49-F238E27FC236}">
                    <a16:creationId xmlns:a16="http://schemas.microsoft.com/office/drawing/2014/main" id="{635B9509-9185-45FA-B577-BA27257B0BE6}"/>
                  </a:ext>
                </a:extLst>
              </p:cNvPr>
              <p:cNvSpPr txBox="1">
                <a:spLocks noRot="1" noChangeAspect="1" noMove="1" noResize="1" noEditPoints="1" noAdjustHandles="1" noChangeArrowheads="1" noChangeShapeType="1" noTextEdit="1"/>
              </p:cNvSpPr>
              <p:nvPr/>
            </p:nvSpPr>
            <p:spPr>
              <a:xfrm>
                <a:off x="4911090" y="2744783"/>
                <a:ext cx="3581400" cy="83099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971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22C38A58-EBD9-4F96-B71D-08807540F315}"/>
              </a:ext>
            </a:extLst>
          </p:cNvPr>
          <p:cNvSpPr>
            <a:spLocks noGrp="1"/>
          </p:cNvSpPr>
          <p:nvPr>
            <p:ph idx="1"/>
          </p:nvPr>
        </p:nvSpPr>
        <p:spPr>
          <a:xfrm>
            <a:off x="457200" y="977717"/>
            <a:ext cx="5029200" cy="4525963"/>
          </a:xfrm>
        </p:spPr>
        <p:txBody>
          <a:bodyPr>
            <a:normAutofit fontScale="85000" lnSpcReduction="20000"/>
          </a:bodyPr>
          <a:lstStyle/>
          <a:p>
            <a:pPr>
              <a:lnSpc>
                <a:spcPct val="110000"/>
              </a:lnSpc>
              <a:spcBef>
                <a:spcPts val="0"/>
              </a:spcBef>
            </a:pPr>
            <a:r>
              <a:rPr lang="en-US" dirty="0"/>
              <a:t>Predicting </a:t>
            </a:r>
            <a:r>
              <a:rPr lang="en-US" i="1" dirty="0"/>
              <a:t>Y</a:t>
            </a:r>
          </a:p>
          <a:p>
            <a:pPr lvl="1">
              <a:lnSpc>
                <a:spcPct val="110000"/>
              </a:lnSpc>
              <a:spcBef>
                <a:spcPts val="0"/>
              </a:spcBef>
            </a:pPr>
            <a:r>
              <a:rPr lang="en-US" dirty="0"/>
              <a:t>Dr. Paik needs to select an </a:t>
            </a:r>
            <a:r>
              <a:rPr lang="en-US" i="1" dirty="0">
                <a:latin typeface="Times New Roman" pitchFamily="18" charset="0"/>
                <a:cs typeface="Times New Roman" pitchFamily="18" charset="0"/>
              </a:rPr>
              <a:t>X</a:t>
            </a:r>
            <a:r>
              <a:rPr lang="en-US" dirty="0"/>
              <a:t> value for which to predict </a:t>
            </a:r>
            <a:r>
              <a:rPr lang="en-US" i="1" dirty="0">
                <a:latin typeface="Times New Roman" pitchFamily="18" charset="0"/>
                <a:cs typeface="Times New Roman" pitchFamily="18" charset="0"/>
              </a:rPr>
              <a:t>Y</a:t>
            </a:r>
            <a:r>
              <a:rPr lang="en-US" dirty="0"/>
              <a:t> score</a:t>
            </a:r>
          </a:p>
          <a:p>
            <a:pPr lvl="2">
              <a:lnSpc>
                <a:spcPct val="110000"/>
              </a:lnSpc>
              <a:spcBef>
                <a:spcPts val="0"/>
              </a:spcBef>
            </a:pPr>
            <a:r>
              <a:rPr lang="en-US" dirty="0"/>
              <a:t>Selects gender role flexibility score of 30 and substitutes that for </a:t>
            </a:r>
            <a:r>
              <a:rPr lang="en-US" i="1" dirty="0">
                <a:latin typeface="Times New Roman" pitchFamily="18" charset="0"/>
                <a:cs typeface="Times New Roman" pitchFamily="18" charset="0"/>
              </a:rPr>
              <a:t>X</a:t>
            </a:r>
            <a:endParaRPr lang="en-US" dirty="0"/>
          </a:p>
          <a:p>
            <a:pPr lvl="2">
              <a:lnSpc>
                <a:spcPct val="110000"/>
              </a:lnSpc>
              <a:spcBef>
                <a:spcPts val="0"/>
              </a:spcBef>
            </a:pPr>
            <a:r>
              <a:rPr lang="en-US" dirty="0"/>
              <a:t>A man with a gender role flexibility score of 30 will have a partner who rates her level of marital satisfaction as 2.38</a:t>
            </a:r>
          </a:p>
          <a:p>
            <a:pPr lvl="2">
              <a:lnSpc>
                <a:spcPct val="110000"/>
              </a:lnSpc>
              <a:spcBef>
                <a:spcPts val="0"/>
              </a:spcBef>
            </a:pPr>
            <a:r>
              <a:rPr lang="en-US" dirty="0"/>
              <a:t>Marital satisfaction rated on a 4-point scale like GPA</a:t>
            </a:r>
          </a:p>
          <a:p>
            <a:pPr lvl="2">
              <a:lnSpc>
                <a:spcPct val="110000"/>
              </a:lnSpc>
              <a:spcBef>
                <a:spcPts val="0"/>
              </a:spcBef>
            </a:pPr>
            <a:r>
              <a:rPr lang="en-US" dirty="0"/>
              <a:t>She would rate her marriage at the C+ level</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F411C0-208E-4AE5-9270-7421B5DCE2F8}"/>
                  </a:ext>
                </a:extLst>
              </p:cNvPr>
              <p:cNvSpPr txBox="1"/>
              <p:nvPr/>
            </p:nvSpPr>
            <p:spPr>
              <a:xfrm>
                <a:off x="5571744" y="2459504"/>
                <a:ext cx="3581400"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charset="0"/>
                            </a:rPr>
                            <m:t>𝑌</m:t>
                          </m:r>
                        </m:e>
                        <m:sup>
                          <m:r>
                            <a:rPr lang="en-US" i="1">
                              <a:latin typeface="Cambria Math" charset="0"/>
                            </a:rPr>
                            <m:t>′</m:t>
                          </m:r>
                        </m:sup>
                      </m:sSup>
                      <m:r>
                        <a:rPr lang="en-US" i="1">
                          <a:latin typeface="Cambria Math" charset="0"/>
                        </a:rPr>
                        <m:t>=</m:t>
                      </m:r>
                      <m:r>
                        <a:rPr lang="en-US" i="1">
                          <a:latin typeface="Cambria Math" charset="0"/>
                        </a:rPr>
                        <m:t>𝑏𝑋</m:t>
                      </m:r>
                      <m:r>
                        <a:rPr lang="en-US" i="1">
                          <a:latin typeface="Cambria Math" charset="0"/>
                        </a:rPr>
                        <m:t>+</m:t>
                      </m:r>
                      <m:r>
                        <a:rPr lang="en-US" i="1">
                          <a:latin typeface="Cambria Math" charset="0"/>
                        </a:rPr>
                        <m:t>𝑎</m:t>
                      </m:r>
                    </m:oMath>
                    <m:oMath xmlns:m="http://schemas.openxmlformats.org/officeDocument/2006/math">
                      <m:r>
                        <a:rPr lang="en-US" b="0" i="1" smtClean="0">
                          <a:latin typeface="Cambria Math" charset="0"/>
                        </a:rPr>
                        <m:t>=</m:t>
                      </m:r>
                      <m:d>
                        <m:dPr>
                          <m:ctrlPr>
                            <a:rPr lang="en-US" b="0" i="1" smtClean="0">
                              <a:latin typeface="Cambria Math" panose="02040503050406030204" pitchFamily="18" charset="0"/>
                            </a:rPr>
                          </m:ctrlPr>
                        </m:dPr>
                        <m:e>
                          <m:r>
                            <a:rPr lang="en-US" b="0" i="1" smtClean="0">
                              <a:latin typeface="Cambria Math" charset="0"/>
                            </a:rPr>
                            <m:t>0.06</m:t>
                          </m:r>
                          <m:r>
                            <a:rPr lang="en-US" b="0" i="1" smtClean="0">
                              <a:latin typeface="Cambria Math" charset="0"/>
                              <a:ea typeface="Cambria Math" charset="0"/>
                              <a:cs typeface="Cambria Math" charset="0"/>
                            </a:rPr>
                            <m:t>×30</m:t>
                          </m:r>
                        </m:e>
                      </m:d>
                      <m:r>
                        <a:rPr lang="en-US" b="0" i="1" smtClean="0">
                          <a:latin typeface="Cambria Math" charset="0"/>
                          <a:ea typeface="Cambria Math" charset="0"/>
                          <a:cs typeface="Cambria Math" charset="0"/>
                        </a:rPr>
                        <m:t>+0.58</m:t>
                      </m:r>
                    </m:oMath>
                    <m:oMath xmlns:m="http://schemas.openxmlformats.org/officeDocument/2006/math">
                      <m:r>
                        <a:rPr lang="en-US" b="0" i="1" smtClean="0">
                          <a:latin typeface="Cambria Math" charset="0"/>
                          <a:ea typeface="Cambria Math" charset="0"/>
                          <a:cs typeface="Cambria Math" charset="0"/>
                        </a:rPr>
                        <m:t>=1.8000+0.58</m:t>
                      </m:r>
                    </m:oMath>
                    <m:oMath xmlns:m="http://schemas.openxmlformats.org/officeDocument/2006/math">
                      <m:r>
                        <a:rPr lang="en-US" b="0" i="1" smtClean="0">
                          <a:latin typeface="Cambria Math" charset="0"/>
                          <a:ea typeface="Cambria Math" charset="0"/>
                          <a:cs typeface="Cambria Math" charset="0"/>
                        </a:rPr>
                        <m:t>=2.3800</m:t>
                      </m:r>
                    </m:oMath>
                    <m:oMath xmlns:m="http://schemas.openxmlformats.org/officeDocument/2006/math">
                      <m:r>
                        <a:rPr lang="en-US" b="0" i="1" smtClean="0">
                          <a:latin typeface="Cambria Math" charset="0"/>
                          <a:ea typeface="Cambria Math" charset="0"/>
                          <a:cs typeface="Cambria Math" charset="0"/>
                        </a:rPr>
                        <m:t>=2.38</m:t>
                      </m:r>
                    </m:oMath>
                  </m:oMathPara>
                </a14:m>
                <a:endParaRPr lang="en-US" dirty="0"/>
              </a:p>
            </p:txBody>
          </p:sp>
        </mc:Choice>
        <mc:Fallback xmlns="">
          <p:sp>
            <p:nvSpPr>
              <p:cNvPr id="12" name="TextBox 11">
                <a:extLst>
                  <a:ext uri="{FF2B5EF4-FFF2-40B4-BE49-F238E27FC236}">
                    <a16:creationId xmlns:a16="http://schemas.microsoft.com/office/drawing/2014/main" id="{EDF411C0-208E-4AE5-9270-7421B5DCE2F8}"/>
                  </a:ext>
                </a:extLst>
              </p:cNvPr>
              <p:cNvSpPr txBox="1">
                <a:spLocks noRot="1" noChangeAspect="1" noMove="1" noResize="1" noEditPoints="1" noAdjustHandles="1" noChangeArrowheads="1" noChangeShapeType="1" noTextEdit="1"/>
              </p:cNvSpPr>
              <p:nvPr/>
            </p:nvSpPr>
            <p:spPr>
              <a:xfrm>
                <a:off x="5571744" y="2459504"/>
                <a:ext cx="3581400" cy="193899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1600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29600" cy="502602"/>
          </a:xfrm>
        </p:spPr>
        <p:txBody>
          <a:bodyPr>
            <a:noAutofit/>
          </a:bodyPr>
          <a:lstStyle/>
          <a:p>
            <a:r>
              <a:rPr lang="en-US" sz="3600" dirty="0">
                <a:solidFill>
                  <a:prstClr val="black"/>
                </a:solidFill>
                <a:latin typeface="+mn-lt"/>
                <a:ea typeface="Arial" charset="0"/>
                <a:cs typeface="Arial" charset="0"/>
              </a:rPr>
              <a:t>The Linear Regression Equation </a:t>
            </a:r>
            <a:r>
              <a:rPr lang="en-US" sz="3600" i="1" dirty="0">
                <a:solidFill>
                  <a:prstClr val="black"/>
                </a:solidFill>
                <a:latin typeface="+mn-lt"/>
                <a:ea typeface="Arial" charset="0"/>
                <a:cs typeface="Arial" charset="0"/>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9EA96E17-7702-4E3C-B392-FB2CFAFD1771}"/>
              </a:ext>
            </a:extLst>
          </p:cNvPr>
          <p:cNvSpPr txBox="1">
            <a:spLocks/>
          </p:cNvSpPr>
          <p:nvPr/>
        </p:nvSpPr>
        <p:spPr>
          <a:xfrm>
            <a:off x="457200" y="1031659"/>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mn-cs"/>
              </a:rPr>
              <a:t>Drawing the Regression Line</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ea typeface="+mn-ea"/>
                <a:cs typeface="+mn-cs"/>
              </a:rPr>
              <a:t>Helps to highlight the relationship between the two variables</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ea typeface="+mn-ea"/>
                <a:cs typeface="+mn-cs"/>
              </a:rPr>
              <a:t>Can be drawn once two points are known</a:t>
            </a:r>
            <a:br>
              <a:rPr kumimoji="0" lang="en-US" sz="2000" b="0" i="0" u="none" strike="noStrike" kern="1200" cap="none" spc="0" normalizeH="0" baseline="0" noProof="0" dirty="0">
                <a:ln>
                  <a:noFill/>
                </a:ln>
                <a:solidFill>
                  <a:sysClr val="windowText" lastClr="000000"/>
                </a:solidFill>
                <a:effectLst/>
                <a:uLnTx/>
                <a:uFillTx/>
                <a:ea typeface="+mn-ea"/>
                <a:cs typeface="+mn-cs"/>
              </a:rPr>
            </a:br>
            <a:endParaRPr kumimoji="0" lang="en-US" sz="2000" b="0" i="0" u="none" strike="noStrike" kern="1200" cap="none" spc="0" normalizeH="0" baseline="0" noProof="0" dirty="0">
              <a:ln>
                <a:noFill/>
              </a:ln>
              <a:solidFill>
                <a:sysClr val="windowText" lastClr="000000"/>
              </a:solidFill>
              <a:effectLst/>
              <a:uLnTx/>
              <a:uFillTx/>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dirty="0">
                <a:ln>
                  <a:noFill/>
                </a:ln>
                <a:solidFill>
                  <a:sysClr val="windowText" lastClr="000000"/>
                </a:solidFill>
                <a:effectLst/>
                <a:uLnTx/>
                <a:uFillTx/>
                <a:ea typeface="+mn-ea"/>
                <a:cs typeface="Times New Roman"/>
              </a:rPr>
              <a:t>Dr. Paik’s Marital Satisfaction Study</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r>
              <a:rPr kumimoji="0" lang="en-US" sz="2000" b="0" i="0" u="none" strike="noStrike" kern="1200" cap="none" spc="0" normalizeH="0" baseline="0" noProof="0" dirty="0">
                <a:ln>
                  <a:noFill/>
                </a:ln>
                <a:solidFill>
                  <a:sysClr val="windowText" lastClr="000000"/>
                </a:solidFill>
                <a:effectLst/>
                <a:uLnTx/>
                <a:uFillTx/>
                <a:ea typeface="+mn-ea"/>
                <a:cs typeface="Times New Roman" pitchFamily="18" charset="0"/>
              </a:rPr>
              <a:t>Dr. Paik will find </a:t>
            </a:r>
            <a:r>
              <a:rPr kumimoji="0" lang="en-US" sz="2000" b="0" i="1" u="none" strike="noStrike" kern="1200" cap="none" spc="0" normalizeH="0" baseline="0" noProof="0" dirty="0">
                <a:ln>
                  <a:noFill/>
                </a:ln>
                <a:solidFill>
                  <a:sysClr val="windowText" lastClr="000000"/>
                </a:solidFill>
                <a:effectLst/>
                <a:uLnTx/>
                <a:uFillTx/>
                <a:ea typeface="+mn-ea"/>
                <a:cs typeface="Times New Roman" pitchFamily="18" charset="0"/>
              </a:rPr>
              <a:t>Y′ </a:t>
            </a:r>
            <a:r>
              <a:rPr kumimoji="0" lang="en-US" sz="2000" b="0" i="0" u="none" strike="noStrike" kern="1200" cap="none" spc="0" normalizeH="0" baseline="0" noProof="0" dirty="0">
                <a:ln>
                  <a:noFill/>
                </a:ln>
                <a:solidFill>
                  <a:sysClr val="windowText" lastClr="000000"/>
                </a:solidFill>
                <a:effectLst/>
                <a:uLnTx/>
                <a:uFillTx/>
                <a:ea typeface="+mn-ea"/>
                <a:cs typeface="Times New Roman" pitchFamily="18" charset="0"/>
              </a:rPr>
              <a:t>for lowest </a:t>
            </a:r>
            <a:r>
              <a:rPr kumimoji="0" lang="en-US" sz="2000" b="0" i="1" u="none" strike="noStrike" kern="1200" cap="none" spc="0" normalizeH="0" baseline="0" noProof="0" dirty="0">
                <a:ln>
                  <a:noFill/>
                </a:ln>
                <a:solidFill>
                  <a:sysClr val="windowText" lastClr="000000"/>
                </a:solidFill>
                <a:effectLst/>
                <a:uLnTx/>
                <a:uFillTx/>
                <a:ea typeface="+mn-ea"/>
                <a:cs typeface="Times New Roman" pitchFamily="18" charset="0"/>
              </a:rPr>
              <a:t>X </a:t>
            </a:r>
            <a:r>
              <a:rPr kumimoji="0" lang="en-US" sz="2000" b="0" i="0" u="none" strike="noStrike" kern="1200" cap="none" spc="0" normalizeH="0" baseline="0" noProof="0" dirty="0">
                <a:ln>
                  <a:noFill/>
                </a:ln>
                <a:solidFill>
                  <a:sysClr val="windowText" lastClr="000000"/>
                </a:solidFill>
                <a:effectLst/>
                <a:uLnTx/>
                <a:uFillTx/>
                <a:ea typeface="+mn-ea"/>
                <a:cs typeface="Times New Roman" pitchFamily="18" charset="0"/>
              </a:rPr>
              <a:t>value (8) and </a:t>
            </a:r>
            <a:r>
              <a:rPr kumimoji="0" lang="en-US" sz="2000" b="0" i="1" u="none" strike="noStrike" kern="1200" cap="none" spc="0" normalizeH="0" baseline="0" noProof="0" dirty="0">
                <a:ln>
                  <a:noFill/>
                </a:ln>
                <a:solidFill>
                  <a:sysClr val="windowText" lastClr="000000"/>
                </a:solidFill>
                <a:effectLst/>
                <a:uLnTx/>
                <a:uFillTx/>
                <a:ea typeface="+mn-ea"/>
                <a:cs typeface="Times New Roman" pitchFamily="18" charset="0"/>
              </a:rPr>
              <a:t>Y′ </a:t>
            </a:r>
            <a:r>
              <a:rPr kumimoji="0" lang="en-US" sz="2000" b="0" i="0" u="none" strike="noStrike" kern="1200" cap="none" spc="0" normalizeH="0" baseline="0" noProof="0" dirty="0">
                <a:ln>
                  <a:noFill/>
                </a:ln>
                <a:solidFill>
                  <a:sysClr val="windowText" lastClr="000000"/>
                </a:solidFill>
                <a:effectLst/>
                <a:uLnTx/>
                <a:uFillTx/>
                <a:ea typeface="+mn-ea"/>
                <a:cs typeface="Times New Roman" pitchFamily="18" charset="0"/>
              </a:rPr>
              <a:t>for largest (38)</a:t>
            </a:r>
          </a:p>
          <a:p>
            <a:pPr marL="742950" marR="0" lvl="1" indent="-285750" algn="l" defTabSz="457200" rtl="0" eaLnBrk="1" fontAlgn="auto" latinLnBrk="0" hangingPunct="1">
              <a:lnSpc>
                <a:spcPct val="100000"/>
              </a:lnSpc>
              <a:spcBef>
                <a:spcPts val="0"/>
              </a:spcBef>
              <a:spcAft>
                <a:spcPts val="0"/>
              </a:spcAft>
              <a:buClrTx/>
              <a:buSzTx/>
              <a:buFont typeface="Arial"/>
              <a:buChar char="–"/>
              <a:tabLst/>
              <a:defRPr/>
            </a:pPr>
            <a:endParaRPr kumimoji="0" lang="en-US" sz="2000" b="0" i="0" u="none" strike="noStrike" kern="1200" cap="none" spc="0" normalizeH="0" baseline="0" noProof="0" dirty="0">
              <a:ln>
                <a:noFill/>
              </a:ln>
              <a:solidFill>
                <a:sysClr val="windowText" lastClr="000000"/>
              </a:solidFill>
              <a:effectLst/>
              <a:uLnTx/>
              <a:uFillTx/>
              <a:ea typeface="+mn-ea"/>
              <a:cs typeface="+mn-cs"/>
            </a:endParaRPr>
          </a:p>
        </p:txBody>
      </p:sp>
      <p:cxnSp>
        <p:nvCxnSpPr>
          <p:cNvPr id="10" name="Straight Connector 9">
            <a:extLst>
              <a:ext uri="{FF2B5EF4-FFF2-40B4-BE49-F238E27FC236}">
                <a16:creationId xmlns:a16="http://schemas.microsoft.com/office/drawing/2014/main" id="{706340AE-3CFD-4010-B4DD-53BDA060DB4A}"/>
              </a:ext>
            </a:extLst>
          </p:cNvPr>
          <p:cNvCxnSpPr/>
          <p:nvPr/>
        </p:nvCxnSpPr>
        <p:spPr bwMode="auto">
          <a:xfrm>
            <a:off x="4343400" y="3081457"/>
            <a:ext cx="0" cy="2133600"/>
          </a:xfrm>
          <a:prstGeom prst="line">
            <a:avLst/>
          </a:prstGeom>
          <a:noFill/>
          <a:ln w="28575" cap="flat" cmpd="sng" algn="ctr">
            <a:solidFill>
              <a:srgbClr val="4F81BD">
                <a:shade val="95000"/>
                <a:satMod val="105000"/>
              </a:srgbClr>
            </a:solidFill>
            <a:prstDash val="solid"/>
            <a:headEnd type="none" w="med" len="med"/>
            <a:tailEnd type="none" w="med" len="med"/>
          </a:ln>
          <a:effectLst/>
        </p:spPr>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A27A33-8D80-4039-8D68-CCE82CBEBDE1}"/>
                  </a:ext>
                </a:extLst>
              </p:cNvPr>
              <p:cNvSpPr txBox="1"/>
              <p:nvPr/>
            </p:nvSpPr>
            <p:spPr>
              <a:xfrm>
                <a:off x="638175" y="3178761"/>
                <a:ext cx="3581400" cy="1938992"/>
              </a:xfrm>
              <a:prstGeom prst="rect">
                <a:avLst/>
              </a:prstGeom>
              <a:noFill/>
            </p:spPr>
            <p:txBody>
              <a:bodyPr wrap="square" rtlCol="0">
                <a:spAutoFit/>
              </a:bodyPr>
              <a:lstStyle/>
              <a:p>
                <a:pPr defTabSz="914400" fontAlgn="base">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US" sz="2400" i="1" smtClean="0">
                              <a:solidFill>
                                <a:prstClr val="black"/>
                              </a:solidFill>
                              <a:latin typeface="Cambria Math" panose="02040503050406030204" pitchFamily="18" charset="0"/>
                            </a:rPr>
                          </m:ctrlPr>
                        </m:sSupPr>
                        <m:e>
                          <m:r>
                            <a:rPr lang="en-US" sz="2400" i="1">
                              <a:solidFill>
                                <a:prstClr val="black"/>
                              </a:solidFill>
                              <a:latin typeface="Cambria Math" charset="0"/>
                            </a:rPr>
                            <m:t>𝑌</m:t>
                          </m:r>
                        </m:e>
                        <m:sup>
                          <m:r>
                            <a:rPr lang="en-US" sz="2400" i="1">
                              <a:solidFill>
                                <a:prstClr val="black"/>
                              </a:solidFill>
                              <a:latin typeface="Cambria Math" charset="0"/>
                            </a:rPr>
                            <m:t>′</m:t>
                          </m:r>
                        </m:sup>
                      </m:sSup>
                      <m:r>
                        <a:rPr lang="en-US" sz="2400" i="1">
                          <a:solidFill>
                            <a:prstClr val="black"/>
                          </a:solidFill>
                          <a:latin typeface="Cambria Math" charset="0"/>
                        </a:rPr>
                        <m:t>=</m:t>
                      </m:r>
                      <m:r>
                        <a:rPr lang="en-US" sz="2400" i="1">
                          <a:solidFill>
                            <a:prstClr val="black"/>
                          </a:solidFill>
                          <a:latin typeface="Cambria Math" charset="0"/>
                        </a:rPr>
                        <m:t>𝑏𝑋</m:t>
                      </m:r>
                      <m:r>
                        <a:rPr lang="en-US" sz="2400" i="1">
                          <a:solidFill>
                            <a:prstClr val="black"/>
                          </a:solidFill>
                          <a:latin typeface="Cambria Math" charset="0"/>
                        </a:rPr>
                        <m:t>+</m:t>
                      </m:r>
                      <m:r>
                        <a:rPr lang="en-US" sz="2400" i="1">
                          <a:solidFill>
                            <a:prstClr val="black"/>
                          </a:solidFill>
                          <a:latin typeface="Cambria Math" charset="0"/>
                        </a:rPr>
                        <m:t>𝑎</m:t>
                      </m:r>
                    </m:oMath>
                    <m:oMath xmlns:m="http://schemas.openxmlformats.org/officeDocument/2006/math">
                      <m:r>
                        <a:rPr lang="en-US" sz="2400" i="1" smtClean="0">
                          <a:solidFill>
                            <a:prstClr val="black"/>
                          </a:solidFill>
                          <a:latin typeface="Cambria Math" charset="0"/>
                        </a:rPr>
                        <m:t>=</m:t>
                      </m:r>
                      <m:d>
                        <m:dPr>
                          <m:ctrlPr>
                            <a:rPr lang="en-US" sz="2400" i="1" smtClean="0">
                              <a:solidFill>
                                <a:prstClr val="black"/>
                              </a:solidFill>
                              <a:latin typeface="Cambria Math" panose="02040503050406030204" pitchFamily="18" charset="0"/>
                            </a:rPr>
                          </m:ctrlPr>
                        </m:dPr>
                        <m:e>
                          <m:r>
                            <a:rPr lang="en-US" sz="2400" i="1" smtClean="0">
                              <a:solidFill>
                                <a:prstClr val="black"/>
                              </a:solidFill>
                              <a:latin typeface="Cambria Math" charset="0"/>
                            </a:rPr>
                            <m:t>0.0568</m:t>
                          </m:r>
                          <m:r>
                            <a:rPr lang="en-US" sz="2400" i="1" smtClean="0">
                              <a:solidFill>
                                <a:prstClr val="black"/>
                              </a:solidFill>
                              <a:latin typeface="Cambria Math" charset="0"/>
                              <a:ea typeface="Cambria Math" charset="0"/>
                              <a:cs typeface="Cambria Math" charset="0"/>
                            </a:rPr>
                            <m:t>×8</m:t>
                          </m:r>
                        </m:e>
                      </m:d>
                      <m:r>
                        <a:rPr lang="en-US" sz="2400" i="1" smtClean="0">
                          <a:solidFill>
                            <a:prstClr val="black"/>
                          </a:solidFill>
                          <a:latin typeface="Cambria Math" charset="0"/>
                          <a:ea typeface="Cambria Math" charset="0"/>
                          <a:cs typeface="Cambria Math" charset="0"/>
                        </a:rPr>
                        <m:t>+0.58</m:t>
                      </m:r>
                    </m:oMath>
                    <m:oMath xmlns:m="http://schemas.openxmlformats.org/officeDocument/2006/math">
                      <m:r>
                        <a:rPr lang="en-US" sz="2400" i="1" smtClean="0">
                          <a:solidFill>
                            <a:prstClr val="black"/>
                          </a:solidFill>
                          <a:latin typeface="Cambria Math" charset="0"/>
                          <a:ea typeface="Cambria Math" charset="0"/>
                          <a:cs typeface="Cambria Math" charset="0"/>
                        </a:rPr>
                        <m:t>=0.4544+0.58</m:t>
                      </m:r>
                    </m:oMath>
                    <m:oMath xmlns:m="http://schemas.openxmlformats.org/officeDocument/2006/math">
                      <m:r>
                        <a:rPr lang="en-US" sz="2400" i="1" smtClean="0">
                          <a:solidFill>
                            <a:prstClr val="black"/>
                          </a:solidFill>
                          <a:latin typeface="Cambria Math" charset="0"/>
                          <a:ea typeface="Cambria Math" charset="0"/>
                          <a:cs typeface="Cambria Math" charset="0"/>
                        </a:rPr>
                        <m:t>=1.0344</m:t>
                      </m:r>
                    </m:oMath>
                    <m:oMath xmlns:m="http://schemas.openxmlformats.org/officeDocument/2006/math">
                      <m:r>
                        <a:rPr lang="en-US" sz="2400" i="1" smtClean="0">
                          <a:solidFill>
                            <a:prstClr val="black"/>
                          </a:solidFill>
                          <a:latin typeface="Cambria Math" charset="0"/>
                          <a:ea typeface="Cambria Math" charset="0"/>
                          <a:cs typeface="Cambria Math" charset="0"/>
                        </a:rPr>
                        <m:t>=1.03</m:t>
                      </m:r>
                    </m:oMath>
                  </m:oMathPara>
                </a14:m>
                <a:endParaRPr lang="en-US" sz="2400" dirty="0">
                  <a:solidFill>
                    <a:prstClr val="black"/>
                  </a:solidFill>
                  <a:latin typeface="Times New Roman" pitchFamily="18" charset="0"/>
                </a:endParaRPr>
              </a:p>
            </p:txBody>
          </p:sp>
        </mc:Choice>
        <mc:Fallback xmlns="">
          <p:sp>
            <p:nvSpPr>
              <p:cNvPr id="11" name="TextBox 10">
                <a:extLst>
                  <a:ext uri="{FF2B5EF4-FFF2-40B4-BE49-F238E27FC236}">
                    <a16:creationId xmlns:a16="http://schemas.microsoft.com/office/drawing/2014/main" id="{E0A27A33-8D80-4039-8D68-CCE82CBEBDE1}"/>
                  </a:ext>
                </a:extLst>
              </p:cNvPr>
              <p:cNvSpPr txBox="1">
                <a:spLocks noRot="1" noChangeAspect="1" noMove="1" noResize="1" noEditPoints="1" noAdjustHandles="1" noChangeArrowheads="1" noChangeShapeType="1" noTextEdit="1"/>
              </p:cNvSpPr>
              <p:nvPr/>
            </p:nvSpPr>
            <p:spPr>
              <a:xfrm>
                <a:off x="638175" y="3178761"/>
                <a:ext cx="3581400" cy="193899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976FF0-F473-491E-894F-4D80A9B3920F}"/>
                  </a:ext>
                </a:extLst>
              </p:cNvPr>
              <p:cNvSpPr txBox="1"/>
              <p:nvPr/>
            </p:nvSpPr>
            <p:spPr>
              <a:xfrm>
                <a:off x="4876800" y="3178761"/>
                <a:ext cx="3581400" cy="1938992"/>
              </a:xfrm>
              <a:prstGeom prst="rect">
                <a:avLst/>
              </a:prstGeom>
              <a:noFill/>
            </p:spPr>
            <p:txBody>
              <a:bodyPr wrap="square" rtlCol="0">
                <a:spAutoFit/>
              </a:bodyPr>
              <a:lstStyle/>
              <a:p>
                <a:pPr defTabSz="914400" fontAlgn="base">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US" sz="2400" i="1" smtClean="0">
                              <a:solidFill>
                                <a:prstClr val="black"/>
                              </a:solidFill>
                              <a:latin typeface="Cambria Math" panose="02040503050406030204" pitchFamily="18" charset="0"/>
                            </a:rPr>
                          </m:ctrlPr>
                        </m:sSupPr>
                        <m:e>
                          <m:r>
                            <a:rPr lang="en-US" sz="2400" i="1">
                              <a:solidFill>
                                <a:prstClr val="black"/>
                              </a:solidFill>
                              <a:latin typeface="Cambria Math" charset="0"/>
                            </a:rPr>
                            <m:t>𝑌</m:t>
                          </m:r>
                        </m:e>
                        <m:sup>
                          <m:r>
                            <a:rPr lang="en-US" sz="2400" i="1">
                              <a:solidFill>
                                <a:prstClr val="black"/>
                              </a:solidFill>
                              <a:latin typeface="Cambria Math" charset="0"/>
                            </a:rPr>
                            <m:t>′</m:t>
                          </m:r>
                        </m:sup>
                      </m:sSup>
                      <m:r>
                        <a:rPr lang="en-US" sz="2400" i="1">
                          <a:solidFill>
                            <a:prstClr val="black"/>
                          </a:solidFill>
                          <a:latin typeface="Cambria Math" charset="0"/>
                        </a:rPr>
                        <m:t>=</m:t>
                      </m:r>
                      <m:r>
                        <a:rPr lang="en-US" sz="2400" i="1">
                          <a:solidFill>
                            <a:prstClr val="black"/>
                          </a:solidFill>
                          <a:latin typeface="Cambria Math" charset="0"/>
                        </a:rPr>
                        <m:t>𝑏𝑋</m:t>
                      </m:r>
                      <m:r>
                        <a:rPr lang="en-US" sz="2400" i="1">
                          <a:solidFill>
                            <a:prstClr val="black"/>
                          </a:solidFill>
                          <a:latin typeface="Cambria Math" charset="0"/>
                        </a:rPr>
                        <m:t>+</m:t>
                      </m:r>
                      <m:r>
                        <a:rPr lang="en-US" sz="2400" i="1">
                          <a:solidFill>
                            <a:prstClr val="black"/>
                          </a:solidFill>
                          <a:latin typeface="Cambria Math" charset="0"/>
                        </a:rPr>
                        <m:t>𝑎</m:t>
                      </m:r>
                    </m:oMath>
                    <m:oMath xmlns:m="http://schemas.openxmlformats.org/officeDocument/2006/math">
                      <m:r>
                        <a:rPr lang="en-US" sz="2400" i="1" smtClean="0">
                          <a:solidFill>
                            <a:prstClr val="black"/>
                          </a:solidFill>
                          <a:latin typeface="Cambria Math" charset="0"/>
                        </a:rPr>
                        <m:t>=</m:t>
                      </m:r>
                      <m:d>
                        <m:dPr>
                          <m:ctrlPr>
                            <a:rPr lang="en-US" sz="2400" i="1" smtClean="0">
                              <a:solidFill>
                                <a:prstClr val="black"/>
                              </a:solidFill>
                              <a:latin typeface="Cambria Math" panose="02040503050406030204" pitchFamily="18" charset="0"/>
                            </a:rPr>
                          </m:ctrlPr>
                        </m:dPr>
                        <m:e>
                          <m:r>
                            <a:rPr lang="en-US" sz="2400" i="1" smtClean="0">
                              <a:solidFill>
                                <a:prstClr val="black"/>
                              </a:solidFill>
                              <a:latin typeface="Cambria Math" charset="0"/>
                            </a:rPr>
                            <m:t>0.0568</m:t>
                          </m:r>
                          <m:r>
                            <a:rPr lang="en-US" sz="2400" i="1" smtClean="0">
                              <a:solidFill>
                                <a:prstClr val="black"/>
                              </a:solidFill>
                              <a:latin typeface="Cambria Math" charset="0"/>
                              <a:ea typeface="Cambria Math" charset="0"/>
                              <a:cs typeface="Cambria Math" charset="0"/>
                            </a:rPr>
                            <m:t>×38</m:t>
                          </m:r>
                        </m:e>
                      </m:d>
                      <m:r>
                        <a:rPr lang="en-US" sz="2400" i="1" smtClean="0">
                          <a:solidFill>
                            <a:prstClr val="black"/>
                          </a:solidFill>
                          <a:latin typeface="Cambria Math" charset="0"/>
                          <a:ea typeface="Cambria Math" charset="0"/>
                          <a:cs typeface="Cambria Math" charset="0"/>
                        </a:rPr>
                        <m:t>+0.58</m:t>
                      </m:r>
                    </m:oMath>
                    <m:oMath xmlns:m="http://schemas.openxmlformats.org/officeDocument/2006/math">
                      <m:r>
                        <a:rPr lang="en-US" sz="2400" i="1" smtClean="0">
                          <a:solidFill>
                            <a:prstClr val="black"/>
                          </a:solidFill>
                          <a:latin typeface="Cambria Math" charset="0"/>
                          <a:ea typeface="Cambria Math" charset="0"/>
                          <a:cs typeface="Cambria Math" charset="0"/>
                        </a:rPr>
                        <m:t>=2.1584+0.58</m:t>
                      </m:r>
                    </m:oMath>
                    <m:oMath xmlns:m="http://schemas.openxmlformats.org/officeDocument/2006/math">
                      <m:r>
                        <a:rPr lang="en-US" sz="2400" i="1" smtClean="0">
                          <a:solidFill>
                            <a:prstClr val="black"/>
                          </a:solidFill>
                          <a:latin typeface="Cambria Math" charset="0"/>
                          <a:ea typeface="Cambria Math" charset="0"/>
                          <a:cs typeface="Cambria Math" charset="0"/>
                        </a:rPr>
                        <m:t>=2.7384</m:t>
                      </m:r>
                    </m:oMath>
                    <m:oMath xmlns:m="http://schemas.openxmlformats.org/officeDocument/2006/math">
                      <m:r>
                        <a:rPr lang="en-US" sz="2400" i="1" smtClean="0">
                          <a:solidFill>
                            <a:prstClr val="black"/>
                          </a:solidFill>
                          <a:latin typeface="Cambria Math" charset="0"/>
                          <a:ea typeface="Cambria Math" charset="0"/>
                          <a:cs typeface="Cambria Math" charset="0"/>
                        </a:rPr>
                        <m:t>=2.74</m:t>
                      </m:r>
                    </m:oMath>
                  </m:oMathPara>
                </a14:m>
                <a:endParaRPr lang="en-US" sz="2400" dirty="0">
                  <a:solidFill>
                    <a:prstClr val="black"/>
                  </a:solidFill>
                  <a:latin typeface="Times New Roman" pitchFamily="18" charset="0"/>
                </a:endParaRPr>
              </a:p>
            </p:txBody>
          </p:sp>
        </mc:Choice>
        <mc:Fallback xmlns="">
          <p:sp>
            <p:nvSpPr>
              <p:cNvPr id="13" name="TextBox 12">
                <a:extLst>
                  <a:ext uri="{FF2B5EF4-FFF2-40B4-BE49-F238E27FC236}">
                    <a16:creationId xmlns:a16="http://schemas.microsoft.com/office/drawing/2014/main" id="{BB976FF0-F473-491E-894F-4D80A9B3920F}"/>
                  </a:ext>
                </a:extLst>
              </p:cNvPr>
              <p:cNvSpPr txBox="1">
                <a:spLocks noRot="1" noChangeAspect="1" noMove="1" noResize="1" noEditPoints="1" noAdjustHandles="1" noChangeArrowheads="1" noChangeShapeType="1" noTextEdit="1"/>
              </p:cNvSpPr>
              <p:nvPr/>
            </p:nvSpPr>
            <p:spPr>
              <a:xfrm>
                <a:off x="4876800" y="3178761"/>
                <a:ext cx="3581400" cy="193899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3826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139905" cy="502602"/>
          </a:xfrm>
        </p:spPr>
        <p:txBody>
          <a:bodyPr>
            <a:noAutofit/>
          </a:bodyPr>
          <a:lstStyle/>
          <a:p>
            <a:r>
              <a:rPr lang="en-US" sz="3600" dirty="0">
                <a:solidFill>
                  <a:prstClr val="black"/>
                </a:solidFill>
                <a:latin typeface="+mn-lt"/>
                <a:ea typeface="Arial" charset="0"/>
                <a:cs typeface="Arial" charset="0"/>
              </a:rPr>
              <a:t>Regression Line</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C88983B9-FC86-46C8-AC0B-FE52AC3F7E8F}"/>
              </a:ext>
            </a:extLst>
          </p:cNvPr>
          <p:cNvSpPr>
            <a:spLocks noGrp="1"/>
          </p:cNvSpPr>
          <p:nvPr>
            <p:ph idx="1"/>
          </p:nvPr>
        </p:nvSpPr>
        <p:spPr>
          <a:xfrm>
            <a:off x="457201" y="1002744"/>
            <a:ext cx="4114800" cy="4525963"/>
          </a:xfrm>
        </p:spPr>
        <p:txBody>
          <a:bodyPr>
            <a:normAutofit fontScale="92500"/>
          </a:bodyPr>
          <a:lstStyle/>
          <a:p>
            <a:pPr>
              <a:lnSpc>
                <a:spcPct val="110000"/>
              </a:lnSpc>
              <a:spcBef>
                <a:spcPts val="0"/>
              </a:spcBef>
            </a:pPr>
            <a:r>
              <a:rPr lang="en-US" sz="2200" dirty="0"/>
              <a:t>Regression Line for Marital Satisfaction</a:t>
            </a:r>
          </a:p>
          <a:p>
            <a:pPr lvl="1">
              <a:lnSpc>
                <a:spcPct val="110000"/>
              </a:lnSpc>
              <a:spcBef>
                <a:spcPts val="0"/>
              </a:spcBef>
            </a:pPr>
            <a:r>
              <a:rPr lang="en-US" sz="2200" dirty="0"/>
              <a:t>Finding </a:t>
            </a:r>
            <a:r>
              <a:rPr lang="en-US" sz="2200" i="1" dirty="0">
                <a:latin typeface="Times New Roman" pitchFamily="18" charset="0"/>
                <a:cs typeface="Times New Roman" pitchFamily="18" charset="0"/>
              </a:rPr>
              <a:t>Y′</a:t>
            </a:r>
            <a:r>
              <a:rPr lang="en-US" sz="2200" i="1" dirty="0"/>
              <a:t> </a:t>
            </a:r>
            <a:r>
              <a:rPr lang="en-US" sz="2200" dirty="0"/>
              <a:t>for</a:t>
            </a:r>
            <a:r>
              <a:rPr lang="en-US" sz="2200" i="1" dirty="0"/>
              <a:t> </a:t>
            </a:r>
            <a:r>
              <a:rPr lang="en-US" sz="2200" dirty="0"/>
              <a:t>the points at two ends of the range of </a:t>
            </a:r>
            <a:r>
              <a:rPr lang="en-US" sz="2200" i="1" dirty="0">
                <a:latin typeface="Times New Roman" pitchFamily="18" charset="0"/>
                <a:cs typeface="Times New Roman" pitchFamily="18" charset="0"/>
              </a:rPr>
              <a:t>X</a:t>
            </a:r>
            <a:r>
              <a:rPr lang="en-US" sz="2200" i="1" dirty="0"/>
              <a:t> </a:t>
            </a:r>
            <a:r>
              <a:rPr lang="en-US" sz="2200" dirty="0"/>
              <a:t>scores allows a researcher to draw a regression line.</a:t>
            </a:r>
          </a:p>
          <a:p>
            <a:pPr lvl="1">
              <a:lnSpc>
                <a:spcPct val="110000"/>
              </a:lnSpc>
              <a:spcBef>
                <a:spcPts val="0"/>
              </a:spcBef>
            </a:pPr>
            <a:r>
              <a:rPr lang="en-US" sz="2200" dirty="0"/>
              <a:t>Any two points can be connected with a straight line.</a:t>
            </a:r>
          </a:p>
          <a:p>
            <a:pPr lvl="1">
              <a:lnSpc>
                <a:spcPct val="110000"/>
              </a:lnSpc>
              <a:spcBef>
                <a:spcPts val="0"/>
              </a:spcBef>
            </a:pPr>
            <a:r>
              <a:rPr lang="en-US" sz="2200" dirty="0"/>
              <a:t>Regression line should only be used to predict </a:t>
            </a:r>
            <a:r>
              <a:rPr lang="en-US" sz="2200" i="1" dirty="0">
                <a:latin typeface="Times New Roman" pitchFamily="18" charset="0"/>
                <a:cs typeface="Times New Roman" pitchFamily="18" charset="0"/>
              </a:rPr>
              <a:t>Y′</a:t>
            </a:r>
            <a:r>
              <a:rPr lang="en-US" sz="2200" i="1" dirty="0"/>
              <a:t> </a:t>
            </a:r>
            <a:r>
              <a:rPr lang="en-US" sz="2200" dirty="0"/>
              <a:t>for</a:t>
            </a:r>
            <a:r>
              <a:rPr lang="en-US" sz="2200" i="1" dirty="0"/>
              <a:t> </a:t>
            </a:r>
            <a:r>
              <a:rPr lang="en-US" sz="2200" dirty="0"/>
              <a:t>the range of </a:t>
            </a:r>
            <a:r>
              <a:rPr lang="en-US" sz="2200" i="1" dirty="0">
                <a:latin typeface="Times New Roman" pitchFamily="18" charset="0"/>
                <a:cs typeface="Times New Roman" pitchFamily="18" charset="0"/>
              </a:rPr>
              <a:t>X </a:t>
            </a:r>
            <a:r>
              <a:rPr lang="en-US" sz="2200" dirty="0"/>
              <a:t>scores used to derive the regression equation.</a:t>
            </a:r>
          </a:p>
        </p:txBody>
      </p:sp>
      <p:sp>
        <p:nvSpPr>
          <p:cNvPr id="12" name="TextBox 11">
            <a:extLst>
              <a:ext uri="{FF2B5EF4-FFF2-40B4-BE49-F238E27FC236}">
                <a16:creationId xmlns:a16="http://schemas.microsoft.com/office/drawing/2014/main" id="{F9F4C324-47D2-4CC2-BDB5-7071B5E1E5B2}"/>
              </a:ext>
            </a:extLst>
          </p:cNvPr>
          <p:cNvSpPr txBox="1"/>
          <p:nvPr/>
        </p:nvSpPr>
        <p:spPr>
          <a:xfrm>
            <a:off x="4843272" y="4230469"/>
            <a:ext cx="4038600" cy="646331"/>
          </a:xfrm>
          <a:prstGeom prst="rect">
            <a:avLst/>
          </a:prstGeom>
          <a:noFill/>
        </p:spPr>
        <p:txBody>
          <a:bodyPr wrap="square" rtlCol="0">
            <a:spAutoFit/>
          </a:bodyPr>
          <a:lstStyle/>
          <a:p>
            <a:r>
              <a:rPr lang="en-US" sz="1800" dirty="0">
                <a:solidFill>
                  <a:srgbClr val="000000"/>
                </a:solidFill>
              </a:rPr>
              <a:t>Regression Line for Predicting Marital Satisfaction</a:t>
            </a:r>
          </a:p>
        </p:txBody>
      </p:sp>
      <p:pic>
        <p:nvPicPr>
          <p:cNvPr id="14" name="Picture 13" descr="The figure is a scatter plot using the marital satisfaction example data and shows shows the scatterplot with the two points marked and a line drawn through them. This is the same as line II in Figure 14.4." title="Figure 14.7">
            <a:extLst>
              <a:ext uri="{FF2B5EF4-FFF2-40B4-BE49-F238E27FC236}">
                <a16:creationId xmlns:a16="http://schemas.microsoft.com/office/drawing/2014/main" id="{F7507130-A986-4E6D-A7DE-7D8822E691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196" y="1193180"/>
            <a:ext cx="4075861" cy="2705164"/>
          </a:xfrm>
          <a:prstGeom prst="rect">
            <a:avLst/>
          </a:prstGeom>
        </p:spPr>
      </p:pic>
    </p:spTree>
    <p:extLst>
      <p:ext uri="{BB962C8B-B14F-4D97-AF65-F5344CB8AC3E}">
        <p14:creationId xmlns:p14="http://schemas.microsoft.com/office/powerpoint/2010/main" val="580109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00049" y="442094"/>
            <a:ext cx="4361522" cy="540886"/>
          </a:xfrm>
        </p:spPr>
        <p:txBody>
          <a:bodyPr>
            <a:noAutofit/>
          </a:bodyPr>
          <a:lstStyle/>
          <a:p>
            <a:r>
              <a:rPr lang="en-US" sz="3600" dirty="0"/>
              <a:t>Extrapolation Problem</a:t>
            </a:r>
          </a:p>
        </p:txBody>
      </p:sp>
      <p:sp>
        <p:nvSpPr>
          <p:cNvPr id="17" name="Rectangle 3">
            <a:extLst>
              <a:ext uri="{FF2B5EF4-FFF2-40B4-BE49-F238E27FC236}">
                <a16:creationId xmlns:a16="http://schemas.microsoft.com/office/drawing/2014/main" id="{CFFF4327-378E-4804-B451-832C59D1B33D}"/>
              </a:ext>
            </a:extLst>
          </p:cNvPr>
          <p:cNvSpPr txBox="1">
            <a:spLocks/>
          </p:cNvSpPr>
          <p:nvPr/>
        </p:nvSpPr>
        <p:spPr>
          <a:xfrm>
            <a:off x="400049" y="1072488"/>
            <a:ext cx="3810000" cy="41529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altLang="en-US" sz="1050" dirty="0">
              <a:ea typeface="ＭＳ Ｐゴシック" panose="020B0600070205080204" pitchFamily="34" charset="-128"/>
              <a:cs typeface="Arial" panose="020B0604020202020204" pitchFamily="34" charset="0"/>
            </a:endParaRPr>
          </a:p>
          <a:p>
            <a:pPr marL="274320" indent="-274320">
              <a:spcBef>
                <a:spcPts val="0"/>
              </a:spcBef>
              <a:buFont typeface="Wingdings" panose="05000000000000000000" pitchFamily="2" charset="2"/>
              <a:buChar char="§"/>
            </a:pPr>
            <a:r>
              <a:rPr lang="en-US" altLang="en-US" sz="2400" dirty="0">
                <a:ea typeface="ＭＳ Ｐゴシック" panose="020B0600070205080204" pitchFamily="34" charset="-128"/>
                <a:cs typeface="Arial" panose="020B0604020202020204" pitchFamily="34" charset="0"/>
              </a:rPr>
              <a:t>Sarah’</a:t>
            </a:r>
            <a:r>
              <a:rPr lang="en-US" altLang="ja-JP" sz="2400" dirty="0">
                <a:ea typeface="ＭＳ Ｐゴシック" panose="020B0600070205080204" pitchFamily="34" charset="-128"/>
                <a:cs typeface="Arial" panose="020B0604020202020204" pitchFamily="34" charset="0"/>
              </a:rPr>
              <a:t>s height was plotted against her age.</a:t>
            </a:r>
          </a:p>
          <a:p>
            <a:pPr marL="0">
              <a:spcBef>
                <a:spcPts val="0"/>
              </a:spcBef>
            </a:pPr>
            <a:endParaRPr lang="en-US" altLang="ja-JP" sz="2400" dirty="0">
              <a:ea typeface="ＭＳ Ｐゴシック" panose="020B0600070205080204" pitchFamily="34" charset="-128"/>
              <a:cs typeface="Arial" panose="020B0604020202020204" pitchFamily="34" charset="0"/>
            </a:endParaRPr>
          </a:p>
          <a:p>
            <a:pPr marL="274320" indent="-274320">
              <a:spcBef>
                <a:spcPts val="0"/>
              </a:spcBef>
              <a:buFont typeface="Wingdings" panose="05000000000000000000" pitchFamily="2" charset="2"/>
              <a:buChar char="§"/>
            </a:pPr>
            <a:r>
              <a:rPr lang="en-US" altLang="en-US" sz="2400" dirty="0">
                <a:ea typeface="ＭＳ Ｐゴシック" panose="020B0600070205080204" pitchFamily="34" charset="-128"/>
                <a:cs typeface="Arial" panose="020B0604020202020204" pitchFamily="34" charset="0"/>
              </a:rPr>
              <a:t>Can you guess (predict) her height at age 42 months?</a:t>
            </a:r>
          </a:p>
          <a:p>
            <a:pPr marL="0">
              <a:spcBef>
                <a:spcPts val="0"/>
              </a:spcBef>
            </a:pPr>
            <a:endParaRPr lang="en-US" altLang="en-US" sz="2400" dirty="0">
              <a:ea typeface="ＭＳ Ｐゴシック" panose="020B0600070205080204" pitchFamily="34" charset="-128"/>
              <a:cs typeface="Arial" panose="020B0604020202020204" pitchFamily="34" charset="0"/>
            </a:endParaRPr>
          </a:p>
          <a:p>
            <a:pPr marL="274320" indent="-274320">
              <a:spcBef>
                <a:spcPts val="0"/>
              </a:spcBef>
              <a:buFont typeface="Wingdings" panose="05000000000000000000" pitchFamily="2" charset="2"/>
              <a:buChar char="§"/>
            </a:pPr>
            <a:r>
              <a:rPr lang="en-US" altLang="en-US" sz="2400" dirty="0">
                <a:ea typeface="ＭＳ Ｐゴシック" panose="020B0600070205080204" pitchFamily="34" charset="-128"/>
                <a:cs typeface="Arial" panose="020B0604020202020204" pitchFamily="34" charset="0"/>
              </a:rPr>
              <a:t>Can you predict her height at age 30 years (360 months)?</a:t>
            </a:r>
          </a:p>
        </p:txBody>
      </p:sp>
      <p:graphicFrame>
        <p:nvGraphicFramePr>
          <p:cNvPr id="18" name="Object 2">
            <a:extLst>
              <a:ext uri="{FF2B5EF4-FFF2-40B4-BE49-F238E27FC236}">
                <a16:creationId xmlns:a16="http://schemas.microsoft.com/office/drawing/2014/main" id="{2B1B8C6E-01DD-43C6-8B77-92991CAC3554}"/>
              </a:ext>
            </a:extLst>
          </p:cNvPr>
          <p:cNvGraphicFramePr>
            <a:graphicFrameLocks/>
          </p:cNvGraphicFramePr>
          <p:nvPr/>
        </p:nvGraphicFramePr>
        <p:xfrm>
          <a:off x="4408486" y="1010576"/>
          <a:ext cx="4108450" cy="4478337"/>
        </p:xfrm>
        <a:graphic>
          <a:graphicData uri="http://schemas.openxmlformats.org/presentationml/2006/ole">
            <mc:AlternateContent xmlns:mc="http://schemas.openxmlformats.org/markup-compatibility/2006">
              <mc:Choice xmlns:v="urn:schemas-microsoft-com:vml" Requires="v">
                <p:oleObj spid="_x0000_s2074" name="Chart" r:id="rId5" imgW="3810000" imgH="4153015" progId="MSGraph.Chart.8">
                  <p:embed followColorScheme="full"/>
                </p:oleObj>
              </mc:Choice>
              <mc:Fallback>
                <p:oleObj name="Chart" r:id="rId5" imgW="3810000" imgH="4153015" progId="MSGraph.Chart.8">
                  <p:embed followColorScheme="full"/>
                  <p:pic>
                    <p:nvPicPr>
                      <p:cNvPr id="18" name="Object 2">
                        <a:extLst>
                          <a:ext uri="{FF2B5EF4-FFF2-40B4-BE49-F238E27FC236}">
                            <a16:creationId xmlns:a16="http://schemas.microsoft.com/office/drawing/2014/main" id="{2B1B8C6E-01DD-43C6-8B77-92991CAC3554}"/>
                          </a:ext>
                        </a:extLst>
                      </p:cNvPr>
                      <p:cNvPicPr>
                        <a:picLocks noChangeArrowheads="1"/>
                      </p:cNvPicPr>
                      <p:nvPr/>
                    </p:nvPicPr>
                    <p:blipFill>
                      <a:blip r:embed="rId6"/>
                      <a:srcRect/>
                      <a:stretch>
                        <a:fillRect/>
                      </a:stretch>
                    </p:blipFill>
                    <p:spPr bwMode="auto">
                      <a:xfrm>
                        <a:off x="4408486" y="1010576"/>
                        <a:ext cx="410845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 name="Straight Arrow Connector 18">
            <a:extLst>
              <a:ext uri="{FF2B5EF4-FFF2-40B4-BE49-F238E27FC236}">
                <a16:creationId xmlns:a16="http://schemas.microsoft.com/office/drawing/2014/main" id="{23C2EEAF-50B2-45A7-903F-EC5170D6C4B6}"/>
              </a:ext>
            </a:extLst>
          </p:cNvPr>
          <p:cNvCxnSpPr/>
          <p:nvPr/>
        </p:nvCxnSpPr>
        <p:spPr>
          <a:xfrm rot="5400000" flipH="1" flipV="1">
            <a:off x="5882480" y="3708532"/>
            <a:ext cx="112395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8419865-2077-4744-9023-D3DC14260000}"/>
              </a:ext>
            </a:extLst>
          </p:cNvPr>
          <p:cNvCxnSpPr/>
          <p:nvPr/>
        </p:nvCxnSpPr>
        <p:spPr>
          <a:xfrm flipV="1">
            <a:off x="5564186" y="1642401"/>
            <a:ext cx="2952750" cy="212725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8EAAC4E6-C23E-4D83-AA26-90E7776B0DE3}"/>
              </a:ext>
            </a:extLst>
          </p:cNvPr>
          <p:cNvCxnSpPr/>
          <p:nvPr/>
        </p:nvCxnSpPr>
        <p:spPr>
          <a:xfrm rot="10800000">
            <a:off x="5541961" y="3147351"/>
            <a:ext cx="903288"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18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accel="50000" decel="5000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2" accel="50000" decel="5000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1+#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00049" y="442094"/>
            <a:ext cx="4406127" cy="540886"/>
          </a:xfrm>
        </p:spPr>
        <p:txBody>
          <a:bodyPr>
            <a:noAutofit/>
          </a:bodyPr>
          <a:lstStyle/>
          <a:p>
            <a:r>
              <a:rPr lang="en-US" sz="3600" dirty="0"/>
              <a:t>Extrapolation Problem</a:t>
            </a:r>
          </a:p>
        </p:txBody>
      </p:sp>
      <p:sp>
        <p:nvSpPr>
          <p:cNvPr id="9" name="Rectangle 3">
            <a:extLst>
              <a:ext uri="{FF2B5EF4-FFF2-40B4-BE49-F238E27FC236}">
                <a16:creationId xmlns:a16="http://schemas.microsoft.com/office/drawing/2014/main" id="{CBBD397C-5195-4A89-984D-25F1A8584C43}"/>
              </a:ext>
            </a:extLst>
          </p:cNvPr>
          <p:cNvSpPr txBox="1">
            <a:spLocks/>
          </p:cNvSpPr>
          <p:nvPr/>
        </p:nvSpPr>
        <p:spPr>
          <a:xfrm>
            <a:off x="268436" y="1142817"/>
            <a:ext cx="4227512" cy="43608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buFont typeface="Wingdings" panose="05000000000000000000" pitchFamily="2" charset="2"/>
              <a:buChar char="§"/>
            </a:pPr>
            <a:r>
              <a:rPr lang="en-US" altLang="en-US" sz="2400" dirty="0">
                <a:solidFill>
                  <a:srgbClr val="000000"/>
                </a:solidFill>
                <a:ea typeface="ＭＳ Ｐゴシック" panose="020B0600070205080204" pitchFamily="34" charset="-128"/>
                <a:cs typeface="Arial" panose="020B0604020202020204" pitchFamily="34" charset="0"/>
              </a:rPr>
              <a:t>Regression line:</a:t>
            </a:r>
            <a:br>
              <a:rPr lang="en-US" altLang="en-US" sz="2400" dirty="0">
                <a:solidFill>
                  <a:srgbClr val="000000"/>
                </a:solidFill>
                <a:ea typeface="ＭＳ Ｐゴシック" panose="020B0600070205080204" pitchFamily="34" charset="-128"/>
                <a:cs typeface="Arial" panose="020B0604020202020204" pitchFamily="34" charset="0"/>
              </a:rPr>
            </a:br>
            <a:r>
              <a:rPr lang="en-US" altLang="en-US" sz="2400" b="1" i="1" dirty="0">
                <a:solidFill>
                  <a:srgbClr val="000000"/>
                </a:solidFill>
                <a:ea typeface="ＭＳ Ｐゴシック" panose="020B0600070205080204" pitchFamily="34" charset="-128"/>
                <a:cs typeface="Arial" panose="020B0604020202020204" pitchFamily="34" charset="0"/>
              </a:rPr>
              <a:t>y</a:t>
            </a:r>
            <a:r>
              <a:rPr lang="en-US" altLang="en-US" sz="2400" b="1" dirty="0">
                <a:solidFill>
                  <a:srgbClr val="000000"/>
                </a:solidFill>
                <a:ea typeface="ＭＳ Ｐゴシック" panose="020B0600070205080204" pitchFamily="34" charset="-128"/>
                <a:cs typeface="Arial" panose="020B0604020202020204" pitchFamily="34" charset="0"/>
              </a:rPr>
              <a:t>-hat = 71.95 + .383 </a:t>
            </a:r>
            <a:r>
              <a:rPr lang="en-US" altLang="en-US" sz="2400" b="1" i="1" dirty="0">
                <a:solidFill>
                  <a:srgbClr val="000000"/>
                </a:solidFill>
                <a:ea typeface="ＭＳ Ｐゴシック" panose="020B0600070205080204" pitchFamily="34" charset="-128"/>
                <a:cs typeface="Arial" panose="020B0604020202020204" pitchFamily="34" charset="0"/>
              </a:rPr>
              <a:t>x</a:t>
            </a:r>
          </a:p>
          <a:p>
            <a:pPr>
              <a:spcBef>
                <a:spcPts val="0"/>
              </a:spcBef>
              <a:buFont typeface="Wingdings" panose="05000000000000000000" pitchFamily="2" charset="2"/>
              <a:buChar char="§"/>
            </a:pPr>
            <a:endParaRPr lang="en-US" altLang="en-US" sz="1600" b="1" i="1" dirty="0">
              <a:solidFill>
                <a:srgbClr val="000000"/>
              </a:solidFill>
              <a:ea typeface="ＭＳ Ｐゴシック" panose="020B0600070205080204" pitchFamily="34" charset="-128"/>
              <a:cs typeface="Arial" panose="020B0604020202020204" pitchFamily="34" charset="0"/>
            </a:endParaRPr>
          </a:p>
          <a:p>
            <a:pPr>
              <a:spcBef>
                <a:spcPts val="0"/>
              </a:spcBef>
              <a:buFont typeface="Wingdings" panose="05000000000000000000" pitchFamily="2" charset="2"/>
              <a:buChar char="§"/>
            </a:pPr>
            <a:r>
              <a:rPr lang="en-US" altLang="en-US" sz="2400" dirty="0">
                <a:solidFill>
                  <a:srgbClr val="000000"/>
                </a:solidFill>
                <a:ea typeface="ＭＳ Ｐゴシック" panose="020B0600070205080204" pitchFamily="34" charset="-128"/>
                <a:cs typeface="Arial" panose="020B0604020202020204" pitchFamily="34" charset="0"/>
              </a:rPr>
              <a:t>Height at age 42 months?</a:t>
            </a:r>
          </a:p>
          <a:p>
            <a:pPr marL="0" indent="0">
              <a:spcBef>
                <a:spcPts val="0"/>
              </a:spcBef>
              <a:buNone/>
            </a:pPr>
            <a:r>
              <a:rPr lang="en-US" altLang="en-US" sz="2400" dirty="0">
                <a:solidFill>
                  <a:srgbClr val="000000"/>
                </a:solidFill>
                <a:ea typeface="ＭＳ Ｐゴシック" panose="020B0600070205080204" pitchFamily="34" charset="-128"/>
                <a:cs typeface="Arial" panose="020B0604020202020204" pitchFamily="34" charset="0"/>
              </a:rPr>
              <a:t>     </a:t>
            </a:r>
            <a:r>
              <a:rPr lang="en-US" altLang="en-US" sz="2400" b="1" i="1" dirty="0">
                <a:solidFill>
                  <a:srgbClr val="000000"/>
                </a:solidFill>
                <a:ea typeface="ＭＳ Ｐゴシック" panose="020B0600070205080204" pitchFamily="34" charset="-128"/>
                <a:cs typeface="Arial" panose="020B0604020202020204" pitchFamily="34" charset="0"/>
              </a:rPr>
              <a:t>y</a:t>
            </a:r>
            <a:r>
              <a:rPr lang="en-US" altLang="en-US" sz="2400" b="1" dirty="0">
                <a:solidFill>
                  <a:srgbClr val="000000"/>
                </a:solidFill>
                <a:ea typeface="ＭＳ Ｐゴシック" panose="020B0600070205080204" pitchFamily="34" charset="-128"/>
                <a:cs typeface="Arial" panose="020B0604020202020204" pitchFamily="34" charset="0"/>
              </a:rPr>
              <a:t>-hat = 88</a:t>
            </a:r>
          </a:p>
          <a:p>
            <a:pPr marL="0" indent="0">
              <a:spcBef>
                <a:spcPts val="0"/>
              </a:spcBef>
              <a:buNone/>
            </a:pPr>
            <a:endParaRPr lang="en-US" altLang="en-US" sz="1600" b="1" dirty="0">
              <a:solidFill>
                <a:srgbClr val="000000"/>
              </a:solidFill>
              <a:ea typeface="ＭＳ Ｐゴシック" panose="020B0600070205080204" pitchFamily="34" charset="-128"/>
              <a:cs typeface="Arial" panose="020B0604020202020204" pitchFamily="34" charset="0"/>
            </a:endParaRPr>
          </a:p>
          <a:p>
            <a:pPr>
              <a:spcBef>
                <a:spcPts val="0"/>
              </a:spcBef>
              <a:buFont typeface="Wingdings" panose="05000000000000000000" pitchFamily="2" charset="2"/>
              <a:buChar char="§"/>
            </a:pPr>
            <a:r>
              <a:rPr lang="en-US" altLang="en-US" sz="2400" dirty="0">
                <a:solidFill>
                  <a:srgbClr val="000000"/>
                </a:solidFill>
                <a:ea typeface="ＭＳ Ｐゴシック" panose="020B0600070205080204" pitchFamily="34" charset="-128"/>
                <a:cs typeface="Arial" panose="020B0604020202020204" pitchFamily="34" charset="0"/>
              </a:rPr>
              <a:t>Height at age 30 years?</a:t>
            </a:r>
          </a:p>
          <a:p>
            <a:pPr marL="0" indent="0">
              <a:spcBef>
                <a:spcPts val="0"/>
              </a:spcBef>
              <a:buNone/>
            </a:pPr>
            <a:r>
              <a:rPr lang="en-US" altLang="en-US" sz="2400" dirty="0">
                <a:solidFill>
                  <a:srgbClr val="000000"/>
                </a:solidFill>
                <a:ea typeface="ＭＳ Ｐゴシック" panose="020B0600070205080204" pitchFamily="34" charset="-128"/>
                <a:cs typeface="Arial" panose="020B0604020202020204" pitchFamily="34" charset="0"/>
              </a:rPr>
              <a:t>     </a:t>
            </a:r>
            <a:r>
              <a:rPr lang="en-US" altLang="en-US" sz="2400" b="1" i="1" dirty="0">
                <a:solidFill>
                  <a:srgbClr val="000000"/>
                </a:solidFill>
                <a:ea typeface="ＭＳ Ｐゴシック" panose="020B0600070205080204" pitchFamily="34" charset="-128"/>
                <a:cs typeface="Arial" panose="020B0604020202020204" pitchFamily="34" charset="0"/>
              </a:rPr>
              <a:t>y</a:t>
            </a:r>
            <a:r>
              <a:rPr lang="en-US" altLang="en-US" sz="2400" b="1" dirty="0">
                <a:solidFill>
                  <a:srgbClr val="000000"/>
                </a:solidFill>
                <a:ea typeface="ＭＳ Ｐゴシック" panose="020B0600070205080204" pitchFamily="34" charset="-128"/>
                <a:cs typeface="Arial" panose="020B0604020202020204" pitchFamily="34" charset="0"/>
              </a:rPr>
              <a:t>-hat = 209.8</a:t>
            </a:r>
          </a:p>
          <a:p>
            <a:pPr marL="0" indent="0">
              <a:spcBef>
                <a:spcPts val="0"/>
              </a:spcBef>
              <a:buNone/>
            </a:pPr>
            <a:endParaRPr lang="en-US" altLang="en-US" sz="1600" b="1" dirty="0">
              <a:solidFill>
                <a:srgbClr val="000000"/>
              </a:solidFill>
              <a:ea typeface="ＭＳ Ｐゴシック" panose="020B0600070205080204" pitchFamily="34" charset="-128"/>
              <a:cs typeface="Arial" panose="020B0604020202020204" pitchFamily="34" charset="0"/>
            </a:endParaRPr>
          </a:p>
          <a:p>
            <a:pPr marL="274320" lvl="1" indent="-274320">
              <a:spcBef>
                <a:spcPts val="0"/>
              </a:spcBef>
              <a:buClr>
                <a:srgbClr val="C00000"/>
              </a:buClr>
            </a:pPr>
            <a:r>
              <a:rPr lang="en-US" altLang="en-US" sz="2400" dirty="0">
                <a:solidFill>
                  <a:srgbClr val="C00000"/>
                </a:solidFill>
                <a:ea typeface="ＭＳ Ｐゴシック" panose="020B0600070205080204" pitchFamily="34" charset="-128"/>
                <a:cs typeface="Arial" panose="020B0604020202020204" pitchFamily="34" charset="0"/>
              </a:rPr>
              <a:t>She is predicted to be 6</a:t>
            </a:r>
            <a:r>
              <a:rPr lang="ja-JP" altLang="en-US" sz="2400" dirty="0">
                <a:solidFill>
                  <a:srgbClr val="C00000"/>
                </a:solidFill>
                <a:ea typeface="ＭＳ Ｐゴシック" panose="020B0600070205080204" pitchFamily="34" charset="-128"/>
                <a:cs typeface="Arial" panose="020B0604020202020204" pitchFamily="34" charset="0"/>
              </a:rPr>
              <a:t>’</a:t>
            </a:r>
            <a:r>
              <a:rPr lang="en-US" altLang="ja-JP" sz="2400" dirty="0">
                <a:solidFill>
                  <a:srgbClr val="C00000"/>
                </a:solidFill>
                <a:ea typeface="ＭＳ Ｐゴシック" panose="020B0600070205080204" pitchFamily="34" charset="-128"/>
                <a:cs typeface="Arial" panose="020B0604020202020204" pitchFamily="34" charset="0"/>
              </a:rPr>
              <a:t>10.5</a:t>
            </a:r>
            <a:r>
              <a:rPr lang="ja-JP" altLang="en-US" sz="2400" dirty="0">
                <a:solidFill>
                  <a:srgbClr val="C00000"/>
                </a:solidFill>
                <a:ea typeface="ＭＳ Ｐゴシック" panose="020B0600070205080204" pitchFamily="34" charset="-128"/>
                <a:cs typeface="Arial" panose="020B0604020202020204" pitchFamily="34" charset="0"/>
              </a:rPr>
              <a:t>”</a:t>
            </a:r>
            <a:r>
              <a:rPr lang="en-US" altLang="ja-JP" sz="2400" dirty="0">
                <a:solidFill>
                  <a:srgbClr val="C00000"/>
                </a:solidFill>
                <a:ea typeface="ＭＳ Ｐゴシック" panose="020B0600070205080204" pitchFamily="34" charset="-128"/>
                <a:cs typeface="Arial" panose="020B0604020202020204" pitchFamily="34" charset="0"/>
              </a:rPr>
              <a:t> at age 30!  </a:t>
            </a:r>
            <a:r>
              <a:rPr lang="en-US" altLang="ja-JP" sz="2400" i="1" dirty="0">
                <a:solidFill>
                  <a:srgbClr val="C00000"/>
                </a:solidFill>
                <a:ea typeface="ＭＳ Ｐゴシック" panose="020B0600070205080204" pitchFamily="34" charset="-128"/>
                <a:cs typeface="Arial" panose="020B0604020202020204" pitchFamily="34" charset="0"/>
              </a:rPr>
              <a:t>What’s wrong?</a:t>
            </a:r>
          </a:p>
          <a:p>
            <a:pPr marL="274320" lvl="1" indent="-274320">
              <a:spcBef>
                <a:spcPts val="0"/>
              </a:spcBef>
              <a:buClr>
                <a:srgbClr val="C00000"/>
              </a:buClr>
            </a:pPr>
            <a:endParaRPr lang="en-US" altLang="ja-JP" sz="1600" i="1" dirty="0">
              <a:solidFill>
                <a:srgbClr val="C00000"/>
              </a:solidFill>
              <a:ea typeface="ＭＳ Ｐゴシック" panose="020B0600070205080204" pitchFamily="34" charset="-128"/>
              <a:cs typeface="Arial" panose="020B0604020202020204" pitchFamily="34" charset="0"/>
            </a:endParaRPr>
          </a:p>
          <a:p>
            <a:pPr marL="274320" lvl="1" indent="-274320">
              <a:spcBef>
                <a:spcPts val="0"/>
              </a:spcBef>
              <a:buClr>
                <a:srgbClr val="C00000"/>
              </a:buClr>
            </a:pPr>
            <a:r>
              <a:rPr lang="en-US" altLang="en-US" sz="2400" i="1" dirty="0">
                <a:solidFill>
                  <a:srgbClr val="C00000"/>
                </a:solidFill>
                <a:ea typeface="ＭＳ Ｐゴシック" panose="020B0600070205080204" pitchFamily="34" charset="-128"/>
                <a:cs typeface="Arial" panose="020B0604020202020204" pitchFamily="34" charset="0"/>
              </a:rPr>
              <a:t>This is an example of </a:t>
            </a:r>
            <a:r>
              <a:rPr lang="en-US" altLang="en-US" sz="2400" b="1" i="1" dirty="0">
                <a:solidFill>
                  <a:srgbClr val="C00000"/>
                </a:solidFill>
                <a:ea typeface="ＭＳ Ｐゴシック" panose="020B0600070205080204" pitchFamily="34" charset="-128"/>
                <a:cs typeface="Arial" panose="020B0604020202020204" pitchFamily="34" charset="0"/>
              </a:rPr>
              <a:t>extrapolation problem</a:t>
            </a:r>
          </a:p>
        </p:txBody>
      </p:sp>
      <p:graphicFrame>
        <p:nvGraphicFramePr>
          <p:cNvPr id="10" name="Object 2">
            <a:extLst>
              <a:ext uri="{FF2B5EF4-FFF2-40B4-BE49-F238E27FC236}">
                <a16:creationId xmlns:a16="http://schemas.microsoft.com/office/drawing/2014/main" id="{D7BFF9C4-23DD-4C2E-BB17-2700EE07423D}"/>
              </a:ext>
            </a:extLst>
          </p:cNvPr>
          <p:cNvGraphicFramePr>
            <a:graphicFrameLocks/>
          </p:cNvGraphicFramePr>
          <p:nvPr/>
        </p:nvGraphicFramePr>
        <p:xfrm>
          <a:off x="4718198" y="1142817"/>
          <a:ext cx="4000500" cy="4360863"/>
        </p:xfrm>
        <a:graphic>
          <a:graphicData uri="http://schemas.openxmlformats.org/presentationml/2006/ole">
            <mc:AlternateContent xmlns:mc="http://schemas.openxmlformats.org/markup-compatibility/2006">
              <mc:Choice xmlns:v="urn:schemas-microsoft-com:vml" Requires="v">
                <p:oleObj spid="_x0000_s3098" name="Chart" r:id="rId5" imgW="3810000" imgH="4153015" progId="MSGraph.Chart.8">
                  <p:embed followColorScheme="full"/>
                </p:oleObj>
              </mc:Choice>
              <mc:Fallback>
                <p:oleObj name="Chart" r:id="rId5" imgW="3810000" imgH="4153015" progId="MSGraph.Chart.8">
                  <p:embed followColorScheme="full"/>
                  <p:pic>
                    <p:nvPicPr>
                      <p:cNvPr id="10" name="Object 2">
                        <a:extLst>
                          <a:ext uri="{FF2B5EF4-FFF2-40B4-BE49-F238E27FC236}">
                            <a16:creationId xmlns:a16="http://schemas.microsoft.com/office/drawing/2014/main" id="{D7BFF9C4-23DD-4C2E-BB17-2700EE07423D}"/>
                          </a:ext>
                        </a:extLst>
                      </p:cNvPr>
                      <p:cNvPicPr>
                        <a:picLocks noChangeArrowheads="1"/>
                      </p:cNvPicPr>
                      <p:nvPr/>
                    </p:nvPicPr>
                    <p:blipFill>
                      <a:blip r:embed="rId6"/>
                      <a:srcRect/>
                      <a:stretch>
                        <a:fillRect/>
                      </a:stretch>
                    </p:blipFill>
                    <p:spPr bwMode="auto">
                      <a:xfrm>
                        <a:off x="4718198" y="1142817"/>
                        <a:ext cx="40005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904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920490" cy="502602"/>
          </a:xfrm>
        </p:spPr>
        <p:txBody>
          <a:bodyPr>
            <a:noAutofit/>
          </a:bodyPr>
          <a:lstStyle/>
          <a:p>
            <a:r>
              <a:rPr lang="en-US" sz="3600" dirty="0">
                <a:solidFill>
                  <a:prstClr val="black"/>
                </a:solidFill>
                <a:latin typeface="+mn-lt"/>
              </a:rPr>
              <a:t>Errors in Regression</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3B171C03-9D66-4E8F-9CDF-5822E05DAA2F}"/>
              </a:ext>
            </a:extLst>
          </p:cNvPr>
          <p:cNvSpPr>
            <a:spLocks noGrp="1"/>
          </p:cNvSpPr>
          <p:nvPr>
            <p:ph idx="1"/>
          </p:nvPr>
        </p:nvSpPr>
        <p:spPr>
          <a:xfrm>
            <a:off x="651510" y="1004730"/>
            <a:ext cx="8915400" cy="1190942"/>
          </a:xfrm>
        </p:spPr>
        <p:txBody>
          <a:bodyPr>
            <a:normAutofit/>
          </a:bodyPr>
          <a:lstStyle/>
          <a:p>
            <a:pPr>
              <a:spcBef>
                <a:spcPts val="0"/>
              </a:spcBef>
            </a:pPr>
            <a:r>
              <a:rPr lang="en-US" dirty="0"/>
              <a:t>Marital Satisfaction Study</a:t>
            </a:r>
          </a:p>
          <a:p>
            <a:pPr lvl="1">
              <a:spcBef>
                <a:spcPts val="0"/>
              </a:spcBef>
            </a:pPr>
            <a:r>
              <a:rPr lang="en-US" dirty="0"/>
              <a:t>Table 14.2: Actual, Predicted, and Residual Scores </a:t>
            </a:r>
          </a:p>
        </p:txBody>
      </p:sp>
      <p:graphicFrame>
        <p:nvGraphicFramePr>
          <p:cNvPr id="11" name="Table 10">
            <a:extLst>
              <a:ext uri="{FF2B5EF4-FFF2-40B4-BE49-F238E27FC236}">
                <a16:creationId xmlns:a16="http://schemas.microsoft.com/office/drawing/2014/main" id="{6106FD77-717C-40ED-8132-B0BFF3C838BA}"/>
              </a:ext>
            </a:extLst>
          </p:cNvPr>
          <p:cNvGraphicFramePr>
            <a:graphicFrameLocks noGrp="1"/>
          </p:cNvGraphicFramePr>
          <p:nvPr>
            <p:extLst>
              <p:ext uri="{D42A27DB-BD31-4B8C-83A1-F6EECF244321}">
                <p14:modId xmlns:p14="http://schemas.microsoft.com/office/powerpoint/2010/main" val="643015805"/>
              </p:ext>
            </p:extLst>
          </p:nvPr>
        </p:nvGraphicFramePr>
        <p:xfrm>
          <a:off x="533400" y="2010557"/>
          <a:ext cx="8077199" cy="3291840"/>
        </p:xfrm>
        <a:graphic>
          <a:graphicData uri="http://schemas.openxmlformats.org/drawingml/2006/table">
            <a:tbl>
              <a:tblPr firstRow="1" bandRow="1">
                <a:tableStyleId>{7DF18680-E054-41AD-8BC1-D1AEF772440D}</a:tableStyleId>
              </a:tblPr>
              <a:tblGrid>
                <a:gridCol w="448733">
                  <a:extLst>
                    <a:ext uri="{9D8B030D-6E8A-4147-A177-3AD203B41FA5}">
                      <a16:colId xmlns:a16="http://schemas.microsoft.com/office/drawing/2014/main" val="20000"/>
                    </a:ext>
                  </a:extLst>
                </a:gridCol>
                <a:gridCol w="2131482">
                  <a:extLst>
                    <a:ext uri="{9D8B030D-6E8A-4147-A177-3AD203B41FA5}">
                      <a16:colId xmlns:a16="http://schemas.microsoft.com/office/drawing/2014/main" val="20001"/>
                    </a:ext>
                  </a:extLst>
                </a:gridCol>
                <a:gridCol w="2266105">
                  <a:extLst>
                    <a:ext uri="{9D8B030D-6E8A-4147-A177-3AD203B41FA5}">
                      <a16:colId xmlns:a16="http://schemas.microsoft.com/office/drawing/2014/main" val="20002"/>
                    </a:ext>
                  </a:extLst>
                </a:gridCol>
                <a:gridCol w="1742973">
                  <a:extLst>
                    <a:ext uri="{9D8B030D-6E8A-4147-A177-3AD203B41FA5}">
                      <a16:colId xmlns:a16="http://schemas.microsoft.com/office/drawing/2014/main" val="20003"/>
                    </a:ext>
                  </a:extLst>
                </a:gridCol>
                <a:gridCol w="1487906">
                  <a:extLst>
                    <a:ext uri="{9D8B030D-6E8A-4147-A177-3AD203B41FA5}">
                      <a16:colId xmlns:a16="http://schemas.microsoft.com/office/drawing/2014/main" val="20004"/>
                    </a:ext>
                  </a:extLst>
                </a:gridCol>
              </a:tblGrid>
              <a:tr h="529757">
                <a:tc>
                  <a:txBody>
                    <a:bodyPr/>
                    <a:lstStyle/>
                    <a:p>
                      <a:pPr algn="ctr"/>
                      <a:endParaRPr lang="en-US" sz="1200" dirty="0"/>
                    </a:p>
                  </a:txBody>
                  <a:tcPr/>
                </a:tc>
                <a:tc>
                  <a:txBody>
                    <a:bodyPr/>
                    <a:lstStyle/>
                    <a:p>
                      <a:pPr algn="ctr"/>
                      <a:r>
                        <a:rPr lang="en-US" sz="1200" i="1" dirty="0"/>
                        <a:t>X</a:t>
                      </a:r>
                      <a:r>
                        <a:rPr lang="en-US" sz="1200" dirty="0"/>
                        <a:t>:</a:t>
                      </a:r>
                      <a:br>
                        <a:rPr lang="en-US" sz="1200" dirty="0"/>
                      </a:br>
                      <a:r>
                        <a:rPr lang="en-US" sz="1200" dirty="0"/>
                        <a:t>Gender Role </a:t>
                      </a:r>
                      <a:br>
                        <a:rPr lang="en-US" sz="1200" dirty="0"/>
                      </a:br>
                      <a:r>
                        <a:rPr lang="en-US" sz="1200" dirty="0"/>
                        <a:t>Flexibility</a:t>
                      </a:r>
                      <a:r>
                        <a:rPr lang="en-US" sz="1200" baseline="0" dirty="0"/>
                        <a:t> Score</a:t>
                      </a:r>
                      <a:endParaRPr lang="en-US" sz="1200" dirty="0"/>
                    </a:p>
                  </a:txBody>
                  <a:tcPr/>
                </a:tc>
                <a:tc>
                  <a:txBody>
                    <a:bodyPr/>
                    <a:lstStyle/>
                    <a:p>
                      <a:pPr algn="ctr"/>
                      <a:r>
                        <a:rPr lang="en-US" sz="1200" i="1" dirty="0"/>
                        <a:t>Y</a:t>
                      </a:r>
                      <a:r>
                        <a:rPr lang="en-US" sz="1200" dirty="0"/>
                        <a:t>:</a:t>
                      </a:r>
                      <a:br>
                        <a:rPr lang="en-US" sz="1200" dirty="0"/>
                      </a:br>
                      <a:r>
                        <a:rPr lang="en-US" sz="1200" dirty="0"/>
                        <a:t>Marital Satisfaction Score</a:t>
                      </a:r>
                    </a:p>
                  </a:txBody>
                  <a:tcPr/>
                </a:tc>
                <a:tc>
                  <a:txBody>
                    <a:bodyPr/>
                    <a:lstStyle/>
                    <a:p>
                      <a:pPr algn="ctr"/>
                      <a:r>
                        <a:rPr lang="en-US" sz="1200" i="1" dirty="0"/>
                        <a:t>Y’</a:t>
                      </a:r>
                      <a:r>
                        <a:rPr lang="en-US" sz="1200" dirty="0"/>
                        <a:t>:</a:t>
                      </a:r>
                      <a:br>
                        <a:rPr lang="en-US" sz="1200" dirty="0"/>
                      </a:br>
                      <a:r>
                        <a:rPr lang="en-US" sz="1200" dirty="0"/>
                        <a:t>Predicted Marital Satisfaction</a:t>
                      </a:r>
                      <a:r>
                        <a:rPr lang="en-US" sz="1200" baseline="0" dirty="0"/>
                        <a:t> Score</a:t>
                      </a:r>
                      <a:endParaRPr lang="en-US" sz="1200" dirty="0"/>
                    </a:p>
                  </a:txBody>
                  <a:tcPr/>
                </a:tc>
                <a:tc>
                  <a:txBody>
                    <a:bodyPr/>
                    <a:lstStyle/>
                    <a:p>
                      <a:pPr algn="ctr"/>
                      <a:r>
                        <a:rPr lang="en-US" sz="1200" i="1" dirty="0"/>
                        <a:t>Y</a:t>
                      </a:r>
                      <a:r>
                        <a:rPr lang="en-US" sz="1200" i="1" dirty="0">
                          <a:latin typeface="Arial" panose="020B0604020202020204" pitchFamily="34" charset="0"/>
                          <a:cs typeface="Arial" panose="020B0604020202020204" pitchFamily="34" charset="0"/>
                        </a:rPr>
                        <a:t>–</a:t>
                      </a:r>
                      <a:r>
                        <a:rPr lang="en-US" sz="1200" i="1" dirty="0"/>
                        <a:t>Y’</a:t>
                      </a:r>
                      <a:r>
                        <a:rPr lang="en-US" sz="1200" dirty="0"/>
                        <a:t>:</a:t>
                      </a:r>
                      <a:br>
                        <a:rPr lang="en-US" sz="1200" dirty="0"/>
                      </a:br>
                      <a:r>
                        <a:rPr lang="en-US" sz="1200" dirty="0"/>
                        <a:t>Residual</a:t>
                      </a:r>
                      <a:r>
                        <a:rPr lang="en-US" sz="1200" baseline="0" dirty="0"/>
                        <a:t> Score</a:t>
                      </a:r>
                      <a:endParaRPr lang="en-US" sz="1200" dirty="0"/>
                    </a:p>
                  </a:txBody>
                  <a:tcPr/>
                </a:tc>
                <a:extLst>
                  <a:ext uri="{0D108BD9-81ED-4DB2-BD59-A6C34878D82A}">
                    <a16:rowId xmlns:a16="http://schemas.microsoft.com/office/drawing/2014/main" val="10000"/>
                  </a:ext>
                </a:extLst>
              </a:tr>
              <a:tr h="144479">
                <a:tc>
                  <a:txBody>
                    <a:bodyPr/>
                    <a:lstStyle/>
                    <a:p>
                      <a:pPr algn="ctr"/>
                      <a:r>
                        <a:rPr lang="en-US" sz="1200" dirty="0"/>
                        <a:t>A</a:t>
                      </a:r>
                    </a:p>
                  </a:txBody>
                  <a:tcPr/>
                </a:tc>
                <a:tc>
                  <a:txBody>
                    <a:bodyPr/>
                    <a:lstStyle/>
                    <a:p>
                      <a:pPr algn="ctr"/>
                      <a:r>
                        <a:rPr lang="en-US" sz="1200" dirty="0"/>
                        <a:t>8</a:t>
                      </a:r>
                    </a:p>
                  </a:txBody>
                  <a:tcPr/>
                </a:tc>
                <a:tc>
                  <a:txBody>
                    <a:bodyPr/>
                    <a:lstStyle/>
                    <a:p>
                      <a:pPr algn="ctr"/>
                      <a:r>
                        <a:rPr lang="en-US" sz="1200" dirty="0"/>
                        <a:t>0.8</a:t>
                      </a:r>
                    </a:p>
                  </a:txBody>
                  <a:tcPr/>
                </a:tc>
                <a:tc>
                  <a:txBody>
                    <a:bodyPr/>
                    <a:lstStyle/>
                    <a:p>
                      <a:pPr algn="ctr"/>
                      <a:r>
                        <a:rPr lang="en-US" sz="1200" dirty="0"/>
                        <a:t>1.03</a:t>
                      </a:r>
                    </a:p>
                  </a:txBody>
                  <a:tcPr/>
                </a:tc>
                <a:tc>
                  <a:txBody>
                    <a:bodyPr/>
                    <a:lstStyle/>
                    <a:p>
                      <a:pPr algn="ctr"/>
                      <a:r>
                        <a:rPr lang="en-US" sz="1200" dirty="0">
                          <a:latin typeface="Arial" panose="020B0604020202020204" pitchFamily="34" charset="0"/>
                          <a:cs typeface="Arial" panose="020B0604020202020204" pitchFamily="34" charset="0"/>
                        </a:rPr>
                        <a:t>−</a:t>
                      </a:r>
                      <a:r>
                        <a:rPr lang="en-US" sz="1200" dirty="0"/>
                        <a:t>0.23</a:t>
                      </a:r>
                    </a:p>
                  </a:txBody>
                  <a:tcPr/>
                </a:tc>
                <a:extLst>
                  <a:ext uri="{0D108BD9-81ED-4DB2-BD59-A6C34878D82A}">
                    <a16:rowId xmlns:a16="http://schemas.microsoft.com/office/drawing/2014/main" val="10001"/>
                  </a:ext>
                </a:extLst>
              </a:tr>
              <a:tr h="144479">
                <a:tc>
                  <a:txBody>
                    <a:bodyPr/>
                    <a:lstStyle/>
                    <a:p>
                      <a:pPr algn="ctr"/>
                      <a:r>
                        <a:rPr lang="en-US" sz="1200" dirty="0"/>
                        <a:t>B</a:t>
                      </a:r>
                    </a:p>
                  </a:txBody>
                  <a:tcPr/>
                </a:tc>
                <a:tc>
                  <a:txBody>
                    <a:bodyPr/>
                    <a:lstStyle/>
                    <a:p>
                      <a:pPr algn="ctr"/>
                      <a:r>
                        <a:rPr lang="en-US" sz="1200" dirty="0"/>
                        <a:t>15</a:t>
                      </a:r>
                    </a:p>
                  </a:txBody>
                  <a:tcPr/>
                </a:tc>
                <a:tc>
                  <a:txBody>
                    <a:bodyPr/>
                    <a:lstStyle/>
                    <a:p>
                      <a:pPr algn="ctr"/>
                      <a:r>
                        <a:rPr lang="en-US" sz="1200" dirty="0"/>
                        <a:t>1.5</a:t>
                      </a:r>
                    </a:p>
                  </a:txBody>
                  <a:tcPr/>
                </a:tc>
                <a:tc>
                  <a:txBody>
                    <a:bodyPr/>
                    <a:lstStyle/>
                    <a:p>
                      <a:pPr algn="ctr"/>
                      <a:r>
                        <a:rPr lang="en-US" sz="1200" dirty="0"/>
                        <a:t>1.43</a:t>
                      </a:r>
                    </a:p>
                  </a:txBody>
                  <a:tcPr/>
                </a:tc>
                <a:tc>
                  <a:txBody>
                    <a:bodyPr/>
                    <a:lstStyle/>
                    <a:p>
                      <a:pPr algn="ctr"/>
                      <a:r>
                        <a:rPr lang="en-US" sz="1200" dirty="0"/>
                        <a:t>0.07</a:t>
                      </a:r>
                    </a:p>
                  </a:txBody>
                  <a:tcPr/>
                </a:tc>
                <a:extLst>
                  <a:ext uri="{0D108BD9-81ED-4DB2-BD59-A6C34878D82A}">
                    <a16:rowId xmlns:a16="http://schemas.microsoft.com/office/drawing/2014/main" val="10002"/>
                  </a:ext>
                </a:extLst>
              </a:tr>
              <a:tr h="144479">
                <a:tc>
                  <a:txBody>
                    <a:bodyPr/>
                    <a:lstStyle/>
                    <a:p>
                      <a:pPr algn="ctr"/>
                      <a:r>
                        <a:rPr lang="en-US" sz="1200" dirty="0"/>
                        <a:t>C</a:t>
                      </a:r>
                    </a:p>
                  </a:txBody>
                  <a:tcPr/>
                </a:tc>
                <a:tc>
                  <a:txBody>
                    <a:bodyPr/>
                    <a:lstStyle/>
                    <a:p>
                      <a:pPr algn="ctr"/>
                      <a:r>
                        <a:rPr lang="en-US" sz="1200" dirty="0"/>
                        <a:t>15</a:t>
                      </a:r>
                    </a:p>
                  </a:txBody>
                  <a:tcPr/>
                </a:tc>
                <a:tc>
                  <a:txBody>
                    <a:bodyPr/>
                    <a:lstStyle/>
                    <a:p>
                      <a:pPr algn="ctr"/>
                      <a:r>
                        <a:rPr lang="en-US" sz="1200" dirty="0"/>
                        <a:t>2</a:t>
                      </a:r>
                    </a:p>
                  </a:txBody>
                  <a:tcPr/>
                </a:tc>
                <a:tc>
                  <a:txBody>
                    <a:bodyPr/>
                    <a:lstStyle/>
                    <a:p>
                      <a:pPr algn="ctr"/>
                      <a:r>
                        <a:rPr lang="en-US" sz="1200" dirty="0"/>
                        <a:t>1.43</a:t>
                      </a:r>
                    </a:p>
                  </a:txBody>
                  <a:tcPr/>
                </a:tc>
                <a:tc>
                  <a:txBody>
                    <a:bodyPr/>
                    <a:lstStyle/>
                    <a:p>
                      <a:pPr algn="ctr"/>
                      <a:r>
                        <a:rPr lang="en-US" sz="1200" dirty="0"/>
                        <a:t>0.57</a:t>
                      </a:r>
                    </a:p>
                  </a:txBody>
                  <a:tcPr/>
                </a:tc>
                <a:extLst>
                  <a:ext uri="{0D108BD9-81ED-4DB2-BD59-A6C34878D82A}">
                    <a16:rowId xmlns:a16="http://schemas.microsoft.com/office/drawing/2014/main" val="10003"/>
                  </a:ext>
                </a:extLst>
              </a:tr>
              <a:tr h="144479">
                <a:tc>
                  <a:txBody>
                    <a:bodyPr/>
                    <a:lstStyle/>
                    <a:p>
                      <a:pPr algn="ctr"/>
                      <a:r>
                        <a:rPr lang="en-US" sz="1200" dirty="0"/>
                        <a:t>D</a:t>
                      </a:r>
                    </a:p>
                  </a:txBody>
                  <a:tcPr/>
                </a:tc>
                <a:tc>
                  <a:txBody>
                    <a:bodyPr/>
                    <a:lstStyle/>
                    <a:p>
                      <a:pPr algn="ctr"/>
                      <a:r>
                        <a:rPr lang="en-US" sz="1200" dirty="0"/>
                        <a:t>22</a:t>
                      </a:r>
                    </a:p>
                  </a:txBody>
                  <a:tcPr/>
                </a:tc>
                <a:tc>
                  <a:txBody>
                    <a:bodyPr/>
                    <a:lstStyle/>
                    <a:p>
                      <a:pPr algn="ctr"/>
                      <a:r>
                        <a:rPr lang="en-US" sz="1200" dirty="0"/>
                        <a:t>1.5</a:t>
                      </a:r>
                    </a:p>
                  </a:txBody>
                  <a:tcPr/>
                </a:tc>
                <a:tc>
                  <a:txBody>
                    <a:bodyPr/>
                    <a:lstStyle/>
                    <a:p>
                      <a:pPr algn="ctr"/>
                      <a:r>
                        <a:rPr lang="en-US" sz="1200" dirty="0"/>
                        <a:t>1.83</a:t>
                      </a:r>
                    </a:p>
                  </a:txBody>
                  <a:tcPr/>
                </a:tc>
                <a:tc>
                  <a:txBody>
                    <a:bodyPr/>
                    <a:lstStyle/>
                    <a:p>
                      <a:pPr algn="ctr"/>
                      <a:r>
                        <a:rPr lang="en-US" sz="1200" dirty="0">
                          <a:latin typeface="Arial" panose="020B0604020202020204" pitchFamily="34" charset="0"/>
                          <a:cs typeface="Arial" panose="020B0604020202020204" pitchFamily="34" charset="0"/>
                        </a:rPr>
                        <a:t>−</a:t>
                      </a:r>
                      <a:r>
                        <a:rPr lang="en-US" sz="1200" dirty="0"/>
                        <a:t>0.33</a:t>
                      </a:r>
                    </a:p>
                  </a:txBody>
                  <a:tcPr/>
                </a:tc>
                <a:extLst>
                  <a:ext uri="{0D108BD9-81ED-4DB2-BD59-A6C34878D82A}">
                    <a16:rowId xmlns:a16="http://schemas.microsoft.com/office/drawing/2014/main" val="10004"/>
                  </a:ext>
                </a:extLst>
              </a:tr>
              <a:tr h="144479">
                <a:tc>
                  <a:txBody>
                    <a:bodyPr/>
                    <a:lstStyle/>
                    <a:p>
                      <a:pPr algn="ctr"/>
                      <a:r>
                        <a:rPr lang="en-US" sz="1200" dirty="0"/>
                        <a:t>E</a:t>
                      </a:r>
                    </a:p>
                  </a:txBody>
                  <a:tcPr/>
                </a:tc>
                <a:tc>
                  <a:txBody>
                    <a:bodyPr/>
                    <a:lstStyle/>
                    <a:p>
                      <a:pPr algn="ctr"/>
                      <a:r>
                        <a:rPr lang="en-US" sz="1200" dirty="0"/>
                        <a:t>31</a:t>
                      </a:r>
                    </a:p>
                  </a:txBody>
                  <a:tcPr/>
                </a:tc>
                <a:tc>
                  <a:txBody>
                    <a:bodyPr/>
                    <a:lstStyle/>
                    <a:p>
                      <a:pPr algn="ctr"/>
                      <a:r>
                        <a:rPr lang="en-US" sz="1200" dirty="0"/>
                        <a:t>2.3</a:t>
                      </a:r>
                    </a:p>
                  </a:txBody>
                  <a:tcPr/>
                </a:tc>
                <a:tc>
                  <a:txBody>
                    <a:bodyPr/>
                    <a:lstStyle/>
                    <a:p>
                      <a:pPr algn="ctr"/>
                      <a:r>
                        <a:rPr lang="en-US" sz="1200" dirty="0"/>
                        <a:t>2.34</a:t>
                      </a:r>
                    </a:p>
                  </a:txBody>
                  <a:tcPr/>
                </a:tc>
                <a:tc>
                  <a:txBody>
                    <a:bodyPr/>
                    <a:lstStyle/>
                    <a:p>
                      <a:pPr algn="ctr"/>
                      <a:r>
                        <a:rPr lang="en-US" sz="1200" dirty="0">
                          <a:latin typeface="Arial" panose="020B0604020202020204" pitchFamily="34" charset="0"/>
                          <a:cs typeface="Arial" panose="020B0604020202020204" pitchFamily="34" charset="0"/>
                        </a:rPr>
                        <a:t>−</a:t>
                      </a:r>
                      <a:r>
                        <a:rPr lang="en-US" sz="1200" dirty="0"/>
                        <a:t>0.04</a:t>
                      </a:r>
                    </a:p>
                  </a:txBody>
                  <a:tcPr/>
                </a:tc>
                <a:extLst>
                  <a:ext uri="{0D108BD9-81ED-4DB2-BD59-A6C34878D82A}">
                    <a16:rowId xmlns:a16="http://schemas.microsoft.com/office/drawing/2014/main" val="10005"/>
                  </a:ext>
                </a:extLst>
              </a:tr>
              <a:tr h="144479">
                <a:tc>
                  <a:txBody>
                    <a:bodyPr/>
                    <a:lstStyle/>
                    <a:p>
                      <a:pPr algn="ctr"/>
                      <a:r>
                        <a:rPr lang="en-US" sz="1200" dirty="0"/>
                        <a:t>F</a:t>
                      </a:r>
                    </a:p>
                  </a:txBody>
                  <a:tcPr/>
                </a:tc>
                <a:tc>
                  <a:txBody>
                    <a:bodyPr/>
                    <a:lstStyle/>
                    <a:p>
                      <a:pPr algn="ctr"/>
                      <a:r>
                        <a:rPr lang="en-US" sz="1200" dirty="0"/>
                        <a:t>35</a:t>
                      </a:r>
                    </a:p>
                  </a:txBody>
                  <a:tcPr/>
                </a:tc>
                <a:tc>
                  <a:txBody>
                    <a:bodyPr/>
                    <a:lstStyle/>
                    <a:p>
                      <a:pPr algn="ctr"/>
                      <a:r>
                        <a:rPr lang="en-US" sz="1200" dirty="0"/>
                        <a:t>1.5</a:t>
                      </a:r>
                    </a:p>
                  </a:txBody>
                  <a:tcPr/>
                </a:tc>
                <a:tc>
                  <a:txBody>
                    <a:bodyPr/>
                    <a:lstStyle/>
                    <a:p>
                      <a:pPr algn="ctr"/>
                      <a:r>
                        <a:rPr lang="en-US" sz="1200" dirty="0"/>
                        <a:t>2.57</a:t>
                      </a:r>
                    </a:p>
                  </a:txBody>
                  <a:tcPr/>
                </a:tc>
                <a:tc>
                  <a:txBody>
                    <a:bodyPr/>
                    <a:lstStyle/>
                    <a:p>
                      <a:pPr algn="ctr"/>
                      <a:r>
                        <a:rPr lang="en-US" sz="1200" dirty="0">
                          <a:latin typeface="Arial" panose="020B0604020202020204" pitchFamily="34" charset="0"/>
                          <a:cs typeface="Arial" panose="020B0604020202020204" pitchFamily="34" charset="0"/>
                        </a:rPr>
                        <a:t>−</a:t>
                      </a:r>
                      <a:r>
                        <a:rPr lang="en-US" sz="1200" dirty="0"/>
                        <a:t>1.07</a:t>
                      </a:r>
                    </a:p>
                  </a:txBody>
                  <a:tcPr/>
                </a:tc>
                <a:extLst>
                  <a:ext uri="{0D108BD9-81ED-4DB2-BD59-A6C34878D82A}">
                    <a16:rowId xmlns:a16="http://schemas.microsoft.com/office/drawing/2014/main" val="10006"/>
                  </a:ext>
                </a:extLst>
              </a:tr>
              <a:tr h="144479">
                <a:tc>
                  <a:txBody>
                    <a:bodyPr/>
                    <a:lstStyle/>
                    <a:p>
                      <a:pPr algn="ctr"/>
                      <a:r>
                        <a:rPr lang="en-US" sz="1200" dirty="0"/>
                        <a:t>G</a:t>
                      </a:r>
                    </a:p>
                  </a:txBody>
                  <a:tcPr/>
                </a:tc>
                <a:tc>
                  <a:txBody>
                    <a:bodyPr/>
                    <a:lstStyle/>
                    <a:p>
                      <a:pPr algn="ctr"/>
                      <a:r>
                        <a:rPr lang="en-US" sz="1200" dirty="0"/>
                        <a:t>36</a:t>
                      </a:r>
                    </a:p>
                  </a:txBody>
                  <a:tcPr/>
                </a:tc>
                <a:tc>
                  <a:txBody>
                    <a:bodyPr/>
                    <a:lstStyle/>
                    <a:p>
                      <a:pPr algn="ctr"/>
                      <a:r>
                        <a:rPr lang="en-US" sz="1200" dirty="0"/>
                        <a:t>3.1</a:t>
                      </a:r>
                    </a:p>
                  </a:txBody>
                  <a:tcPr/>
                </a:tc>
                <a:tc>
                  <a:txBody>
                    <a:bodyPr/>
                    <a:lstStyle/>
                    <a:p>
                      <a:pPr algn="ctr"/>
                      <a:r>
                        <a:rPr lang="en-US" sz="1200" dirty="0"/>
                        <a:t>2.62</a:t>
                      </a:r>
                    </a:p>
                  </a:txBody>
                  <a:tcPr/>
                </a:tc>
                <a:tc>
                  <a:txBody>
                    <a:bodyPr/>
                    <a:lstStyle/>
                    <a:p>
                      <a:pPr algn="ctr"/>
                      <a:r>
                        <a:rPr lang="en-US" sz="1200" dirty="0"/>
                        <a:t>0.48</a:t>
                      </a:r>
                    </a:p>
                  </a:txBody>
                  <a:tcPr/>
                </a:tc>
                <a:extLst>
                  <a:ext uri="{0D108BD9-81ED-4DB2-BD59-A6C34878D82A}">
                    <a16:rowId xmlns:a16="http://schemas.microsoft.com/office/drawing/2014/main" val="10007"/>
                  </a:ext>
                </a:extLst>
              </a:tr>
              <a:tr h="144479">
                <a:tc>
                  <a:txBody>
                    <a:bodyPr/>
                    <a:lstStyle/>
                    <a:p>
                      <a:pPr algn="ctr"/>
                      <a:r>
                        <a:rPr lang="en-US" sz="1200" dirty="0"/>
                        <a:t>H</a:t>
                      </a:r>
                    </a:p>
                  </a:txBody>
                  <a:tcPr/>
                </a:tc>
                <a:tc>
                  <a:txBody>
                    <a:bodyPr/>
                    <a:lstStyle/>
                    <a:p>
                      <a:pPr algn="ctr"/>
                      <a:r>
                        <a:rPr lang="en-US" sz="1200" dirty="0"/>
                        <a:t>38</a:t>
                      </a:r>
                    </a:p>
                  </a:txBody>
                  <a:tcPr/>
                </a:tc>
                <a:tc>
                  <a:txBody>
                    <a:bodyPr/>
                    <a:lstStyle/>
                    <a:p>
                      <a:pPr algn="ctr"/>
                      <a:r>
                        <a:rPr lang="en-US" sz="1200" dirty="0"/>
                        <a:t>3.3</a:t>
                      </a:r>
                    </a:p>
                  </a:txBody>
                  <a:tcPr/>
                </a:tc>
                <a:tc>
                  <a:txBody>
                    <a:bodyPr/>
                    <a:lstStyle/>
                    <a:p>
                      <a:pPr algn="ctr"/>
                      <a:r>
                        <a:rPr lang="en-US" sz="1200" dirty="0"/>
                        <a:t>2.74</a:t>
                      </a:r>
                    </a:p>
                  </a:txBody>
                  <a:tcPr/>
                </a:tc>
                <a:tc>
                  <a:txBody>
                    <a:bodyPr/>
                    <a:lstStyle/>
                    <a:p>
                      <a:pPr algn="ctr"/>
                      <a:r>
                        <a:rPr lang="en-US" sz="1200" dirty="0"/>
                        <a:t>0.56</a:t>
                      </a:r>
                    </a:p>
                  </a:txBody>
                  <a:tcPr/>
                </a:tc>
                <a:extLst>
                  <a:ext uri="{0D108BD9-81ED-4DB2-BD59-A6C34878D82A}">
                    <a16:rowId xmlns:a16="http://schemas.microsoft.com/office/drawing/2014/main" val="10008"/>
                  </a:ext>
                </a:extLst>
              </a:tr>
              <a:tr h="144479">
                <a:tc>
                  <a:txBody>
                    <a:bodyPr/>
                    <a:lstStyle/>
                    <a:p>
                      <a:pPr algn="ctr"/>
                      <a:endParaRPr lang="en-US" sz="1200" dirty="0"/>
                    </a:p>
                  </a:txBody>
                  <a:tcPr/>
                </a:tc>
                <a:tc>
                  <a:txBody>
                    <a:bodyPr/>
                    <a:lstStyle/>
                    <a:p>
                      <a:pPr algn="ctr"/>
                      <a:r>
                        <a:rPr lang="en-US" sz="1200" i="1" dirty="0"/>
                        <a:t>M</a:t>
                      </a:r>
                      <a:r>
                        <a:rPr lang="en-US" sz="1200" dirty="0"/>
                        <a:t>=25.00</a:t>
                      </a:r>
                      <a:br>
                        <a:rPr lang="en-US" sz="1200" dirty="0"/>
                      </a:br>
                      <a:r>
                        <a:rPr lang="en-US" sz="1200" i="1" dirty="0"/>
                        <a:t>s</a:t>
                      </a:r>
                      <a:r>
                        <a:rPr lang="en-US" sz="1200" dirty="0"/>
                        <a:t>=11.49</a:t>
                      </a:r>
                    </a:p>
                  </a:txBody>
                  <a:tcPr/>
                </a:tc>
                <a:tc>
                  <a:txBody>
                    <a:bodyPr/>
                    <a:lstStyle/>
                    <a:p>
                      <a:pPr algn="ctr"/>
                      <a:r>
                        <a:rPr lang="en-US" sz="1200" i="1" dirty="0"/>
                        <a:t>M</a:t>
                      </a:r>
                      <a:r>
                        <a:rPr lang="en-US" sz="1200" dirty="0"/>
                        <a:t>=2.00</a:t>
                      </a:r>
                      <a:br>
                        <a:rPr lang="en-US" sz="1200" dirty="0"/>
                      </a:br>
                      <a:r>
                        <a:rPr lang="en-US" sz="1200" i="1" dirty="0"/>
                        <a:t>s</a:t>
                      </a:r>
                      <a:r>
                        <a:rPr lang="en-US" sz="1200" dirty="0"/>
                        <a:t>=0.86</a:t>
                      </a:r>
                    </a:p>
                  </a:txBody>
                  <a:tcPr/>
                </a:tc>
                <a:tc>
                  <a:txBody>
                    <a:bodyPr/>
                    <a:lstStyle/>
                    <a:p>
                      <a:pPr algn="ctr"/>
                      <a:endParaRPr lang="en-US" sz="1200"/>
                    </a:p>
                  </a:txBody>
                  <a:tcPr/>
                </a:tc>
                <a:tc>
                  <a:txBody>
                    <a:bodyPr/>
                    <a:lstStyle/>
                    <a:p>
                      <a:pPr algn="ctr"/>
                      <a:r>
                        <a:rPr lang="en-US" sz="1200" i="1" dirty="0"/>
                        <a:t>s</a:t>
                      </a:r>
                      <a:r>
                        <a:rPr lang="en-US" sz="1200" dirty="0"/>
                        <a:t>=0.56</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6883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94978" cy="502602"/>
          </a:xfrm>
        </p:spPr>
        <p:txBody>
          <a:bodyPr>
            <a:noAutofit/>
          </a:bodyPr>
          <a:lstStyle/>
          <a:p>
            <a:r>
              <a:rPr lang="en-US" sz="3600" dirty="0">
                <a:solidFill>
                  <a:prstClr val="black"/>
                </a:solidFill>
                <a:latin typeface="+mn-lt"/>
              </a:rPr>
              <a:t>Errors in Regression </a:t>
            </a:r>
            <a:r>
              <a:rPr lang="en-US" sz="3600" i="1" dirty="0">
                <a:solidFill>
                  <a:prstClr val="black"/>
                </a:solidFill>
                <a:latin typeface="+mn-lt"/>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49FDC861-4089-41E2-BB80-0CC4915B3A1B}"/>
              </a:ext>
            </a:extLst>
          </p:cNvPr>
          <p:cNvSpPr>
            <a:spLocks noGrp="1"/>
          </p:cNvSpPr>
          <p:nvPr>
            <p:ph idx="1"/>
          </p:nvPr>
        </p:nvSpPr>
        <p:spPr>
          <a:xfrm>
            <a:off x="533399" y="1064941"/>
            <a:ext cx="8229600" cy="4525963"/>
          </a:xfrm>
        </p:spPr>
        <p:txBody>
          <a:bodyPr/>
          <a:lstStyle/>
          <a:p>
            <a:pPr>
              <a:spcBef>
                <a:spcPts val="0"/>
              </a:spcBef>
            </a:pPr>
            <a:r>
              <a:rPr lang="en-US" dirty="0"/>
              <a:t>Standard Error of the Estimate </a:t>
            </a:r>
          </a:p>
          <a:p>
            <a:pPr lvl="1">
              <a:spcBef>
                <a:spcPts val="0"/>
              </a:spcBef>
            </a:pPr>
            <a:r>
              <a:rPr lang="en-US" dirty="0"/>
              <a:t>Standard deviation of the residual scores, a measure of error in regression</a:t>
            </a:r>
          </a:p>
          <a:p>
            <a:pPr>
              <a:spcBef>
                <a:spcPts val="0"/>
              </a:spcBef>
            </a:pPr>
            <a:r>
              <a:rPr lang="en-US" sz="2800" dirty="0"/>
              <a:t>Formula for the Standard Error of the Estimate</a:t>
            </a:r>
          </a:p>
          <a:p>
            <a:pPr lvl="1">
              <a:spcBef>
                <a:spcPts val="0"/>
              </a:spcBef>
            </a:pPr>
            <a:endParaRPr lang="en-US" dirty="0"/>
          </a:p>
          <a:p>
            <a:pPr lvl="1">
              <a:spcBef>
                <a:spcPts val="0"/>
              </a:spcBef>
            </a:pP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316B14D-D8D5-4320-B0B9-1ACA30A7895F}"/>
                  </a:ext>
                </a:extLst>
              </p:cNvPr>
              <p:cNvSpPr/>
              <p:nvPr/>
            </p:nvSpPr>
            <p:spPr>
              <a:xfrm>
                <a:off x="533399" y="2970880"/>
                <a:ext cx="8381999" cy="22947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𝑆</m:t>
                          </m:r>
                        </m:e>
                        <m:sub>
                          <m:r>
                            <a:rPr lang="en-US" sz="1800" b="0" i="1" smtClean="0">
                              <a:latin typeface="Cambria Math" charset="0"/>
                            </a:rPr>
                            <m:t>𝑌</m:t>
                          </m:r>
                          <m:r>
                            <a:rPr lang="en-US" sz="1800" b="0" i="1" smtClean="0">
                              <a:latin typeface="Cambria Math" charset="0"/>
                            </a:rPr>
                            <m:t>−</m:t>
                          </m:r>
                          <m:sSup>
                            <m:sSupPr>
                              <m:ctrlPr>
                                <a:rPr lang="en-US" sz="1800" b="0" i="1" smtClean="0">
                                  <a:latin typeface="Cambria Math" panose="02040503050406030204" pitchFamily="18" charset="0"/>
                                </a:rPr>
                              </m:ctrlPr>
                            </m:sSupPr>
                            <m:e>
                              <m:r>
                                <a:rPr lang="en-US" sz="1800" b="0" i="1" smtClean="0">
                                  <a:latin typeface="Cambria Math" charset="0"/>
                                </a:rPr>
                                <m:t>𝑌</m:t>
                              </m:r>
                            </m:e>
                            <m:sup>
                              <m:r>
                                <a:rPr lang="en-US" sz="1800" b="0" i="1" smtClean="0">
                                  <a:latin typeface="Cambria Math" charset="0"/>
                                </a:rPr>
                                <m:t>′</m:t>
                              </m:r>
                            </m:sup>
                          </m:sSup>
                        </m:sub>
                      </m:sSub>
                      <m:r>
                        <a:rPr lang="en-US" sz="1800" b="0" i="1" smtClean="0">
                          <a:latin typeface="Cambria Math" charset="0"/>
                        </a:rPr>
                        <m:t>=</m:t>
                      </m:r>
                      <m:sSub>
                        <m:sSubPr>
                          <m:ctrlPr>
                            <a:rPr lang="en-US" sz="1800" b="0" i="1" smtClean="0">
                              <a:latin typeface="Cambria Math" panose="02040503050406030204" pitchFamily="18" charset="0"/>
                            </a:rPr>
                          </m:ctrlPr>
                        </m:sSubPr>
                        <m:e>
                          <m:r>
                            <a:rPr lang="en-US" sz="1800" b="0" i="1" smtClean="0">
                              <a:latin typeface="Cambria Math" charset="0"/>
                            </a:rPr>
                            <m:t>𝑆</m:t>
                          </m:r>
                        </m:e>
                        <m:sub>
                          <m:r>
                            <a:rPr lang="en-US" sz="1800" b="0" i="1" smtClean="0">
                              <a:latin typeface="Cambria Math" charset="0"/>
                            </a:rPr>
                            <m:t>𝑌</m:t>
                          </m:r>
                        </m:sub>
                      </m:sSub>
                      <m:rad>
                        <m:radPr>
                          <m:degHide m:val="on"/>
                          <m:ctrlPr>
                            <a:rPr lang="en-US" sz="1800" b="0" i="1" smtClean="0">
                              <a:latin typeface="Cambria Math" panose="02040503050406030204" pitchFamily="18" charset="0"/>
                              <a:ea typeface="Cambria Math" charset="0"/>
                              <a:cs typeface="Cambria Math" charset="0"/>
                            </a:rPr>
                          </m:ctrlPr>
                        </m:radPr>
                        <m:deg/>
                        <m:e>
                          <m:r>
                            <a:rPr lang="en-US" sz="1800" b="0" i="1" smtClean="0">
                              <a:latin typeface="Cambria Math" charset="0"/>
                            </a:rPr>
                            <m:t>1−</m:t>
                          </m:r>
                          <m:sSup>
                            <m:sSupPr>
                              <m:ctrlPr>
                                <a:rPr lang="en-US" sz="1800" b="0" i="1" smtClean="0">
                                  <a:latin typeface="Cambria Math" panose="02040503050406030204" pitchFamily="18" charset="0"/>
                                </a:rPr>
                              </m:ctrlPr>
                            </m:sSupPr>
                            <m:e>
                              <m:r>
                                <a:rPr lang="en-US" sz="1800" b="0" i="1" smtClean="0">
                                  <a:latin typeface="Cambria Math" charset="0"/>
                                </a:rPr>
                                <m:t>𝑟</m:t>
                              </m:r>
                            </m:e>
                            <m:sup>
                              <m:r>
                                <a:rPr lang="en-US" sz="1800" b="0" i="1" smtClean="0">
                                  <a:latin typeface="Cambria Math" charset="0"/>
                                </a:rPr>
                                <m:t>2</m:t>
                              </m:r>
                            </m:sup>
                          </m:sSup>
                        </m:e>
                      </m:rad>
                    </m:oMath>
                    <m:oMath xmlns:m="http://schemas.openxmlformats.org/officeDocument/2006/math">
                      <m:r>
                        <m:rPr>
                          <m:sty m:val="p"/>
                        </m:rPr>
                        <a:rPr lang="en-US" sz="1800" b="0" i="0" smtClean="0">
                          <a:latin typeface="Cambria Math" charset="0"/>
                          <a:ea typeface="Cambria Math" charset="0"/>
                          <a:cs typeface="Cambria Math" charset="0"/>
                        </a:rPr>
                        <m:t>where</m:t>
                      </m:r>
                      <m:r>
                        <a:rPr lang="en-US" sz="1800" b="0" i="0" smtClean="0">
                          <a:latin typeface="Cambria Math" charset="0"/>
                          <a:ea typeface="Cambria Math" charset="0"/>
                          <a:cs typeface="Cambria Math" charset="0"/>
                        </a:rPr>
                        <m:t> </m:t>
                      </m:r>
                      <m:sSub>
                        <m:sSubPr>
                          <m:ctrlPr>
                            <a:rPr lang="en-US" sz="1800" i="1">
                              <a:latin typeface="Cambria Math" panose="02040503050406030204" pitchFamily="18" charset="0"/>
                            </a:rPr>
                          </m:ctrlPr>
                        </m:sSubPr>
                        <m:e>
                          <m:r>
                            <a:rPr lang="en-US" sz="1800" i="1">
                              <a:latin typeface="Cambria Math" charset="0"/>
                            </a:rPr>
                            <m:t>𝑆</m:t>
                          </m:r>
                        </m:e>
                        <m:sub>
                          <m:r>
                            <a:rPr lang="en-US" sz="1800" i="1">
                              <a:latin typeface="Cambria Math" charset="0"/>
                            </a:rPr>
                            <m:t>𝑌</m:t>
                          </m:r>
                          <m:r>
                            <a:rPr lang="en-US" sz="1800" i="1">
                              <a:latin typeface="Cambria Math" charset="0"/>
                            </a:rPr>
                            <m:t>−</m:t>
                          </m:r>
                          <m:sSup>
                            <m:sSupPr>
                              <m:ctrlPr>
                                <a:rPr lang="en-US" sz="1800" i="1">
                                  <a:latin typeface="Cambria Math" panose="02040503050406030204" pitchFamily="18" charset="0"/>
                                </a:rPr>
                              </m:ctrlPr>
                            </m:sSupPr>
                            <m:e>
                              <m:r>
                                <a:rPr lang="en-US" sz="1800" i="1">
                                  <a:latin typeface="Cambria Math" charset="0"/>
                                </a:rPr>
                                <m:t>𝑌</m:t>
                              </m:r>
                            </m:e>
                            <m:sup>
                              <m:r>
                                <a:rPr lang="en-US" sz="1800" i="1">
                                  <a:latin typeface="Cambria Math" charset="0"/>
                                </a:rPr>
                                <m:t>′</m:t>
                              </m:r>
                            </m:sup>
                          </m:sSup>
                        </m:sub>
                      </m:sSub>
                      <m:r>
                        <a:rPr lang="en-US" sz="1800" b="0" i="1" smtClean="0">
                          <a:latin typeface="Cambria Math" charset="0"/>
                        </a:rPr>
                        <m:t>=</m:t>
                      </m:r>
                      <m:r>
                        <m:rPr>
                          <m:sty m:val="p"/>
                        </m:rPr>
                        <a:rPr lang="en-US" sz="1800" b="0" i="0" smtClean="0">
                          <a:latin typeface="Cambria Math" charset="0"/>
                        </a:rPr>
                        <m:t>standard</m:t>
                      </m:r>
                      <m:r>
                        <a:rPr lang="en-US" sz="1800" b="0" i="0" smtClean="0">
                          <a:latin typeface="Cambria Math" charset="0"/>
                        </a:rPr>
                        <m:t> </m:t>
                      </m:r>
                      <m:r>
                        <m:rPr>
                          <m:sty m:val="p"/>
                        </m:rPr>
                        <a:rPr lang="en-US" sz="1800" b="0" i="0" smtClean="0">
                          <a:latin typeface="Cambria Math" charset="0"/>
                        </a:rPr>
                        <m:t>error</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estimate</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𝑆</m:t>
                          </m:r>
                        </m:e>
                        <m:sub>
                          <m:r>
                            <a:rPr lang="en-US" sz="1800" i="1">
                              <a:latin typeface="Cambria Math" charset="0"/>
                            </a:rPr>
                            <m:t>𝑌</m:t>
                          </m:r>
                        </m:sub>
                      </m:sSub>
                      <m:r>
                        <a:rPr lang="en-US" sz="1800" b="0" i="1" smtClean="0">
                          <a:latin typeface="Cambria Math" charset="0"/>
                        </a:rPr>
                        <m:t>=</m:t>
                      </m:r>
                      <m:r>
                        <m:rPr>
                          <m:sty m:val="p"/>
                        </m:rPr>
                        <a:rPr lang="en-US" sz="1800" b="0" i="0" smtClean="0">
                          <a:latin typeface="Cambria Math" charset="0"/>
                        </a:rPr>
                        <m:t>standard</m:t>
                      </m:r>
                      <m:r>
                        <a:rPr lang="en-US" sz="1800" b="0" i="0" smtClean="0">
                          <a:latin typeface="Cambria Math" charset="0"/>
                        </a:rPr>
                        <m:t> </m:t>
                      </m:r>
                      <m:r>
                        <m:rPr>
                          <m:sty m:val="p"/>
                        </m:rPr>
                        <a:rPr lang="en-US" sz="1800" b="0" i="0" smtClean="0">
                          <a:latin typeface="Cambria Math" charset="0"/>
                        </a:rPr>
                        <m:t>deviation</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a:rPr lang="en-US" sz="1800" b="0" i="1" smtClean="0">
                          <a:latin typeface="Cambria Math" charset="0"/>
                        </a:rPr>
                        <m:t>𝑌</m:t>
                      </m:r>
                      <m:r>
                        <a:rPr lang="en-US" sz="1800" b="0" i="1" smtClean="0">
                          <a:latin typeface="Cambria Math" charset="0"/>
                        </a:rPr>
                        <m:t> </m:t>
                      </m:r>
                      <m:r>
                        <m:rPr>
                          <m:sty m:val="p"/>
                        </m:rPr>
                        <a:rPr lang="en-US" sz="1800" b="0" i="0" smtClean="0">
                          <a:latin typeface="Cambria Math" charset="0"/>
                        </a:rPr>
                        <m:t>scores</m:t>
                      </m:r>
                    </m:oMath>
                    <m:oMath xmlns:m="http://schemas.openxmlformats.org/officeDocument/2006/math">
                      <m:r>
                        <a:rPr lang="en-US" sz="1800" b="0" i="1" smtClean="0">
                          <a:latin typeface="Cambria Math" charset="0"/>
                        </a:rPr>
                        <m:t>𝑟</m:t>
                      </m:r>
                      <m:r>
                        <a:rPr lang="en-US" sz="1800" b="0" i="1" smtClean="0">
                          <a:latin typeface="Cambria Math" charset="0"/>
                        </a:rPr>
                        <m:t>=</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Pearson</m:t>
                      </m:r>
                      <m:r>
                        <a:rPr lang="en-US" sz="1800" b="0" i="0" smtClean="0">
                          <a:latin typeface="Cambria Math" charset="0"/>
                        </a:rPr>
                        <m:t> </m:t>
                      </m:r>
                      <m:r>
                        <a:rPr lang="en-US" sz="1800" b="0" i="1" smtClean="0">
                          <a:latin typeface="Cambria Math" charset="0"/>
                        </a:rPr>
                        <m:t>𝑟</m:t>
                      </m:r>
                      <m:r>
                        <a:rPr lang="en-US" sz="1800" b="0" i="1" smtClean="0">
                          <a:latin typeface="Cambria Math" charset="0"/>
                        </a:rPr>
                        <m:t> </m:t>
                      </m:r>
                      <m:r>
                        <m:rPr>
                          <m:sty m:val="p"/>
                        </m:rPr>
                        <a:rPr lang="en-US" sz="1800" b="0" i="0" smtClean="0">
                          <a:latin typeface="Cambria Math" charset="0"/>
                        </a:rPr>
                        <m:t>value</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A316B14D-D8D5-4320-B0B9-1ACA30A7895F}"/>
                  </a:ext>
                </a:extLst>
              </p:cNvPr>
              <p:cNvSpPr>
                <a:spLocks noRot="1" noChangeAspect="1" noMove="1" noResize="1" noEditPoints="1" noAdjustHandles="1" noChangeArrowheads="1" noChangeShapeType="1" noTextEdit="1"/>
              </p:cNvSpPr>
              <p:nvPr/>
            </p:nvSpPr>
            <p:spPr>
              <a:xfrm>
                <a:off x="533399" y="2970880"/>
                <a:ext cx="8381999" cy="22947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989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39583" cy="502602"/>
          </a:xfrm>
        </p:spPr>
        <p:txBody>
          <a:bodyPr>
            <a:noAutofit/>
          </a:bodyPr>
          <a:lstStyle/>
          <a:p>
            <a:r>
              <a:rPr lang="en-US" sz="3600" dirty="0">
                <a:solidFill>
                  <a:prstClr val="black"/>
                </a:solidFill>
                <a:latin typeface="+mn-lt"/>
              </a:rPr>
              <a:t>Errors in Regression </a:t>
            </a:r>
            <a:r>
              <a:rPr lang="en-US" sz="3600" i="1" dirty="0">
                <a:solidFill>
                  <a:prstClr val="black"/>
                </a:solidFill>
                <a:latin typeface="+mn-lt"/>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37FC4FF6-B74A-4F78-9C41-4A9C8333767D}"/>
              </a:ext>
            </a:extLst>
          </p:cNvPr>
          <p:cNvSpPr>
            <a:spLocks noGrp="1"/>
          </p:cNvSpPr>
          <p:nvPr>
            <p:ph idx="1"/>
          </p:nvPr>
        </p:nvSpPr>
        <p:spPr>
          <a:xfrm>
            <a:off x="546409" y="1021320"/>
            <a:ext cx="4267200" cy="4525963"/>
          </a:xfrm>
        </p:spPr>
        <p:txBody>
          <a:bodyPr>
            <a:normAutofit/>
          </a:bodyPr>
          <a:lstStyle/>
          <a:p>
            <a:pPr>
              <a:spcBef>
                <a:spcPts val="0"/>
              </a:spcBef>
            </a:pPr>
            <a:r>
              <a:rPr lang="en-US" sz="2400" dirty="0"/>
              <a:t>Formula for the Standard Error of the Estimate</a:t>
            </a:r>
          </a:p>
          <a:p>
            <a:pPr lvl="1"/>
            <a:r>
              <a:rPr lang="en-US" sz="2000" dirty="0">
                <a:cs typeface="Times New Roman"/>
              </a:rPr>
              <a:t>Marital Satisfaction Study</a:t>
            </a:r>
          </a:p>
          <a:p>
            <a:pPr marL="1028700" lvl="2" indent="-342900">
              <a:buSzPct val="100000"/>
              <a:buFont typeface="+mj-lt"/>
              <a:buAutoNum type="arabicParenR"/>
            </a:pPr>
            <a:r>
              <a:rPr lang="en-US" sz="1800" dirty="0"/>
              <a:t>Square the correlation coefficient</a:t>
            </a:r>
          </a:p>
          <a:p>
            <a:pPr marL="1028700" lvl="2" indent="-342900">
              <a:buSzPct val="100000"/>
              <a:buFont typeface="+mj-lt"/>
              <a:buAutoNum type="arabicParenR"/>
            </a:pPr>
            <a:r>
              <a:rPr lang="en-US" sz="1800" dirty="0"/>
              <a:t>Subtract the square from 1</a:t>
            </a:r>
          </a:p>
          <a:p>
            <a:pPr marL="1028700" lvl="2" indent="-342900">
              <a:buSzPct val="100000"/>
              <a:buFont typeface="+mj-lt"/>
              <a:buAutoNum type="arabicParenR"/>
            </a:pPr>
            <a:r>
              <a:rPr lang="en-US" sz="1800" dirty="0"/>
              <a:t>Take the square root of the difference</a:t>
            </a:r>
          </a:p>
          <a:p>
            <a:pPr marL="1028700" lvl="2" indent="-342900">
              <a:buSzPct val="100000"/>
              <a:buFont typeface="+mj-lt"/>
              <a:buAutoNum type="arabicParenR"/>
            </a:pPr>
            <a:r>
              <a:rPr lang="en-US" sz="1800" dirty="0"/>
              <a:t>Multiply square root by the standard deviation of the </a:t>
            </a:r>
            <a:r>
              <a:rPr lang="en-US" sz="1800" i="1" dirty="0">
                <a:latin typeface="Times New Roman" pitchFamily="18" charset="0"/>
                <a:cs typeface="Times New Roman" pitchFamily="18" charset="0"/>
              </a:rPr>
              <a:t>Y</a:t>
            </a:r>
            <a:r>
              <a:rPr lang="en-US" sz="1800" i="1" dirty="0"/>
              <a:t> scores</a:t>
            </a:r>
            <a:endParaRPr lang="en-US" i="1" dirty="0"/>
          </a:p>
          <a:p>
            <a:pPr lvl="2"/>
            <a:r>
              <a:rPr lang="en-US" sz="2000" i="1" dirty="0" err="1">
                <a:latin typeface="Times New Roman" pitchFamily="18" charset="0"/>
                <a:cs typeface="Times New Roman" pitchFamily="18" charset="0"/>
              </a:rPr>
              <a:t>s</a:t>
            </a:r>
            <a:r>
              <a:rPr lang="en-US" sz="2000" i="1" baseline="-25000" dirty="0" err="1">
                <a:latin typeface="Times New Roman" pitchFamily="18" charset="0"/>
                <a:cs typeface="Times New Roman" pitchFamily="18" charset="0"/>
              </a:rPr>
              <a:t>Y</a:t>
            </a:r>
            <a:r>
              <a:rPr lang="en-US" sz="2000" i="1" baseline="-25000" dirty="0">
                <a:latin typeface="Arial" panose="020B0604020202020204" pitchFamily="34" charset="0"/>
                <a:cs typeface="Arial" panose="020B0604020202020204" pitchFamily="34" charset="0"/>
              </a:rPr>
              <a:t>–</a:t>
            </a:r>
            <a:r>
              <a:rPr lang="en-US" sz="2000" i="1" baseline="-25000" dirty="0">
                <a:latin typeface="Times New Roman" pitchFamily="18" charset="0"/>
                <a:cs typeface="Times New Roman" pitchFamily="18" charset="0"/>
              </a:rPr>
              <a:t>Y′ </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0.56</a:t>
            </a:r>
            <a:r>
              <a:rPr lang="en-US" sz="2000" dirty="0"/>
              <a:t>, same value found in Table 14.2</a:t>
            </a:r>
            <a:endParaRPr lang="en-US" sz="2000" dirty="0">
              <a:cs typeface="Times New Roman"/>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20A49DA-AD4E-44CE-B7AD-0D2B26992D8A}"/>
                  </a:ext>
                </a:extLst>
              </p:cNvPr>
              <p:cNvSpPr/>
              <p:nvPr/>
            </p:nvSpPr>
            <p:spPr>
              <a:xfrm>
                <a:off x="5148146" y="1366025"/>
                <a:ext cx="2841740" cy="4404283"/>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𝑆</m:t>
                          </m:r>
                        </m:e>
                        <m:sub>
                          <m:r>
                            <a:rPr lang="en-US" i="1">
                              <a:latin typeface="Cambria Math" charset="0"/>
                            </a:rPr>
                            <m:t>𝑌</m:t>
                          </m:r>
                          <m:r>
                            <a:rPr lang="en-US" i="1">
                              <a:latin typeface="Cambria Math" charset="0"/>
                            </a:rPr>
                            <m:t>−</m:t>
                          </m:r>
                          <m:sSup>
                            <m:sSupPr>
                              <m:ctrlPr>
                                <a:rPr lang="en-US" i="1">
                                  <a:latin typeface="Cambria Math" panose="02040503050406030204" pitchFamily="18" charset="0"/>
                                </a:rPr>
                              </m:ctrlPr>
                            </m:sSupPr>
                            <m:e>
                              <m:r>
                                <a:rPr lang="en-US" i="1">
                                  <a:latin typeface="Cambria Math" charset="0"/>
                                </a:rPr>
                                <m:t>𝑌</m:t>
                              </m:r>
                            </m:e>
                            <m:sup>
                              <m:r>
                                <a:rPr lang="en-US" i="1">
                                  <a:latin typeface="Cambria Math" charset="0"/>
                                </a:rPr>
                                <m:t>′</m:t>
                              </m:r>
                            </m:sup>
                          </m:sSup>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𝑆</m:t>
                          </m:r>
                        </m:e>
                        <m:sub>
                          <m:r>
                            <a:rPr lang="en-US" i="1">
                              <a:latin typeface="Cambria Math" charset="0"/>
                            </a:rPr>
                            <m:t>𝑌</m:t>
                          </m:r>
                        </m:sub>
                      </m:sSub>
                      <m:rad>
                        <m:radPr>
                          <m:degHide m:val="on"/>
                          <m:ctrlPr>
                            <a:rPr lang="en-US" i="1">
                              <a:latin typeface="Cambria Math" panose="02040503050406030204" pitchFamily="18" charset="0"/>
                              <a:ea typeface="Cambria Math" charset="0"/>
                              <a:cs typeface="Cambria Math" charset="0"/>
                            </a:rPr>
                          </m:ctrlPr>
                        </m:radPr>
                        <m:deg/>
                        <m:e>
                          <m:r>
                            <a:rPr lang="en-US" i="1">
                              <a:latin typeface="Cambria Math" charset="0"/>
                            </a:rPr>
                            <m:t>1−</m:t>
                          </m:r>
                          <m:sSup>
                            <m:sSupPr>
                              <m:ctrlPr>
                                <a:rPr lang="en-US" i="1">
                                  <a:latin typeface="Cambria Math" panose="02040503050406030204" pitchFamily="18" charset="0"/>
                                </a:rPr>
                              </m:ctrlPr>
                            </m:sSupPr>
                            <m:e>
                              <m:r>
                                <a:rPr lang="en-US" i="1">
                                  <a:latin typeface="Cambria Math" charset="0"/>
                                </a:rPr>
                                <m:t>𝑟</m:t>
                              </m:r>
                            </m:e>
                            <m:sup>
                              <m:r>
                                <a:rPr lang="en-US" i="1">
                                  <a:latin typeface="Cambria Math" charset="0"/>
                                </a:rPr>
                                <m:t>2</m:t>
                              </m:r>
                            </m:sup>
                          </m:sSup>
                        </m:e>
                      </m:rad>
                    </m:oMath>
                    <m:oMath xmlns:m="http://schemas.openxmlformats.org/officeDocument/2006/math">
                      <m:r>
                        <a:rPr lang="en-US" i="1">
                          <a:latin typeface="Cambria Math" charset="0"/>
                        </a:rPr>
                        <m:t>=</m:t>
                      </m:r>
                      <m:r>
                        <a:rPr lang="en-US" b="0" i="1" smtClean="0">
                          <a:latin typeface="Cambria Math" charset="0"/>
                        </a:rPr>
                        <m:t>0.86</m:t>
                      </m:r>
                      <m:rad>
                        <m:radPr>
                          <m:degHide m:val="on"/>
                          <m:ctrlPr>
                            <a:rPr lang="en-US" i="1">
                              <a:latin typeface="Cambria Math" panose="02040503050406030204" pitchFamily="18" charset="0"/>
                              <a:ea typeface="Cambria Math" charset="0"/>
                              <a:cs typeface="Cambria Math" charset="0"/>
                            </a:rPr>
                          </m:ctrlPr>
                        </m:radPr>
                        <m:deg/>
                        <m:e>
                          <m:r>
                            <a:rPr lang="en-US" i="1">
                              <a:latin typeface="Cambria Math" charset="0"/>
                            </a:rPr>
                            <m:t>1−</m:t>
                          </m:r>
                          <m:sSup>
                            <m:sSupPr>
                              <m:ctrlPr>
                                <a:rPr lang="en-US" i="1">
                                  <a:latin typeface="Cambria Math" panose="02040503050406030204" pitchFamily="18" charset="0"/>
                                </a:rPr>
                              </m:ctrlPr>
                            </m:sSupPr>
                            <m:e>
                              <m:r>
                                <a:rPr lang="en-US" b="0" i="1" smtClean="0">
                                  <a:latin typeface="Cambria Math" charset="0"/>
                                </a:rPr>
                                <m:t>.76</m:t>
                              </m:r>
                            </m:e>
                            <m:sup>
                              <m:r>
                                <a:rPr lang="en-US" i="1">
                                  <a:latin typeface="Cambria Math" charset="0"/>
                                </a:rPr>
                                <m:t>2</m:t>
                              </m:r>
                            </m:sup>
                          </m:sSup>
                        </m:e>
                      </m:rad>
                    </m:oMath>
                    <m:oMath xmlns:m="http://schemas.openxmlformats.org/officeDocument/2006/math">
                      <m:r>
                        <a:rPr lang="en-US" i="1">
                          <a:latin typeface="Cambria Math" charset="0"/>
                        </a:rPr>
                        <m:t>=0.86</m:t>
                      </m:r>
                      <m:rad>
                        <m:radPr>
                          <m:degHide m:val="on"/>
                          <m:ctrlPr>
                            <a:rPr lang="en-US" i="1">
                              <a:latin typeface="Cambria Math" panose="02040503050406030204" pitchFamily="18" charset="0"/>
                              <a:ea typeface="Cambria Math" charset="0"/>
                              <a:cs typeface="Cambria Math" charset="0"/>
                            </a:rPr>
                          </m:ctrlPr>
                        </m:radPr>
                        <m:deg/>
                        <m:e>
                          <m:r>
                            <a:rPr lang="en-US" i="1">
                              <a:latin typeface="Cambria Math" charset="0"/>
                            </a:rPr>
                            <m:t>1−</m:t>
                          </m:r>
                          <m:r>
                            <a:rPr lang="en-US" b="0" i="1" smtClean="0">
                              <a:latin typeface="Cambria Math" charset="0"/>
                            </a:rPr>
                            <m:t>.5776</m:t>
                          </m:r>
                        </m:e>
                      </m:rad>
                    </m:oMath>
                    <m:oMath xmlns:m="http://schemas.openxmlformats.org/officeDocument/2006/math">
                      <m:r>
                        <a:rPr lang="en-US" i="1">
                          <a:latin typeface="Cambria Math" charset="0"/>
                        </a:rPr>
                        <m:t>=0.86</m:t>
                      </m:r>
                      <m:rad>
                        <m:radPr>
                          <m:degHide m:val="on"/>
                          <m:ctrlPr>
                            <a:rPr lang="en-US" i="1">
                              <a:latin typeface="Cambria Math" panose="02040503050406030204" pitchFamily="18" charset="0"/>
                              <a:ea typeface="Cambria Math" charset="0"/>
                              <a:cs typeface="Cambria Math" charset="0"/>
                            </a:rPr>
                          </m:ctrlPr>
                        </m:radPr>
                        <m:deg/>
                        <m:e>
                          <m:r>
                            <a:rPr lang="en-US" b="0" i="1" smtClean="0">
                              <a:latin typeface="Cambria Math" charset="0"/>
                            </a:rPr>
                            <m:t>.4224</m:t>
                          </m:r>
                        </m:e>
                      </m:rad>
                    </m:oMath>
                    <m:oMath xmlns:m="http://schemas.openxmlformats.org/officeDocument/2006/math">
                      <m:r>
                        <a:rPr lang="en-US" b="0" i="1" smtClean="0">
                          <a:latin typeface="Cambria Math" charset="0"/>
                        </a:rPr>
                        <m:t>=0.86</m:t>
                      </m:r>
                      <m:r>
                        <a:rPr lang="en-US" b="0" i="1" smtClean="0">
                          <a:latin typeface="Cambria Math" charset="0"/>
                          <a:ea typeface="Cambria Math" charset="0"/>
                          <a:cs typeface="Cambria Math" charset="0"/>
                        </a:rPr>
                        <m:t>×.6499</m:t>
                      </m:r>
                    </m:oMath>
                    <m:oMath xmlns:m="http://schemas.openxmlformats.org/officeDocument/2006/math">
                      <m:r>
                        <a:rPr lang="en-US" b="0" i="1" smtClean="0">
                          <a:latin typeface="Cambria Math" charset="0"/>
                          <a:ea typeface="Cambria Math" charset="0"/>
                          <a:cs typeface="Cambria Math" charset="0"/>
                        </a:rPr>
                        <m:t>=0.5589</m:t>
                      </m:r>
                    </m:oMath>
                    <m:oMath xmlns:m="http://schemas.openxmlformats.org/officeDocument/2006/math">
                      <m:r>
                        <a:rPr lang="en-US" b="0" i="1" smtClean="0">
                          <a:latin typeface="Cambria Math" charset="0"/>
                          <a:ea typeface="Cambria Math" charset="0"/>
                          <a:cs typeface="Cambria Math" charset="0"/>
                        </a:rPr>
                        <m:t>=0.56</m:t>
                      </m:r>
                    </m:oMath>
                  </m:oMathPara>
                </a14:m>
                <a:endParaRPr lang="en-US" dirty="0"/>
              </a:p>
            </p:txBody>
          </p:sp>
        </mc:Choice>
        <mc:Fallback xmlns="">
          <p:sp>
            <p:nvSpPr>
              <p:cNvPr id="11" name="Rectangle 10">
                <a:extLst>
                  <a:ext uri="{FF2B5EF4-FFF2-40B4-BE49-F238E27FC236}">
                    <a16:creationId xmlns:a16="http://schemas.microsoft.com/office/drawing/2014/main" id="{B20A49DA-AD4E-44CE-B7AD-0D2B26992D8A}"/>
                  </a:ext>
                </a:extLst>
              </p:cNvPr>
              <p:cNvSpPr>
                <a:spLocks noRot="1" noChangeAspect="1" noMove="1" noResize="1" noEditPoints="1" noAdjustHandles="1" noChangeArrowheads="1" noChangeShapeType="1" noTextEdit="1"/>
              </p:cNvSpPr>
              <p:nvPr/>
            </p:nvSpPr>
            <p:spPr>
              <a:xfrm>
                <a:off x="5148146" y="1366025"/>
                <a:ext cx="2841740" cy="440428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2410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94978" cy="502602"/>
          </a:xfrm>
        </p:spPr>
        <p:txBody>
          <a:bodyPr>
            <a:noAutofit/>
          </a:bodyPr>
          <a:lstStyle/>
          <a:p>
            <a:r>
              <a:rPr lang="en-US" sz="3600" dirty="0">
                <a:solidFill>
                  <a:prstClr val="black"/>
                </a:solidFill>
                <a:latin typeface="+mn-lt"/>
              </a:rPr>
              <a:t>Errors in Regression </a:t>
            </a:r>
            <a:r>
              <a:rPr lang="en-US" sz="3600" i="1" dirty="0">
                <a:solidFill>
                  <a:prstClr val="black"/>
                </a:solidFill>
                <a:latin typeface="+mn-lt"/>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EE71699-F600-43BD-8D9C-8A6BC3B9AC1C}"/>
              </a:ext>
            </a:extLst>
          </p:cNvPr>
          <p:cNvSpPr>
            <a:spLocks noGrp="1"/>
          </p:cNvSpPr>
          <p:nvPr>
            <p:ph idx="1"/>
          </p:nvPr>
        </p:nvSpPr>
        <p:spPr>
          <a:xfrm>
            <a:off x="456178" y="902294"/>
            <a:ext cx="8116229" cy="4525963"/>
          </a:xfrm>
        </p:spPr>
        <p:txBody>
          <a:bodyPr>
            <a:normAutofit/>
          </a:bodyPr>
          <a:lstStyle/>
          <a:p>
            <a:pPr>
              <a:lnSpc>
                <a:spcPct val="110000"/>
              </a:lnSpc>
              <a:spcBef>
                <a:spcPts val="0"/>
              </a:spcBef>
            </a:pPr>
            <a:r>
              <a:rPr lang="en-US" dirty="0"/>
              <a:t>Standard Error of the Estimate</a:t>
            </a:r>
          </a:p>
          <a:p>
            <a:pPr lvl="1">
              <a:lnSpc>
                <a:spcPct val="110000"/>
              </a:lnSpc>
              <a:spcBef>
                <a:spcPts val="0"/>
              </a:spcBef>
            </a:pPr>
            <a:r>
              <a:rPr lang="en-US" dirty="0"/>
              <a:t>What does a standard error of the estimate of 0.56 mean? </a:t>
            </a:r>
          </a:p>
          <a:p>
            <a:pPr lvl="2">
              <a:lnSpc>
                <a:spcPct val="110000"/>
              </a:lnSpc>
              <a:spcBef>
                <a:spcPts val="0"/>
              </a:spcBef>
            </a:pPr>
            <a:r>
              <a:rPr lang="en-US" dirty="0"/>
              <a:t>Think of standard error of the estimate as the average residual score, the average difference between the actual </a:t>
            </a:r>
            <a:r>
              <a:rPr lang="en-US" i="1" dirty="0"/>
              <a:t>Y</a:t>
            </a:r>
            <a:r>
              <a:rPr lang="en-US" dirty="0"/>
              <a:t> scores and the predicted </a:t>
            </a:r>
            <a:r>
              <a:rPr lang="en-US" i="1" dirty="0"/>
              <a:t>Y</a:t>
            </a:r>
            <a:r>
              <a:rPr lang="en-US" dirty="0"/>
              <a:t> scores</a:t>
            </a:r>
          </a:p>
          <a:p>
            <a:pPr lvl="2">
              <a:lnSpc>
                <a:spcPct val="110000"/>
              </a:lnSpc>
              <a:spcBef>
                <a:spcPts val="0"/>
              </a:spcBef>
            </a:pPr>
            <a:r>
              <a:rPr lang="en-US" dirty="0"/>
              <a:t>Is 0.56 a lot of error?</a:t>
            </a:r>
          </a:p>
          <a:p>
            <a:pPr lvl="3">
              <a:lnSpc>
                <a:spcPct val="110000"/>
              </a:lnSpc>
              <a:spcBef>
                <a:spcPts val="0"/>
              </a:spcBef>
            </a:pPr>
            <a:r>
              <a:rPr lang="en-US" dirty="0"/>
              <a:t>Depends on the possible range of scores</a:t>
            </a:r>
          </a:p>
          <a:p>
            <a:pPr lvl="3">
              <a:lnSpc>
                <a:spcPct val="110000"/>
              </a:lnSpc>
              <a:spcBef>
                <a:spcPts val="0"/>
              </a:spcBef>
            </a:pPr>
            <a:r>
              <a:rPr lang="en-US" dirty="0"/>
              <a:t>Marital satisfaction, measured on a scale ranging from 0 to 4</a:t>
            </a:r>
          </a:p>
          <a:p>
            <a:pPr lvl="3">
              <a:lnSpc>
                <a:spcPct val="110000"/>
              </a:lnSpc>
              <a:spcBef>
                <a:spcPts val="0"/>
              </a:spcBef>
            </a:pPr>
            <a:r>
              <a:rPr lang="en-US" dirty="0"/>
              <a:t>Being off by 0.56 points on a 4-point scale, means being off by 14% </a:t>
            </a:r>
          </a:p>
        </p:txBody>
      </p:sp>
    </p:spTree>
    <p:extLst>
      <p:ext uri="{BB962C8B-B14F-4D97-AF65-F5344CB8AC3E}">
        <p14:creationId xmlns:p14="http://schemas.microsoft.com/office/powerpoint/2010/main" val="275024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834890" cy="502602"/>
          </a:xfrm>
        </p:spPr>
        <p:txBody>
          <a:bodyPr>
            <a:normAutofit fontScale="90000"/>
          </a:bodyPr>
          <a:lstStyle/>
          <a:p>
            <a:r>
              <a:rPr lang="en-US" sz="4000" dirty="0"/>
              <a:t>Simple Linear Regression</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5CFCEFDD-1E29-43B6-ABC6-74A1CF109D2F}"/>
              </a:ext>
            </a:extLst>
          </p:cNvPr>
          <p:cNvSpPr>
            <a:spLocks noGrp="1"/>
          </p:cNvSpPr>
          <p:nvPr>
            <p:ph idx="1"/>
          </p:nvPr>
        </p:nvSpPr>
        <p:spPr>
          <a:xfrm>
            <a:off x="457200" y="977717"/>
            <a:ext cx="8229600" cy="4525963"/>
          </a:xfrm>
        </p:spPr>
        <p:txBody>
          <a:bodyPr/>
          <a:lstStyle/>
          <a:p>
            <a:pPr>
              <a:spcBef>
                <a:spcPts val="0"/>
              </a:spcBef>
            </a:pPr>
            <a:r>
              <a:rPr lang="en-US" dirty="0"/>
              <a:t>Linear Regression</a:t>
            </a:r>
          </a:p>
          <a:p>
            <a:pPr lvl="1">
              <a:spcBef>
                <a:spcPts val="0"/>
              </a:spcBef>
            </a:pPr>
            <a:r>
              <a:rPr lang="en-US" dirty="0"/>
              <a:t>Predictor variable is used to predict a case’s score on another variable, and the prediction equation takes the form of a straight line.</a:t>
            </a:r>
          </a:p>
          <a:p>
            <a:pPr lvl="1">
              <a:spcBef>
                <a:spcPts val="0"/>
              </a:spcBef>
            </a:pPr>
            <a:r>
              <a:rPr lang="en-US" dirty="0"/>
              <a:t>Regression equation helps one arrive at better decisions overall.</a:t>
            </a:r>
          </a:p>
          <a:p>
            <a:pPr lvl="1">
              <a:spcBef>
                <a:spcPts val="0"/>
              </a:spcBef>
            </a:pPr>
            <a:r>
              <a:rPr lang="en-US" dirty="0"/>
              <a:t>Simple linear regression should be used only with a statistically significant Pearson </a:t>
            </a:r>
            <a:r>
              <a:rPr lang="en-US" i="1" dirty="0"/>
              <a:t>r</a:t>
            </a:r>
            <a:r>
              <a:rPr lang="en-US" dirty="0"/>
              <a:t>.</a:t>
            </a:r>
            <a:endParaRPr lang="en-US" i="1" dirty="0"/>
          </a:p>
        </p:txBody>
      </p:sp>
    </p:spTree>
    <p:extLst>
      <p:ext uri="{BB962C8B-B14F-4D97-AF65-F5344CB8AC3E}">
        <p14:creationId xmlns:p14="http://schemas.microsoft.com/office/powerpoint/2010/main" val="323227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83827" cy="502602"/>
          </a:xfrm>
        </p:spPr>
        <p:txBody>
          <a:bodyPr>
            <a:noAutofit/>
          </a:bodyPr>
          <a:lstStyle/>
          <a:p>
            <a:r>
              <a:rPr lang="en-US" sz="3600" dirty="0">
                <a:solidFill>
                  <a:prstClr val="black"/>
                </a:solidFill>
                <a:latin typeface="+mn-lt"/>
              </a:rPr>
              <a:t>Errors in Regression </a:t>
            </a:r>
            <a:r>
              <a:rPr lang="en-US" sz="3600" i="1" dirty="0">
                <a:solidFill>
                  <a:prstClr val="black"/>
                </a:solidFill>
                <a:latin typeface="+mn-lt"/>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A65D5850-790C-4A0A-B127-CF024E3AFFC4}"/>
              </a:ext>
            </a:extLst>
          </p:cNvPr>
          <p:cNvSpPr>
            <a:spLocks noGrp="1"/>
          </p:cNvSpPr>
          <p:nvPr>
            <p:ph idx="1"/>
          </p:nvPr>
        </p:nvSpPr>
        <p:spPr>
          <a:xfrm>
            <a:off x="457200" y="977717"/>
            <a:ext cx="7460166" cy="4525963"/>
          </a:xfrm>
        </p:spPr>
        <p:txBody>
          <a:bodyPr/>
          <a:lstStyle/>
          <a:p>
            <a:pPr>
              <a:spcBef>
                <a:spcPts val="0"/>
              </a:spcBef>
            </a:pPr>
            <a:r>
              <a:rPr lang="en-US" dirty="0"/>
              <a:t>Standard Error of the Estimate</a:t>
            </a:r>
          </a:p>
          <a:p>
            <a:pPr lvl="1">
              <a:spcBef>
                <a:spcPts val="0"/>
              </a:spcBef>
            </a:pPr>
            <a:r>
              <a:rPr lang="en-US" dirty="0"/>
              <a:t>Example: “Guess Your Weight” booth </a:t>
            </a:r>
          </a:p>
          <a:p>
            <a:pPr lvl="2">
              <a:spcBef>
                <a:spcPts val="0"/>
              </a:spcBef>
            </a:pPr>
            <a:r>
              <a:rPr lang="en-US" dirty="0"/>
              <a:t>Carny guesses Neil’s weight as 150 pounds</a:t>
            </a:r>
          </a:p>
          <a:p>
            <a:pPr lvl="2">
              <a:spcBef>
                <a:spcPts val="0"/>
              </a:spcBef>
            </a:pPr>
            <a:r>
              <a:rPr lang="en-US" dirty="0"/>
              <a:t>If the carny is off by 14%</a:t>
            </a:r>
          </a:p>
          <a:p>
            <a:pPr lvl="3">
              <a:spcBef>
                <a:spcPts val="0"/>
              </a:spcBef>
            </a:pPr>
            <a:r>
              <a:rPr lang="en-US" dirty="0"/>
              <a:t>Neil could weigh 171 pounds or 129 pounds</a:t>
            </a:r>
          </a:p>
          <a:p>
            <a:pPr lvl="3">
              <a:spcBef>
                <a:spcPts val="0"/>
              </a:spcBef>
            </a:pPr>
            <a:r>
              <a:rPr lang="en-US" dirty="0"/>
              <a:t>Range, from 129 pounds to 171 pounds, gives the general idea of what a prediction interval is</a:t>
            </a:r>
            <a:br>
              <a:rPr lang="en-US" dirty="0"/>
            </a:br>
            <a:endParaRPr lang="en-US" dirty="0"/>
          </a:p>
        </p:txBody>
      </p:sp>
    </p:spTree>
    <p:extLst>
      <p:ext uri="{BB962C8B-B14F-4D97-AF65-F5344CB8AC3E}">
        <p14:creationId xmlns:p14="http://schemas.microsoft.com/office/powerpoint/2010/main" val="2969501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094978" cy="502602"/>
          </a:xfrm>
        </p:spPr>
        <p:txBody>
          <a:bodyPr>
            <a:noAutofit/>
          </a:bodyPr>
          <a:lstStyle/>
          <a:p>
            <a:r>
              <a:rPr lang="en-US" sz="3600" dirty="0">
                <a:solidFill>
                  <a:prstClr val="black"/>
                </a:solidFill>
                <a:latin typeface="+mn-lt"/>
              </a:rPr>
              <a:t>Errors in Regression </a:t>
            </a:r>
            <a:r>
              <a:rPr lang="en-US" sz="3600" i="1" dirty="0">
                <a:solidFill>
                  <a:prstClr val="black"/>
                </a:solidFill>
                <a:latin typeface="+mn-lt"/>
              </a:rPr>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7630C22-3B96-4120-8065-65E6C2427699}"/>
              </a:ext>
            </a:extLst>
          </p:cNvPr>
          <p:cNvSpPr>
            <a:spLocks noGrp="1"/>
          </p:cNvSpPr>
          <p:nvPr>
            <p:ph idx="1"/>
          </p:nvPr>
        </p:nvSpPr>
        <p:spPr>
          <a:xfrm>
            <a:off x="457200" y="977717"/>
            <a:ext cx="7928517" cy="4525963"/>
          </a:xfrm>
        </p:spPr>
        <p:txBody>
          <a:bodyPr/>
          <a:lstStyle/>
          <a:p>
            <a:pPr>
              <a:spcBef>
                <a:spcPts val="0"/>
              </a:spcBef>
            </a:pPr>
            <a:r>
              <a:rPr lang="en-US" dirty="0"/>
              <a:t>Prediction Interval </a:t>
            </a:r>
          </a:p>
          <a:p>
            <a:pPr lvl="1">
              <a:spcBef>
                <a:spcPts val="0"/>
              </a:spcBef>
            </a:pPr>
            <a:r>
              <a:rPr lang="en-US" dirty="0"/>
              <a:t>Range around </a:t>
            </a:r>
            <a:r>
              <a:rPr lang="en-US" i="1" dirty="0"/>
              <a:t>Y′</a:t>
            </a:r>
            <a:r>
              <a:rPr lang="en-US" dirty="0"/>
              <a:t> within which there is some certainty that a case’s real value of </a:t>
            </a:r>
            <a:r>
              <a:rPr lang="en-US" i="1" dirty="0"/>
              <a:t>Y</a:t>
            </a:r>
            <a:r>
              <a:rPr lang="en-US" dirty="0"/>
              <a:t> falls</a:t>
            </a:r>
          </a:p>
          <a:p>
            <a:pPr lvl="1">
              <a:spcBef>
                <a:spcPts val="0"/>
              </a:spcBef>
            </a:pPr>
            <a:r>
              <a:rPr lang="en-US" dirty="0"/>
              <a:t>Calculation of the interval is based on the estimated </a:t>
            </a:r>
            <a:r>
              <a:rPr lang="en-US" i="1" dirty="0"/>
              <a:t>Y</a:t>
            </a:r>
            <a:r>
              <a:rPr lang="en-US" dirty="0"/>
              <a:t> score and the standard error of the estimate</a:t>
            </a:r>
          </a:p>
          <a:p>
            <a:pPr lvl="1">
              <a:spcBef>
                <a:spcPts val="0"/>
              </a:spcBef>
            </a:pPr>
            <a:r>
              <a:rPr lang="en-US" dirty="0"/>
              <a:t>The smaller the standard error of the estimate is, the narrower the prediction interval will be, and therefore the better the prediction will be</a:t>
            </a:r>
          </a:p>
          <a:p>
            <a:pPr>
              <a:spcBef>
                <a:spcPts val="0"/>
              </a:spcBef>
            </a:pPr>
            <a:endParaRPr lang="en-US" dirty="0"/>
          </a:p>
        </p:txBody>
      </p:sp>
    </p:spTree>
    <p:extLst>
      <p:ext uri="{BB962C8B-B14F-4D97-AF65-F5344CB8AC3E}">
        <p14:creationId xmlns:p14="http://schemas.microsoft.com/office/powerpoint/2010/main" val="1404910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53185" cy="502602"/>
          </a:xfrm>
        </p:spPr>
        <p:txBody>
          <a:bodyPr>
            <a:normAutofit fontScale="90000"/>
          </a:bodyPr>
          <a:lstStyle/>
          <a:p>
            <a:r>
              <a:rPr lang="en-US" sz="4000" dirty="0"/>
              <a:t>Example 1</a:t>
            </a:r>
          </a:p>
        </p:txBody>
      </p:sp>
      <p:sp>
        <p:nvSpPr>
          <p:cNvPr id="25" name="Rectangle 1"/>
          <p:cNvSpPr>
            <a:spLocks noChangeArrowheads="1"/>
          </p:cNvSpPr>
          <p:nvPr/>
        </p:nvSpPr>
        <p:spPr bwMode="auto">
          <a:xfrm>
            <a:off x="587230" y="832674"/>
            <a:ext cx="352757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Academics and policy-makers have concerned for decades that girls living in lower socio-economic circumstances are more likely than their wealthier peers to become pregnant.</a:t>
            </a:r>
          </a:p>
        </p:txBody>
      </p:sp>
      <p:sp>
        <p:nvSpPr>
          <p:cNvPr id="10" name="Rectangle 9">
            <a:extLst>
              <a:ext uri="{FF2B5EF4-FFF2-40B4-BE49-F238E27FC236}">
                <a16:creationId xmlns:a16="http://schemas.microsoft.com/office/drawing/2014/main" id="{0106CACC-EA90-4125-9838-999BE31CC9FC}"/>
              </a:ext>
            </a:extLst>
          </p:cNvPr>
          <p:cNvSpPr/>
          <p:nvPr/>
        </p:nvSpPr>
        <p:spPr>
          <a:xfrm>
            <a:off x="4204288" y="2198098"/>
            <a:ext cx="4475619" cy="2923877"/>
          </a:xfrm>
          <a:prstGeom prst="rect">
            <a:avLst/>
          </a:prstGeom>
        </p:spPr>
        <p:txBody>
          <a:bodyPr wrap="square">
            <a:spAutoFit/>
          </a:bodyPr>
          <a:lstStyle/>
          <a:p>
            <a:r>
              <a:rPr lang="en-US" altLang="en-US" sz="1600" dirty="0"/>
              <a:t>This dataset of size n = 51 contains 50 states and the District of Columbia in the United States. The variables are </a:t>
            </a:r>
            <a:r>
              <a:rPr lang="en-US" altLang="en-US" sz="1600" i="1" dirty="0"/>
              <a:t>y</a:t>
            </a:r>
            <a:r>
              <a:rPr lang="en-US" altLang="en-US" sz="1600" dirty="0"/>
              <a:t> = year 2017 birth rate per 1000 females 15 to 17 years old, and </a:t>
            </a:r>
            <a:r>
              <a:rPr lang="en-US" altLang="en-US" sz="1600" i="1" dirty="0"/>
              <a:t>x</a:t>
            </a:r>
            <a:r>
              <a:rPr lang="en-US" altLang="en-US" sz="1600" dirty="0"/>
              <a:t> = poverty rate, which is the percent of the state’s population living in households with incomes below the federally defined poverty level.</a:t>
            </a:r>
          </a:p>
          <a:p>
            <a:endParaRPr lang="en-US" sz="800" dirty="0"/>
          </a:p>
          <a:p>
            <a:r>
              <a:rPr lang="en-US" sz="1600" dirty="0"/>
              <a:t>2017 birth rate data are extracted from 2018 National Vital Statistics Reports, and 2017 poverty rate data are extracted from 2017 American Community Survey.</a:t>
            </a:r>
          </a:p>
        </p:txBody>
      </p:sp>
      <p:pic>
        <p:nvPicPr>
          <p:cNvPr id="3" name="Picture 2" descr="A screenshot of a cell phone&#10;&#10;Description automatically generated">
            <a:extLst>
              <a:ext uri="{FF2B5EF4-FFF2-40B4-BE49-F238E27FC236}">
                <a16:creationId xmlns:a16="http://schemas.microsoft.com/office/drawing/2014/main" id="{C8B75981-FA72-4125-AF96-FB920173FD47}"/>
              </a:ext>
            </a:extLst>
          </p:cNvPr>
          <p:cNvPicPr>
            <a:picLocks noChangeAspect="1"/>
          </p:cNvPicPr>
          <p:nvPr/>
        </p:nvPicPr>
        <p:blipFill>
          <a:blip r:embed="rId3"/>
          <a:stretch>
            <a:fillRect/>
          </a:stretch>
        </p:blipFill>
        <p:spPr>
          <a:xfrm>
            <a:off x="4204288" y="764149"/>
            <a:ext cx="4352482" cy="1374713"/>
          </a:xfrm>
          <a:prstGeom prst="rect">
            <a:avLst/>
          </a:prstGeom>
        </p:spPr>
      </p:pic>
      <p:pic>
        <p:nvPicPr>
          <p:cNvPr id="8" name="Picture 7" descr="A close up of a map&#10;&#10;Description automatically generated">
            <a:extLst>
              <a:ext uri="{FF2B5EF4-FFF2-40B4-BE49-F238E27FC236}">
                <a16:creationId xmlns:a16="http://schemas.microsoft.com/office/drawing/2014/main" id="{9EAF9EE0-524E-431B-9142-D43F775DA2DB}"/>
              </a:ext>
            </a:extLst>
          </p:cNvPr>
          <p:cNvPicPr>
            <a:picLocks noChangeAspect="1"/>
          </p:cNvPicPr>
          <p:nvPr/>
        </p:nvPicPr>
        <p:blipFill>
          <a:blip r:embed="rId4"/>
          <a:stretch>
            <a:fillRect/>
          </a:stretch>
        </p:blipFill>
        <p:spPr>
          <a:xfrm>
            <a:off x="606746" y="2293795"/>
            <a:ext cx="3038253" cy="3038253"/>
          </a:xfrm>
          <a:prstGeom prst="rect">
            <a:avLst/>
          </a:prstGeom>
        </p:spPr>
      </p:pic>
      <p:sp>
        <p:nvSpPr>
          <p:cNvPr id="11" name="Rectangle 10">
            <a:extLst>
              <a:ext uri="{FF2B5EF4-FFF2-40B4-BE49-F238E27FC236}">
                <a16:creationId xmlns:a16="http://schemas.microsoft.com/office/drawing/2014/main" id="{5BD8D5BD-EE48-4282-B6F5-7CA84BD10682}"/>
              </a:ext>
            </a:extLst>
          </p:cNvPr>
          <p:cNvSpPr/>
          <p:nvPr/>
        </p:nvSpPr>
        <p:spPr>
          <a:xfrm>
            <a:off x="4204288" y="5126601"/>
            <a:ext cx="4794582" cy="338554"/>
          </a:xfrm>
          <a:prstGeom prst="rect">
            <a:avLst/>
          </a:prstGeom>
        </p:spPr>
        <p:txBody>
          <a:bodyPr wrap="none">
            <a:spAutoFit/>
          </a:bodyPr>
          <a:lstStyle/>
          <a:p>
            <a:r>
              <a:rPr lang="en-US" sz="1600" b="1" dirty="0"/>
              <a:t>Question: does poverty level impact teen birth rate?</a:t>
            </a:r>
          </a:p>
        </p:txBody>
      </p:sp>
    </p:spTree>
    <p:extLst>
      <p:ext uri="{BB962C8B-B14F-4D97-AF65-F5344CB8AC3E}">
        <p14:creationId xmlns:p14="http://schemas.microsoft.com/office/powerpoint/2010/main" val="64778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1</a:t>
            </a:r>
          </a:p>
        </p:txBody>
      </p:sp>
      <p:sp>
        <p:nvSpPr>
          <p:cNvPr id="25" name="Rectangle 1"/>
          <p:cNvSpPr>
            <a:spLocks noChangeArrowheads="1"/>
          </p:cNvSpPr>
          <p:nvPr/>
        </p:nvSpPr>
        <p:spPr bwMode="auto">
          <a:xfrm>
            <a:off x="587230" y="832674"/>
            <a:ext cx="79932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sz="1600" dirty="0">
                <a:solidFill>
                  <a:schemeClr val="tx1"/>
                </a:solidFill>
                <a:latin typeface="+mn-lt"/>
              </a:rPr>
              <a:t>The plot of the data below (birth rate on the vertical) shows a generally linear relationship, on average, with a positive slope. As the poverty level increases, the birth rate for 15 to 17 year old females tends to increase as well.</a:t>
            </a:r>
            <a:endParaRPr lang="en-US" altLang="en-US" sz="1600" dirty="0">
              <a:solidFill>
                <a:schemeClr val="tx1"/>
              </a:solidFill>
              <a:latin typeface="+mn-lt"/>
            </a:endParaRPr>
          </a:p>
        </p:txBody>
      </p:sp>
      <p:pic>
        <p:nvPicPr>
          <p:cNvPr id="5" name="Picture 4" descr="A screenshot of a social media post&#10;&#10;Description automatically generated">
            <a:extLst>
              <a:ext uri="{FF2B5EF4-FFF2-40B4-BE49-F238E27FC236}">
                <a16:creationId xmlns:a16="http://schemas.microsoft.com/office/drawing/2014/main" id="{F9D169A2-A558-4ABD-8828-3AB1FAECF717}"/>
              </a:ext>
            </a:extLst>
          </p:cNvPr>
          <p:cNvPicPr>
            <a:picLocks noChangeAspect="1"/>
          </p:cNvPicPr>
          <p:nvPr/>
        </p:nvPicPr>
        <p:blipFill>
          <a:blip r:embed="rId3"/>
          <a:stretch>
            <a:fillRect/>
          </a:stretch>
        </p:blipFill>
        <p:spPr>
          <a:xfrm>
            <a:off x="1948878" y="1849408"/>
            <a:ext cx="4430658" cy="3322993"/>
          </a:xfrm>
          <a:prstGeom prst="rect">
            <a:avLst/>
          </a:prstGeom>
        </p:spPr>
      </p:pic>
    </p:spTree>
    <p:extLst>
      <p:ext uri="{BB962C8B-B14F-4D97-AF65-F5344CB8AC3E}">
        <p14:creationId xmlns:p14="http://schemas.microsoft.com/office/powerpoint/2010/main" val="2193347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1</a:t>
            </a:r>
          </a:p>
        </p:txBody>
      </p:sp>
      <p:sp>
        <p:nvSpPr>
          <p:cNvPr id="25" name="Rectangle 1"/>
          <p:cNvSpPr>
            <a:spLocks noChangeArrowheads="1"/>
          </p:cNvSpPr>
          <p:nvPr/>
        </p:nvSpPr>
        <p:spPr bwMode="auto">
          <a:xfrm>
            <a:off x="587230" y="832674"/>
            <a:ext cx="79932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sz="1600" dirty="0">
                <a:solidFill>
                  <a:schemeClr val="tx1"/>
                </a:solidFill>
                <a:latin typeface="+mn-lt"/>
              </a:rPr>
              <a:t>The following plot shows a regression line superimposed on the data..</a:t>
            </a:r>
            <a:endParaRPr lang="en-US" altLang="en-US" sz="1600" dirty="0">
              <a:solidFill>
                <a:schemeClr val="tx1"/>
              </a:solidFill>
              <a:latin typeface="+mn-lt"/>
            </a:endParaRPr>
          </a:p>
        </p:txBody>
      </p:sp>
      <p:pic>
        <p:nvPicPr>
          <p:cNvPr id="7" name="Picture 6" descr="A close up of a map&#10;&#10;Description automatically generated">
            <a:extLst>
              <a:ext uri="{FF2B5EF4-FFF2-40B4-BE49-F238E27FC236}">
                <a16:creationId xmlns:a16="http://schemas.microsoft.com/office/drawing/2014/main" id="{12308A3D-7406-47D6-8CB5-E59BE9F7E28A}"/>
              </a:ext>
            </a:extLst>
          </p:cNvPr>
          <p:cNvPicPr>
            <a:picLocks noChangeAspect="1"/>
          </p:cNvPicPr>
          <p:nvPr/>
        </p:nvPicPr>
        <p:blipFill>
          <a:blip r:embed="rId3"/>
          <a:stretch>
            <a:fillRect/>
          </a:stretch>
        </p:blipFill>
        <p:spPr>
          <a:xfrm>
            <a:off x="1523575" y="1581433"/>
            <a:ext cx="4926844" cy="3695133"/>
          </a:xfrm>
          <a:prstGeom prst="rect">
            <a:avLst/>
          </a:prstGeom>
        </p:spPr>
      </p:pic>
    </p:spTree>
    <p:extLst>
      <p:ext uri="{BB962C8B-B14F-4D97-AF65-F5344CB8AC3E}">
        <p14:creationId xmlns:p14="http://schemas.microsoft.com/office/powerpoint/2010/main" val="3351309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1</a:t>
            </a:r>
          </a:p>
        </p:txBody>
      </p:sp>
      <p:sp>
        <p:nvSpPr>
          <p:cNvPr id="25" name="Rectangle 1"/>
          <p:cNvSpPr>
            <a:spLocks noChangeArrowheads="1"/>
          </p:cNvSpPr>
          <p:nvPr/>
        </p:nvSpPr>
        <p:spPr bwMode="auto">
          <a:xfrm>
            <a:off x="587230" y="832674"/>
            <a:ext cx="820589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sz="1600" dirty="0">
                <a:solidFill>
                  <a:schemeClr val="tx1"/>
                </a:solidFill>
                <a:latin typeface="+mn-lt"/>
              </a:rPr>
              <a:t>The equation parameter of the fitted regression line is given in a statistical software output. In statistical notation, the equation could be written </a:t>
            </a:r>
          </a:p>
          <a:p>
            <a:pPr marL="0">
              <a:spcBef>
                <a:spcPts val="0"/>
              </a:spcBef>
              <a:buClr>
                <a:schemeClr val="tx2"/>
              </a:buClr>
              <a:buSzPct val="75000"/>
              <a:buNone/>
            </a:pPr>
            <a:endParaRPr lang="en-US" altLang="en-US" sz="1600" dirty="0">
              <a:solidFill>
                <a:schemeClr val="tx1"/>
              </a:solidFill>
              <a:latin typeface="+mn-lt"/>
            </a:endParaRPr>
          </a:p>
          <a:p>
            <a:pPr marL="0">
              <a:spcBef>
                <a:spcPts val="0"/>
              </a:spcBef>
              <a:buClr>
                <a:schemeClr val="tx2"/>
              </a:buClr>
              <a:buSzPct val="75000"/>
              <a:buNone/>
            </a:pPr>
            <a:endParaRPr lang="en-US" altLang="en-US" sz="1600" dirty="0">
              <a:solidFill>
                <a:schemeClr val="tx1"/>
              </a:solidFill>
              <a:latin typeface="+mn-lt"/>
            </a:endParaRPr>
          </a:p>
        </p:txBody>
      </p:sp>
      <p:pic>
        <p:nvPicPr>
          <p:cNvPr id="8" name="Picture 7">
            <a:extLst>
              <a:ext uri="{FF2B5EF4-FFF2-40B4-BE49-F238E27FC236}">
                <a16:creationId xmlns:a16="http://schemas.microsoft.com/office/drawing/2014/main" id="{2ABD65DE-DC60-4364-8D04-0AE7F6560D69}"/>
              </a:ext>
            </a:extLst>
          </p:cNvPr>
          <p:cNvPicPr>
            <a:picLocks noChangeAspect="1"/>
          </p:cNvPicPr>
          <p:nvPr>
            <p:custDataLst>
              <p:tags r:id="rId1"/>
            </p:custDataLst>
          </p:nvPr>
        </p:nvPicPr>
        <p:blipFill>
          <a:blip r:embed="rId4"/>
          <a:stretch>
            <a:fillRect/>
          </a:stretch>
        </p:blipFill>
        <p:spPr>
          <a:xfrm>
            <a:off x="2765351" y="1491306"/>
            <a:ext cx="1976770" cy="208008"/>
          </a:xfrm>
          <a:prstGeom prst="rect">
            <a:avLst/>
          </a:prstGeom>
        </p:spPr>
      </p:pic>
      <p:sp>
        <p:nvSpPr>
          <p:cNvPr id="9" name="Rectangle 8">
            <a:extLst>
              <a:ext uri="{FF2B5EF4-FFF2-40B4-BE49-F238E27FC236}">
                <a16:creationId xmlns:a16="http://schemas.microsoft.com/office/drawing/2014/main" id="{67C4731C-6A6B-471E-81A5-9914D0EAC4B6}"/>
              </a:ext>
            </a:extLst>
          </p:cNvPr>
          <p:cNvSpPr/>
          <p:nvPr/>
        </p:nvSpPr>
        <p:spPr>
          <a:xfrm>
            <a:off x="608495" y="1819337"/>
            <a:ext cx="8099570" cy="830997"/>
          </a:xfrm>
          <a:prstGeom prst="rect">
            <a:avLst/>
          </a:prstGeom>
        </p:spPr>
        <p:txBody>
          <a:bodyPr wrap="square">
            <a:spAutoFit/>
          </a:bodyPr>
          <a:lstStyle/>
          <a:p>
            <a:r>
              <a:rPr lang="en-US" sz="1600" dirty="0"/>
              <a:t>The equation should really state that it is for the “average” birth rate (or “predicted” birth rate would be okay too) because a regression equation describes the average value of</a:t>
            </a:r>
            <a:r>
              <a:rPr lang="en-US" sz="1600" i="1" dirty="0"/>
              <a:t> y</a:t>
            </a:r>
            <a:r>
              <a:rPr lang="en-US" sz="1600" dirty="0"/>
              <a:t> as a function of one or more x-variables.</a:t>
            </a:r>
          </a:p>
        </p:txBody>
      </p:sp>
      <p:sp>
        <p:nvSpPr>
          <p:cNvPr id="10" name="Rectangle 9">
            <a:extLst>
              <a:ext uri="{FF2B5EF4-FFF2-40B4-BE49-F238E27FC236}">
                <a16:creationId xmlns:a16="http://schemas.microsoft.com/office/drawing/2014/main" id="{E3AD0995-D741-43BD-8271-15EC2C51C90D}"/>
              </a:ext>
            </a:extLst>
          </p:cNvPr>
          <p:cNvSpPr/>
          <p:nvPr/>
        </p:nvSpPr>
        <p:spPr>
          <a:xfrm>
            <a:off x="640393" y="2638007"/>
            <a:ext cx="8099569" cy="1815882"/>
          </a:xfrm>
          <a:prstGeom prst="rect">
            <a:avLst/>
          </a:prstGeom>
        </p:spPr>
        <p:txBody>
          <a:bodyPr wrap="square">
            <a:spAutoFit/>
          </a:bodyPr>
          <a:lstStyle/>
          <a:p>
            <a:pPr marL="285750" indent="-285750">
              <a:buFont typeface="Arial" panose="020B0604020202020204" pitchFamily="34" charset="0"/>
              <a:buChar char="•"/>
            </a:pPr>
            <a:r>
              <a:rPr lang="en-US" sz="1600" dirty="0"/>
              <a:t>The interpretation of the slope (value = 0.821) is that the 15 to 17 year old birth rate increases 0.821 units, on average, for each one unit (one percent) increase in the poverty rate.  </a:t>
            </a:r>
          </a:p>
          <a:p>
            <a:pPr marL="285750" indent="-285750">
              <a:buFont typeface="Arial" panose="020B0604020202020204" pitchFamily="34" charset="0"/>
              <a:buChar char="•"/>
            </a:pPr>
            <a:r>
              <a:rPr lang="en-US" sz="1600" dirty="0"/>
              <a:t>The interpretation of the intercept (value=-2.895) is that if there were states with poverty rate = 0, the predicted average for the 15 to 17 year old birth rate would be -2.895 for those states. Since there are no states with poverty rate = 0 this interpretation of the intercept is not practically meaningful for this example.</a:t>
            </a:r>
          </a:p>
        </p:txBody>
      </p:sp>
    </p:spTree>
    <p:extLst>
      <p:ext uri="{BB962C8B-B14F-4D97-AF65-F5344CB8AC3E}">
        <p14:creationId xmlns:p14="http://schemas.microsoft.com/office/powerpoint/2010/main" val="3454040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1</a:t>
            </a:r>
          </a:p>
        </p:txBody>
      </p:sp>
      <p:sp>
        <p:nvSpPr>
          <p:cNvPr id="25" name="Rectangle 1"/>
          <p:cNvSpPr>
            <a:spLocks noChangeArrowheads="1"/>
          </p:cNvSpPr>
          <p:nvPr/>
        </p:nvSpPr>
        <p:spPr bwMode="auto">
          <a:xfrm>
            <a:off x="587230" y="832674"/>
            <a:ext cx="8205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sz="1600" dirty="0">
                <a:solidFill>
                  <a:schemeClr val="tx1"/>
                </a:solidFill>
                <a:latin typeface="+mn-lt"/>
              </a:rPr>
              <a:t>The equation of the regression line is</a:t>
            </a:r>
          </a:p>
          <a:p>
            <a:pPr marL="0">
              <a:spcBef>
                <a:spcPts val="0"/>
              </a:spcBef>
              <a:buClr>
                <a:schemeClr val="tx2"/>
              </a:buClr>
              <a:buSzPct val="75000"/>
              <a:buNone/>
            </a:pPr>
            <a:endParaRPr lang="en-US" altLang="en-US" sz="1600" dirty="0">
              <a:solidFill>
                <a:schemeClr val="tx1"/>
              </a:solidFill>
              <a:latin typeface="+mn-lt"/>
            </a:endParaRPr>
          </a:p>
          <a:p>
            <a:pPr marL="0">
              <a:spcBef>
                <a:spcPts val="0"/>
              </a:spcBef>
              <a:buClr>
                <a:schemeClr val="tx2"/>
              </a:buClr>
              <a:buSzPct val="75000"/>
              <a:buNone/>
            </a:pPr>
            <a:endParaRPr lang="en-US" altLang="en-US" sz="1600" dirty="0">
              <a:solidFill>
                <a:schemeClr val="tx1"/>
              </a:solidFill>
              <a:latin typeface="+mn-lt"/>
            </a:endParaRPr>
          </a:p>
        </p:txBody>
      </p:sp>
      <p:pic>
        <p:nvPicPr>
          <p:cNvPr id="8" name="Picture 7">
            <a:extLst>
              <a:ext uri="{FF2B5EF4-FFF2-40B4-BE49-F238E27FC236}">
                <a16:creationId xmlns:a16="http://schemas.microsoft.com/office/drawing/2014/main" id="{2ABD65DE-DC60-4364-8D04-0AE7F6560D69}"/>
              </a:ext>
            </a:extLst>
          </p:cNvPr>
          <p:cNvPicPr>
            <a:picLocks noChangeAspect="1"/>
          </p:cNvPicPr>
          <p:nvPr>
            <p:custDataLst>
              <p:tags r:id="rId1"/>
            </p:custDataLst>
          </p:nvPr>
        </p:nvPicPr>
        <p:blipFill>
          <a:blip r:embed="rId4"/>
          <a:stretch>
            <a:fillRect/>
          </a:stretch>
        </p:blipFill>
        <p:spPr>
          <a:xfrm>
            <a:off x="2765351" y="1235236"/>
            <a:ext cx="1976770" cy="208008"/>
          </a:xfrm>
          <a:prstGeom prst="rect">
            <a:avLst/>
          </a:prstGeom>
        </p:spPr>
      </p:pic>
      <p:sp>
        <p:nvSpPr>
          <p:cNvPr id="9" name="Rectangle 8">
            <a:extLst>
              <a:ext uri="{FF2B5EF4-FFF2-40B4-BE49-F238E27FC236}">
                <a16:creationId xmlns:a16="http://schemas.microsoft.com/office/drawing/2014/main" id="{67C4731C-6A6B-471E-81A5-9914D0EAC4B6}"/>
              </a:ext>
            </a:extLst>
          </p:cNvPr>
          <p:cNvSpPr/>
          <p:nvPr/>
        </p:nvSpPr>
        <p:spPr>
          <a:xfrm>
            <a:off x="587230" y="1600081"/>
            <a:ext cx="8099570" cy="584775"/>
          </a:xfrm>
          <a:prstGeom prst="rect">
            <a:avLst/>
          </a:prstGeom>
        </p:spPr>
        <p:txBody>
          <a:bodyPr wrap="square">
            <a:spAutoFit/>
          </a:bodyPr>
          <a:lstStyle/>
          <a:p>
            <a:r>
              <a:rPr lang="en-US" sz="1600" dirty="0"/>
              <a:t>The regression equation can be used to estimate a 15 to 17 year old birth rate as a function of poverty rate. </a:t>
            </a:r>
          </a:p>
        </p:txBody>
      </p:sp>
      <p:sp>
        <p:nvSpPr>
          <p:cNvPr id="10" name="Rectangle 9">
            <a:extLst>
              <a:ext uri="{FF2B5EF4-FFF2-40B4-BE49-F238E27FC236}">
                <a16:creationId xmlns:a16="http://schemas.microsoft.com/office/drawing/2014/main" id="{E3AD0995-D741-43BD-8271-15EC2C51C90D}"/>
              </a:ext>
            </a:extLst>
          </p:cNvPr>
          <p:cNvSpPr/>
          <p:nvPr/>
        </p:nvSpPr>
        <p:spPr>
          <a:xfrm>
            <a:off x="587230" y="2190696"/>
            <a:ext cx="8099569" cy="830997"/>
          </a:xfrm>
          <a:prstGeom prst="rect">
            <a:avLst/>
          </a:prstGeom>
        </p:spPr>
        <p:txBody>
          <a:bodyPr wrap="square">
            <a:spAutoFit/>
          </a:bodyPr>
          <a:lstStyle/>
          <a:p>
            <a:pPr marL="285750" indent="-285750">
              <a:buFont typeface="Arial" panose="020B0604020202020204" pitchFamily="34" charset="0"/>
              <a:buChar char="•"/>
            </a:pPr>
            <a:r>
              <a:rPr lang="en-US" sz="1600" dirty="0"/>
              <a:t>For example, suppose a poverty rate is 14% (</a:t>
            </a:r>
            <a:r>
              <a:rPr lang="en-US" sz="1600" i="1" dirty="0"/>
              <a:t>x</a:t>
            </a:r>
            <a:r>
              <a:rPr lang="en-US" sz="1600" dirty="0"/>
              <a:t> = 14). We would estimate that 15 to 17 year old birth rate to be -2.895 + 0.821(14) = 8.599. The equation can also be used to estimate 15 to 17 year old birth rate for other values of poverty rate.</a:t>
            </a:r>
          </a:p>
        </p:txBody>
      </p:sp>
      <p:sp>
        <p:nvSpPr>
          <p:cNvPr id="11" name="Rectangle 10">
            <a:extLst>
              <a:ext uri="{FF2B5EF4-FFF2-40B4-BE49-F238E27FC236}">
                <a16:creationId xmlns:a16="http://schemas.microsoft.com/office/drawing/2014/main" id="{1FA2BDE8-2068-40E2-B439-AF9AF0678219}"/>
              </a:ext>
            </a:extLst>
          </p:cNvPr>
          <p:cNvSpPr/>
          <p:nvPr/>
        </p:nvSpPr>
        <p:spPr>
          <a:xfrm>
            <a:off x="587229" y="3068440"/>
            <a:ext cx="7886919" cy="830997"/>
          </a:xfrm>
          <a:prstGeom prst="rect">
            <a:avLst/>
          </a:prstGeom>
        </p:spPr>
        <p:txBody>
          <a:bodyPr wrap="square">
            <a:spAutoFit/>
          </a:bodyPr>
          <a:lstStyle/>
          <a:p>
            <a:r>
              <a:rPr lang="en-US" sz="1600" dirty="0"/>
              <a:t>However, the equation should only be used to estimate 15 to 17 year old birth rate for which poverty rates are in the range of the data used to generate the regression equation. In our data, poverty rate ranges from 7.5% to 20%.</a:t>
            </a:r>
          </a:p>
        </p:txBody>
      </p:sp>
      <p:sp>
        <p:nvSpPr>
          <p:cNvPr id="12" name="Rectangle 11">
            <a:extLst>
              <a:ext uri="{FF2B5EF4-FFF2-40B4-BE49-F238E27FC236}">
                <a16:creationId xmlns:a16="http://schemas.microsoft.com/office/drawing/2014/main" id="{388CE1FB-08D9-40B8-BB15-6B5AF540201D}"/>
              </a:ext>
            </a:extLst>
          </p:cNvPr>
          <p:cNvSpPr/>
          <p:nvPr/>
        </p:nvSpPr>
        <p:spPr>
          <a:xfrm>
            <a:off x="538164" y="3917223"/>
            <a:ext cx="8067672" cy="584775"/>
          </a:xfrm>
          <a:prstGeom prst="rect">
            <a:avLst/>
          </a:prstGeom>
        </p:spPr>
        <p:txBody>
          <a:bodyPr wrap="square">
            <a:spAutoFit/>
          </a:bodyPr>
          <a:lstStyle/>
          <a:p>
            <a:pPr marL="285750" indent="-285750">
              <a:buFont typeface="Arial" panose="020B0604020202020204" pitchFamily="34" charset="0"/>
              <a:buChar char="•"/>
            </a:pPr>
            <a:r>
              <a:rPr lang="en-US" sz="1600" dirty="0"/>
              <a:t>For example, we </a:t>
            </a:r>
            <a:r>
              <a:rPr lang="en-US" sz="1600" i="1" dirty="0"/>
              <a:t>can not </a:t>
            </a:r>
            <a:r>
              <a:rPr lang="en-US" sz="1600" dirty="0"/>
              <a:t>estimate 15 to 17 year old birth rate for which the poverty rate is 35% (</a:t>
            </a:r>
            <a:r>
              <a:rPr lang="en-US" sz="1600" b="1" dirty="0"/>
              <a:t>this is an issue of extrapolation</a:t>
            </a:r>
            <a:r>
              <a:rPr lang="en-US" sz="1600" dirty="0"/>
              <a:t>).</a:t>
            </a:r>
          </a:p>
        </p:txBody>
      </p:sp>
    </p:spTree>
    <p:extLst>
      <p:ext uri="{BB962C8B-B14F-4D97-AF65-F5344CB8AC3E}">
        <p14:creationId xmlns:p14="http://schemas.microsoft.com/office/powerpoint/2010/main" val="127715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00049" y="442094"/>
            <a:ext cx="7127024" cy="540886"/>
          </a:xfrm>
        </p:spPr>
        <p:txBody>
          <a:bodyPr>
            <a:noAutofit/>
          </a:bodyPr>
          <a:lstStyle/>
          <a:p>
            <a:r>
              <a:rPr lang="en-US" altLang="zh-CN" sz="3600" dirty="0"/>
              <a:t>Significance Test for Regression Slope</a:t>
            </a:r>
            <a:endParaRPr lang="en-US" sz="3600" dirty="0"/>
          </a:p>
        </p:txBody>
      </p:sp>
      <p:sp>
        <p:nvSpPr>
          <p:cNvPr id="9" name="TextBox 8">
            <a:extLst>
              <a:ext uri="{FF2B5EF4-FFF2-40B4-BE49-F238E27FC236}">
                <a16:creationId xmlns:a16="http://schemas.microsoft.com/office/drawing/2014/main" id="{BF42C390-815C-452B-96E4-E700C59B9C54}"/>
              </a:ext>
            </a:extLst>
          </p:cNvPr>
          <p:cNvSpPr txBox="1">
            <a:spLocks noChangeArrowheads="1"/>
          </p:cNvSpPr>
          <p:nvPr/>
        </p:nvSpPr>
        <p:spPr bwMode="auto">
          <a:xfrm>
            <a:off x="539629" y="1121069"/>
            <a:ext cx="7817562" cy="2569934"/>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wrap="squar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altLang="en-US" sz="2000" b="1" dirty="0">
                <a:solidFill>
                  <a:prstClr val="black"/>
                </a:solidFill>
                <a:latin typeface="+mn-lt"/>
              </a:rPr>
              <a:t>Significance Test for Regression Slope</a:t>
            </a:r>
          </a:p>
          <a:p>
            <a:pPr eaLnBrk="1" hangingPunct="1">
              <a:defRPr/>
            </a:pPr>
            <a:endParaRPr lang="en-US" altLang="en-US" sz="1000" dirty="0">
              <a:solidFill>
                <a:prstClr val="black"/>
              </a:solidFill>
              <a:latin typeface="+mn-lt"/>
            </a:endParaRPr>
          </a:p>
          <a:p>
            <a:pPr lvl="0" eaLnBrk="1" fontAlgn="base" hangingPunct="1">
              <a:spcBef>
                <a:spcPct val="0"/>
              </a:spcBef>
              <a:spcAft>
                <a:spcPct val="0"/>
              </a:spcAft>
            </a:pPr>
            <a:r>
              <a:rPr lang="en-US" altLang="en-US" dirty="0">
                <a:solidFill>
                  <a:srgbClr val="000000"/>
                </a:solidFill>
                <a:latin typeface="+mn-lt"/>
                <a:ea typeface="MS PGothic" panose="020B0600070205080204" pitchFamily="34" charset="-128"/>
              </a:rPr>
              <a:t>To test the hypothesis </a:t>
            </a:r>
            <a:r>
              <a:rPr lang="en-US" altLang="en-US" i="1" dirty="0">
                <a:solidFill>
                  <a:srgbClr val="000000"/>
                </a:solidFill>
                <a:latin typeface="+mn-lt"/>
                <a:ea typeface="MS PGothic" panose="020B0600070205080204" pitchFamily="34" charset="-128"/>
              </a:rPr>
              <a:t>H</a:t>
            </a:r>
            <a:r>
              <a:rPr lang="en-US" altLang="en-US" baseline="-25000" dirty="0">
                <a:solidFill>
                  <a:srgbClr val="000000"/>
                </a:solidFill>
                <a:latin typeface="+mn-lt"/>
                <a:ea typeface="MS PGothic" panose="020B0600070205080204" pitchFamily="34" charset="-128"/>
              </a:rPr>
              <a:t>0</a:t>
            </a:r>
            <a:r>
              <a:rPr lang="en-US" altLang="en-US" dirty="0">
                <a:solidFill>
                  <a:srgbClr val="000000"/>
                </a:solidFill>
                <a:latin typeface="+mn-lt"/>
                <a:ea typeface="MS PGothic" panose="020B0600070205080204" pitchFamily="34" charset="-128"/>
              </a:rPr>
              <a:t>: </a:t>
            </a:r>
            <a:r>
              <a:rPr lang="en-US" altLang="en-US" i="1" dirty="0">
                <a:latin typeface="Symbol" panose="05050102010706020507" pitchFamily="18" charset="2"/>
              </a:rPr>
              <a:t>b</a:t>
            </a:r>
            <a:r>
              <a:rPr lang="en-US" altLang="en-US" baseline="-25000" dirty="0">
                <a:latin typeface="Symbol" panose="05050102010706020507" pitchFamily="18" charset="2"/>
              </a:rPr>
              <a:t>1</a:t>
            </a:r>
            <a:r>
              <a:rPr lang="en-US" altLang="en-US" i="1" dirty="0">
                <a:solidFill>
                  <a:srgbClr val="000000"/>
                </a:solidFill>
                <a:latin typeface="+mn-lt"/>
                <a:ea typeface="MS PGothic" panose="020B0600070205080204" pitchFamily="34" charset="-128"/>
              </a:rPr>
              <a:t> </a:t>
            </a:r>
            <a:r>
              <a:rPr lang="en-US" altLang="en-US" dirty="0">
                <a:solidFill>
                  <a:srgbClr val="000000"/>
                </a:solidFill>
                <a:latin typeface="+mn-lt"/>
                <a:ea typeface="MS PGothic" panose="020B0600070205080204" pitchFamily="34" charset="-128"/>
              </a:rPr>
              <a:t>= hypothesized value, compute the test statistic:</a:t>
            </a:r>
          </a:p>
          <a:p>
            <a:pPr lvl="0" eaLnBrk="1" fontAlgn="base" hangingPunct="1">
              <a:spcBef>
                <a:spcPct val="0"/>
              </a:spcBef>
              <a:spcAft>
                <a:spcPct val="0"/>
              </a:spcAft>
            </a:pPr>
            <a:endParaRPr lang="en-US" altLang="en-US" sz="1600" dirty="0">
              <a:solidFill>
                <a:srgbClr val="000000"/>
              </a:solidFill>
              <a:latin typeface="+mn-lt"/>
              <a:ea typeface="MS PGothic" panose="020B0600070205080204" pitchFamily="34" charset="-128"/>
            </a:endParaRPr>
          </a:p>
          <a:p>
            <a:pPr lvl="0" eaLnBrk="1" fontAlgn="base" hangingPunct="1">
              <a:spcBef>
                <a:spcPct val="0"/>
              </a:spcBef>
              <a:spcAft>
                <a:spcPct val="0"/>
              </a:spcAft>
            </a:pPr>
            <a:endParaRPr lang="en-US" altLang="en-US" sz="1600" dirty="0">
              <a:solidFill>
                <a:srgbClr val="000000"/>
              </a:solidFill>
              <a:latin typeface="+mn-lt"/>
              <a:ea typeface="MS PGothic" panose="020B0600070205080204" pitchFamily="34" charset="-128"/>
            </a:endParaRPr>
          </a:p>
          <a:p>
            <a:pPr lvl="0" eaLnBrk="1" fontAlgn="base" hangingPunct="1">
              <a:spcBef>
                <a:spcPct val="0"/>
              </a:spcBef>
              <a:spcAft>
                <a:spcPct val="0"/>
              </a:spcAft>
            </a:pPr>
            <a:endParaRPr lang="en-US" altLang="en-US" sz="1600" dirty="0">
              <a:solidFill>
                <a:srgbClr val="000000"/>
              </a:solidFill>
              <a:latin typeface="+mn-lt"/>
              <a:ea typeface="MS PGothic" panose="020B0600070205080204" pitchFamily="34" charset="-128"/>
            </a:endParaRPr>
          </a:p>
          <a:p>
            <a:pPr lvl="0" eaLnBrk="1" fontAlgn="base" hangingPunct="1">
              <a:spcBef>
                <a:spcPct val="0"/>
              </a:spcBef>
              <a:spcAft>
                <a:spcPct val="0"/>
              </a:spcAft>
            </a:pPr>
            <a:endParaRPr lang="en-US" altLang="en-US" sz="1100" dirty="0">
              <a:solidFill>
                <a:srgbClr val="000000"/>
              </a:solidFill>
              <a:latin typeface="+mn-lt"/>
              <a:ea typeface="MS PGothic" panose="020B0600070205080204" pitchFamily="34" charset="-128"/>
            </a:endParaRPr>
          </a:p>
          <a:p>
            <a:pPr lvl="0" eaLnBrk="1" fontAlgn="base" hangingPunct="1">
              <a:spcBef>
                <a:spcPct val="0"/>
              </a:spcBef>
              <a:spcAft>
                <a:spcPct val="0"/>
              </a:spcAft>
            </a:pPr>
            <a:r>
              <a:rPr lang="en-US" altLang="en-US" dirty="0">
                <a:solidFill>
                  <a:srgbClr val="000000"/>
                </a:solidFill>
                <a:latin typeface="+mn-lt"/>
                <a:ea typeface="MS PGothic" panose="020B0600070205080204" pitchFamily="34" charset="-128"/>
              </a:rPr>
              <a:t>Find the </a:t>
            </a:r>
            <a:r>
              <a:rPr lang="en-US" altLang="en-US" i="1" dirty="0">
                <a:solidFill>
                  <a:srgbClr val="000000"/>
                </a:solidFill>
                <a:latin typeface="+mn-lt"/>
                <a:ea typeface="MS PGothic" panose="020B0600070205080204" pitchFamily="34" charset="-128"/>
              </a:rPr>
              <a:t>P</a:t>
            </a:r>
            <a:r>
              <a:rPr lang="en-US" altLang="en-US" dirty="0">
                <a:solidFill>
                  <a:srgbClr val="000000"/>
                </a:solidFill>
                <a:latin typeface="+mn-lt"/>
                <a:ea typeface="MS PGothic" panose="020B0600070205080204" pitchFamily="34" charset="-128"/>
              </a:rPr>
              <a:t>-value by calculating the probability of getting a </a:t>
            </a:r>
            <a:r>
              <a:rPr lang="en-US" altLang="en-US" i="1" dirty="0">
                <a:solidFill>
                  <a:srgbClr val="000000"/>
                </a:solidFill>
                <a:latin typeface="+mn-lt"/>
                <a:ea typeface="MS PGothic" panose="020B0600070205080204" pitchFamily="34" charset="-128"/>
              </a:rPr>
              <a:t>t </a:t>
            </a:r>
            <a:r>
              <a:rPr lang="en-US" altLang="en-US" dirty="0">
                <a:solidFill>
                  <a:srgbClr val="000000"/>
                </a:solidFill>
                <a:latin typeface="+mn-lt"/>
                <a:ea typeface="MS PGothic" panose="020B0600070205080204" pitchFamily="34" charset="-128"/>
              </a:rPr>
              <a:t>statistic this large or larger in the direction specified by the alternative hypothesis </a:t>
            </a:r>
            <a:r>
              <a:rPr lang="en-US" altLang="en-US" i="1" dirty="0">
                <a:solidFill>
                  <a:srgbClr val="000000"/>
                </a:solidFill>
                <a:latin typeface="+mn-lt"/>
                <a:ea typeface="MS PGothic" panose="020B0600070205080204" pitchFamily="34" charset="-128"/>
              </a:rPr>
              <a:t>H</a:t>
            </a:r>
            <a:r>
              <a:rPr lang="en-US" altLang="en-US" baseline="-25000" dirty="0">
                <a:solidFill>
                  <a:srgbClr val="000000"/>
                </a:solidFill>
                <a:latin typeface="+mn-lt"/>
                <a:ea typeface="MS PGothic" panose="020B0600070205080204" pitchFamily="34" charset="-128"/>
              </a:rPr>
              <a:t>a</a:t>
            </a:r>
            <a:r>
              <a:rPr lang="en-US" altLang="en-US" dirty="0">
                <a:solidFill>
                  <a:srgbClr val="000000"/>
                </a:solidFill>
                <a:latin typeface="+mn-lt"/>
                <a:ea typeface="MS PGothic" panose="020B0600070205080204" pitchFamily="34" charset="-128"/>
              </a:rPr>
              <a:t>. Use the </a:t>
            </a:r>
            <a:r>
              <a:rPr lang="en-US" altLang="en-US" i="1" dirty="0">
                <a:solidFill>
                  <a:srgbClr val="000000"/>
                </a:solidFill>
                <a:latin typeface="+mn-lt"/>
                <a:ea typeface="MS PGothic" panose="020B0600070205080204" pitchFamily="34" charset="-128"/>
              </a:rPr>
              <a:t>t </a:t>
            </a:r>
            <a:r>
              <a:rPr lang="en-US" altLang="en-US" dirty="0">
                <a:solidFill>
                  <a:srgbClr val="000000"/>
                </a:solidFill>
                <a:latin typeface="+mn-lt"/>
                <a:ea typeface="MS PGothic" panose="020B0600070205080204" pitchFamily="34" charset="-128"/>
              </a:rPr>
              <a:t>distribution with df = </a:t>
            </a:r>
            <a:r>
              <a:rPr lang="en-US" altLang="en-US" i="1" dirty="0">
                <a:solidFill>
                  <a:srgbClr val="000000"/>
                </a:solidFill>
                <a:latin typeface="+mn-lt"/>
                <a:ea typeface="MS PGothic" panose="020B0600070205080204" pitchFamily="34" charset="-128"/>
              </a:rPr>
              <a:t>n </a:t>
            </a:r>
            <a:r>
              <a:rPr lang="en-US" altLang="en-US" dirty="0">
                <a:solidFill>
                  <a:srgbClr val="000000"/>
                </a:solidFill>
                <a:latin typeface="+mn-lt"/>
                <a:ea typeface="MS PGothic" panose="020B0600070205080204" pitchFamily="34" charset="-128"/>
              </a:rPr>
              <a:t>– 2.</a:t>
            </a:r>
          </a:p>
        </p:txBody>
      </p:sp>
      <p:graphicFrame>
        <p:nvGraphicFramePr>
          <p:cNvPr id="12" name="Object 3">
            <a:extLst>
              <a:ext uri="{FF2B5EF4-FFF2-40B4-BE49-F238E27FC236}">
                <a16:creationId xmlns:a16="http://schemas.microsoft.com/office/drawing/2014/main" id="{2963D4AB-C4F6-4D8C-BEF6-AB7B3CD0F8DD}"/>
              </a:ext>
            </a:extLst>
          </p:cNvPr>
          <p:cNvGraphicFramePr>
            <a:graphicFrameLocks noChangeAspect="1"/>
          </p:cNvGraphicFramePr>
          <p:nvPr/>
        </p:nvGraphicFramePr>
        <p:xfrm>
          <a:off x="2799089" y="2041662"/>
          <a:ext cx="2687311" cy="728747"/>
        </p:xfrm>
        <a:graphic>
          <a:graphicData uri="http://schemas.openxmlformats.org/presentationml/2006/ole">
            <mc:AlternateContent xmlns:mc="http://schemas.openxmlformats.org/markup-compatibility/2006">
              <mc:Choice xmlns:v="urn:schemas-microsoft-com:vml" Requires="v">
                <p:oleObj spid="_x0000_s4115" name="Equation" r:id="rId4" imgW="1676400" imgH="457200" progId="Equation.DSMT4">
                  <p:embed/>
                </p:oleObj>
              </mc:Choice>
              <mc:Fallback>
                <p:oleObj name="Equation" r:id="rId4" imgW="1676400" imgH="457200" progId="Equation.DSMT4">
                  <p:embed/>
                  <p:pic>
                    <p:nvPicPr>
                      <p:cNvPr id="12" name="Object 3">
                        <a:extLst>
                          <a:ext uri="{FF2B5EF4-FFF2-40B4-BE49-F238E27FC236}">
                            <a16:creationId xmlns:a16="http://schemas.microsoft.com/office/drawing/2014/main" id="{2963D4AB-C4F6-4D8C-BEF6-AB7B3CD0F8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9089" y="2041662"/>
                        <a:ext cx="2687311" cy="728747"/>
                      </a:xfrm>
                      <a:prstGeom prst="rect">
                        <a:avLst/>
                      </a:prstGeom>
                      <a:noFill/>
                      <a:ln>
                        <a:noFill/>
                      </a:ln>
                    </p:spPr>
                  </p:pic>
                </p:oleObj>
              </mc:Fallback>
            </mc:AlternateContent>
          </a:graphicData>
        </a:graphic>
      </p:graphicFrame>
      <p:pic>
        <p:nvPicPr>
          <p:cNvPr id="13" name="Picture 19" descr="Screen shot 2010-12-06 at 11.14.04 AM.png">
            <a:extLst>
              <a:ext uri="{FF2B5EF4-FFF2-40B4-BE49-F238E27FC236}">
                <a16:creationId xmlns:a16="http://schemas.microsoft.com/office/drawing/2014/main" id="{2165FF1E-9693-455D-90A9-446EE7A53DE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9630" y="3848419"/>
            <a:ext cx="7817562" cy="1494368"/>
          </a:xfrm>
          <a:prstGeom prst="rect">
            <a:avLst/>
          </a:prstGeom>
          <a:solidFill>
            <a:schemeClr val="bg1"/>
          </a:solidFill>
          <a:ln>
            <a:noFill/>
          </a:ln>
        </p:spPr>
      </p:pic>
    </p:spTree>
    <p:extLst>
      <p:ext uri="{BB962C8B-B14F-4D97-AF65-F5344CB8AC3E}">
        <p14:creationId xmlns:p14="http://schemas.microsoft.com/office/powerpoint/2010/main" val="71209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2</a:t>
            </a:r>
          </a:p>
        </p:txBody>
      </p:sp>
      <p:sp>
        <p:nvSpPr>
          <p:cNvPr id="25" name="Rectangle 1"/>
          <p:cNvSpPr>
            <a:spLocks noChangeArrowheads="1"/>
          </p:cNvSpPr>
          <p:nvPr/>
        </p:nvSpPr>
        <p:spPr bwMode="auto">
          <a:xfrm>
            <a:off x="570450" y="2700769"/>
            <a:ext cx="8003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As primary caregivers of children with mental health problems, mothers face challenges that put them at risk for depression. This study explored the relationship between the children behavior problems and maternal depression.</a:t>
            </a:r>
            <a:endParaRPr lang="en-US" altLang="en-US" sz="900" dirty="0">
              <a:solidFill>
                <a:schemeClr val="tx1"/>
              </a:solidFill>
              <a:latin typeface="+mn-lt"/>
            </a:endParaRPr>
          </a:p>
        </p:txBody>
      </p:sp>
      <p:sp>
        <p:nvSpPr>
          <p:cNvPr id="26" name="Rectangle 25"/>
          <p:cNvSpPr/>
          <p:nvPr/>
        </p:nvSpPr>
        <p:spPr>
          <a:xfrm>
            <a:off x="570450" y="4775742"/>
            <a:ext cx="8285134" cy="584775"/>
          </a:xfrm>
          <a:prstGeom prst="rect">
            <a:avLst/>
          </a:prstGeom>
        </p:spPr>
        <p:txBody>
          <a:bodyPr wrap="square">
            <a:spAutoFit/>
          </a:bodyPr>
          <a:lstStyle/>
          <a:p>
            <a:pPr>
              <a:buClr>
                <a:schemeClr val="tx2"/>
              </a:buClr>
              <a:buSzPct val="75000"/>
            </a:pPr>
            <a:r>
              <a:rPr lang="en-US" altLang="en-US" sz="1600" b="1" dirty="0"/>
              <a:t>Question: Do the data provide convincing evidence that there is a positive linear relationship between total child behavior problems and maternal depressive symptoms?</a:t>
            </a:r>
          </a:p>
        </p:txBody>
      </p:sp>
      <p:pic>
        <p:nvPicPr>
          <p:cNvPr id="11" name="Picture 10" descr="A screenshot of a cell phone&#10;&#10;Description automatically generated">
            <a:extLst>
              <a:ext uri="{FF2B5EF4-FFF2-40B4-BE49-F238E27FC236}">
                <a16:creationId xmlns:a16="http://schemas.microsoft.com/office/drawing/2014/main" id="{7FBF266E-8D42-45C4-A87E-4409333D02AB}"/>
              </a:ext>
            </a:extLst>
          </p:cNvPr>
          <p:cNvPicPr>
            <a:picLocks noChangeAspect="1"/>
          </p:cNvPicPr>
          <p:nvPr/>
        </p:nvPicPr>
        <p:blipFill>
          <a:blip r:embed="rId3"/>
          <a:stretch>
            <a:fillRect/>
          </a:stretch>
        </p:blipFill>
        <p:spPr>
          <a:xfrm>
            <a:off x="570450" y="889804"/>
            <a:ext cx="5352969" cy="165851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982A2F1-8A94-4C37-A1C5-3DA55E8F43F8}"/>
              </a:ext>
            </a:extLst>
          </p:cNvPr>
          <p:cNvPicPr>
            <a:picLocks noChangeAspect="1"/>
          </p:cNvPicPr>
          <p:nvPr/>
        </p:nvPicPr>
        <p:blipFill>
          <a:blip r:embed="rId4"/>
          <a:stretch>
            <a:fillRect/>
          </a:stretch>
        </p:blipFill>
        <p:spPr>
          <a:xfrm>
            <a:off x="6474839" y="889804"/>
            <a:ext cx="1250538" cy="1658517"/>
          </a:xfrm>
          <a:prstGeom prst="rect">
            <a:avLst/>
          </a:prstGeom>
        </p:spPr>
      </p:pic>
      <p:sp>
        <p:nvSpPr>
          <p:cNvPr id="12" name="Rectangle 11">
            <a:extLst>
              <a:ext uri="{FF2B5EF4-FFF2-40B4-BE49-F238E27FC236}">
                <a16:creationId xmlns:a16="http://schemas.microsoft.com/office/drawing/2014/main" id="{BBDFFE23-9D39-4036-8B3A-2ADCCFA1ABC2}"/>
              </a:ext>
            </a:extLst>
          </p:cNvPr>
          <p:cNvSpPr/>
          <p:nvPr/>
        </p:nvSpPr>
        <p:spPr>
          <a:xfrm>
            <a:off x="570450" y="3599380"/>
            <a:ext cx="8003100" cy="1077218"/>
          </a:xfrm>
          <a:prstGeom prst="rect">
            <a:avLst/>
          </a:prstGeom>
        </p:spPr>
        <p:txBody>
          <a:bodyPr wrap="square">
            <a:spAutoFit/>
          </a:bodyPr>
          <a:lstStyle/>
          <a:p>
            <a:r>
              <a:rPr lang="en-US" sz="1600" dirty="0"/>
              <a:t>Mother’s symptoms of depression were measured by the 20-item Center for Epidemiological Studies Depression Scale (CESD), with a higher score indicating a higher level of depressive symptoms. Child behavior problems were rated by parents on the Child Behavior Checklist (CBCL), with a higher score indicating more problems.</a:t>
            </a:r>
          </a:p>
        </p:txBody>
      </p:sp>
    </p:spTree>
    <p:extLst>
      <p:ext uri="{BB962C8B-B14F-4D97-AF65-F5344CB8AC3E}">
        <p14:creationId xmlns:p14="http://schemas.microsoft.com/office/powerpoint/2010/main" val="3636921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2</a:t>
            </a:r>
          </a:p>
        </p:txBody>
      </p:sp>
      <p:sp>
        <p:nvSpPr>
          <p:cNvPr id="9" name="Rectangle 8">
            <a:extLst>
              <a:ext uri="{FF2B5EF4-FFF2-40B4-BE49-F238E27FC236}">
                <a16:creationId xmlns:a16="http://schemas.microsoft.com/office/drawing/2014/main" id="{A15B4370-D300-4453-A1DA-B95167FF61F2}"/>
              </a:ext>
            </a:extLst>
          </p:cNvPr>
          <p:cNvSpPr>
            <a:spLocks noChangeArrowheads="1"/>
          </p:cNvSpPr>
          <p:nvPr/>
        </p:nvSpPr>
        <p:spPr bwMode="auto">
          <a:xfrm>
            <a:off x="561976" y="2351655"/>
            <a:ext cx="80200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600" dirty="0">
                <a:solidFill>
                  <a:schemeClr val="tx1"/>
                </a:solidFill>
                <a:latin typeface="+mn-lt"/>
              </a:rPr>
              <a:t>We want to perform a test of</a:t>
            </a:r>
          </a:p>
          <a:p>
            <a:pPr algn="ctr">
              <a:spcBef>
                <a:spcPct val="0"/>
              </a:spcBef>
              <a:buClrTx/>
              <a:buSzTx/>
              <a:buNone/>
            </a:pPr>
            <a:r>
              <a:rPr lang="en-US" altLang="en-US" sz="1600" i="1" dirty="0">
                <a:solidFill>
                  <a:schemeClr val="tx1"/>
                </a:solidFill>
                <a:latin typeface="+mn-lt"/>
              </a:rPr>
              <a:t>H</a:t>
            </a:r>
            <a:r>
              <a:rPr lang="en-US" altLang="en-US" sz="1600" baseline="-25000" dirty="0">
                <a:solidFill>
                  <a:schemeClr val="tx1"/>
                </a:solidFill>
                <a:latin typeface="+mn-lt"/>
              </a:rPr>
              <a:t>0</a:t>
            </a:r>
            <a:r>
              <a:rPr lang="en-US" altLang="en-US" sz="1600" i="1" dirty="0">
                <a:solidFill>
                  <a:schemeClr val="tx1"/>
                </a:solidFill>
                <a:latin typeface="+mn-lt"/>
              </a:rPr>
              <a:t> </a:t>
            </a:r>
            <a:r>
              <a:rPr lang="en-US" altLang="en-US" sz="1600" dirty="0">
                <a:solidFill>
                  <a:schemeClr val="tx1"/>
                </a:solidFill>
                <a:latin typeface="+mn-lt"/>
              </a:rPr>
              <a:t>: </a:t>
            </a:r>
            <a:r>
              <a:rPr lang="en-US" altLang="en-US" sz="1600" i="1" dirty="0">
                <a:solidFill>
                  <a:prstClr val="black"/>
                </a:solidFill>
                <a:latin typeface="Symbol" panose="05050102010706020507" pitchFamily="18" charset="2"/>
              </a:rPr>
              <a:t>b</a:t>
            </a:r>
            <a:r>
              <a:rPr lang="en-US" altLang="en-US" sz="1600" baseline="-25000" dirty="0">
                <a:solidFill>
                  <a:prstClr val="black"/>
                </a:solidFill>
                <a:latin typeface="Symbol" panose="05050102010706020507" pitchFamily="18" charset="2"/>
              </a:rPr>
              <a:t>1</a:t>
            </a:r>
            <a:r>
              <a:rPr lang="en-US" altLang="en-US" sz="1600" i="1" dirty="0">
                <a:solidFill>
                  <a:schemeClr val="tx1"/>
                </a:solidFill>
                <a:latin typeface="+mn-lt"/>
              </a:rPr>
              <a:t> </a:t>
            </a:r>
            <a:r>
              <a:rPr lang="en-US" altLang="en-US" sz="1600" dirty="0">
                <a:solidFill>
                  <a:schemeClr val="tx1"/>
                </a:solidFill>
                <a:latin typeface="+mn-lt"/>
              </a:rPr>
              <a:t>= 0 </a:t>
            </a:r>
          </a:p>
          <a:p>
            <a:pPr algn="ctr">
              <a:spcBef>
                <a:spcPct val="0"/>
              </a:spcBef>
              <a:buClrTx/>
              <a:buSzTx/>
              <a:buNone/>
            </a:pPr>
            <a:r>
              <a:rPr lang="en-US" altLang="en-US" sz="1600" i="1" dirty="0">
                <a:solidFill>
                  <a:schemeClr val="tx1"/>
                </a:solidFill>
                <a:latin typeface="+mn-lt"/>
              </a:rPr>
              <a:t>H</a:t>
            </a:r>
            <a:r>
              <a:rPr lang="en-US" altLang="en-US" sz="1600" baseline="-25000" dirty="0">
                <a:solidFill>
                  <a:schemeClr val="tx1"/>
                </a:solidFill>
                <a:latin typeface="+mn-lt"/>
              </a:rPr>
              <a:t>a</a:t>
            </a:r>
            <a:r>
              <a:rPr lang="en-US" altLang="en-US" sz="1600" i="1" dirty="0">
                <a:solidFill>
                  <a:schemeClr val="tx1"/>
                </a:solidFill>
                <a:latin typeface="+mn-lt"/>
              </a:rPr>
              <a:t> </a:t>
            </a:r>
            <a:r>
              <a:rPr lang="en-US" altLang="en-US" sz="1600" dirty="0">
                <a:solidFill>
                  <a:schemeClr val="tx1"/>
                </a:solidFill>
                <a:latin typeface="+mn-lt"/>
              </a:rPr>
              <a:t>: </a:t>
            </a:r>
            <a:r>
              <a:rPr lang="en-US" altLang="en-US" sz="1600" i="1" dirty="0">
                <a:solidFill>
                  <a:prstClr val="black"/>
                </a:solidFill>
                <a:latin typeface="Symbol" panose="05050102010706020507" pitchFamily="18" charset="2"/>
              </a:rPr>
              <a:t>b</a:t>
            </a:r>
            <a:r>
              <a:rPr lang="en-US" altLang="en-US" sz="1600" baseline="-25000" dirty="0">
                <a:solidFill>
                  <a:prstClr val="black"/>
                </a:solidFill>
                <a:latin typeface="Symbol" panose="05050102010706020507" pitchFamily="18" charset="2"/>
              </a:rPr>
              <a:t>1</a:t>
            </a:r>
            <a:r>
              <a:rPr lang="en-US" altLang="en-US" sz="1600" dirty="0">
                <a:solidFill>
                  <a:schemeClr val="tx1"/>
                </a:solidFill>
                <a:latin typeface="+mn-lt"/>
              </a:rPr>
              <a:t> &gt; 0</a:t>
            </a:r>
          </a:p>
          <a:p>
            <a:pPr>
              <a:spcBef>
                <a:spcPct val="0"/>
              </a:spcBef>
              <a:buClrTx/>
              <a:buSzTx/>
              <a:buNone/>
            </a:pPr>
            <a:r>
              <a:rPr lang="en-US" altLang="en-US" sz="1600" dirty="0">
                <a:solidFill>
                  <a:schemeClr val="tx1"/>
                </a:solidFill>
                <a:latin typeface="+mn-lt"/>
              </a:rPr>
              <a:t>where </a:t>
            </a:r>
            <a:r>
              <a:rPr lang="en-US" altLang="en-US" sz="1600" i="1" dirty="0">
                <a:solidFill>
                  <a:prstClr val="black"/>
                </a:solidFill>
                <a:latin typeface="Symbol" panose="05050102010706020507" pitchFamily="18" charset="2"/>
              </a:rPr>
              <a:t>b</a:t>
            </a:r>
            <a:r>
              <a:rPr lang="en-US" altLang="en-US" sz="1600" baseline="-25000" dirty="0">
                <a:solidFill>
                  <a:prstClr val="black"/>
                </a:solidFill>
                <a:latin typeface="Symbol" panose="05050102010706020507" pitchFamily="18" charset="2"/>
              </a:rPr>
              <a:t>1</a:t>
            </a:r>
            <a:r>
              <a:rPr lang="en-US" altLang="en-US" sz="1600" dirty="0">
                <a:solidFill>
                  <a:schemeClr val="tx1"/>
                </a:solidFill>
                <a:latin typeface="+mn-lt"/>
              </a:rPr>
              <a:t> is the true slope of the population regression line relating child behavior problem to maternal depressive symptom. </a:t>
            </a:r>
          </a:p>
        </p:txBody>
      </p:sp>
      <p:sp>
        <p:nvSpPr>
          <p:cNvPr id="2" name="Rectangle 1">
            <a:extLst>
              <a:ext uri="{FF2B5EF4-FFF2-40B4-BE49-F238E27FC236}">
                <a16:creationId xmlns:a16="http://schemas.microsoft.com/office/drawing/2014/main" id="{042834B0-287E-4D9A-860E-219E4E2514C3}"/>
              </a:ext>
            </a:extLst>
          </p:cNvPr>
          <p:cNvSpPr/>
          <p:nvPr/>
        </p:nvSpPr>
        <p:spPr>
          <a:xfrm>
            <a:off x="561976" y="874583"/>
            <a:ext cx="8020049" cy="1323439"/>
          </a:xfrm>
          <a:prstGeom prst="rect">
            <a:avLst/>
          </a:prstGeom>
        </p:spPr>
        <p:txBody>
          <a:bodyPr wrap="square">
            <a:spAutoFit/>
          </a:bodyPr>
          <a:lstStyle/>
          <a:p>
            <a:r>
              <a:rPr lang="en-US" sz="1600" dirty="0"/>
              <a:t>Data were collected from a convenience sample of parents identified as the primary caregivers of a child between 2 and 19 years of age who were receiving community health services in one Midwestern state and who had been living at home with the caregiver for at least 20 of</a:t>
            </a:r>
          </a:p>
          <a:p>
            <a:r>
              <a:rPr lang="en-US" sz="1600" dirty="0"/>
              <a:t>the past 24 months. Only mothers (N = 139) who were the primary caregiver of a child with mental health problems were in this study</a:t>
            </a:r>
          </a:p>
        </p:txBody>
      </p:sp>
      <p:pic>
        <p:nvPicPr>
          <p:cNvPr id="6" name="Picture 5" descr="A screenshot of a cell phone&#10;&#10;Description automatically generated">
            <a:extLst>
              <a:ext uri="{FF2B5EF4-FFF2-40B4-BE49-F238E27FC236}">
                <a16:creationId xmlns:a16="http://schemas.microsoft.com/office/drawing/2014/main" id="{D02791AB-8D79-4D58-941A-626F035E350D}"/>
              </a:ext>
            </a:extLst>
          </p:cNvPr>
          <p:cNvPicPr>
            <a:picLocks noChangeAspect="1"/>
          </p:cNvPicPr>
          <p:nvPr/>
        </p:nvPicPr>
        <p:blipFill>
          <a:blip r:embed="rId3"/>
          <a:stretch>
            <a:fillRect/>
          </a:stretch>
        </p:blipFill>
        <p:spPr>
          <a:xfrm>
            <a:off x="767107" y="3675094"/>
            <a:ext cx="2304147" cy="1728110"/>
          </a:xfrm>
          <a:prstGeom prst="rect">
            <a:avLst/>
          </a:prstGeom>
        </p:spPr>
      </p:pic>
      <p:sp>
        <p:nvSpPr>
          <p:cNvPr id="3" name="Rectangle 2">
            <a:extLst>
              <a:ext uri="{FF2B5EF4-FFF2-40B4-BE49-F238E27FC236}">
                <a16:creationId xmlns:a16="http://schemas.microsoft.com/office/drawing/2014/main" id="{199CAD14-EA0D-4944-8DBB-5D00C855FE73}"/>
              </a:ext>
            </a:extLst>
          </p:cNvPr>
          <p:cNvSpPr/>
          <p:nvPr/>
        </p:nvSpPr>
        <p:spPr>
          <a:xfrm>
            <a:off x="3421350" y="4123650"/>
            <a:ext cx="4572000" cy="830997"/>
          </a:xfrm>
          <a:prstGeom prst="rect">
            <a:avLst/>
          </a:prstGeom>
        </p:spPr>
        <p:txBody>
          <a:bodyPr>
            <a:spAutoFit/>
          </a:bodyPr>
          <a:lstStyle/>
          <a:p>
            <a:r>
              <a:rPr lang="en-US" altLang="en-US" sz="1600" dirty="0"/>
              <a:t>The scatterplot suggests a moderately positive linear relationship between total child behavior problem and maternal depressive symptom. </a:t>
            </a:r>
            <a:endParaRPr lang="en-US" sz="1600" dirty="0"/>
          </a:p>
        </p:txBody>
      </p:sp>
    </p:spTree>
    <p:extLst>
      <p:ext uri="{BB962C8B-B14F-4D97-AF65-F5344CB8AC3E}">
        <p14:creationId xmlns:p14="http://schemas.microsoft.com/office/powerpoint/2010/main" val="259084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65495" cy="502602"/>
          </a:xfrm>
        </p:spPr>
        <p:txBody>
          <a:bodyPr>
            <a:normAutofit fontScale="90000"/>
          </a:bodyPr>
          <a:lstStyle/>
          <a:p>
            <a:r>
              <a:rPr lang="en-US" sz="4000" dirty="0"/>
              <a:t>Using a Regression Line for Prediction</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30FD7D10-B426-4F3C-846B-5077BC212A4F}"/>
              </a:ext>
            </a:extLst>
          </p:cNvPr>
          <p:cNvSpPr>
            <a:spLocks noGrp="1"/>
          </p:cNvSpPr>
          <p:nvPr>
            <p:ph idx="1"/>
          </p:nvPr>
        </p:nvSpPr>
        <p:spPr>
          <a:xfrm>
            <a:off x="457200" y="977717"/>
            <a:ext cx="4304371" cy="4525963"/>
          </a:xfrm>
        </p:spPr>
        <p:txBody>
          <a:bodyPr>
            <a:normAutofit fontScale="77500" lnSpcReduction="20000"/>
          </a:bodyPr>
          <a:lstStyle/>
          <a:p>
            <a:pPr>
              <a:lnSpc>
                <a:spcPct val="120000"/>
              </a:lnSpc>
              <a:spcBef>
                <a:spcPts val="0"/>
              </a:spcBef>
            </a:pPr>
            <a:r>
              <a:rPr lang="en-US" dirty="0"/>
              <a:t>Relationship between Fahrenheit and Celsius</a:t>
            </a:r>
          </a:p>
          <a:p>
            <a:pPr lvl="1">
              <a:lnSpc>
                <a:spcPct val="120000"/>
              </a:lnSpc>
              <a:spcBef>
                <a:spcPts val="0"/>
              </a:spcBef>
            </a:pPr>
            <a:r>
              <a:rPr lang="en-US" dirty="0"/>
              <a:t>Perfect correlation, </a:t>
            </a:r>
            <a:r>
              <a:rPr lang="en-US" i="1" dirty="0"/>
              <a:t>r</a:t>
            </a:r>
            <a:r>
              <a:rPr lang="en-US" dirty="0"/>
              <a:t> = 1.00.</a:t>
            </a:r>
          </a:p>
          <a:p>
            <a:pPr lvl="1">
              <a:lnSpc>
                <a:spcPct val="120000"/>
              </a:lnSpc>
              <a:spcBef>
                <a:spcPts val="0"/>
              </a:spcBef>
            </a:pPr>
            <a:r>
              <a:rPr lang="en-US" dirty="0"/>
              <a:t>All points in the scatterplot fall on a straight line.</a:t>
            </a:r>
          </a:p>
          <a:p>
            <a:pPr lvl="1">
              <a:lnSpc>
                <a:spcPct val="120000"/>
              </a:lnSpc>
              <a:spcBef>
                <a:spcPts val="0"/>
              </a:spcBef>
            </a:pPr>
            <a:r>
              <a:rPr lang="en-US" dirty="0"/>
              <a:t>Six data points are known.</a:t>
            </a:r>
          </a:p>
          <a:p>
            <a:pPr lvl="1">
              <a:lnSpc>
                <a:spcPct val="120000"/>
              </a:lnSpc>
              <a:spcBef>
                <a:spcPts val="0"/>
              </a:spcBef>
            </a:pPr>
            <a:r>
              <a:rPr lang="en-US" dirty="0"/>
              <a:t>What about all the other possible Fahrenheit values?</a:t>
            </a:r>
          </a:p>
          <a:p>
            <a:pPr>
              <a:lnSpc>
                <a:spcPct val="120000"/>
              </a:lnSpc>
              <a:spcBef>
                <a:spcPts val="0"/>
              </a:spcBef>
            </a:pPr>
            <a:r>
              <a:rPr lang="en-US" dirty="0"/>
              <a:t>If an object’s temperature is measured and found to be 86° Fahrenheit, what would it be in Celsius?</a:t>
            </a:r>
          </a:p>
          <a:p>
            <a:pPr lvl="1">
              <a:lnSpc>
                <a:spcPct val="120000"/>
              </a:lnSpc>
              <a:spcBef>
                <a:spcPts val="0"/>
              </a:spcBef>
            </a:pPr>
            <a:endParaRPr lang="en-US" dirty="0"/>
          </a:p>
        </p:txBody>
      </p:sp>
      <p:sp>
        <p:nvSpPr>
          <p:cNvPr id="8" name="TextBox 7">
            <a:extLst>
              <a:ext uri="{FF2B5EF4-FFF2-40B4-BE49-F238E27FC236}">
                <a16:creationId xmlns:a16="http://schemas.microsoft.com/office/drawing/2014/main" id="{BECE2CB9-9497-4FF3-880A-7772A622EE45}"/>
              </a:ext>
            </a:extLst>
          </p:cNvPr>
          <p:cNvSpPr txBox="1"/>
          <p:nvPr/>
        </p:nvSpPr>
        <p:spPr>
          <a:xfrm>
            <a:off x="4980781" y="3850426"/>
            <a:ext cx="4050418" cy="646331"/>
          </a:xfrm>
          <a:prstGeom prst="rect">
            <a:avLst/>
          </a:prstGeom>
          <a:noFill/>
        </p:spPr>
        <p:txBody>
          <a:bodyPr wrap="square" rtlCol="0">
            <a:spAutoFit/>
          </a:bodyPr>
          <a:lstStyle/>
          <a:p>
            <a:r>
              <a:rPr lang="en-US" sz="1800" dirty="0">
                <a:solidFill>
                  <a:srgbClr val="000000"/>
                </a:solidFill>
              </a:rPr>
              <a:t>Temperature Measured in Fahrenheit and Celsius</a:t>
            </a:r>
          </a:p>
        </p:txBody>
      </p:sp>
      <p:pic>
        <p:nvPicPr>
          <p:cNvPr id="9" name="Picture 8" descr="The figure is a scatterplot showing the relationship between temerature in ferenheit and celcius. In a perfect&#10;relationship, all points in a scatterplot fall on a straight line." title="Figure 14.1">
            <a:extLst>
              <a:ext uri="{FF2B5EF4-FFF2-40B4-BE49-F238E27FC236}">
                <a16:creationId xmlns:a16="http://schemas.microsoft.com/office/drawing/2014/main" id="{00C45CD5-629E-468A-8BFE-A514540CA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0781" y="1095635"/>
            <a:ext cx="3810000" cy="2651972"/>
          </a:xfrm>
          <a:prstGeom prst="rect">
            <a:avLst/>
          </a:prstGeom>
        </p:spPr>
      </p:pic>
    </p:spTree>
    <p:extLst>
      <p:ext uri="{BB962C8B-B14F-4D97-AF65-F5344CB8AC3E}">
        <p14:creationId xmlns:p14="http://schemas.microsoft.com/office/powerpoint/2010/main" val="542766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42034" cy="502602"/>
          </a:xfrm>
        </p:spPr>
        <p:txBody>
          <a:bodyPr>
            <a:normAutofit fontScale="90000"/>
          </a:bodyPr>
          <a:lstStyle/>
          <a:p>
            <a:r>
              <a:rPr lang="en-US" sz="4000" dirty="0"/>
              <a:t>Example 2</a:t>
            </a:r>
          </a:p>
        </p:txBody>
      </p:sp>
      <p:sp>
        <p:nvSpPr>
          <p:cNvPr id="8" name="Rectangle 8">
            <a:extLst>
              <a:ext uri="{FF2B5EF4-FFF2-40B4-BE49-F238E27FC236}">
                <a16:creationId xmlns:a16="http://schemas.microsoft.com/office/drawing/2014/main" id="{984B4FA2-26B5-49E9-B763-9A821A7A8FCB}"/>
              </a:ext>
            </a:extLst>
          </p:cNvPr>
          <p:cNvSpPr>
            <a:spLocks noChangeArrowheads="1"/>
          </p:cNvSpPr>
          <p:nvPr/>
        </p:nvSpPr>
        <p:spPr bwMode="auto">
          <a:xfrm>
            <a:off x="585862" y="929943"/>
            <a:ext cx="81676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600" dirty="0">
                <a:solidFill>
                  <a:schemeClr val="tx1"/>
                </a:solidFill>
                <a:latin typeface="+mn-lt"/>
              </a:rPr>
              <a:t>The test statistic and </a:t>
            </a:r>
            <a:r>
              <a:rPr lang="en-US" altLang="en-US" sz="1600" i="1" dirty="0">
                <a:solidFill>
                  <a:schemeClr val="tx1"/>
                </a:solidFill>
                <a:latin typeface="+mn-lt"/>
              </a:rPr>
              <a:t>P</a:t>
            </a:r>
            <a:r>
              <a:rPr lang="en-US" altLang="en-US" sz="1600" dirty="0">
                <a:solidFill>
                  <a:schemeClr val="tx1"/>
                </a:solidFill>
                <a:latin typeface="+mn-lt"/>
              </a:rPr>
              <a:t>-value can be found in the software output.</a:t>
            </a:r>
            <a:endParaRPr lang="en-US" altLang="en-US" sz="1800" dirty="0">
              <a:solidFill>
                <a:schemeClr val="tx1"/>
              </a:solidFill>
              <a:latin typeface="+mn-lt"/>
            </a:endParaRPr>
          </a:p>
        </p:txBody>
      </p:sp>
      <p:sp>
        <p:nvSpPr>
          <p:cNvPr id="5" name="Rectangle 4">
            <a:extLst>
              <a:ext uri="{FF2B5EF4-FFF2-40B4-BE49-F238E27FC236}">
                <a16:creationId xmlns:a16="http://schemas.microsoft.com/office/drawing/2014/main" id="{7040D98F-493E-49A3-BC03-89F1FD78584A}"/>
              </a:ext>
            </a:extLst>
          </p:cNvPr>
          <p:cNvSpPr/>
          <p:nvPr/>
        </p:nvSpPr>
        <p:spPr>
          <a:xfrm>
            <a:off x="607128" y="1595418"/>
            <a:ext cx="4455042" cy="1446550"/>
          </a:xfrm>
          <a:prstGeom prst="rect">
            <a:avLst/>
          </a:prstGeom>
          <a:noFill/>
          <a:ln>
            <a:solidFill>
              <a:schemeClr val="tx1"/>
            </a:solidFill>
          </a:ln>
        </p:spPr>
        <p:txBody>
          <a:bodyPr wrap="square">
            <a:spAutoFit/>
          </a:bodyPr>
          <a:lstStyle/>
          <a:p>
            <a:r>
              <a:rPr lang="en-US" sz="800" dirty="0">
                <a:latin typeface="SAS Monospace" panose="020B0609020202020204" pitchFamily="49" charset="0"/>
              </a:rPr>
              <a:t> Dependent Variable: </a:t>
            </a:r>
            <a:r>
              <a:rPr lang="en-US" sz="800" dirty="0" err="1">
                <a:latin typeface="SAS Monospace" panose="020B0609020202020204" pitchFamily="49" charset="0"/>
              </a:rPr>
              <a:t>cesdtot</a:t>
            </a:r>
            <a:r>
              <a:rPr lang="en-US" sz="800" dirty="0">
                <a:latin typeface="SAS Monospace" panose="020B0609020202020204" pitchFamily="49" charset="0"/>
              </a:rPr>
              <a:t>   CES-D total score, all items</a:t>
            </a:r>
          </a:p>
          <a:p>
            <a:endParaRPr lang="en-US" sz="800" dirty="0">
              <a:latin typeface="SAS Monospace" panose="020B0609020202020204" pitchFamily="49" charset="0"/>
            </a:endParaRPr>
          </a:p>
          <a:p>
            <a:r>
              <a:rPr lang="en-US" sz="800" dirty="0">
                <a:latin typeface="SAS Monospace" panose="020B0609020202020204" pitchFamily="49" charset="0"/>
              </a:rPr>
              <a:t>   R-Square     </a:t>
            </a:r>
            <a:r>
              <a:rPr lang="en-US" sz="800" dirty="0" err="1">
                <a:latin typeface="SAS Monospace" panose="020B0609020202020204" pitchFamily="49" charset="0"/>
              </a:rPr>
              <a:t>Coeff</a:t>
            </a:r>
            <a:r>
              <a:rPr lang="en-US" sz="800" dirty="0">
                <a:latin typeface="SAS Monospace" panose="020B0609020202020204" pitchFamily="49" charset="0"/>
              </a:rPr>
              <a:t> Var      Root MSE    </a:t>
            </a:r>
            <a:r>
              <a:rPr lang="en-US" sz="800" dirty="0" err="1">
                <a:latin typeface="SAS Monospace" panose="020B0609020202020204" pitchFamily="49" charset="0"/>
              </a:rPr>
              <a:t>cesdtot</a:t>
            </a:r>
            <a:r>
              <a:rPr lang="en-US" sz="800" dirty="0">
                <a:latin typeface="SAS Monospace" panose="020B0609020202020204" pitchFamily="49" charset="0"/>
              </a:rPr>
              <a:t> Mean</a:t>
            </a:r>
          </a:p>
          <a:p>
            <a:endParaRPr lang="en-US" sz="800" dirty="0">
              <a:latin typeface="SAS Monospace" panose="020B0609020202020204" pitchFamily="49" charset="0"/>
            </a:endParaRPr>
          </a:p>
          <a:p>
            <a:r>
              <a:rPr lang="en-US" sz="800" dirty="0">
                <a:latin typeface="SAS Monospace" panose="020B0609020202020204" pitchFamily="49" charset="0"/>
              </a:rPr>
              <a:t>   0.133860      58.48213      11.87070        20.29799</a:t>
            </a:r>
          </a:p>
          <a:p>
            <a:endParaRPr lang="en-US" sz="800" dirty="0">
              <a:latin typeface="SAS Monospace" panose="020B0609020202020204" pitchFamily="49" charset="0"/>
            </a:endParaRPr>
          </a:p>
          <a:p>
            <a:r>
              <a:rPr lang="en-US" sz="800" dirty="0">
                <a:latin typeface="SAS Monospace" panose="020B0609020202020204" pitchFamily="49" charset="0"/>
              </a:rPr>
              <a:t>                                  Standard</a:t>
            </a:r>
          </a:p>
          <a:p>
            <a:r>
              <a:rPr lang="en-US" sz="800" dirty="0">
                <a:latin typeface="SAS Monospace" panose="020B0609020202020204" pitchFamily="49" charset="0"/>
              </a:rPr>
              <a:t>Parameter         Estimate           Error    t Value    </a:t>
            </a:r>
            <a:r>
              <a:rPr lang="en-US" sz="800" dirty="0" err="1">
                <a:latin typeface="SAS Monospace" panose="020B0609020202020204" pitchFamily="49" charset="0"/>
              </a:rPr>
              <a:t>Pr</a:t>
            </a:r>
            <a:r>
              <a:rPr lang="en-US" sz="800" dirty="0">
                <a:latin typeface="SAS Monospace" panose="020B0609020202020204" pitchFamily="49" charset="0"/>
              </a:rPr>
              <a:t> &gt; |t|</a:t>
            </a:r>
          </a:p>
          <a:p>
            <a:endParaRPr lang="en-US" sz="800" dirty="0">
              <a:latin typeface="SAS Monospace" panose="020B0609020202020204" pitchFamily="49" charset="0"/>
            </a:endParaRPr>
          </a:p>
          <a:p>
            <a:r>
              <a:rPr lang="en-US" sz="800" dirty="0">
                <a:latin typeface="SAS Monospace" panose="020B0609020202020204" pitchFamily="49" charset="0"/>
              </a:rPr>
              <a:t>Intercept     -16.63749668      8.08986636      -2.06      0.0416</a:t>
            </a:r>
          </a:p>
          <a:p>
            <a:r>
              <a:rPr lang="en-US" sz="800" dirty="0" err="1">
                <a:latin typeface="SAS Monospace" panose="020B0609020202020204" pitchFamily="49" charset="0"/>
              </a:rPr>
              <a:t>ttotprb</a:t>
            </a:r>
            <a:r>
              <a:rPr lang="en-US" sz="800" dirty="0">
                <a:latin typeface="SAS Monospace" panose="020B0609020202020204" pitchFamily="49" charset="0"/>
              </a:rPr>
              <a:t>         0.52748722      0.11463559       4.60      &lt;.0001</a:t>
            </a:r>
            <a:endParaRPr lang="en-US" dirty="0"/>
          </a:p>
        </p:txBody>
      </p:sp>
      <p:sp>
        <p:nvSpPr>
          <p:cNvPr id="15" name="Curved Down Arrow 19">
            <a:extLst>
              <a:ext uri="{FF2B5EF4-FFF2-40B4-BE49-F238E27FC236}">
                <a16:creationId xmlns:a16="http://schemas.microsoft.com/office/drawing/2014/main" id="{37012390-9851-4EBA-81B2-4C8351164A44}"/>
              </a:ext>
            </a:extLst>
          </p:cNvPr>
          <p:cNvSpPr>
            <a:spLocks noChangeArrowheads="1"/>
          </p:cNvSpPr>
          <p:nvPr/>
        </p:nvSpPr>
        <p:spPr bwMode="auto">
          <a:xfrm rot="20275862">
            <a:off x="3859744" y="2097964"/>
            <a:ext cx="1928979" cy="447101"/>
          </a:xfrm>
          <a:prstGeom prst="curvedDownArrow">
            <a:avLst>
              <a:gd name="adj1" fmla="val 24996"/>
              <a:gd name="adj2" fmla="val 49992"/>
              <a:gd name="adj3" fmla="val 25000"/>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600"/>
          </a:p>
        </p:txBody>
      </p:sp>
      <p:pic>
        <p:nvPicPr>
          <p:cNvPr id="11" name="Picture 10">
            <a:extLst>
              <a:ext uri="{FF2B5EF4-FFF2-40B4-BE49-F238E27FC236}">
                <a16:creationId xmlns:a16="http://schemas.microsoft.com/office/drawing/2014/main" id="{1F19E5AD-FC39-4F3A-B22F-D26415DAA136}"/>
              </a:ext>
            </a:extLst>
          </p:cNvPr>
          <p:cNvPicPr>
            <a:picLocks noChangeAspect="1"/>
          </p:cNvPicPr>
          <p:nvPr>
            <p:custDataLst>
              <p:tags r:id="rId1"/>
            </p:custDataLst>
          </p:nvPr>
        </p:nvPicPr>
        <p:blipFill>
          <a:blip r:embed="rId4"/>
          <a:stretch>
            <a:fillRect/>
          </a:stretch>
        </p:blipFill>
        <p:spPr>
          <a:xfrm>
            <a:off x="5759836" y="1988465"/>
            <a:ext cx="2914798" cy="594559"/>
          </a:xfrm>
          <a:prstGeom prst="rect">
            <a:avLst/>
          </a:prstGeom>
        </p:spPr>
      </p:pic>
      <p:sp>
        <p:nvSpPr>
          <p:cNvPr id="22" name="Rectangle 12">
            <a:extLst>
              <a:ext uri="{FF2B5EF4-FFF2-40B4-BE49-F238E27FC236}">
                <a16:creationId xmlns:a16="http://schemas.microsoft.com/office/drawing/2014/main" id="{4E323B6F-2B58-4723-8FFA-512C7F26BB65}"/>
              </a:ext>
            </a:extLst>
          </p:cNvPr>
          <p:cNvSpPr>
            <a:spLocks noChangeArrowheads="1"/>
          </p:cNvSpPr>
          <p:nvPr/>
        </p:nvSpPr>
        <p:spPr bwMode="auto">
          <a:xfrm>
            <a:off x="607128" y="3166795"/>
            <a:ext cx="78231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600" dirty="0">
                <a:solidFill>
                  <a:schemeClr val="tx1"/>
                </a:solidFill>
                <a:latin typeface="+mn-lt"/>
              </a:rPr>
              <a:t>The output gives </a:t>
            </a:r>
            <a:r>
              <a:rPr lang="en-US" altLang="en-US" sz="1600" i="1" dirty="0">
                <a:solidFill>
                  <a:schemeClr val="tx1"/>
                </a:solidFill>
                <a:latin typeface="+mn-lt"/>
              </a:rPr>
              <a:t>P </a:t>
            </a:r>
            <a:r>
              <a:rPr lang="en-US" altLang="en-US" sz="1600" dirty="0">
                <a:solidFill>
                  <a:schemeClr val="tx1"/>
                </a:solidFill>
                <a:latin typeface="+mn-lt"/>
              </a:rPr>
              <a:t>&lt; 0.001 as the </a:t>
            </a:r>
            <a:r>
              <a:rPr lang="en-US" altLang="en-US" sz="1600" i="1" dirty="0">
                <a:solidFill>
                  <a:schemeClr val="tx1"/>
                </a:solidFill>
                <a:latin typeface="+mn-lt"/>
              </a:rPr>
              <a:t>P</a:t>
            </a:r>
            <a:r>
              <a:rPr lang="en-US" altLang="en-US" sz="1600" dirty="0">
                <a:solidFill>
                  <a:schemeClr val="tx1"/>
                </a:solidFill>
                <a:latin typeface="+mn-lt"/>
              </a:rPr>
              <a:t>-value for a two-sided test. The </a:t>
            </a:r>
            <a:r>
              <a:rPr lang="en-US" altLang="en-US" sz="1600" i="1" dirty="0">
                <a:solidFill>
                  <a:schemeClr val="tx1"/>
                </a:solidFill>
                <a:latin typeface="+mn-lt"/>
              </a:rPr>
              <a:t>P</a:t>
            </a:r>
            <a:r>
              <a:rPr lang="en-US" altLang="en-US" sz="1600" dirty="0">
                <a:solidFill>
                  <a:schemeClr val="tx1"/>
                </a:solidFill>
                <a:latin typeface="+mn-lt"/>
              </a:rPr>
              <a:t>-value for the one-sided test is half of this, thus, still </a:t>
            </a:r>
            <a:r>
              <a:rPr lang="en-US" altLang="en-US" sz="1600" i="1" dirty="0">
                <a:solidFill>
                  <a:schemeClr val="tx1"/>
                </a:solidFill>
                <a:latin typeface="+mn-lt"/>
              </a:rPr>
              <a:t>P </a:t>
            </a:r>
            <a:r>
              <a:rPr lang="en-US" altLang="en-US" sz="1600" dirty="0">
                <a:solidFill>
                  <a:schemeClr val="tx1"/>
                </a:solidFill>
                <a:latin typeface="+mn-lt"/>
              </a:rPr>
              <a:t>&lt; 0.001.</a:t>
            </a:r>
          </a:p>
        </p:txBody>
      </p:sp>
      <p:sp>
        <p:nvSpPr>
          <p:cNvPr id="23" name="Curved Down Arrow 23">
            <a:extLst>
              <a:ext uri="{FF2B5EF4-FFF2-40B4-BE49-F238E27FC236}">
                <a16:creationId xmlns:a16="http://schemas.microsoft.com/office/drawing/2014/main" id="{41E56A3B-D2CA-41DA-86BC-C61F8CDE0A7D}"/>
              </a:ext>
            </a:extLst>
          </p:cNvPr>
          <p:cNvSpPr>
            <a:spLocks noChangeArrowheads="1"/>
          </p:cNvSpPr>
          <p:nvPr/>
        </p:nvSpPr>
        <p:spPr bwMode="auto">
          <a:xfrm rot="6131771">
            <a:off x="4518161" y="3065796"/>
            <a:ext cx="745709" cy="321010"/>
          </a:xfrm>
          <a:prstGeom prst="curvedDownArrow">
            <a:avLst>
              <a:gd name="adj1" fmla="val 24999"/>
              <a:gd name="adj2" fmla="val 49998"/>
              <a:gd name="adj3" fmla="val 25000"/>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600"/>
          </a:p>
        </p:txBody>
      </p:sp>
      <p:sp>
        <p:nvSpPr>
          <p:cNvPr id="25" name="Rectangle 8">
            <a:extLst>
              <a:ext uri="{FF2B5EF4-FFF2-40B4-BE49-F238E27FC236}">
                <a16:creationId xmlns:a16="http://schemas.microsoft.com/office/drawing/2014/main" id="{82901091-38F9-41C9-9127-59651C5AA8BD}"/>
              </a:ext>
            </a:extLst>
          </p:cNvPr>
          <p:cNvSpPr>
            <a:spLocks noChangeArrowheads="1"/>
          </p:cNvSpPr>
          <p:nvPr/>
        </p:nvSpPr>
        <p:spPr bwMode="auto">
          <a:xfrm>
            <a:off x="607128" y="3744162"/>
            <a:ext cx="80675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600" dirty="0">
                <a:solidFill>
                  <a:schemeClr val="tx1"/>
                </a:solidFill>
                <a:latin typeface="+mn-lt"/>
              </a:rPr>
              <a:t>The </a:t>
            </a:r>
            <a:r>
              <a:rPr lang="en-US" altLang="en-US" sz="1600" i="1" dirty="0">
                <a:solidFill>
                  <a:schemeClr val="tx1"/>
                </a:solidFill>
                <a:latin typeface="+mn-lt"/>
              </a:rPr>
              <a:t>P</a:t>
            </a:r>
            <a:r>
              <a:rPr lang="en-US" altLang="en-US" sz="1600" dirty="0">
                <a:solidFill>
                  <a:schemeClr val="tx1"/>
                </a:solidFill>
                <a:latin typeface="+mn-lt"/>
              </a:rPr>
              <a:t>-value, &lt; 0.001, is less than our </a:t>
            </a:r>
            <a:r>
              <a:rPr lang="en-US" altLang="en-US" sz="1600" i="1" dirty="0">
                <a:solidFill>
                  <a:schemeClr val="tx1"/>
                </a:solidFill>
                <a:latin typeface="+mn-lt"/>
              </a:rPr>
              <a:t>α </a:t>
            </a:r>
            <a:r>
              <a:rPr lang="en-US" altLang="en-US" sz="1600" dirty="0">
                <a:solidFill>
                  <a:schemeClr val="tx1"/>
                </a:solidFill>
                <a:latin typeface="+mn-lt"/>
              </a:rPr>
              <a:t>= 0.05 significance level, so we have enough evidence to reject </a:t>
            </a:r>
            <a:r>
              <a:rPr lang="en-US" altLang="en-US" sz="1600" i="1" dirty="0">
                <a:solidFill>
                  <a:schemeClr val="tx1"/>
                </a:solidFill>
                <a:latin typeface="+mn-lt"/>
              </a:rPr>
              <a:t>H</a:t>
            </a:r>
            <a:r>
              <a:rPr lang="en-US" altLang="en-US" sz="1600" baseline="-25000" dirty="0">
                <a:solidFill>
                  <a:schemeClr val="tx1"/>
                </a:solidFill>
                <a:latin typeface="+mn-lt"/>
              </a:rPr>
              <a:t>0</a:t>
            </a:r>
            <a:r>
              <a:rPr lang="en-US" altLang="en-US" sz="1600" i="1" dirty="0">
                <a:solidFill>
                  <a:schemeClr val="tx1"/>
                </a:solidFill>
                <a:latin typeface="+mn-lt"/>
              </a:rPr>
              <a:t> </a:t>
            </a:r>
            <a:r>
              <a:rPr lang="en-US" altLang="en-US" sz="1600" dirty="0">
                <a:solidFill>
                  <a:schemeClr val="tx1"/>
                </a:solidFill>
                <a:latin typeface="+mn-lt"/>
              </a:rPr>
              <a:t>and conclude that there is a positive linear relationship between total child behavior problem and maternal depressive symptom in the population of mothers.</a:t>
            </a:r>
          </a:p>
        </p:txBody>
      </p:sp>
      <p:sp>
        <p:nvSpPr>
          <p:cNvPr id="26" name="Rectangle 8">
            <a:extLst>
              <a:ext uri="{FF2B5EF4-FFF2-40B4-BE49-F238E27FC236}">
                <a16:creationId xmlns:a16="http://schemas.microsoft.com/office/drawing/2014/main" id="{4C0A9082-F2BA-4042-9912-332B22A128DD}"/>
              </a:ext>
            </a:extLst>
          </p:cNvPr>
          <p:cNvSpPr>
            <a:spLocks noChangeArrowheads="1"/>
          </p:cNvSpPr>
          <p:nvPr/>
        </p:nvSpPr>
        <p:spPr bwMode="auto">
          <a:xfrm>
            <a:off x="621610" y="4565882"/>
            <a:ext cx="80675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600" b="1" dirty="0">
                <a:solidFill>
                  <a:schemeClr val="tx1"/>
                </a:solidFill>
                <a:latin typeface="+mn-lt"/>
              </a:rPr>
              <a:t>Interpretation</a:t>
            </a:r>
            <a:r>
              <a:rPr lang="en-US" altLang="en-US" sz="1600" dirty="0">
                <a:solidFill>
                  <a:schemeClr val="tx1"/>
                </a:solidFill>
                <a:latin typeface="+mn-lt"/>
              </a:rPr>
              <a:t>: for each one unit increase in total behavior problem (CBCL score), on average, mother’s depressive symptom (CESD score) increases 0.527 units.</a:t>
            </a:r>
          </a:p>
        </p:txBody>
      </p:sp>
    </p:spTree>
    <p:extLst>
      <p:ext uri="{BB962C8B-B14F-4D97-AF65-F5344CB8AC3E}">
        <p14:creationId xmlns:p14="http://schemas.microsoft.com/office/powerpoint/2010/main" val="5036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p:bldP spid="23" grpId="0" animBg="1"/>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00050" y="442094"/>
            <a:ext cx="8743950" cy="540886"/>
          </a:xfrm>
        </p:spPr>
        <p:txBody>
          <a:bodyPr>
            <a:noAutofit/>
          </a:bodyPr>
          <a:lstStyle/>
          <a:p>
            <a:r>
              <a:rPr lang="en-US" sz="3400" dirty="0"/>
              <a:t>Categorical Explanatory Variables in Regression</a:t>
            </a:r>
          </a:p>
        </p:txBody>
      </p:sp>
      <p:sp>
        <p:nvSpPr>
          <p:cNvPr id="7" name="Text Placeholder 3">
            <a:extLst>
              <a:ext uri="{FF2B5EF4-FFF2-40B4-BE49-F238E27FC236}">
                <a16:creationId xmlns:a16="http://schemas.microsoft.com/office/drawing/2014/main" id="{42B3827E-4C01-41BD-BB80-88FFDDDDBD42}"/>
              </a:ext>
            </a:extLst>
          </p:cNvPr>
          <p:cNvSpPr>
            <a:spLocks noGrp="1"/>
          </p:cNvSpPr>
          <p:nvPr>
            <p:ph idx="1"/>
          </p:nvPr>
        </p:nvSpPr>
        <p:spPr>
          <a:xfrm>
            <a:off x="457199" y="1094706"/>
            <a:ext cx="8250865" cy="4292011"/>
          </a:xfrm>
        </p:spPr>
        <p:txBody>
          <a:bodyPr>
            <a:normAutofit/>
          </a:bodyPr>
          <a:lstStyle/>
          <a:p>
            <a:pPr eaLnBrk="1" hangingPunct="1">
              <a:spcBef>
                <a:spcPts val="0"/>
              </a:spcBef>
              <a:buSzPct val="110000"/>
              <a:buFont typeface="Wingdings" panose="05000000000000000000" pitchFamily="2" charset="2"/>
              <a:buChar char="§"/>
              <a:defRPr/>
            </a:pPr>
            <a:r>
              <a:rPr lang="en-US" altLang="en-US" sz="2000" dirty="0">
                <a:ea typeface="ＭＳ Ｐゴシック" panose="020B0600070205080204" pitchFamily="34" charset="-128"/>
              </a:rPr>
              <a:t>Categorical independent variables can be incorporated into a regression model by converting them into 0/1  (“dummy”) variables</a:t>
            </a:r>
          </a:p>
          <a:p>
            <a:pPr eaLnBrk="1" hangingPunct="1">
              <a:spcBef>
                <a:spcPts val="0"/>
              </a:spcBef>
              <a:buSzPct val="110000"/>
              <a:buFont typeface="Wingdings" panose="05000000000000000000" pitchFamily="2" charset="2"/>
              <a:buChar char="§"/>
              <a:defRPr/>
            </a:pPr>
            <a:endParaRPr lang="en-US" altLang="en-US" sz="800" dirty="0">
              <a:ea typeface="ＭＳ Ｐゴシック" panose="020B0600070205080204" pitchFamily="34" charset="-128"/>
            </a:endParaRPr>
          </a:p>
          <a:p>
            <a:pPr eaLnBrk="1" hangingPunct="1">
              <a:spcBef>
                <a:spcPts val="0"/>
              </a:spcBef>
              <a:buSzPct val="110000"/>
              <a:buFont typeface="Wingdings" panose="05000000000000000000" pitchFamily="2" charset="2"/>
              <a:buChar char="§"/>
              <a:defRPr/>
            </a:pPr>
            <a:r>
              <a:rPr lang="en-US" altLang="en-US" sz="2000" dirty="0">
                <a:ea typeface="ＭＳ Ｐゴシック" panose="020B0600070205080204" pitchFamily="34" charset="-128"/>
              </a:rPr>
              <a:t>For binary variables, code dummies “0” for “one level” and 1 for “another level”</a:t>
            </a:r>
          </a:p>
          <a:p>
            <a:pPr marL="685800" lvl="1">
              <a:spcBef>
                <a:spcPts val="0"/>
              </a:spcBef>
              <a:buSzPct val="110000"/>
              <a:buFont typeface="Arial" panose="020B0604020202020204" pitchFamily="34" charset="0"/>
              <a:buChar char="•"/>
              <a:defRPr/>
            </a:pPr>
            <a:r>
              <a:rPr lang="en-US" altLang="en-US" sz="1800" dirty="0">
                <a:ea typeface="ＭＳ Ｐゴシック" panose="020B0600070205080204" pitchFamily="34" charset="-128"/>
              </a:rPr>
              <a:t>example: “0” for “no” and “1” for “yes”; or “0” for “male” and “1” for “female”</a:t>
            </a:r>
          </a:p>
          <a:p>
            <a:pPr marL="685800" lvl="1">
              <a:spcBef>
                <a:spcPts val="0"/>
              </a:spcBef>
              <a:buSzPct val="110000"/>
              <a:buFont typeface="Arial" panose="020B0604020202020204" pitchFamily="34" charset="0"/>
              <a:buChar char="•"/>
              <a:defRPr/>
            </a:pPr>
            <a:endParaRPr lang="en-US" altLang="en-US" sz="800" dirty="0">
              <a:ea typeface="ＭＳ Ｐゴシック" panose="020B0600070205080204" pitchFamily="34" charset="-128"/>
            </a:endParaRPr>
          </a:p>
          <a:p>
            <a:pPr>
              <a:spcBef>
                <a:spcPts val="0"/>
              </a:spcBef>
              <a:buSzPct val="110000"/>
              <a:buFont typeface="Wingdings" panose="05000000000000000000" pitchFamily="2" charset="2"/>
              <a:buChar char="§"/>
              <a:defRPr/>
            </a:pPr>
            <a:r>
              <a:rPr lang="en-US" altLang="en-US" sz="2000" dirty="0">
                <a:ea typeface="ＭＳ Ｐゴシック" panose="020B0600070205080204" pitchFamily="34" charset="-128"/>
              </a:rPr>
              <a:t>For categorical variables with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 categories, use </a:t>
            </a:r>
            <a:r>
              <a:rPr lang="en-US" altLang="en-US" sz="2000" i="1" dirty="0">
                <a:ea typeface="ＭＳ Ｐゴシック" panose="020B0600070205080204" pitchFamily="34" charset="-128"/>
              </a:rPr>
              <a:t>k</a:t>
            </a:r>
            <a:r>
              <a:rPr lang="en-US" altLang="en-US" sz="2000" dirty="0">
                <a:ea typeface="ＭＳ Ｐゴシック" panose="020B0600070205080204" pitchFamily="34" charset="-128"/>
              </a:rPr>
              <a:t>–1 dummy variables </a:t>
            </a:r>
            <a:endParaRPr lang="en-US" altLang="en-US" sz="800" dirty="0">
              <a:ea typeface="ＭＳ Ｐゴシック" panose="020B0600070205080204" pitchFamily="34" charset="-128"/>
            </a:endParaRPr>
          </a:p>
          <a:p>
            <a:pPr marL="685800" lvl="1">
              <a:spcBef>
                <a:spcPts val="0"/>
              </a:spcBef>
              <a:buSzPct val="110000"/>
              <a:buFont typeface="Arial" panose="020B0604020202020204" pitchFamily="34" charset="0"/>
              <a:buChar char="•"/>
              <a:defRPr/>
            </a:pPr>
            <a:r>
              <a:rPr lang="en-US" altLang="en-US" sz="1800" dirty="0">
                <a:ea typeface="ＭＳ Ｐゴシック" panose="020B0600070205080204" pitchFamily="34" charset="-128"/>
              </a:rPr>
              <a:t>example: SMOKE2 has three levels, then</a:t>
            </a:r>
            <a:r>
              <a:rPr lang="en-US" altLang="en-US" sz="1800" dirty="0">
                <a:solidFill>
                  <a:srgbClr val="000000"/>
                </a:solidFill>
              </a:rPr>
              <a:t> use </a:t>
            </a:r>
            <a:r>
              <a:rPr lang="en-US" altLang="en-US" sz="1800" i="1" dirty="0">
                <a:solidFill>
                  <a:srgbClr val="000000"/>
                </a:solidFill>
              </a:rPr>
              <a:t>k</a:t>
            </a:r>
            <a:r>
              <a:rPr lang="en-US" altLang="en-US" sz="1800" dirty="0">
                <a:solidFill>
                  <a:srgbClr val="000000"/>
                </a:solidFill>
              </a:rPr>
              <a:t> – 1 = 3 – 1 = 2 dummy variables to code this information like this:</a:t>
            </a:r>
            <a:endParaRPr lang="en-US" sz="1800" dirty="0"/>
          </a:p>
          <a:p>
            <a:pPr marL="685800" lvl="1">
              <a:spcBef>
                <a:spcPts val="0"/>
              </a:spcBef>
              <a:buSzPct val="110000"/>
              <a:buFont typeface="Arial" panose="020B0604020202020204" pitchFamily="34" charset="0"/>
              <a:buChar char="•"/>
              <a:defRPr/>
            </a:pPr>
            <a:endParaRPr lang="en-US" altLang="en-US" sz="1800" dirty="0">
              <a:ea typeface="ＭＳ Ｐゴシック" panose="020B0600070205080204" pitchFamily="34" charset="-128"/>
            </a:endParaRPr>
          </a:p>
        </p:txBody>
      </p:sp>
      <p:graphicFrame>
        <p:nvGraphicFramePr>
          <p:cNvPr id="3" name="Table 4">
            <a:extLst>
              <a:ext uri="{FF2B5EF4-FFF2-40B4-BE49-F238E27FC236}">
                <a16:creationId xmlns:a16="http://schemas.microsoft.com/office/drawing/2014/main" id="{B91ACBEB-896D-4F4E-8B84-257FFF92A7F3}"/>
              </a:ext>
            </a:extLst>
          </p:cNvPr>
          <p:cNvGraphicFramePr>
            <a:graphicFrameLocks noGrp="1"/>
          </p:cNvGraphicFramePr>
          <p:nvPr/>
        </p:nvGraphicFramePr>
        <p:xfrm>
          <a:off x="1375144" y="385219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69001744"/>
                    </a:ext>
                  </a:extLst>
                </a:gridCol>
                <a:gridCol w="2032000">
                  <a:extLst>
                    <a:ext uri="{9D8B030D-6E8A-4147-A177-3AD203B41FA5}">
                      <a16:colId xmlns:a16="http://schemas.microsoft.com/office/drawing/2014/main" val="3365244055"/>
                    </a:ext>
                  </a:extLst>
                </a:gridCol>
                <a:gridCol w="2032000">
                  <a:extLst>
                    <a:ext uri="{9D8B030D-6E8A-4147-A177-3AD203B41FA5}">
                      <a16:colId xmlns:a16="http://schemas.microsoft.com/office/drawing/2014/main" val="2337164570"/>
                    </a:ext>
                  </a:extLst>
                </a:gridCol>
              </a:tblGrid>
              <a:tr h="370840">
                <a:tc>
                  <a:txBody>
                    <a:bodyPr/>
                    <a:lstStyle/>
                    <a:p>
                      <a:pPr algn="ctr"/>
                      <a:r>
                        <a:rPr lang="en-US" dirty="0"/>
                        <a:t>SMOKE2</a:t>
                      </a:r>
                    </a:p>
                  </a:txBody>
                  <a:tcPr/>
                </a:tc>
                <a:tc>
                  <a:txBody>
                    <a:bodyPr/>
                    <a:lstStyle/>
                    <a:p>
                      <a:pPr algn="ctr"/>
                      <a:r>
                        <a:rPr lang="en-US" dirty="0"/>
                        <a:t>DUMMY1</a:t>
                      </a:r>
                    </a:p>
                  </a:txBody>
                  <a:tcPr/>
                </a:tc>
                <a:tc>
                  <a:txBody>
                    <a:bodyPr/>
                    <a:lstStyle/>
                    <a:p>
                      <a:pPr algn="ctr"/>
                      <a:r>
                        <a:rPr lang="en-US" dirty="0"/>
                        <a:t>DUMMY2</a:t>
                      </a:r>
                    </a:p>
                  </a:txBody>
                  <a:tcPr/>
                </a:tc>
                <a:extLst>
                  <a:ext uri="{0D108BD9-81ED-4DB2-BD59-A6C34878D82A}">
                    <a16:rowId xmlns:a16="http://schemas.microsoft.com/office/drawing/2014/main" val="2405720171"/>
                  </a:ext>
                </a:extLst>
              </a:tr>
              <a:tr h="370840">
                <a:tc>
                  <a:txBody>
                    <a:bodyPr/>
                    <a:lstStyle/>
                    <a:p>
                      <a:r>
                        <a:rPr lang="en-US" dirty="0"/>
                        <a:t>0 = non-smoker</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79162864"/>
                  </a:ext>
                </a:extLst>
              </a:tr>
              <a:tr h="370840">
                <a:tc>
                  <a:txBody>
                    <a:bodyPr/>
                    <a:lstStyle/>
                    <a:p>
                      <a:r>
                        <a:rPr lang="en-US" dirty="0"/>
                        <a:t>1 = former smoker</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349816619"/>
                  </a:ext>
                </a:extLst>
              </a:tr>
              <a:tr h="370840">
                <a:tc>
                  <a:txBody>
                    <a:bodyPr/>
                    <a:lstStyle/>
                    <a:p>
                      <a:r>
                        <a:rPr lang="en-US" dirty="0"/>
                        <a:t>2 = current smoker</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4104667688"/>
                  </a:ext>
                </a:extLst>
              </a:tr>
            </a:tbl>
          </a:graphicData>
        </a:graphic>
      </p:graphicFrame>
    </p:spTree>
    <p:extLst>
      <p:ext uri="{BB962C8B-B14F-4D97-AF65-F5344CB8AC3E}">
        <p14:creationId xmlns:p14="http://schemas.microsoft.com/office/powerpoint/2010/main" val="2267277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3</a:t>
            </a:r>
          </a:p>
        </p:txBody>
      </p:sp>
      <p:sp>
        <p:nvSpPr>
          <p:cNvPr id="26" name="Rectangle 25"/>
          <p:cNvSpPr/>
          <p:nvPr/>
        </p:nvSpPr>
        <p:spPr>
          <a:xfrm>
            <a:off x="570450" y="4775742"/>
            <a:ext cx="8285134" cy="338554"/>
          </a:xfrm>
          <a:prstGeom prst="rect">
            <a:avLst/>
          </a:prstGeom>
        </p:spPr>
        <p:txBody>
          <a:bodyPr wrap="square">
            <a:spAutoFit/>
          </a:bodyPr>
          <a:lstStyle/>
          <a:p>
            <a:pPr>
              <a:buClr>
                <a:schemeClr val="tx2"/>
              </a:buClr>
              <a:buSzPct val="75000"/>
            </a:pPr>
            <a:r>
              <a:rPr lang="en-US" altLang="en-US" sz="1600" b="1" dirty="0"/>
              <a:t>Question: Do the data household income impact maternal depressive symptoms?</a:t>
            </a:r>
          </a:p>
        </p:txBody>
      </p:sp>
      <p:pic>
        <p:nvPicPr>
          <p:cNvPr id="11" name="Picture 10" descr="A screenshot of a cell phone&#10;&#10;Description automatically generated">
            <a:extLst>
              <a:ext uri="{FF2B5EF4-FFF2-40B4-BE49-F238E27FC236}">
                <a16:creationId xmlns:a16="http://schemas.microsoft.com/office/drawing/2014/main" id="{7FBF266E-8D42-45C4-A87E-4409333D02AB}"/>
              </a:ext>
            </a:extLst>
          </p:cNvPr>
          <p:cNvPicPr>
            <a:picLocks noChangeAspect="1"/>
          </p:cNvPicPr>
          <p:nvPr/>
        </p:nvPicPr>
        <p:blipFill>
          <a:blip r:embed="rId3"/>
          <a:stretch>
            <a:fillRect/>
          </a:stretch>
        </p:blipFill>
        <p:spPr>
          <a:xfrm>
            <a:off x="570450" y="889804"/>
            <a:ext cx="5352969" cy="165851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982A2F1-8A94-4C37-A1C5-3DA55E8F43F8}"/>
              </a:ext>
            </a:extLst>
          </p:cNvPr>
          <p:cNvPicPr>
            <a:picLocks noChangeAspect="1"/>
          </p:cNvPicPr>
          <p:nvPr/>
        </p:nvPicPr>
        <p:blipFill>
          <a:blip r:embed="rId4"/>
          <a:stretch>
            <a:fillRect/>
          </a:stretch>
        </p:blipFill>
        <p:spPr>
          <a:xfrm>
            <a:off x="6474839" y="889804"/>
            <a:ext cx="1250538" cy="1658517"/>
          </a:xfrm>
          <a:prstGeom prst="rect">
            <a:avLst/>
          </a:prstGeom>
        </p:spPr>
      </p:pic>
      <p:sp>
        <p:nvSpPr>
          <p:cNvPr id="12" name="Rectangle 11">
            <a:extLst>
              <a:ext uri="{FF2B5EF4-FFF2-40B4-BE49-F238E27FC236}">
                <a16:creationId xmlns:a16="http://schemas.microsoft.com/office/drawing/2014/main" id="{BBDFFE23-9D39-4036-8B3A-2ADCCFA1ABC2}"/>
              </a:ext>
            </a:extLst>
          </p:cNvPr>
          <p:cNvSpPr/>
          <p:nvPr/>
        </p:nvSpPr>
        <p:spPr>
          <a:xfrm>
            <a:off x="570450" y="2754397"/>
            <a:ext cx="8003100" cy="1077218"/>
          </a:xfrm>
          <a:prstGeom prst="rect">
            <a:avLst/>
          </a:prstGeom>
        </p:spPr>
        <p:txBody>
          <a:bodyPr wrap="square">
            <a:spAutoFit/>
          </a:bodyPr>
          <a:lstStyle/>
          <a:p>
            <a:r>
              <a:rPr lang="en-US" sz="1600" dirty="0"/>
              <a:t>One binary explanatory variable (INCOME_LOW) is coded 1 for low-income household (below mean income per capita of $48,150) and 0 for not low-income household. Again, mother’s symptoms of depression were measured by the 20-item Center for Epidemiological Studies Depression Scale (CESD), with a higher score indicating a higher level of depressive symptoms. </a:t>
            </a:r>
          </a:p>
        </p:txBody>
      </p:sp>
      <p:sp>
        <p:nvSpPr>
          <p:cNvPr id="9" name="Rectangle 8">
            <a:extLst>
              <a:ext uri="{FF2B5EF4-FFF2-40B4-BE49-F238E27FC236}">
                <a16:creationId xmlns:a16="http://schemas.microsoft.com/office/drawing/2014/main" id="{70C07814-637E-4700-B16B-152F037AA550}"/>
              </a:ext>
            </a:extLst>
          </p:cNvPr>
          <p:cNvSpPr/>
          <p:nvPr/>
        </p:nvSpPr>
        <p:spPr>
          <a:xfrm>
            <a:off x="570450" y="3874147"/>
            <a:ext cx="8003100" cy="584775"/>
          </a:xfrm>
          <a:prstGeom prst="rect">
            <a:avLst/>
          </a:prstGeom>
        </p:spPr>
        <p:txBody>
          <a:bodyPr wrap="square">
            <a:spAutoFit/>
          </a:bodyPr>
          <a:lstStyle/>
          <a:p>
            <a:r>
              <a:rPr lang="en-US" sz="1600" dirty="0"/>
              <a:t>The mean CESD in low-income household is 21.806 (SD = 12.87), and the mean CESD in not low-income household is 12.696 (SD = 8.67). </a:t>
            </a:r>
          </a:p>
        </p:txBody>
      </p:sp>
    </p:spTree>
    <p:extLst>
      <p:ext uri="{BB962C8B-B14F-4D97-AF65-F5344CB8AC3E}">
        <p14:creationId xmlns:p14="http://schemas.microsoft.com/office/powerpoint/2010/main" val="100151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30883" cy="502602"/>
          </a:xfrm>
        </p:spPr>
        <p:txBody>
          <a:bodyPr>
            <a:normAutofit fontScale="90000"/>
          </a:bodyPr>
          <a:lstStyle/>
          <a:p>
            <a:r>
              <a:rPr lang="en-US" sz="4000" dirty="0"/>
              <a:t>Example 3</a:t>
            </a:r>
          </a:p>
        </p:txBody>
      </p:sp>
      <p:sp>
        <p:nvSpPr>
          <p:cNvPr id="8" name="Rectangle 8">
            <a:extLst>
              <a:ext uri="{FF2B5EF4-FFF2-40B4-BE49-F238E27FC236}">
                <a16:creationId xmlns:a16="http://schemas.microsoft.com/office/drawing/2014/main" id="{984B4FA2-26B5-49E9-B763-9A821A7A8FCB}"/>
              </a:ext>
            </a:extLst>
          </p:cNvPr>
          <p:cNvSpPr>
            <a:spLocks noChangeArrowheads="1"/>
          </p:cNvSpPr>
          <p:nvPr/>
        </p:nvSpPr>
        <p:spPr bwMode="auto">
          <a:xfrm>
            <a:off x="585862" y="929943"/>
            <a:ext cx="81676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600" dirty="0">
                <a:solidFill>
                  <a:schemeClr val="tx1"/>
                </a:solidFill>
                <a:latin typeface="+mn-lt"/>
              </a:rPr>
              <a:t>Regress CESD on INCOME_LOW, based on output,</a:t>
            </a:r>
            <a:endParaRPr lang="en-US" altLang="en-US" sz="1800" dirty="0">
              <a:solidFill>
                <a:schemeClr val="tx1"/>
              </a:solidFill>
              <a:latin typeface="+mn-lt"/>
            </a:endParaRPr>
          </a:p>
        </p:txBody>
      </p:sp>
      <p:sp>
        <p:nvSpPr>
          <p:cNvPr id="5" name="Rectangle 4">
            <a:extLst>
              <a:ext uri="{FF2B5EF4-FFF2-40B4-BE49-F238E27FC236}">
                <a16:creationId xmlns:a16="http://schemas.microsoft.com/office/drawing/2014/main" id="{7040D98F-493E-49A3-BC03-89F1FD78584A}"/>
              </a:ext>
            </a:extLst>
          </p:cNvPr>
          <p:cNvSpPr/>
          <p:nvPr/>
        </p:nvSpPr>
        <p:spPr>
          <a:xfrm>
            <a:off x="702820" y="1317259"/>
            <a:ext cx="4592193" cy="830997"/>
          </a:xfrm>
          <a:prstGeom prst="rect">
            <a:avLst/>
          </a:prstGeom>
          <a:noFill/>
          <a:ln>
            <a:solidFill>
              <a:schemeClr val="tx1"/>
            </a:solidFill>
          </a:ln>
        </p:spPr>
        <p:txBody>
          <a:bodyPr wrap="square">
            <a:spAutoFit/>
          </a:bodyPr>
          <a:lstStyle/>
          <a:p>
            <a:r>
              <a:rPr lang="en-US" sz="800" dirty="0">
                <a:latin typeface="SAS Monospace" panose="020B0609020202020204" pitchFamily="49" charset="0"/>
              </a:rPr>
              <a:t>                                        Standard</a:t>
            </a:r>
          </a:p>
          <a:p>
            <a:r>
              <a:rPr lang="en-US" sz="800" dirty="0">
                <a:latin typeface="SAS Monospace" panose="020B0609020202020204" pitchFamily="49" charset="0"/>
              </a:rPr>
              <a:t>Parameter            Estimate             Error    t Value    </a:t>
            </a:r>
            <a:r>
              <a:rPr lang="en-US" sz="800" dirty="0" err="1">
                <a:latin typeface="SAS Monospace" panose="020B0609020202020204" pitchFamily="49" charset="0"/>
              </a:rPr>
              <a:t>Pr</a:t>
            </a:r>
            <a:r>
              <a:rPr lang="en-US" sz="800" dirty="0">
                <a:latin typeface="SAS Monospace" panose="020B0609020202020204" pitchFamily="49" charset="0"/>
              </a:rPr>
              <a:t> &gt; |t|</a:t>
            </a:r>
          </a:p>
          <a:p>
            <a:endParaRPr lang="en-US" sz="800" dirty="0">
              <a:latin typeface="SAS Monospace" panose="020B0609020202020204" pitchFamily="49" charset="0"/>
            </a:endParaRPr>
          </a:p>
          <a:p>
            <a:r>
              <a:rPr lang="en-US" sz="800" dirty="0">
                <a:latin typeface="SAS Monospace" panose="020B0609020202020204" pitchFamily="49" charset="0"/>
              </a:rPr>
              <a:t>Intercept         12.69565217 B      2.56281681       4.95      &lt;.0001</a:t>
            </a:r>
          </a:p>
          <a:p>
            <a:r>
              <a:rPr lang="en-US" sz="800" dirty="0" err="1">
                <a:latin typeface="SAS Monospace" panose="020B0609020202020204" pitchFamily="49" charset="0"/>
              </a:rPr>
              <a:t>income_low</a:t>
            </a:r>
            <a:r>
              <a:rPr lang="en-US" sz="800" dirty="0">
                <a:latin typeface="SAS Monospace" panose="020B0609020202020204" pitchFamily="49" charset="0"/>
              </a:rPr>
              <a:t> 1       9.10970173 B      2.80540760       3.25      0.0015</a:t>
            </a:r>
          </a:p>
          <a:p>
            <a:r>
              <a:rPr lang="en-US" sz="800" dirty="0" err="1">
                <a:latin typeface="SAS Monospace" panose="020B0609020202020204" pitchFamily="49" charset="0"/>
              </a:rPr>
              <a:t>income_low</a:t>
            </a:r>
            <a:r>
              <a:rPr lang="en-US" sz="800" dirty="0">
                <a:latin typeface="SAS Monospace" panose="020B0609020202020204" pitchFamily="49" charset="0"/>
              </a:rPr>
              <a:t> 0       0.00000000 B       .                .         .</a:t>
            </a:r>
            <a:endParaRPr lang="en-US" dirty="0"/>
          </a:p>
        </p:txBody>
      </p:sp>
      <p:sp>
        <p:nvSpPr>
          <p:cNvPr id="2" name="Rectangle 1">
            <a:extLst>
              <a:ext uri="{FF2B5EF4-FFF2-40B4-BE49-F238E27FC236}">
                <a16:creationId xmlns:a16="http://schemas.microsoft.com/office/drawing/2014/main" id="{81E214B6-87DF-491D-AB27-64399ABD1949}"/>
              </a:ext>
            </a:extLst>
          </p:cNvPr>
          <p:cNvSpPr/>
          <p:nvPr/>
        </p:nvSpPr>
        <p:spPr>
          <a:xfrm>
            <a:off x="607127" y="2232551"/>
            <a:ext cx="7643738" cy="2769989"/>
          </a:xfrm>
          <a:prstGeom prst="rect">
            <a:avLst/>
          </a:prstGeom>
        </p:spPr>
        <p:txBody>
          <a:bodyPr wrap="square">
            <a:spAutoFit/>
          </a:bodyPr>
          <a:lstStyle/>
          <a:p>
            <a:pPr marL="285750" indent="-285750">
              <a:buFont typeface="Wingdings" panose="05000000000000000000" pitchFamily="2" charset="2"/>
              <a:buChar char="§"/>
            </a:pPr>
            <a:r>
              <a:rPr lang="en-US" altLang="en-US" sz="1600" dirty="0">
                <a:ea typeface="ＭＳ Ｐゴシック" panose="020B0600070205080204" pitchFamily="34" charset="-128"/>
              </a:rPr>
              <a:t>Least squares regression line is:</a:t>
            </a:r>
          </a:p>
          <a:p>
            <a:pPr marL="285750" indent="-285750">
              <a:buFont typeface="Wingdings" panose="05000000000000000000" pitchFamily="2" charset="2"/>
              <a:buChar char="§"/>
            </a:pPr>
            <a:endParaRPr lang="en-US" altLang="en-US" sz="600" dirty="0">
              <a:ea typeface="ＭＳ Ｐゴシック" panose="020B0600070205080204" pitchFamily="34" charset="-128"/>
            </a:endParaRPr>
          </a:p>
          <a:p>
            <a:pPr marL="285750" indent="-285750">
              <a:buClr>
                <a:schemeClr val="tx1"/>
              </a:buClr>
              <a:buFont typeface="Wingdings" panose="05000000000000000000" pitchFamily="2" charset="2"/>
              <a:buChar char="§"/>
            </a:pPr>
            <a:r>
              <a:rPr lang="en-US" altLang="en-US" sz="1600" dirty="0">
                <a:ea typeface="ＭＳ Ｐゴシック" panose="020B0600070205080204" pitchFamily="34" charset="-128"/>
              </a:rPr>
              <a:t>Intercept (12.696) = the mean CESD of group 0 (not low-income household)</a:t>
            </a:r>
          </a:p>
          <a:p>
            <a:pPr marL="285750" indent="-285750">
              <a:buClr>
                <a:schemeClr val="tx1"/>
              </a:buClr>
              <a:buFont typeface="Wingdings" panose="05000000000000000000" pitchFamily="2" charset="2"/>
              <a:buChar char="§"/>
            </a:pPr>
            <a:endParaRPr lang="en-US" altLang="en-US" sz="600" dirty="0">
              <a:ea typeface="ＭＳ Ｐゴシック" panose="020B0600070205080204" pitchFamily="34" charset="-128"/>
            </a:endParaRPr>
          </a:p>
          <a:p>
            <a:pPr marL="285750" indent="-285750">
              <a:buClr>
                <a:schemeClr val="tx1"/>
              </a:buClr>
              <a:buFont typeface="Wingdings" panose="05000000000000000000" pitchFamily="2" charset="2"/>
              <a:buChar char="§"/>
            </a:pPr>
            <a:r>
              <a:rPr lang="en-US" altLang="en-US" sz="1600" dirty="0">
                <a:ea typeface="ＭＳ Ｐゴシック" panose="020B0600070205080204" pitchFamily="34" charset="-128"/>
              </a:rPr>
              <a:t>Intercept + </a:t>
            </a:r>
            <a:r>
              <a:rPr lang="en-US" altLang="en-US" sz="1600" i="1" dirty="0">
                <a:ea typeface="ＭＳ Ｐゴシック" panose="020B0600070205080204" pitchFamily="34" charset="-128"/>
              </a:rPr>
              <a:t>b</a:t>
            </a:r>
            <a:r>
              <a:rPr lang="en-US" altLang="en-US" sz="1600" baseline="-25000" dirty="0">
                <a:ea typeface="ＭＳ Ｐゴシック" panose="020B0600070205080204" pitchFamily="34" charset="-128"/>
              </a:rPr>
              <a:t>1</a:t>
            </a:r>
            <a:r>
              <a:rPr lang="en-US" altLang="en-US" sz="1600" dirty="0">
                <a:ea typeface="ＭＳ Ｐゴシック" panose="020B0600070205080204" pitchFamily="34" charset="-128"/>
              </a:rPr>
              <a:t> (12.696 + 9.110*1=21.806) = the mean CESD of group 1 (low-income household)</a:t>
            </a:r>
          </a:p>
          <a:p>
            <a:pPr marL="285750" indent="-285750">
              <a:buClr>
                <a:schemeClr val="tx1"/>
              </a:buClr>
              <a:buFont typeface="Wingdings" panose="05000000000000000000" pitchFamily="2" charset="2"/>
              <a:buChar char="§"/>
            </a:pPr>
            <a:endParaRPr lang="en-US" altLang="en-US" sz="600" dirty="0">
              <a:ea typeface="ＭＳ Ｐゴシック" panose="020B0600070205080204" pitchFamily="34" charset="-128"/>
            </a:endParaRPr>
          </a:p>
          <a:p>
            <a:pPr marL="285750" indent="-285750">
              <a:buClr>
                <a:schemeClr val="tx1"/>
              </a:buClr>
              <a:buFont typeface="Wingdings" panose="05000000000000000000" pitchFamily="2" charset="2"/>
              <a:buChar char="§"/>
            </a:pPr>
            <a:r>
              <a:rPr lang="en-US" altLang="en-US" sz="1600" dirty="0">
                <a:ea typeface="ＭＳ Ｐゴシック" panose="020B0600070205080204" pitchFamily="34" charset="-128"/>
              </a:rPr>
              <a:t>Slope = the mean difference in CESD by low-income status</a:t>
            </a:r>
            <a:br>
              <a:rPr lang="en-US" altLang="en-US" sz="1600" dirty="0">
                <a:ea typeface="ＭＳ Ｐゴシック" panose="020B0600070205080204" pitchFamily="34" charset="-128"/>
              </a:rPr>
            </a:br>
            <a:r>
              <a:rPr lang="en-US" altLang="en-US" sz="1600" dirty="0">
                <a:ea typeface="ＭＳ Ｐゴシック" panose="020B0600070205080204" pitchFamily="34" charset="-128"/>
              </a:rPr>
              <a:t>= 21.806 − 12.696 = 9.110</a:t>
            </a:r>
          </a:p>
          <a:p>
            <a:pPr>
              <a:buClr>
                <a:schemeClr val="tx1"/>
              </a:buClr>
            </a:pPr>
            <a:endParaRPr lang="en-US" altLang="en-US" sz="600" dirty="0">
              <a:ea typeface="ＭＳ Ｐゴシック" panose="020B0600070205080204" pitchFamily="34" charset="-128"/>
            </a:endParaRPr>
          </a:p>
          <a:p>
            <a:pPr marL="285750" indent="-285750">
              <a:buClr>
                <a:schemeClr val="tx1"/>
              </a:buClr>
              <a:buFont typeface="Wingdings" panose="05000000000000000000" pitchFamily="2" charset="2"/>
              <a:buChar char="§"/>
            </a:pPr>
            <a:r>
              <a:rPr lang="en-US" altLang="en-US" sz="1600" b="1" dirty="0"/>
              <a:t>Interpretation</a:t>
            </a:r>
            <a:r>
              <a:rPr lang="en-US" altLang="en-US" sz="1600" dirty="0"/>
              <a:t>: Comparing low-income household vs not low-income household, on average, mother’s depressive symptom (CESD score) is higher by 9.110 units.</a:t>
            </a:r>
            <a:endParaRPr lang="en-US" altLang="en-US" sz="1600" dirty="0">
              <a:ea typeface="ＭＳ Ｐゴシック" panose="020B0600070205080204" pitchFamily="34" charset="-128"/>
            </a:endParaRPr>
          </a:p>
          <a:p>
            <a:pPr marL="285750" indent="-285750">
              <a:buClr>
                <a:schemeClr val="tx1"/>
              </a:buClr>
              <a:buFont typeface="Wingdings" panose="05000000000000000000" pitchFamily="2" charset="2"/>
              <a:buChar char="§"/>
            </a:pPr>
            <a:endParaRPr lang="en-US" altLang="en-US" sz="600" dirty="0">
              <a:ea typeface="ＭＳ Ｐゴシック" panose="020B0600070205080204" pitchFamily="34" charset="-128"/>
            </a:endParaRPr>
          </a:p>
          <a:p>
            <a:pPr marL="285750" indent="-285750">
              <a:buFont typeface="Wingdings" panose="05000000000000000000" pitchFamily="2" charset="2"/>
              <a:buChar char="§"/>
            </a:pPr>
            <a:r>
              <a:rPr lang="en-US" altLang="en-US" sz="1600" i="1" dirty="0" err="1">
                <a:cs typeface="Arial" panose="020B0604020202020204" pitchFamily="34" charset="0"/>
              </a:rPr>
              <a:t>t</a:t>
            </a:r>
            <a:r>
              <a:rPr lang="en-US" altLang="en-US" sz="1600" baseline="-25000" dirty="0" err="1">
                <a:cs typeface="Arial" panose="020B0604020202020204" pitchFamily="34" charset="0"/>
              </a:rPr>
              <a:t>stat</a:t>
            </a:r>
            <a:r>
              <a:rPr lang="en-US" altLang="en-US" sz="1600" dirty="0">
                <a:ea typeface="ＭＳ Ｐゴシック" panose="020B0600070205080204" pitchFamily="34" charset="-128"/>
              </a:rPr>
              <a:t> = 3.25 with 137 </a:t>
            </a:r>
            <a:r>
              <a:rPr lang="en-US" altLang="en-US" sz="1600" i="1" dirty="0">
                <a:ea typeface="ＭＳ Ｐゴシック" panose="020B0600070205080204" pitchFamily="34" charset="-128"/>
              </a:rPr>
              <a:t>df</a:t>
            </a:r>
            <a:r>
              <a:rPr lang="en-US" altLang="en-US" sz="1600" dirty="0">
                <a:ea typeface="ＭＳ Ｐゴシック" panose="020B0600070205080204" pitchFamily="34" charset="-128"/>
              </a:rPr>
              <a:t>, </a:t>
            </a:r>
            <a:r>
              <a:rPr lang="en-US" altLang="en-US" sz="1600" i="1" dirty="0">
                <a:ea typeface="ＭＳ Ｐゴシック" panose="020B0600070205080204" pitchFamily="34" charset="-128"/>
              </a:rPr>
              <a:t>P</a:t>
            </a:r>
            <a:r>
              <a:rPr lang="en-US" altLang="en-US" sz="1600" dirty="0">
                <a:ea typeface="ＭＳ Ｐゴシック" panose="020B0600070205080204" pitchFamily="34" charset="-128"/>
              </a:rPr>
              <a:t> ≈ 0.0015</a:t>
            </a:r>
          </a:p>
        </p:txBody>
      </p:sp>
      <p:sp>
        <p:nvSpPr>
          <p:cNvPr id="3" name="Rectangle 2">
            <a:extLst>
              <a:ext uri="{FF2B5EF4-FFF2-40B4-BE49-F238E27FC236}">
                <a16:creationId xmlns:a16="http://schemas.microsoft.com/office/drawing/2014/main" id="{9D22CE38-8CB8-4CCC-BBAD-1937510E224D}"/>
              </a:ext>
            </a:extLst>
          </p:cNvPr>
          <p:cNvSpPr/>
          <p:nvPr/>
        </p:nvSpPr>
        <p:spPr>
          <a:xfrm>
            <a:off x="3591737" y="2225754"/>
            <a:ext cx="1859805" cy="338554"/>
          </a:xfrm>
          <a:prstGeom prst="rect">
            <a:avLst/>
          </a:prstGeom>
        </p:spPr>
        <p:txBody>
          <a:bodyPr wrap="none">
            <a:spAutoFit/>
          </a:bodyPr>
          <a:lstStyle/>
          <a:p>
            <a:r>
              <a:rPr lang="en-US" altLang="en-US" sz="1600" i="1" dirty="0">
                <a:ea typeface="ＭＳ Ｐゴシック" panose="020B0600070205080204" pitchFamily="34" charset="-128"/>
              </a:rPr>
              <a:t>ŷ</a:t>
            </a:r>
            <a:r>
              <a:rPr lang="en-US" altLang="en-US" sz="1600" dirty="0">
                <a:ea typeface="ＭＳ Ｐゴシック" panose="020B0600070205080204" pitchFamily="34" charset="-128"/>
              </a:rPr>
              <a:t> = 12.696 + 9.110 </a:t>
            </a:r>
            <a:r>
              <a:rPr lang="en-US" altLang="en-US" sz="1600" i="1" dirty="0">
                <a:ea typeface="ＭＳ Ｐゴシック" panose="020B0600070205080204" pitchFamily="34" charset="-128"/>
              </a:rPr>
              <a:t>x</a:t>
            </a:r>
            <a:endParaRPr lang="en-US" sz="1600" i="1" dirty="0"/>
          </a:p>
        </p:txBody>
      </p:sp>
    </p:spTree>
    <p:extLst>
      <p:ext uri="{BB962C8B-B14F-4D97-AF65-F5344CB8AC3E}">
        <p14:creationId xmlns:p14="http://schemas.microsoft.com/office/powerpoint/2010/main" val="193607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53185" cy="502602"/>
          </a:xfrm>
        </p:spPr>
        <p:txBody>
          <a:bodyPr>
            <a:normAutofit fontScale="90000"/>
          </a:bodyPr>
          <a:lstStyle/>
          <a:p>
            <a:r>
              <a:rPr lang="en-US" sz="4000" dirty="0"/>
              <a:t>Example 3</a:t>
            </a:r>
          </a:p>
        </p:txBody>
      </p:sp>
      <p:pic>
        <p:nvPicPr>
          <p:cNvPr id="7" name="Picture 6" descr="A screenshot of a cell phone&#10;&#10;Description automatically generated">
            <a:extLst>
              <a:ext uri="{FF2B5EF4-FFF2-40B4-BE49-F238E27FC236}">
                <a16:creationId xmlns:a16="http://schemas.microsoft.com/office/drawing/2014/main" id="{0DB4A434-6988-421D-A5CD-1251D697B378}"/>
              </a:ext>
            </a:extLst>
          </p:cNvPr>
          <p:cNvPicPr>
            <a:picLocks noChangeAspect="1"/>
          </p:cNvPicPr>
          <p:nvPr/>
        </p:nvPicPr>
        <p:blipFill>
          <a:blip r:embed="rId5"/>
          <a:stretch>
            <a:fillRect/>
          </a:stretch>
        </p:blipFill>
        <p:spPr>
          <a:xfrm>
            <a:off x="1566114" y="1222743"/>
            <a:ext cx="4961860" cy="3721395"/>
          </a:xfrm>
          <a:prstGeom prst="rect">
            <a:avLst/>
          </a:prstGeom>
        </p:spPr>
      </p:pic>
      <p:cxnSp>
        <p:nvCxnSpPr>
          <p:cNvPr id="14" name="Straight Arrow Connector 13">
            <a:extLst>
              <a:ext uri="{FF2B5EF4-FFF2-40B4-BE49-F238E27FC236}">
                <a16:creationId xmlns:a16="http://schemas.microsoft.com/office/drawing/2014/main" id="{E2841E9D-D00D-4656-B0DE-DB776CF7CDA4}"/>
              </a:ext>
            </a:extLst>
          </p:cNvPr>
          <p:cNvCxnSpPr>
            <a:cxnSpLocks/>
          </p:cNvCxnSpPr>
          <p:nvPr/>
        </p:nvCxnSpPr>
        <p:spPr>
          <a:xfrm flipH="1">
            <a:off x="6368914" y="3134117"/>
            <a:ext cx="786382"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56EC571-8D89-4B31-97A2-B3BD2A269361}"/>
              </a:ext>
            </a:extLst>
          </p:cNvPr>
          <p:cNvCxnSpPr>
            <a:cxnSpLocks/>
          </p:cNvCxnSpPr>
          <p:nvPr/>
        </p:nvCxnSpPr>
        <p:spPr>
          <a:xfrm>
            <a:off x="1423531" y="3668234"/>
            <a:ext cx="63919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7FE58589-976D-4B3B-89F2-627809A0634F}"/>
              </a:ext>
            </a:extLst>
          </p:cNvPr>
          <p:cNvPicPr>
            <a:picLocks noChangeAspect="1"/>
          </p:cNvPicPr>
          <p:nvPr>
            <p:custDataLst>
              <p:tags r:id="rId1"/>
            </p:custDataLst>
          </p:nvPr>
        </p:nvPicPr>
        <p:blipFill>
          <a:blip r:embed="rId6"/>
          <a:stretch>
            <a:fillRect/>
          </a:stretch>
        </p:blipFill>
        <p:spPr>
          <a:xfrm>
            <a:off x="603476" y="3628092"/>
            <a:ext cx="1162247" cy="156547"/>
          </a:xfrm>
          <a:prstGeom prst="rect">
            <a:avLst/>
          </a:prstGeom>
        </p:spPr>
      </p:pic>
      <p:pic>
        <p:nvPicPr>
          <p:cNvPr id="9" name="Picture 8">
            <a:extLst>
              <a:ext uri="{FF2B5EF4-FFF2-40B4-BE49-F238E27FC236}">
                <a16:creationId xmlns:a16="http://schemas.microsoft.com/office/drawing/2014/main" id="{7081AE04-4E02-4277-9DF6-2B50EF6CE909}"/>
              </a:ext>
            </a:extLst>
          </p:cNvPr>
          <p:cNvPicPr>
            <a:picLocks noChangeAspect="1"/>
          </p:cNvPicPr>
          <p:nvPr>
            <p:custDataLst>
              <p:tags r:id="rId2"/>
            </p:custDataLst>
          </p:nvPr>
        </p:nvPicPr>
        <p:blipFill>
          <a:blip r:embed="rId7"/>
          <a:stretch>
            <a:fillRect/>
          </a:stretch>
        </p:blipFill>
        <p:spPr>
          <a:xfrm>
            <a:off x="7195057" y="3068177"/>
            <a:ext cx="1162247" cy="156547"/>
          </a:xfrm>
          <a:prstGeom prst="rect">
            <a:avLst/>
          </a:prstGeom>
        </p:spPr>
      </p:pic>
      <p:sp>
        <p:nvSpPr>
          <p:cNvPr id="34" name="Rectangle 33">
            <a:extLst>
              <a:ext uri="{FF2B5EF4-FFF2-40B4-BE49-F238E27FC236}">
                <a16:creationId xmlns:a16="http://schemas.microsoft.com/office/drawing/2014/main" id="{62B7A780-1FBD-4512-9B66-99FE1F3E40CD}"/>
              </a:ext>
            </a:extLst>
          </p:cNvPr>
          <p:cNvSpPr/>
          <p:nvPr/>
        </p:nvSpPr>
        <p:spPr>
          <a:xfrm>
            <a:off x="6527974" y="1958602"/>
            <a:ext cx="2384763" cy="307777"/>
          </a:xfrm>
          <a:prstGeom prst="rect">
            <a:avLst/>
          </a:prstGeom>
        </p:spPr>
        <p:txBody>
          <a:bodyPr wrap="square">
            <a:spAutoFit/>
          </a:bodyPr>
          <a:lstStyle/>
          <a:p>
            <a:pPr>
              <a:buClr>
                <a:schemeClr val="tx1"/>
              </a:buClr>
            </a:pPr>
            <a:r>
              <a:rPr lang="en-US" altLang="en-US" sz="1400" b="1" i="1" dirty="0">
                <a:ea typeface="ＭＳ Ｐゴシック" panose="020B0600070205080204" pitchFamily="34" charset="-128"/>
              </a:rPr>
              <a:t>b</a:t>
            </a:r>
            <a:r>
              <a:rPr lang="en-US" altLang="en-US" sz="1400" b="1" baseline="-25000" dirty="0">
                <a:ea typeface="ＭＳ Ｐゴシック" panose="020B0600070205080204" pitchFamily="34" charset="-128"/>
              </a:rPr>
              <a:t>1 </a:t>
            </a:r>
            <a:r>
              <a:rPr lang="en-US" altLang="en-US" sz="1400" b="1" dirty="0">
                <a:ea typeface="ＭＳ Ｐゴシック" panose="020B0600070205080204" pitchFamily="34" charset="-128"/>
              </a:rPr>
              <a:t>= 21.806 − 12.696 = 9.110</a:t>
            </a:r>
          </a:p>
        </p:txBody>
      </p:sp>
      <p:sp>
        <p:nvSpPr>
          <p:cNvPr id="36" name="Rectangle 35">
            <a:extLst>
              <a:ext uri="{FF2B5EF4-FFF2-40B4-BE49-F238E27FC236}">
                <a16:creationId xmlns:a16="http://schemas.microsoft.com/office/drawing/2014/main" id="{01CC1933-E442-4FEA-8E29-7BED9E37E501}"/>
              </a:ext>
            </a:extLst>
          </p:cNvPr>
          <p:cNvSpPr/>
          <p:nvPr/>
        </p:nvSpPr>
        <p:spPr>
          <a:xfrm>
            <a:off x="6670557" y="2450655"/>
            <a:ext cx="1334253" cy="307777"/>
          </a:xfrm>
          <a:prstGeom prst="rect">
            <a:avLst/>
          </a:prstGeom>
        </p:spPr>
        <p:txBody>
          <a:bodyPr wrap="square">
            <a:spAutoFit/>
          </a:bodyPr>
          <a:lstStyle/>
          <a:p>
            <a:pPr>
              <a:buClr>
                <a:schemeClr val="tx1"/>
              </a:buClr>
            </a:pPr>
            <a:r>
              <a:rPr lang="en-US" altLang="en-US" sz="1400" dirty="0">
                <a:ea typeface="ＭＳ Ｐゴシック" panose="020B0600070205080204" pitchFamily="34" charset="-128"/>
              </a:rPr>
              <a:t>Regression line</a:t>
            </a:r>
          </a:p>
        </p:txBody>
      </p:sp>
      <p:sp>
        <p:nvSpPr>
          <p:cNvPr id="37" name="Rectangle 36">
            <a:extLst>
              <a:ext uri="{FF2B5EF4-FFF2-40B4-BE49-F238E27FC236}">
                <a16:creationId xmlns:a16="http://schemas.microsoft.com/office/drawing/2014/main" id="{50122B30-5DAB-4A8D-8B58-52BE7E2D634C}"/>
              </a:ext>
            </a:extLst>
          </p:cNvPr>
          <p:cNvSpPr/>
          <p:nvPr/>
        </p:nvSpPr>
        <p:spPr>
          <a:xfrm>
            <a:off x="6834956" y="3416038"/>
            <a:ext cx="1573821" cy="830997"/>
          </a:xfrm>
          <a:prstGeom prst="rect">
            <a:avLst/>
          </a:prstGeom>
        </p:spPr>
        <p:txBody>
          <a:bodyPr wrap="square">
            <a:spAutoFit/>
          </a:bodyPr>
          <a:lstStyle/>
          <a:p>
            <a:pPr>
              <a:buClr>
                <a:schemeClr val="tx1"/>
              </a:buClr>
            </a:pPr>
            <a:r>
              <a:rPr lang="en-US" altLang="en-US" sz="1600" b="1" dirty="0">
                <a:ea typeface="ＭＳ Ｐゴシック" panose="020B0600070205080204" pitchFamily="34" charset="-128"/>
              </a:rPr>
              <a:t>Regression line passes through group means</a:t>
            </a:r>
          </a:p>
        </p:txBody>
      </p:sp>
      <p:sp>
        <p:nvSpPr>
          <p:cNvPr id="38" name="Rectangle 3">
            <a:extLst>
              <a:ext uri="{FF2B5EF4-FFF2-40B4-BE49-F238E27FC236}">
                <a16:creationId xmlns:a16="http://schemas.microsoft.com/office/drawing/2014/main" id="{6B672EA4-BE80-4E81-9952-AC68867349F3}"/>
              </a:ext>
            </a:extLst>
          </p:cNvPr>
          <p:cNvSpPr>
            <a:spLocks noChangeArrowheads="1"/>
          </p:cNvSpPr>
          <p:nvPr/>
        </p:nvSpPr>
        <p:spPr bwMode="auto">
          <a:xfrm>
            <a:off x="1423531" y="5035794"/>
            <a:ext cx="5589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dirty="0">
                <a:solidFill>
                  <a:srgbClr val="FF0000"/>
                </a:solidFill>
                <a:latin typeface="+mn-lt"/>
              </a:rPr>
              <a:t>Mother in low-income household had higher mean CESD</a:t>
            </a:r>
          </a:p>
        </p:txBody>
      </p:sp>
      <p:sp>
        <p:nvSpPr>
          <p:cNvPr id="39" name="Freeform 6">
            <a:extLst>
              <a:ext uri="{FF2B5EF4-FFF2-40B4-BE49-F238E27FC236}">
                <a16:creationId xmlns:a16="http://schemas.microsoft.com/office/drawing/2014/main" id="{ECFC4087-8ABD-4C1B-B78A-9AE249FB440F}"/>
              </a:ext>
            </a:extLst>
          </p:cNvPr>
          <p:cNvSpPr>
            <a:spLocks/>
          </p:cNvSpPr>
          <p:nvPr/>
        </p:nvSpPr>
        <p:spPr bwMode="auto">
          <a:xfrm rot="4996235">
            <a:off x="5128857" y="1566051"/>
            <a:ext cx="873320" cy="2384763"/>
          </a:xfrm>
          <a:custGeom>
            <a:avLst/>
            <a:gdLst>
              <a:gd name="T0" fmla="*/ 60960 w 160"/>
              <a:gd name="T1" fmla="*/ 0 h 816"/>
              <a:gd name="T2" fmla="*/ 15240 w 160"/>
              <a:gd name="T3" fmla="*/ 762000 h 816"/>
              <a:gd name="T4" fmla="*/ 152400 w 160"/>
              <a:gd name="T5" fmla="*/ 1295400 h 816"/>
              <a:gd name="T6" fmla="*/ 0 60000 65536"/>
              <a:gd name="T7" fmla="*/ 0 60000 65536"/>
              <a:gd name="T8" fmla="*/ 0 60000 65536"/>
            </a:gdLst>
            <a:ahLst/>
            <a:cxnLst>
              <a:cxn ang="T6">
                <a:pos x="T0" y="T1"/>
              </a:cxn>
              <a:cxn ang="T7">
                <a:pos x="T2" y="T3"/>
              </a:cxn>
              <a:cxn ang="T8">
                <a:pos x="T4" y="T5"/>
              </a:cxn>
            </a:cxnLst>
            <a:rect l="0" t="0" r="r" b="b"/>
            <a:pathLst>
              <a:path w="160" h="816">
                <a:moveTo>
                  <a:pt x="64" y="0"/>
                </a:moveTo>
                <a:cubicBezTo>
                  <a:pt x="32" y="172"/>
                  <a:pt x="0" y="344"/>
                  <a:pt x="16" y="480"/>
                </a:cubicBezTo>
                <a:cubicBezTo>
                  <a:pt x="32" y="616"/>
                  <a:pt x="96" y="716"/>
                  <a:pt x="160" y="816"/>
                </a:cubicBezTo>
              </a:path>
            </a:pathLst>
          </a:custGeom>
          <a:noFill/>
          <a:ln w="19050" cmpd="sng">
            <a:solidFill>
              <a:srgbClr val="950E13"/>
            </a:solidFill>
            <a:round/>
            <a:headEnd type="none" w="med" len="med"/>
            <a:tailEnd type="triangle" w="med" len="med"/>
          </a:ln>
          <a:effectLst/>
        </p:spPr>
        <p:txBody>
          <a:bodyPr/>
          <a:lstStyle/>
          <a:p>
            <a:pPr defTabSz="914400" eaLnBrk="1" hangingPunct="1">
              <a:defRPr/>
            </a:pPr>
            <a:endParaRPr lang="en-US" dirty="0">
              <a:solidFill>
                <a:srgbClr val="C00000"/>
              </a:solidFill>
              <a:highlight>
                <a:srgbClr val="950E13"/>
              </a:highlight>
              <a:latin typeface="Arial" charset="0"/>
              <a:ea typeface="+mn-ea"/>
            </a:endParaRPr>
          </a:p>
        </p:txBody>
      </p:sp>
    </p:spTree>
    <p:extLst>
      <p:ext uri="{BB962C8B-B14F-4D97-AF65-F5344CB8AC3E}">
        <p14:creationId xmlns:p14="http://schemas.microsoft.com/office/powerpoint/2010/main" val="159617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920490" cy="502602"/>
          </a:xfrm>
        </p:spPr>
        <p:txBody>
          <a:bodyPr>
            <a:noAutofit/>
          </a:bodyPr>
          <a:lstStyle/>
          <a:p>
            <a:r>
              <a:rPr lang="en-US" sz="3600" dirty="0"/>
              <a:t>Multiple Regression</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670C2B65-FBA8-44DF-A62C-960BDE4CAF4A}"/>
              </a:ext>
            </a:extLst>
          </p:cNvPr>
          <p:cNvSpPr>
            <a:spLocks noGrp="1"/>
          </p:cNvSpPr>
          <p:nvPr>
            <p:ph idx="1"/>
          </p:nvPr>
        </p:nvSpPr>
        <p:spPr>
          <a:xfrm>
            <a:off x="457200" y="902294"/>
            <a:ext cx="7159083" cy="4525963"/>
          </a:xfrm>
        </p:spPr>
        <p:txBody>
          <a:bodyPr>
            <a:normAutofit fontScale="77500" lnSpcReduction="20000"/>
          </a:bodyPr>
          <a:lstStyle/>
          <a:p>
            <a:pPr>
              <a:lnSpc>
                <a:spcPct val="120000"/>
              </a:lnSpc>
              <a:spcBef>
                <a:spcPts val="0"/>
              </a:spcBef>
            </a:pPr>
            <a:r>
              <a:rPr lang="en-US" dirty="0"/>
              <a:t>Example: Student GPA</a:t>
            </a:r>
          </a:p>
          <a:p>
            <a:pPr lvl="1">
              <a:lnSpc>
                <a:spcPct val="120000"/>
              </a:lnSpc>
              <a:spcBef>
                <a:spcPts val="0"/>
              </a:spcBef>
            </a:pPr>
            <a:r>
              <a:rPr lang="en-US" dirty="0"/>
              <a:t>In which scenario could one more accurately predict a student’s GPA?</a:t>
            </a:r>
          </a:p>
          <a:p>
            <a:pPr lvl="2">
              <a:lnSpc>
                <a:spcPct val="120000"/>
              </a:lnSpc>
              <a:spcBef>
                <a:spcPts val="0"/>
              </a:spcBef>
            </a:pPr>
            <a:r>
              <a:rPr lang="en-US" dirty="0"/>
              <a:t>Knowing how many hours the student spends on schoolwork each week, OR</a:t>
            </a:r>
          </a:p>
          <a:p>
            <a:pPr lvl="2">
              <a:lnSpc>
                <a:spcPct val="120000"/>
              </a:lnSpc>
              <a:spcBef>
                <a:spcPts val="0"/>
              </a:spcBef>
            </a:pPr>
            <a:r>
              <a:rPr lang="en-US" dirty="0"/>
              <a:t>Knowing how many hours the student spends on schoolwork each week plus high school GPA, IQ, and how much alcohol the student consumes each week</a:t>
            </a:r>
          </a:p>
          <a:p>
            <a:pPr>
              <a:lnSpc>
                <a:spcPct val="120000"/>
              </a:lnSpc>
              <a:spcBef>
                <a:spcPts val="0"/>
              </a:spcBef>
            </a:pPr>
            <a:r>
              <a:rPr lang="en-US" dirty="0"/>
              <a:t>Most people believe the additional information in Scenario B is relevant to predicting academic performance and they are correct. In Scenario B, the prediction should be more accurate because more factors are taken into account.</a:t>
            </a:r>
          </a:p>
          <a:p>
            <a:pPr>
              <a:lnSpc>
                <a:spcPct val="120000"/>
              </a:lnSpc>
              <a:spcBef>
                <a:spcPts val="0"/>
              </a:spcBef>
            </a:pPr>
            <a:endParaRPr lang="en-US" dirty="0"/>
          </a:p>
        </p:txBody>
      </p:sp>
    </p:spTree>
    <p:extLst>
      <p:ext uri="{BB962C8B-B14F-4D97-AF65-F5344CB8AC3E}">
        <p14:creationId xmlns:p14="http://schemas.microsoft.com/office/powerpoint/2010/main" val="25159425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50734" cy="502602"/>
          </a:xfrm>
        </p:spPr>
        <p:txBody>
          <a:bodyPr>
            <a:noAutofit/>
          </a:bodyPr>
          <a:lstStyle/>
          <a:p>
            <a:r>
              <a:rPr lang="en-US" sz="3600" dirty="0"/>
              <a:t>Multiple Regression </a:t>
            </a:r>
            <a:r>
              <a:rPr lang="en-US" sz="36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7CC725B7-3642-4024-94F7-1C4AE0B905B9}"/>
              </a:ext>
            </a:extLst>
          </p:cNvPr>
          <p:cNvSpPr>
            <a:spLocks noGrp="1"/>
          </p:cNvSpPr>
          <p:nvPr>
            <p:ph idx="1"/>
          </p:nvPr>
        </p:nvSpPr>
        <p:spPr>
          <a:xfrm>
            <a:off x="312234" y="1005595"/>
            <a:ext cx="8229600" cy="4525963"/>
          </a:xfrm>
        </p:spPr>
        <p:txBody>
          <a:bodyPr>
            <a:normAutofit fontScale="77500" lnSpcReduction="20000"/>
          </a:bodyPr>
          <a:lstStyle/>
          <a:p>
            <a:pPr>
              <a:lnSpc>
                <a:spcPct val="120000"/>
              </a:lnSpc>
              <a:spcBef>
                <a:spcPts val="0"/>
              </a:spcBef>
            </a:pPr>
            <a:r>
              <a:rPr lang="en-US" dirty="0"/>
              <a:t>The difference between Scenario A and Scenario B is the difference between simple regression and multiple regression.</a:t>
            </a:r>
          </a:p>
          <a:p>
            <a:pPr>
              <a:lnSpc>
                <a:spcPct val="120000"/>
              </a:lnSpc>
              <a:spcBef>
                <a:spcPts val="0"/>
              </a:spcBef>
            </a:pPr>
            <a:r>
              <a:rPr lang="en-US" dirty="0"/>
              <a:t>Simple Linear Regression</a:t>
            </a:r>
          </a:p>
          <a:p>
            <a:pPr lvl="1">
              <a:lnSpc>
                <a:spcPct val="120000"/>
              </a:lnSpc>
              <a:spcBef>
                <a:spcPts val="0"/>
              </a:spcBef>
            </a:pPr>
            <a:r>
              <a:rPr lang="en-US" dirty="0"/>
              <a:t>Prediction in which </a:t>
            </a:r>
            <a:r>
              <a:rPr lang="en-US" i="1" dirty="0"/>
              <a:t>Y′ </a:t>
            </a:r>
            <a:r>
              <a:rPr lang="en-US" dirty="0"/>
              <a:t>is predicted from a single independent variable</a:t>
            </a:r>
          </a:p>
          <a:p>
            <a:pPr lvl="1">
              <a:lnSpc>
                <a:spcPct val="120000"/>
              </a:lnSpc>
              <a:spcBef>
                <a:spcPts val="0"/>
              </a:spcBef>
            </a:pPr>
            <a:r>
              <a:rPr lang="en-US" dirty="0"/>
              <a:t>Scenario A</a:t>
            </a:r>
          </a:p>
          <a:p>
            <a:pPr>
              <a:lnSpc>
                <a:spcPct val="120000"/>
              </a:lnSpc>
              <a:spcBef>
                <a:spcPts val="0"/>
              </a:spcBef>
            </a:pPr>
            <a:r>
              <a:rPr lang="en-US" dirty="0"/>
              <a:t>Multiple Linear Regression</a:t>
            </a:r>
          </a:p>
          <a:p>
            <a:pPr lvl="1">
              <a:lnSpc>
                <a:spcPct val="120000"/>
              </a:lnSpc>
              <a:spcBef>
                <a:spcPts val="0"/>
              </a:spcBef>
            </a:pPr>
            <a:r>
              <a:rPr lang="en-US" dirty="0"/>
              <a:t>Prediction in which multiple independent variables are combined to predict a dependent variable</a:t>
            </a:r>
          </a:p>
          <a:p>
            <a:pPr lvl="1">
              <a:lnSpc>
                <a:spcPct val="120000"/>
              </a:lnSpc>
              <a:spcBef>
                <a:spcPts val="0"/>
              </a:spcBef>
            </a:pPr>
            <a:r>
              <a:rPr lang="en-US" dirty="0"/>
              <a:t>Adds together the unique predictive power of each variable</a:t>
            </a:r>
          </a:p>
          <a:p>
            <a:pPr lvl="1">
              <a:lnSpc>
                <a:spcPct val="120000"/>
              </a:lnSpc>
              <a:spcBef>
                <a:spcPts val="0"/>
              </a:spcBef>
            </a:pPr>
            <a:r>
              <a:rPr lang="en-US" dirty="0"/>
              <a:t>Scenario B, better at predicting</a:t>
            </a:r>
          </a:p>
          <a:p>
            <a:pPr>
              <a:lnSpc>
                <a:spcPct val="120000"/>
              </a:lnSpc>
              <a:spcBef>
                <a:spcPts val="0"/>
              </a:spcBef>
            </a:pPr>
            <a:endParaRPr lang="en-US" dirty="0"/>
          </a:p>
        </p:txBody>
      </p:sp>
    </p:spTree>
    <p:extLst>
      <p:ext uri="{BB962C8B-B14F-4D97-AF65-F5344CB8AC3E}">
        <p14:creationId xmlns:p14="http://schemas.microsoft.com/office/powerpoint/2010/main" val="568734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50734" cy="502602"/>
          </a:xfrm>
        </p:spPr>
        <p:txBody>
          <a:bodyPr>
            <a:noAutofit/>
          </a:bodyPr>
          <a:lstStyle/>
          <a:p>
            <a:r>
              <a:rPr lang="en-US" sz="3600" dirty="0"/>
              <a:t>Multiple Regression </a:t>
            </a:r>
            <a:r>
              <a:rPr lang="en-US" sz="36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0022B738-75D0-42DF-9B6D-1033CD8EF6BC}"/>
              </a:ext>
            </a:extLst>
          </p:cNvPr>
          <p:cNvSpPr>
            <a:spLocks noGrp="1"/>
          </p:cNvSpPr>
          <p:nvPr>
            <p:ph idx="1"/>
          </p:nvPr>
        </p:nvSpPr>
        <p:spPr>
          <a:xfrm>
            <a:off x="457200" y="1166018"/>
            <a:ext cx="8229600" cy="4525963"/>
          </a:xfrm>
        </p:spPr>
        <p:txBody>
          <a:bodyPr>
            <a:normAutofit lnSpcReduction="10000"/>
          </a:bodyPr>
          <a:lstStyle/>
          <a:p>
            <a:pPr>
              <a:spcBef>
                <a:spcPts val="0"/>
              </a:spcBef>
            </a:pPr>
            <a:r>
              <a:rPr lang="en-US" b="0" i="1" dirty="0">
                <a:latin typeface="Times New Roman" pitchFamily="18" charset="0"/>
                <a:cs typeface="Times New Roman" pitchFamily="18" charset="0"/>
              </a:rPr>
              <a:t>R</a:t>
            </a:r>
            <a:r>
              <a:rPr lang="en-US" b="0" i="1" baseline="30000" dirty="0">
                <a:latin typeface="Times New Roman" pitchFamily="18" charset="0"/>
                <a:cs typeface="Times New Roman" pitchFamily="18" charset="0"/>
              </a:rPr>
              <a:t>2</a:t>
            </a:r>
            <a:r>
              <a:rPr lang="en-US" i="1" dirty="0">
                <a:latin typeface="Times New Roman" pitchFamily="18" charset="0"/>
                <a:cs typeface="Times New Roman" pitchFamily="18" charset="0"/>
              </a:rPr>
              <a:t> </a:t>
            </a:r>
            <a:r>
              <a:rPr lang="en-US" dirty="0"/>
              <a:t>in Multiple Regression </a:t>
            </a:r>
          </a:p>
          <a:p>
            <a:pPr lvl="1">
              <a:spcBef>
                <a:spcPts val="0"/>
              </a:spcBef>
              <a:spcAft>
                <a:spcPts val="1200"/>
              </a:spcAft>
            </a:pPr>
            <a:r>
              <a:rPr lang="en-US" sz="2400" i="1" dirty="0">
                <a:latin typeface="Times New Roman" pitchFamily="18" charset="0"/>
                <a:cs typeface="Times New Roman" pitchFamily="18" charset="0"/>
              </a:rPr>
              <a:t>r</a:t>
            </a:r>
            <a:r>
              <a:rPr lang="en-US" sz="2400" i="1" baseline="30000" dirty="0">
                <a:latin typeface="Times New Roman" pitchFamily="18" charset="0"/>
                <a:cs typeface="Times New Roman" pitchFamily="18" charset="0"/>
              </a:rPr>
              <a:t>2</a:t>
            </a:r>
            <a:r>
              <a:rPr lang="en-US" sz="2400" i="1" dirty="0"/>
              <a:t>, </a:t>
            </a:r>
            <a:r>
              <a:rPr lang="en-US" sz="2400" dirty="0"/>
              <a:t>the percentage of variability in the dependent variable that is accounted for by the independent variable(s), is called </a:t>
            </a:r>
            <a:r>
              <a:rPr lang="en-US" sz="2400" i="1" dirty="0">
                <a:latin typeface="Times New Roman" pitchFamily="18" charset="0"/>
                <a:cs typeface="Times New Roman" pitchFamily="18" charset="0"/>
              </a:rPr>
              <a:t>R</a:t>
            </a:r>
            <a:r>
              <a:rPr lang="en-US" sz="2400" i="1" baseline="30000" dirty="0">
                <a:latin typeface="Times New Roman" pitchFamily="18" charset="0"/>
                <a:cs typeface="Times New Roman" pitchFamily="18" charset="0"/>
              </a:rPr>
              <a:t>2</a:t>
            </a:r>
            <a:r>
              <a:rPr lang="en-US" sz="2400" i="1" dirty="0">
                <a:latin typeface="Times New Roman" pitchFamily="18" charset="0"/>
                <a:cs typeface="Times New Roman" pitchFamily="18" charset="0"/>
              </a:rPr>
              <a:t> </a:t>
            </a:r>
            <a:r>
              <a:rPr lang="en-US" sz="2400" dirty="0"/>
              <a:t>in multiple regression</a:t>
            </a:r>
          </a:p>
          <a:p>
            <a:pPr lvl="1">
              <a:spcBef>
                <a:spcPts val="0"/>
              </a:spcBef>
              <a:spcAft>
                <a:spcPts val="1200"/>
              </a:spcAft>
            </a:pPr>
            <a:r>
              <a:rPr lang="en-US" sz="2400" dirty="0"/>
              <a:t>Better prediction means a higher percentage of variability is accounted for with multiple regression than with simple regression</a:t>
            </a:r>
          </a:p>
          <a:p>
            <a:pPr lvl="1">
              <a:spcBef>
                <a:spcPts val="0"/>
              </a:spcBef>
              <a:spcAft>
                <a:spcPts val="1200"/>
              </a:spcAft>
            </a:pPr>
            <a:r>
              <a:rPr lang="en-US" sz="2400" dirty="0"/>
              <a:t>More powerful technique than simple regression</a:t>
            </a:r>
          </a:p>
          <a:p>
            <a:pPr lvl="1">
              <a:spcBef>
                <a:spcPts val="0"/>
              </a:spcBef>
              <a:spcAft>
                <a:spcPts val="1200"/>
              </a:spcAft>
            </a:pPr>
            <a:r>
              <a:rPr lang="en-US" sz="2400" dirty="0"/>
              <a:t>The square root of R</a:t>
            </a:r>
            <a:r>
              <a:rPr lang="en-US" sz="2400" baseline="30000" dirty="0"/>
              <a:t>2</a:t>
            </a:r>
            <a:r>
              <a:rPr lang="en-US" sz="2400" dirty="0"/>
              <a:t>, called the </a:t>
            </a:r>
            <a:r>
              <a:rPr lang="en-US" sz="2400" b="1" dirty="0"/>
              <a:t>multiple correlation coefficient</a:t>
            </a:r>
            <a:r>
              <a:rPr lang="en-US" sz="2400" dirty="0"/>
              <a:t>, is the correlation between the observed response values and the predicted values.</a:t>
            </a:r>
          </a:p>
          <a:p>
            <a:pPr lvl="1">
              <a:spcBef>
                <a:spcPts val="0"/>
              </a:spcBef>
              <a:spcAft>
                <a:spcPts val="1200"/>
              </a:spcAft>
            </a:pPr>
            <a:endParaRPr lang="en-US" sz="2400" dirty="0"/>
          </a:p>
        </p:txBody>
      </p:sp>
    </p:spTree>
    <p:extLst>
      <p:ext uri="{BB962C8B-B14F-4D97-AF65-F5344CB8AC3E}">
        <p14:creationId xmlns:p14="http://schemas.microsoft.com/office/powerpoint/2010/main" val="2031693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50734" cy="502602"/>
          </a:xfrm>
        </p:spPr>
        <p:txBody>
          <a:bodyPr>
            <a:noAutofit/>
          </a:bodyPr>
          <a:lstStyle/>
          <a:p>
            <a:r>
              <a:rPr lang="en-US" sz="3600" dirty="0"/>
              <a:t>Multiple Regression </a:t>
            </a:r>
            <a:r>
              <a:rPr lang="en-US" sz="36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C4286663-135D-468C-9F49-C3C9E0BF33EE}"/>
              </a:ext>
            </a:extLst>
          </p:cNvPr>
          <p:cNvSpPr>
            <a:spLocks noGrp="1"/>
          </p:cNvSpPr>
          <p:nvPr>
            <p:ph idx="1"/>
          </p:nvPr>
        </p:nvSpPr>
        <p:spPr>
          <a:xfrm>
            <a:off x="356839" y="1166018"/>
            <a:ext cx="8229600" cy="4525963"/>
          </a:xfrm>
        </p:spPr>
        <p:txBody>
          <a:bodyPr>
            <a:normAutofit fontScale="85000" lnSpcReduction="10000"/>
          </a:bodyPr>
          <a:lstStyle/>
          <a:p>
            <a:pPr>
              <a:lnSpc>
                <a:spcPct val="110000"/>
              </a:lnSpc>
              <a:spcBef>
                <a:spcPts val="0"/>
              </a:spcBef>
            </a:pPr>
            <a:r>
              <a:rPr lang="en-US" dirty="0"/>
              <a:t>Example: Admitted Class Evaluation Service (ACES)</a:t>
            </a:r>
          </a:p>
          <a:p>
            <a:pPr lvl="1">
              <a:lnSpc>
                <a:spcPct val="110000"/>
              </a:lnSpc>
              <a:spcBef>
                <a:spcPts val="0"/>
              </a:spcBef>
            </a:pPr>
            <a:r>
              <a:rPr lang="en-US" dirty="0"/>
              <a:t>Predicting first-year GPA</a:t>
            </a:r>
          </a:p>
          <a:p>
            <a:pPr lvl="2">
              <a:lnSpc>
                <a:spcPct val="110000"/>
              </a:lnSpc>
              <a:spcBef>
                <a:spcPts val="0"/>
              </a:spcBef>
            </a:pPr>
            <a:r>
              <a:rPr lang="en-US" dirty="0"/>
              <a:t>Equation is developed from a first-year class to predict first-year GPA</a:t>
            </a:r>
          </a:p>
          <a:p>
            <a:pPr lvl="2">
              <a:lnSpc>
                <a:spcPct val="110000"/>
              </a:lnSpc>
              <a:spcBef>
                <a:spcPts val="0"/>
              </a:spcBef>
            </a:pPr>
            <a:r>
              <a:rPr lang="en-US" dirty="0"/>
              <a:t>College Board examines four variables; the Pearson r correlation coefficients for each of these variables predicting GPA by itself are:</a:t>
            </a:r>
          </a:p>
          <a:p>
            <a:pPr lvl="3">
              <a:lnSpc>
                <a:spcPct val="110000"/>
              </a:lnSpc>
              <a:spcBef>
                <a:spcPts val="0"/>
              </a:spcBef>
            </a:pPr>
            <a:r>
              <a:rPr lang="en-US" dirty="0"/>
              <a:t>SAT reading test, </a:t>
            </a:r>
            <a:r>
              <a:rPr lang="en-US" i="1" dirty="0"/>
              <a:t>r</a:t>
            </a:r>
            <a:r>
              <a:rPr lang="en-US" dirty="0"/>
              <a:t> = .42</a:t>
            </a:r>
          </a:p>
          <a:p>
            <a:pPr lvl="3">
              <a:lnSpc>
                <a:spcPct val="110000"/>
              </a:lnSpc>
              <a:spcBef>
                <a:spcPts val="0"/>
              </a:spcBef>
            </a:pPr>
            <a:r>
              <a:rPr lang="en-US" dirty="0"/>
              <a:t>SAT writing test, </a:t>
            </a:r>
            <a:r>
              <a:rPr lang="en-US" i="1" dirty="0"/>
              <a:t>r</a:t>
            </a:r>
            <a:r>
              <a:rPr lang="en-US" dirty="0"/>
              <a:t> = .42</a:t>
            </a:r>
          </a:p>
          <a:p>
            <a:pPr lvl="3">
              <a:lnSpc>
                <a:spcPct val="110000"/>
              </a:lnSpc>
              <a:spcBef>
                <a:spcPts val="0"/>
              </a:spcBef>
            </a:pPr>
            <a:r>
              <a:rPr lang="en-US" dirty="0"/>
              <a:t>SAT math test, </a:t>
            </a:r>
            <a:r>
              <a:rPr lang="en-US" i="1" dirty="0"/>
              <a:t>r</a:t>
            </a:r>
            <a:r>
              <a:rPr lang="en-US" dirty="0"/>
              <a:t> = .39</a:t>
            </a:r>
          </a:p>
          <a:p>
            <a:pPr lvl="3">
              <a:lnSpc>
                <a:spcPct val="110000"/>
              </a:lnSpc>
              <a:spcBef>
                <a:spcPts val="0"/>
              </a:spcBef>
            </a:pPr>
            <a:r>
              <a:rPr lang="en-US" dirty="0"/>
              <a:t>High school class rank, </a:t>
            </a:r>
            <a:r>
              <a:rPr lang="en-US" i="1" dirty="0"/>
              <a:t>r</a:t>
            </a:r>
            <a:r>
              <a:rPr lang="en-US" dirty="0"/>
              <a:t> = .52</a:t>
            </a:r>
          </a:p>
          <a:p>
            <a:pPr lvl="2">
              <a:lnSpc>
                <a:spcPct val="110000"/>
              </a:lnSpc>
              <a:spcBef>
                <a:spcPts val="0"/>
              </a:spcBef>
            </a:pPr>
            <a:r>
              <a:rPr lang="en-US" dirty="0"/>
              <a:t>When the four College Board variables are combined to predict GPA, correlation climbs to </a:t>
            </a:r>
            <a:r>
              <a:rPr lang="en-US" i="1" dirty="0"/>
              <a:t>R</a:t>
            </a:r>
            <a:r>
              <a:rPr lang="en-US" dirty="0"/>
              <a:t> = .57</a:t>
            </a:r>
          </a:p>
          <a:p>
            <a:pPr lvl="2">
              <a:lnSpc>
                <a:spcPct val="110000"/>
              </a:lnSpc>
              <a:spcBef>
                <a:spcPts val="0"/>
              </a:spcBef>
            </a:pPr>
            <a:r>
              <a:rPr lang="en-US" dirty="0"/>
              <a:t>Percentage of variance explained changes from 27.04% to 32.49%</a:t>
            </a:r>
          </a:p>
        </p:txBody>
      </p:sp>
    </p:spTree>
    <p:extLst>
      <p:ext uri="{BB962C8B-B14F-4D97-AF65-F5344CB8AC3E}">
        <p14:creationId xmlns:p14="http://schemas.microsoft.com/office/powerpoint/2010/main" val="1199736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50734" cy="502602"/>
          </a:xfrm>
        </p:spPr>
        <p:txBody>
          <a:bodyPr>
            <a:noAutofit/>
          </a:bodyPr>
          <a:lstStyle/>
          <a:p>
            <a:r>
              <a:rPr lang="en-US" sz="3600" dirty="0"/>
              <a:t>Multiple Regression </a:t>
            </a:r>
            <a:r>
              <a:rPr lang="en-US" sz="36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895FC11C-8C2C-49B3-AC89-1501C2D51C73}"/>
              </a:ext>
            </a:extLst>
          </p:cNvPr>
          <p:cNvSpPr>
            <a:spLocks noGrp="1"/>
          </p:cNvSpPr>
          <p:nvPr>
            <p:ph idx="1"/>
          </p:nvPr>
        </p:nvSpPr>
        <p:spPr>
          <a:xfrm>
            <a:off x="457200" y="1136613"/>
            <a:ext cx="7861610" cy="3200400"/>
          </a:xfrm>
        </p:spPr>
        <p:txBody>
          <a:bodyPr>
            <a:normAutofit fontScale="85000" lnSpcReduction="10000"/>
          </a:bodyPr>
          <a:lstStyle/>
          <a:p>
            <a:pPr>
              <a:lnSpc>
                <a:spcPct val="120000"/>
              </a:lnSpc>
              <a:spcBef>
                <a:spcPts val="0"/>
              </a:spcBef>
            </a:pPr>
            <a:r>
              <a:rPr lang="en-US" dirty="0"/>
              <a:t>Example: Admitted Class Evaluation Service </a:t>
            </a:r>
            <a:r>
              <a:rPr lang="en-US" i="1" dirty="0"/>
              <a:t>(continued)</a:t>
            </a:r>
          </a:p>
          <a:p>
            <a:pPr lvl="1">
              <a:lnSpc>
                <a:spcPct val="120000"/>
              </a:lnSpc>
              <a:spcBef>
                <a:spcPts val="0"/>
              </a:spcBef>
            </a:pPr>
            <a:r>
              <a:rPr lang="en-US" dirty="0"/>
              <a:t>Equation has “weights” for each of the predictor variables</a:t>
            </a:r>
          </a:p>
          <a:p>
            <a:pPr lvl="2">
              <a:lnSpc>
                <a:spcPct val="120000"/>
              </a:lnSpc>
              <a:spcBef>
                <a:spcPts val="0"/>
              </a:spcBef>
            </a:pPr>
            <a:r>
              <a:rPr lang="en-US" dirty="0"/>
              <a:t>Weights are like the slope in the linear regression equation</a:t>
            </a:r>
          </a:p>
          <a:p>
            <a:pPr lvl="1">
              <a:lnSpc>
                <a:spcPct val="120000"/>
              </a:lnSpc>
              <a:spcBef>
                <a:spcPts val="0"/>
              </a:spcBef>
            </a:pPr>
            <a:r>
              <a:rPr lang="en-US" dirty="0"/>
              <a:t>A constant that is like the </a:t>
            </a:r>
            <a:r>
              <a:rPr lang="en-US" i="1" dirty="0"/>
              <a:t>Y</a:t>
            </a:r>
            <a:r>
              <a:rPr lang="en-US" dirty="0"/>
              <a:t>-intercept</a:t>
            </a:r>
          </a:p>
          <a:p>
            <a:pPr lvl="1">
              <a:lnSpc>
                <a:spcPct val="120000"/>
              </a:lnSpc>
              <a:spcBef>
                <a:spcPts val="0"/>
              </a:spcBef>
            </a:pPr>
            <a:r>
              <a:rPr lang="en-US" dirty="0"/>
              <a:t>Here is how estimated GPA, GPA′, would be calculated: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C1756B-C92D-4FA3-A37A-59328218C30F}"/>
                  </a:ext>
                </a:extLst>
              </p:cNvPr>
              <p:cNvSpPr txBox="1"/>
              <p:nvPr/>
            </p:nvSpPr>
            <p:spPr>
              <a:xfrm>
                <a:off x="-381000" y="4505289"/>
                <a:ext cx="9906000" cy="6886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charset="0"/>
                        </a:rPr>
                        <m:t>𝐺𝑃</m:t>
                      </m:r>
                      <m:sSup>
                        <m:sSupPr>
                          <m:ctrlPr>
                            <a:rPr lang="en-US" sz="1800" b="0" i="1" smtClean="0">
                              <a:latin typeface="Cambria Math" panose="02040503050406030204" pitchFamily="18" charset="0"/>
                            </a:rPr>
                          </m:ctrlPr>
                        </m:sSupPr>
                        <m:e>
                          <m:r>
                            <a:rPr lang="en-US" sz="1800" b="0" i="1" smtClean="0">
                              <a:latin typeface="Cambria Math" charset="0"/>
                            </a:rPr>
                            <m:t>𝐴</m:t>
                          </m:r>
                        </m:e>
                        <m:sup>
                          <m:r>
                            <a:rPr lang="en-US" sz="1800" b="0" i="1" smtClean="0">
                              <a:latin typeface="Cambria Math" charset="0"/>
                            </a:rPr>
                            <m:t>′</m:t>
                          </m:r>
                        </m:sup>
                      </m:sSup>
                      <m:r>
                        <a:rPr lang="en-US" sz="1800" b="0" i="1" smtClean="0">
                          <a:latin typeface="Cambria Math"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charset="0"/>
                                </a:rPr>
                                <m:t>𝑆𝐴𝑇</m:t>
                              </m:r>
                            </m:e>
                            <m:sub>
                              <m:r>
                                <m:rPr>
                                  <m:sty m:val="p"/>
                                </m:rPr>
                                <a:rPr lang="en-US" sz="1800" b="0" i="0" smtClean="0">
                                  <a:latin typeface="Cambria Math" charset="0"/>
                                </a:rPr>
                                <m:t>ReadingScore</m:t>
                              </m:r>
                            </m:sub>
                          </m:sSub>
                          <m:r>
                            <a:rPr lang="en-US" sz="1800" b="0" i="1" smtClean="0">
                              <a:latin typeface="Cambria Math" charset="0"/>
                              <a:ea typeface="Cambria Math" charset="0"/>
                              <a:cs typeface="Cambria Math" charset="0"/>
                            </a:rPr>
                            <m:t>×</m:t>
                          </m:r>
                          <m:sSub>
                            <m:sSubPr>
                              <m:ctrlPr>
                                <a:rPr lang="en-US"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𝑊𝑒𝑖𝑔h𝑡</m:t>
                              </m:r>
                            </m:e>
                            <m:sub>
                              <m:r>
                                <m:rPr>
                                  <m:sty m:val="p"/>
                                </m:rPr>
                                <a:rPr lang="en-US" sz="1800" b="0" i="0" smtClean="0">
                                  <a:latin typeface="Cambria Math" charset="0"/>
                                  <a:ea typeface="Cambria Math" charset="0"/>
                                  <a:cs typeface="Cambria Math" charset="0"/>
                                </a:rPr>
                                <m:t>ReadingScore</m:t>
                              </m:r>
                            </m:sub>
                          </m:sSub>
                        </m:e>
                      </m:d>
                      <m:r>
                        <a:rPr lang="en-US" sz="1800" b="0" i="1" smtClean="0">
                          <a:latin typeface="Cambria Math" charset="0"/>
                          <a:ea typeface="Cambria Math" charset="0"/>
                          <a:cs typeface="Cambria Math" charset="0"/>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charset="0"/>
                                </a:rPr>
                                <m:t>𝑆𝐴𝑇</m:t>
                              </m:r>
                            </m:e>
                            <m:sub>
                              <m:r>
                                <m:rPr>
                                  <m:sty m:val="p"/>
                                </m:rPr>
                                <a:rPr lang="en-US" sz="1800" b="0" i="0" smtClean="0">
                                  <a:latin typeface="Cambria Math" charset="0"/>
                                </a:rPr>
                                <m:t>WritingScore</m:t>
                              </m:r>
                            </m:sub>
                          </m:sSub>
                          <m:r>
                            <a:rPr lang="en-US" sz="1800" i="1">
                              <a:latin typeface="Cambria Math" charset="0"/>
                              <a:ea typeface="Cambria Math" charset="0"/>
                              <a:cs typeface="Cambria Math" charset="0"/>
                            </a:rPr>
                            <m:t>×</m:t>
                          </m:r>
                          <m:sSub>
                            <m:sSubPr>
                              <m:ctrlPr>
                                <a:rPr lang="en-US" sz="1800" i="1">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𝑊𝑒𝑖𝑔h𝑡</m:t>
                              </m:r>
                            </m:e>
                            <m:sub>
                              <m:r>
                                <m:rPr>
                                  <m:sty m:val="p"/>
                                </m:rPr>
                                <a:rPr lang="en-US" sz="1800" b="0" i="0" smtClean="0">
                                  <a:latin typeface="Cambria Math" charset="0"/>
                                  <a:ea typeface="Cambria Math" charset="0"/>
                                  <a:cs typeface="Cambria Math" charset="0"/>
                                </a:rPr>
                                <m:t>WritingScore</m:t>
                              </m:r>
                            </m:sub>
                          </m:sSub>
                        </m:e>
                      </m:d>
                    </m:oMath>
                    <m:oMath xmlns:m="http://schemas.openxmlformats.org/officeDocument/2006/math">
                      <m:r>
                        <a:rPr lang="en-US" sz="1800" b="0" i="1" smtClean="0">
                          <a:latin typeface="Cambria Math" charset="0"/>
                          <a:ea typeface="Cambria Math" charset="0"/>
                          <a:cs typeface="Cambria Math" charset="0"/>
                        </a:rPr>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charset="0"/>
                                </a:rPr>
                                <m:t>𝑆𝐴𝑇</m:t>
                              </m:r>
                            </m:e>
                            <m:sub>
                              <m:r>
                                <m:rPr>
                                  <m:sty m:val="p"/>
                                </m:rPr>
                                <a:rPr lang="en-US" sz="1800" b="0" i="0" smtClean="0">
                                  <a:latin typeface="Cambria Math" charset="0"/>
                                </a:rPr>
                                <m:t>MathScore</m:t>
                              </m:r>
                            </m:sub>
                          </m:sSub>
                          <m:r>
                            <a:rPr lang="en-US" sz="1800" i="1">
                              <a:latin typeface="Cambria Math" charset="0"/>
                              <a:ea typeface="Cambria Math" charset="0"/>
                              <a:cs typeface="Cambria Math" charset="0"/>
                            </a:rPr>
                            <m:t>×</m:t>
                          </m:r>
                          <m:sSub>
                            <m:sSubPr>
                              <m:ctrlPr>
                                <a:rPr lang="en-US" sz="1800" i="1">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𝑊𝑒𝑖𝑔h𝑡</m:t>
                              </m:r>
                            </m:e>
                            <m:sub>
                              <m:r>
                                <m:rPr>
                                  <m:sty m:val="p"/>
                                </m:rPr>
                                <a:rPr lang="en-US" sz="1800" b="0" i="0" smtClean="0">
                                  <a:latin typeface="Cambria Math" charset="0"/>
                                  <a:ea typeface="Cambria Math" charset="0"/>
                                  <a:cs typeface="Cambria Math" charset="0"/>
                                </a:rPr>
                                <m:t>MathScore</m:t>
                              </m:r>
                            </m:sub>
                          </m:sSub>
                        </m:e>
                      </m:d>
                      <m:r>
                        <a:rPr lang="en-US" sz="1800" b="0" i="1" smtClean="0">
                          <a:latin typeface="Cambria Math" charset="0"/>
                          <a:ea typeface="Cambria Math" charset="0"/>
                          <a:cs typeface="Cambria Math" charset="0"/>
                        </a:rPr>
                        <m:t>+</m:t>
                      </m:r>
                      <m:d>
                        <m:dPr>
                          <m:ctrlPr>
                            <a:rPr lang="en-US" sz="1800" i="1">
                              <a:latin typeface="Cambria Math" panose="02040503050406030204" pitchFamily="18" charset="0"/>
                            </a:rPr>
                          </m:ctrlPr>
                        </m:dPr>
                        <m:e>
                          <m:r>
                            <a:rPr lang="en-US" sz="1800" b="0" i="1" smtClean="0">
                              <a:latin typeface="Cambria Math" charset="0"/>
                            </a:rPr>
                            <m:t>𝐻𝑆𝑅𝑎𝑛𝑘</m:t>
                          </m:r>
                          <m:r>
                            <a:rPr lang="en-US" sz="1800" i="1">
                              <a:latin typeface="Cambria Math" charset="0"/>
                              <a:ea typeface="Cambria Math" charset="0"/>
                              <a:cs typeface="Cambria Math" charset="0"/>
                            </a:rPr>
                            <m:t>×</m:t>
                          </m:r>
                          <m:sSub>
                            <m:sSubPr>
                              <m:ctrlPr>
                                <a:rPr lang="en-US" sz="1800" i="1">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𝑊𝑒𝑖𝑔h𝑡</m:t>
                              </m:r>
                            </m:e>
                            <m:sub>
                              <m:r>
                                <m:rPr>
                                  <m:sty m:val="p"/>
                                </m:rPr>
                                <a:rPr lang="en-US" sz="1800" b="0" i="0" smtClean="0">
                                  <a:latin typeface="Cambria Math" charset="0"/>
                                  <a:ea typeface="Cambria Math" charset="0"/>
                                  <a:cs typeface="Cambria Math" charset="0"/>
                                </a:rPr>
                                <m:t>HSRank</m:t>
                              </m:r>
                            </m:sub>
                          </m:sSub>
                        </m:e>
                      </m:d>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𝐶𝑜𝑛𝑠𝑡𝑎𝑛𝑡</m:t>
                      </m:r>
                    </m:oMath>
                  </m:oMathPara>
                </a14:m>
                <a:endParaRPr lang="en-US" sz="1800" dirty="0"/>
              </a:p>
            </p:txBody>
          </p:sp>
        </mc:Choice>
        <mc:Fallback xmlns="">
          <p:sp>
            <p:nvSpPr>
              <p:cNvPr id="9" name="TextBox 8">
                <a:extLst>
                  <a:ext uri="{FF2B5EF4-FFF2-40B4-BE49-F238E27FC236}">
                    <a16:creationId xmlns:a16="http://schemas.microsoft.com/office/drawing/2014/main" id="{B9C1756B-C92D-4FA3-A37A-59328218C30F}"/>
                  </a:ext>
                </a:extLst>
              </p:cNvPr>
              <p:cNvSpPr txBox="1">
                <a:spLocks noRot="1" noChangeAspect="1" noMove="1" noResize="1" noEditPoints="1" noAdjustHandles="1" noChangeArrowheads="1" noChangeShapeType="1" noTextEdit="1"/>
              </p:cNvSpPr>
              <p:nvPr/>
            </p:nvSpPr>
            <p:spPr>
              <a:xfrm>
                <a:off x="-381000" y="4505289"/>
                <a:ext cx="9906000" cy="688650"/>
              </a:xfrm>
              <a:prstGeom prst="rect">
                <a:avLst/>
              </a:prstGeom>
              <a:blipFill>
                <a:blip r:embed="rId4"/>
                <a:stretch>
                  <a:fillRect b="-7965"/>
                </a:stretch>
              </a:blipFill>
            </p:spPr>
            <p:txBody>
              <a:bodyPr/>
              <a:lstStyle/>
              <a:p>
                <a:r>
                  <a:rPr lang="en-US">
                    <a:noFill/>
                  </a:rPr>
                  <a:t> </a:t>
                </a:r>
              </a:p>
            </p:txBody>
          </p:sp>
        </mc:Fallback>
      </mc:AlternateContent>
    </p:spTree>
    <p:extLst>
      <p:ext uri="{BB962C8B-B14F-4D97-AF65-F5344CB8AC3E}">
        <p14:creationId xmlns:p14="http://schemas.microsoft.com/office/powerpoint/2010/main" val="201171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65495" cy="1025028"/>
          </a:xfrm>
        </p:spPr>
        <p:txBody>
          <a:bodyPr>
            <a:normAutofit fontScale="90000"/>
          </a:bodyPr>
          <a:lstStyle/>
          <a:p>
            <a:pPr algn="l"/>
            <a:r>
              <a:rPr lang="en-US" sz="4000" dirty="0"/>
              <a:t>Using a Regression Line for Prediction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DB17821A-CD3A-40DA-835D-CEAB7909C498}"/>
              </a:ext>
            </a:extLst>
          </p:cNvPr>
          <p:cNvSpPr>
            <a:spLocks noGrp="1"/>
          </p:cNvSpPr>
          <p:nvPr>
            <p:ph idx="1"/>
          </p:nvPr>
        </p:nvSpPr>
        <p:spPr>
          <a:xfrm>
            <a:off x="457200" y="1505968"/>
            <a:ext cx="4114800" cy="3997712"/>
          </a:xfrm>
        </p:spPr>
        <p:txBody>
          <a:bodyPr>
            <a:normAutofit fontScale="70000" lnSpcReduction="20000"/>
          </a:bodyPr>
          <a:lstStyle/>
          <a:p>
            <a:pPr>
              <a:lnSpc>
                <a:spcPct val="120000"/>
              </a:lnSpc>
              <a:spcBef>
                <a:spcPts val="0"/>
              </a:spcBef>
            </a:pPr>
            <a:r>
              <a:rPr lang="en-US" dirty="0"/>
              <a:t>Regression Line</a:t>
            </a:r>
          </a:p>
          <a:p>
            <a:pPr lvl="1">
              <a:lnSpc>
                <a:spcPct val="120000"/>
              </a:lnSpc>
              <a:spcBef>
                <a:spcPts val="0"/>
              </a:spcBef>
            </a:pPr>
            <a:r>
              <a:rPr lang="en-US" dirty="0"/>
              <a:t>Best-fitting straight line for predicting </a:t>
            </a:r>
            <a:r>
              <a:rPr lang="en-US" i="1" dirty="0"/>
              <a:t>Y</a:t>
            </a:r>
            <a:r>
              <a:rPr lang="en-US" dirty="0"/>
              <a:t> from </a:t>
            </a:r>
            <a:r>
              <a:rPr lang="en-US" i="1" dirty="0"/>
              <a:t>X</a:t>
            </a:r>
            <a:br>
              <a:rPr lang="en-US" dirty="0"/>
            </a:br>
            <a:endParaRPr lang="en-US" dirty="0"/>
          </a:p>
          <a:p>
            <a:pPr lvl="1">
              <a:lnSpc>
                <a:spcPct val="120000"/>
              </a:lnSpc>
              <a:spcBef>
                <a:spcPts val="0"/>
              </a:spcBef>
            </a:pPr>
            <a:r>
              <a:rPr lang="en-US" dirty="0"/>
              <a:t>Regression Line for Temperature</a:t>
            </a:r>
          </a:p>
          <a:p>
            <a:pPr lvl="2">
              <a:lnSpc>
                <a:spcPct val="120000"/>
              </a:lnSpc>
              <a:spcBef>
                <a:spcPts val="0"/>
              </a:spcBef>
            </a:pPr>
            <a:r>
              <a:rPr lang="en-US" dirty="0"/>
              <a:t>Regression line inserted in this scatterplot makes it easy to predict an object’s temperature in Celsius if we know its temperature in Fahrenheit</a:t>
            </a:r>
          </a:p>
          <a:p>
            <a:pPr lvl="2">
              <a:lnSpc>
                <a:spcPct val="120000"/>
              </a:lnSpc>
              <a:spcBef>
                <a:spcPts val="0"/>
              </a:spcBef>
            </a:pPr>
            <a:r>
              <a:rPr lang="en-US" dirty="0"/>
              <a:t>An object that is 86°F would be about 30°C</a:t>
            </a:r>
          </a:p>
        </p:txBody>
      </p:sp>
      <p:sp>
        <p:nvSpPr>
          <p:cNvPr id="11" name="TextBox 10">
            <a:extLst>
              <a:ext uri="{FF2B5EF4-FFF2-40B4-BE49-F238E27FC236}">
                <a16:creationId xmlns:a16="http://schemas.microsoft.com/office/drawing/2014/main" id="{D77B5926-A82E-4706-B2BD-110F62E263FF}"/>
              </a:ext>
            </a:extLst>
          </p:cNvPr>
          <p:cNvSpPr txBox="1"/>
          <p:nvPr/>
        </p:nvSpPr>
        <p:spPr>
          <a:xfrm>
            <a:off x="4666785" y="4103297"/>
            <a:ext cx="4191000" cy="1400383"/>
          </a:xfrm>
          <a:prstGeom prst="rect">
            <a:avLst/>
          </a:prstGeom>
          <a:noFill/>
        </p:spPr>
        <p:txBody>
          <a:bodyPr wrap="square" rtlCol="0">
            <a:spAutoFit/>
          </a:bodyPr>
          <a:lstStyle/>
          <a:p>
            <a:pPr>
              <a:spcAft>
                <a:spcPts val="600"/>
              </a:spcAft>
            </a:pPr>
            <a:r>
              <a:rPr lang="en-US" sz="1400" dirty="0">
                <a:solidFill>
                  <a:srgbClr val="000000"/>
                </a:solidFill>
              </a:rPr>
              <a:t>Regression Line for Predicting Celsius from Fahrenheit</a:t>
            </a:r>
          </a:p>
          <a:p>
            <a:pPr marL="115888" indent="-115888">
              <a:spcAft>
                <a:spcPts val="600"/>
              </a:spcAft>
              <a:buFont typeface="Arial" pitchFamily="34" charset="0"/>
              <a:buChar char="•"/>
            </a:pPr>
            <a:r>
              <a:rPr lang="en-US" sz="1400" dirty="0">
                <a:solidFill>
                  <a:srgbClr val="000000"/>
                </a:solidFill>
              </a:rPr>
              <a:t>Draw a vertical line from 86° on the </a:t>
            </a:r>
            <a:r>
              <a:rPr lang="en-US" sz="1400" i="1" dirty="0">
                <a:solidFill>
                  <a:srgbClr val="000000"/>
                </a:solidFill>
                <a:cs typeface="Times New Roman" pitchFamily="18" charset="0"/>
              </a:rPr>
              <a:t>X</a:t>
            </a:r>
            <a:r>
              <a:rPr lang="en-US" sz="1400" dirty="0">
                <a:solidFill>
                  <a:srgbClr val="000000"/>
                </a:solidFill>
              </a:rPr>
              <a:t>-axis up to the diagonal line</a:t>
            </a:r>
          </a:p>
          <a:p>
            <a:pPr marL="115888" indent="-115888">
              <a:spcAft>
                <a:spcPts val="600"/>
              </a:spcAft>
              <a:buFont typeface="Arial" pitchFamily="34" charset="0"/>
              <a:buChar char="•"/>
            </a:pPr>
            <a:r>
              <a:rPr lang="en-US" sz="1400" dirty="0">
                <a:solidFill>
                  <a:srgbClr val="000000"/>
                </a:solidFill>
              </a:rPr>
              <a:t>Draw a horizontal line over to </a:t>
            </a:r>
            <a:r>
              <a:rPr lang="en-US" sz="1400" i="1" dirty="0">
                <a:solidFill>
                  <a:srgbClr val="000000"/>
                </a:solidFill>
                <a:cs typeface="Times New Roman" pitchFamily="18" charset="0"/>
              </a:rPr>
              <a:t>Y</a:t>
            </a:r>
            <a:r>
              <a:rPr lang="en-US" sz="1400" dirty="0">
                <a:solidFill>
                  <a:srgbClr val="000000"/>
                </a:solidFill>
              </a:rPr>
              <a:t>-axis</a:t>
            </a:r>
          </a:p>
          <a:p>
            <a:pPr marL="115888" indent="-115888">
              <a:spcAft>
                <a:spcPts val="600"/>
              </a:spcAft>
              <a:buFont typeface="Arial" pitchFamily="34" charset="0"/>
              <a:buChar char="•"/>
            </a:pPr>
            <a:r>
              <a:rPr lang="en-US" sz="1400" dirty="0">
                <a:solidFill>
                  <a:srgbClr val="000000"/>
                </a:solidFill>
              </a:rPr>
              <a:t>Predicted value of </a:t>
            </a:r>
            <a:r>
              <a:rPr lang="en-US" sz="1400" i="1" dirty="0">
                <a:solidFill>
                  <a:srgbClr val="000000"/>
                </a:solidFill>
                <a:cs typeface="Times New Roman" pitchFamily="18" charset="0"/>
              </a:rPr>
              <a:t>Y</a:t>
            </a:r>
            <a:r>
              <a:rPr lang="en-US" sz="1400" dirty="0">
                <a:solidFill>
                  <a:srgbClr val="000000"/>
                </a:solidFill>
              </a:rPr>
              <a:t> is 30°</a:t>
            </a:r>
            <a:endParaRPr lang="en-US" sz="1600" dirty="0">
              <a:solidFill>
                <a:srgbClr val="000000"/>
              </a:solidFill>
            </a:endParaRPr>
          </a:p>
        </p:txBody>
      </p:sp>
      <p:pic>
        <p:nvPicPr>
          <p:cNvPr id="12" name="Picture 11" descr="The figure is a line graph with a regression line. The regression&#10;line inserted in this scatterplot makes it easy to predict an object’s temperature in&#10;Celsius if we know its temperature in Fahrenheit. An object that is 86°F would be&#10;about 30°C." title="Figure 14.2">
            <a:extLst>
              <a:ext uri="{FF2B5EF4-FFF2-40B4-BE49-F238E27FC236}">
                <a16:creationId xmlns:a16="http://schemas.microsoft.com/office/drawing/2014/main" id="{051B733E-451D-401F-B320-1D171A5E9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505968"/>
            <a:ext cx="3618571" cy="2493655"/>
          </a:xfrm>
          <a:prstGeom prst="rect">
            <a:avLst/>
          </a:prstGeom>
        </p:spPr>
      </p:pic>
    </p:spTree>
    <p:extLst>
      <p:ext uri="{BB962C8B-B14F-4D97-AF65-F5344CB8AC3E}">
        <p14:creationId xmlns:p14="http://schemas.microsoft.com/office/powerpoint/2010/main" val="1086136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50734" cy="502602"/>
          </a:xfrm>
        </p:spPr>
        <p:txBody>
          <a:bodyPr>
            <a:noAutofit/>
          </a:bodyPr>
          <a:lstStyle/>
          <a:p>
            <a:r>
              <a:rPr lang="en-US" sz="3600" dirty="0"/>
              <a:t>Multiple Regression </a:t>
            </a:r>
            <a:r>
              <a:rPr lang="en-US" sz="36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BC6655D9-1B2E-44F5-BF3F-FF6C588B832B}"/>
              </a:ext>
            </a:extLst>
          </p:cNvPr>
          <p:cNvSpPr>
            <a:spLocks noGrp="1"/>
          </p:cNvSpPr>
          <p:nvPr>
            <p:ph idx="1"/>
          </p:nvPr>
        </p:nvSpPr>
        <p:spPr>
          <a:xfrm>
            <a:off x="457200" y="977717"/>
            <a:ext cx="8229600" cy="4525963"/>
          </a:xfrm>
        </p:spPr>
        <p:txBody>
          <a:bodyPr/>
          <a:lstStyle/>
          <a:p>
            <a:pPr>
              <a:spcBef>
                <a:spcPts val="0"/>
              </a:spcBef>
            </a:pPr>
            <a:r>
              <a:rPr lang="en-US" dirty="0"/>
              <a:t>Example: Admitted Class Evaluation Service </a:t>
            </a:r>
            <a:r>
              <a:rPr lang="en-US" i="1" dirty="0"/>
              <a:t>(continued)</a:t>
            </a:r>
          </a:p>
          <a:p>
            <a:pPr lvl="1">
              <a:spcBef>
                <a:spcPts val="0"/>
              </a:spcBef>
            </a:pPr>
            <a:r>
              <a:rPr lang="en-US" dirty="0"/>
              <a:t>Here are the four weights and the constant:</a:t>
            </a:r>
          </a:p>
          <a:p>
            <a:pPr lvl="2">
              <a:spcBef>
                <a:spcPts val="0"/>
              </a:spcBef>
            </a:pPr>
            <a:r>
              <a:rPr lang="en-US" dirty="0"/>
              <a:t>Reading weight = 0.0012</a:t>
            </a:r>
          </a:p>
          <a:p>
            <a:pPr lvl="2">
              <a:spcBef>
                <a:spcPts val="0"/>
              </a:spcBef>
            </a:pPr>
            <a:r>
              <a:rPr lang="en-US" dirty="0"/>
              <a:t>Writing weight = 0.0013</a:t>
            </a:r>
          </a:p>
          <a:p>
            <a:pPr lvl="2">
              <a:spcBef>
                <a:spcPts val="0"/>
              </a:spcBef>
            </a:pPr>
            <a:r>
              <a:rPr lang="en-US" dirty="0"/>
              <a:t>Math weight = 0.0006</a:t>
            </a:r>
          </a:p>
          <a:p>
            <a:pPr lvl="2">
              <a:spcBef>
                <a:spcPts val="0"/>
              </a:spcBef>
            </a:pPr>
            <a:r>
              <a:rPr lang="en-US" dirty="0"/>
              <a:t>HS rank weight = 0.0029</a:t>
            </a:r>
          </a:p>
          <a:p>
            <a:pPr lvl="2">
              <a:spcBef>
                <a:spcPts val="0"/>
              </a:spcBef>
            </a:pPr>
            <a:r>
              <a:rPr lang="en-US" dirty="0"/>
              <a:t>Constant = 0.7821</a:t>
            </a:r>
          </a:p>
        </p:txBody>
      </p:sp>
    </p:spTree>
    <p:extLst>
      <p:ext uri="{BB962C8B-B14F-4D97-AF65-F5344CB8AC3E}">
        <p14:creationId xmlns:p14="http://schemas.microsoft.com/office/powerpoint/2010/main" val="7988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50734" cy="502602"/>
          </a:xfrm>
        </p:spPr>
        <p:txBody>
          <a:bodyPr>
            <a:noAutofit/>
          </a:bodyPr>
          <a:lstStyle/>
          <a:p>
            <a:r>
              <a:rPr lang="en-US" sz="3600" dirty="0"/>
              <a:t>Multiple Regression </a:t>
            </a:r>
            <a:r>
              <a:rPr lang="en-US" sz="36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692D598-0644-4928-B2CE-AA45E59AB638}"/>
              </a:ext>
            </a:extLst>
          </p:cNvPr>
          <p:cNvSpPr>
            <a:spLocks noGrp="1"/>
          </p:cNvSpPr>
          <p:nvPr>
            <p:ph idx="1"/>
          </p:nvPr>
        </p:nvSpPr>
        <p:spPr>
          <a:xfrm>
            <a:off x="457200" y="1096537"/>
            <a:ext cx="8229600" cy="3124201"/>
          </a:xfrm>
        </p:spPr>
        <p:txBody>
          <a:bodyPr>
            <a:noAutofit/>
          </a:bodyPr>
          <a:lstStyle/>
          <a:p>
            <a:pPr>
              <a:spcBef>
                <a:spcPts val="0"/>
              </a:spcBef>
            </a:pPr>
            <a:r>
              <a:rPr lang="en-US" sz="2000" dirty="0"/>
              <a:t>Example: Admitted Class Evaluation Service </a:t>
            </a:r>
            <a:r>
              <a:rPr lang="en-US" sz="2000" i="1" dirty="0"/>
              <a:t>(continued)</a:t>
            </a:r>
          </a:p>
          <a:p>
            <a:pPr lvl="1">
              <a:spcBef>
                <a:spcPts val="0"/>
              </a:spcBef>
            </a:pPr>
            <a:r>
              <a:rPr lang="en-US" sz="2000" dirty="0"/>
              <a:t>If an applicant were good at reading (SAT score = 600), not so good at writing (SAT score = 450), very good at math (SAT score = 760), and had a very good class rank (90), then her predicted GPA would be</a:t>
            </a:r>
          </a:p>
          <a:p>
            <a:pPr lvl="1">
              <a:spcBef>
                <a:spcPts val="0"/>
              </a:spcBef>
            </a:pPr>
            <a:r>
              <a:rPr lang="en-US" sz="2000" dirty="0"/>
              <a:t>A person with those SAT scores and class rank would be predicted to end up with a GPA of 2.80 at the end of her first year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D04312-F2C8-4B0E-9BE1-57F92C135C71}"/>
                  </a:ext>
                </a:extLst>
              </p:cNvPr>
              <p:cNvSpPr txBox="1"/>
              <p:nvPr/>
            </p:nvSpPr>
            <p:spPr>
              <a:xfrm>
                <a:off x="-381000" y="3128493"/>
                <a:ext cx="9906000" cy="2369623"/>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𝐺𝑃</m:t>
                      </m:r>
                      <m:sSup>
                        <m:sSupPr>
                          <m:ctrlPr>
                            <a:rPr lang="en-US" sz="1600" b="0" i="1" smtClean="0">
                              <a:latin typeface="Cambria Math" panose="02040503050406030204" pitchFamily="18" charset="0"/>
                            </a:rPr>
                          </m:ctrlPr>
                        </m:sSupPr>
                        <m:e>
                          <m:r>
                            <a:rPr lang="en-US" sz="1600" b="0" i="1" smtClean="0">
                              <a:latin typeface="Cambria Math" charset="0"/>
                            </a:rPr>
                            <m:t>𝐴</m:t>
                          </m:r>
                        </m:e>
                        <m:sup>
                          <m:r>
                            <a:rPr lang="en-US" sz="1600" b="0" i="1" smtClean="0">
                              <a:latin typeface="Cambria Math" charset="0"/>
                            </a:rPr>
                            <m:t>′</m:t>
                          </m:r>
                        </m:sup>
                      </m:sSup>
                      <m:r>
                        <a:rPr lang="en-US" sz="1600" b="0" i="1" smtClean="0">
                          <a:latin typeface="Cambria Math"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charset="0"/>
                                </a:rPr>
                                <m:t>𝑆𝐴𝑇</m:t>
                              </m:r>
                            </m:e>
                            <m:sub>
                              <m:r>
                                <m:rPr>
                                  <m:sty m:val="p"/>
                                </m:rPr>
                                <a:rPr lang="en-US" sz="1600" b="0" i="0" smtClean="0">
                                  <a:latin typeface="Cambria Math" charset="0"/>
                                </a:rPr>
                                <m:t>ReadingScore</m:t>
                              </m:r>
                            </m:sub>
                          </m:sSub>
                          <m:r>
                            <a:rPr lang="en-US" sz="1600" b="0" i="1" smtClean="0">
                              <a:latin typeface="Cambria Math" charset="0"/>
                              <a:ea typeface="Cambria Math" charset="0"/>
                              <a:cs typeface="Cambria Math" charset="0"/>
                            </a:rPr>
                            <m:t>×</m:t>
                          </m:r>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𝑊𝑒𝑖𝑔h𝑡</m:t>
                              </m:r>
                            </m:e>
                            <m:sub>
                              <m:r>
                                <m:rPr>
                                  <m:sty m:val="p"/>
                                </m:rPr>
                                <a:rPr lang="en-US" sz="1600" b="0" i="0" smtClean="0">
                                  <a:latin typeface="Cambria Math" charset="0"/>
                                  <a:ea typeface="Cambria Math" charset="0"/>
                                  <a:cs typeface="Cambria Math" charset="0"/>
                                </a:rPr>
                                <m:t>ReadingScore</m:t>
                              </m:r>
                            </m:sub>
                          </m:sSub>
                        </m:e>
                      </m:d>
                      <m:r>
                        <a:rPr lang="en-US" sz="1600" b="0" i="1" smtClean="0">
                          <a:latin typeface="Cambria Math" charset="0"/>
                          <a:ea typeface="Cambria Math" charset="0"/>
                          <a:cs typeface="Cambria Math"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charset="0"/>
                                </a:rPr>
                                <m:t>𝑆𝐴𝑇</m:t>
                              </m:r>
                            </m:e>
                            <m:sub>
                              <m:r>
                                <m:rPr>
                                  <m:sty m:val="p"/>
                                </m:rPr>
                                <a:rPr lang="en-US" sz="1600" b="0" i="0" smtClean="0">
                                  <a:latin typeface="Cambria Math" charset="0"/>
                                </a:rPr>
                                <m:t>WritingScore</m:t>
                              </m:r>
                            </m:sub>
                          </m:sSub>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𝑊𝑒𝑖𝑔h𝑡</m:t>
                              </m:r>
                            </m:e>
                            <m:sub>
                              <m:r>
                                <m:rPr>
                                  <m:sty m:val="p"/>
                                </m:rPr>
                                <a:rPr lang="en-US" sz="1600" b="0" i="0" smtClean="0">
                                  <a:latin typeface="Cambria Math" charset="0"/>
                                  <a:ea typeface="Cambria Math" charset="0"/>
                                  <a:cs typeface="Cambria Math" charset="0"/>
                                </a:rPr>
                                <m:t>WritingScore</m:t>
                              </m:r>
                            </m:sub>
                          </m:sSub>
                        </m:e>
                      </m:d>
                    </m:oMath>
                    <m:oMath xmlns:m="http://schemas.openxmlformats.org/officeDocument/2006/math">
                      <m:r>
                        <a:rPr lang="en-US" sz="1600" b="0" i="1" smtClean="0">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 </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charset="0"/>
                                </a:rPr>
                                <m:t>𝑆𝐴𝑇</m:t>
                              </m:r>
                            </m:e>
                            <m:sub>
                              <m:r>
                                <m:rPr>
                                  <m:sty m:val="p"/>
                                </m:rPr>
                                <a:rPr lang="en-US" sz="1600" b="0" i="0" smtClean="0">
                                  <a:latin typeface="Cambria Math" charset="0"/>
                                </a:rPr>
                                <m:t>MathScore</m:t>
                              </m:r>
                            </m:sub>
                          </m:sSub>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𝑊𝑒𝑖𝑔h𝑡</m:t>
                              </m:r>
                            </m:e>
                            <m:sub>
                              <m:r>
                                <m:rPr>
                                  <m:sty m:val="p"/>
                                </m:rPr>
                                <a:rPr lang="en-US" sz="1600" b="0" i="0" smtClean="0">
                                  <a:latin typeface="Cambria Math" charset="0"/>
                                  <a:ea typeface="Cambria Math" charset="0"/>
                                  <a:cs typeface="Cambria Math" charset="0"/>
                                </a:rPr>
                                <m:t>MathScore</m:t>
                              </m:r>
                            </m:sub>
                          </m:sSub>
                        </m:e>
                      </m:d>
                      <m:r>
                        <a:rPr lang="en-US" sz="1600" b="0" i="1" smtClean="0">
                          <a:latin typeface="Cambria Math" charset="0"/>
                          <a:ea typeface="Cambria Math" charset="0"/>
                          <a:cs typeface="Cambria Math" charset="0"/>
                        </a:rPr>
                        <m:t>+</m:t>
                      </m:r>
                      <m:d>
                        <m:dPr>
                          <m:ctrlPr>
                            <a:rPr lang="en-US" sz="1600" i="1">
                              <a:latin typeface="Cambria Math" panose="02040503050406030204" pitchFamily="18" charset="0"/>
                            </a:rPr>
                          </m:ctrlPr>
                        </m:dPr>
                        <m:e>
                          <m:r>
                            <a:rPr lang="en-US" sz="1600" b="0" i="1" smtClean="0">
                              <a:latin typeface="Cambria Math" charset="0"/>
                            </a:rPr>
                            <m:t>𝐻𝑆𝑅𝑎𝑛𝑘</m:t>
                          </m:r>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𝑊𝑒𝑖𝑔h𝑡</m:t>
                              </m:r>
                            </m:e>
                            <m:sub>
                              <m:r>
                                <m:rPr>
                                  <m:sty m:val="p"/>
                                </m:rPr>
                                <a:rPr lang="en-US" sz="1600" b="0" i="0" smtClean="0">
                                  <a:latin typeface="Cambria Math" charset="0"/>
                                  <a:ea typeface="Cambria Math" charset="0"/>
                                  <a:cs typeface="Cambria Math" charset="0"/>
                                </a:rPr>
                                <m:t>HSRank</m:t>
                              </m:r>
                            </m:sub>
                          </m:sSub>
                        </m:e>
                      </m:d>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𝐶𝑜𝑛𝑠𝑡𝑎𝑛𝑡</m:t>
                      </m:r>
                    </m:oMath>
                    <m:oMath xmlns:m="http://schemas.openxmlformats.org/officeDocument/2006/math">
                      <m:r>
                        <a:rPr lang="en-US" sz="1600" b="0" i="1" smtClean="0">
                          <a:latin typeface="Cambria Math" charset="0"/>
                          <a:ea typeface="Cambria Math" charset="0"/>
                          <a:cs typeface="Cambria Math" charset="0"/>
                        </a:rPr>
                        <m:t>=</m:t>
                      </m:r>
                      <m:d>
                        <m:dPr>
                          <m:ctrlPr>
                            <a:rPr lang="en-US" sz="1600" b="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600×0.0012</m:t>
                          </m:r>
                        </m:e>
                      </m:d>
                      <m:r>
                        <a:rPr lang="en-US" sz="1600" b="0" i="1" smtClean="0">
                          <a:latin typeface="Cambria Math" charset="0"/>
                          <a:ea typeface="Cambria Math" charset="0"/>
                          <a:cs typeface="Cambria Math" charset="0"/>
                        </a:rPr>
                        <m:t>+</m:t>
                      </m:r>
                      <m:d>
                        <m:dPr>
                          <m:ctrlPr>
                            <a:rPr lang="en-US" sz="1600" b="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450×0.0013</m:t>
                          </m:r>
                        </m:e>
                      </m:d>
                      <m:r>
                        <a:rPr lang="en-US" sz="1600" b="0" i="1" smtClean="0">
                          <a:latin typeface="Cambria Math" charset="0"/>
                          <a:ea typeface="Cambria Math" charset="0"/>
                          <a:cs typeface="Cambria Math" charset="0"/>
                        </a:rPr>
                        <m:t>+</m:t>
                      </m:r>
                      <m:d>
                        <m:dPr>
                          <m:ctrlPr>
                            <a:rPr lang="en-US" sz="1600" b="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760×0.0006</m:t>
                          </m:r>
                        </m:e>
                      </m:d>
                      <m:r>
                        <a:rPr lang="en-US" sz="1600" b="0" i="1" smtClean="0">
                          <a:latin typeface="Cambria Math" charset="0"/>
                          <a:ea typeface="Cambria Math" charset="0"/>
                          <a:cs typeface="Cambria Math" charset="0"/>
                        </a:rPr>
                        <m:t>+</m:t>
                      </m:r>
                      <m:d>
                        <m:dPr>
                          <m:ctrlPr>
                            <a:rPr lang="en-US" sz="1600" b="0" i="1" smtClean="0">
                              <a:latin typeface="Cambria Math" panose="02040503050406030204" pitchFamily="18" charset="0"/>
                              <a:ea typeface="Cambria Math" charset="0"/>
                              <a:cs typeface="Cambria Math" charset="0"/>
                            </a:rPr>
                          </m:ctrlPr>
                        </m:dPr>
                        <m:e>
                          <m:r>
                            <a:rPr lang="en-US" sz="1600" b="0" i="1" smtClean="0">
                              <a:latin typeface="Cambria Math" charset="0"/>
                              <a:ea typeface="Cambria Math" charset="0"/>
                              <a:cs typeface="Cambria Math" charset="0"/>
                            </a:rPr>
                            <m:t>90×0.0029</m:t>
                          </m:r>
                        </m:e>
                      </m:d>
                      <m:r>
                        <a:rPr lang="en-US" sz="1600" b="0" i="1" smtClean="0">
                          <a:latin typeface="Cambria Math" charset="0"/>
                          <a:ea typeface="Cambria Math" charset="0"/>
                          <a:cs typeface="Cambria Math" charset="0"/>
                        </a:rPr>
                        <m:t>+0.7821</m:t>
                      </m:r>
                    </m:oMath>
                    <m:oMath xmlns:m="http://schemas.openxmlformats.org/officeDocument/2006/math">
                      <m:r>
                        <a:rPr lang="en-US" sz="1600" b="0" i="1" smtClean="0">
                          <a:latin typeface="Cambria Math" charset="0"/>
                          <a:ea typeface="Cambria Math" charset="0"/>
                          <a:cs typeface="Cambria Math" charset="0"/>
                        </a:rPr>
                        <m:t>=0.7200+0.5850+0.4560+0.2610+0.7821</m:t>
                      </m:r>
                    </m:oMath>
                    <m:oMath xmlns:m="http://schemas.openxmlformats.org/officeDocument/2006/math">
                      <m:r>
                        <a:rPr lang="en-US" sz="1600" b="0" i="1" smtClean="0">
                          <a:latin typeface="Cambria Math" charset="0"/>
                          <a:ea typeface="Cambria Math" charset="0"/>
                          <a:cs typeface="Cambria Math" charset="0"/>
                        </a:rPr>
                        <m:t>=2.8041</m:t>
                      </m:r>
                    </m:oMath>
                    <m:oMath xmlns:m="http://schemas.openxmlformats.org/officeDocument/2006/math">
                      <m:r>
                        <a:rPr lang="en-US" sz="1600" b="0" i="1" smtClean="0">
                          <a:latin typeface="Cambria Math" charset="0"/>
                          <a:ea typeface="Cambria Math" charset="0"/>
                          <a:cs typeface="Cambria Math" charset="0"/>
                        </a:rPr>
                        <m:t>=2.80</m:t>
                      </m:r>
                    </m:oMath>
                  </m:oMathPara>
                </a14:m>
                <a:endParaRPr lang="en-US" sz="1600" dirty="0"/>
              </a:p>
            </p:txBody>
          </p:sp>
        </mc:Choice>
        <mc:Fallback xmlns="">
          <p:sp>
            <p:nvSpPr>
              <p:cNvPr id="9" name="TextBox 8">
                <a:extLst>
                  <a:ext uri="{FF2B5EF4-FFF2-40B4-BE49-F238E27FC236}">
                    <a16:creationId xmlns:a16="http://schemas.microsoft.com/office/drawing/2014/main" id="{AFD04312-F2C8-4B0E-9BE1-57F92C135C71}"/>
                  </a:ext>
                </a:extLst>
              </p:cNvPr>
              <p:cNvSpPr txBox="1">
                <a:spLocks noRot="1" noChangeAspect="1" noMove="1" noResize="1" noEditPoints="1" noAdjustHandles="1" noChangeArrowheads="1" noChangeShapeType="1" noTextEdit="1"/>
              </p:cNvSpPr>
              <p:nvPr/>
            </p:nvSpPr>
            <p:spPr>
              <a:xfrm>
                <a:off x="-381000" y="3128493"/>
                <a:ext cx="9906000" cy="236962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83180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3</a:t>
            </a:r>
          </a:p>
        </p:txBody>
      </p:sp>
      <p:pic>
        <p:nvPicPr>
          <p:cNvPr id="11" name="Picture 10" descr="A screenshot of a cell phone&#10;&#10;Description automatically generated">
            <a:extLst>
              <a:ext uri="{FF2B5EF4-FFF2-40B4-BE49-F238E27FC236}">
                <a16:creationId xmlns:a16="http://schemas.microsoft.com/office/drawing/2014/main" id="{7FBF266E-8D42-45C4-A87E-4409333D02AB}"/>
              </a:ext>
            </a:extLst>
          </p:cNvPr>
          <p:cNvPicPr>
            <a:picLocks noChangeAspect="1"/>
          </p:cNvPicPr>
          <p:nvPr/>
        </p:nvPicPr>
        <p:blipFill>
          <a:blip r:embed="rId3"/>
          <a:stretch>
            <a:fillRect/>
          </a:stretch>
        </p:blipFill>
        <p:spPr>
          <a:xfrm>
            <a:off x="570450" y="889804"/>
            <a:ext cx="5352969" cy="1658517"/>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982A2F1-8A94-4C37-A1C5-3DA55E8F43F8}"/>
              </a:ext>
            </a:extLst>
          </p:cNvPr>
          <p:cNvPicPr>
            <a:picLocks noChangeAspect="1"/>
          </p:cNvPicPr>
          <p:nvPr/>
        </p:nvPicPr>
        <p:blipFill>
          <a:blip r:embed="rId4"/>
          <a:stretch>
            <a:fillRect/>
          </a:stretch>
        </p:blipFill>
        <p:spPr>
          <a:xfrm>
            <a:off x="6474839" y="889804"/>
            <a:ext cx="1250538" cy="1658517"/>
          </a:xfrm>
          <a:prstGeom prst="rect">
            <a:avLst/>
          </a:prstGeom>
        </p:spPr>
      </p:pic>
      <p:sp>
        <p:nvSpPr>
          <p:cNvPr id="12" name="Rectangle 11">
            <a:extLst>
              <a:ext uri="{FF2B5EF4-FFF2-40B4-BE49-F238E27FC236}">
                <a16:creationId xmlns:a16="http://schemas.microsoft.com/office/drawing/2014/main" id="{BBDFFE23-9D39-4036-8B3A-2ADCCFA1ABC2}"/>
              </a:ext>
            </a:extLst>
          </p:cNvPr>
          <p:cNvSpPr/>
          <p:nvPr/>
        </p:nvSpPr>
        <p:spPr>
          <a:xfrm>
            <a:off x="570450" y="2754397"/>
            <a:ext cx="8003100" cy="584775"/>
          </a:xfrm>
          <a:prstGeom prst="rect">
            <a:avLst/>
          </a:prstGeom>
        </p:spPr>
        <p:txBody>
          <a:bodyPr wrap="square">
            <a:spAutoFit/>
          </a:bodyPr>
          <a:lstStyle/>
          <a:p>
            <a:r>
              <a:rPr lang="en-US" sz="1600" dirty="0"/>
              <a:t>Let’s revisit the example by looking at the association of total child behavior problems and low-income household status with maternal depressive symptoms. </a:t>
            </a:r>
          </a:p>
        </p:txBody>
      </p:sp>
    </p:spTree>
    <p:extLst>
      <p:ext uri="{BB962C8B-B14F-4D97-AF65-F5344CB8AC3E}">
        <p14:creationId xmlns:p14="http://schemas.microsoft.com/office/powerpoint/2010/main" val="1826210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BC01B6-AC70-4AD2-9D9E-5CE76E46B714}"/>
              </a:ext>
            </a:extLst>
          </p:cNvPr>
          <p:cNvSpPr/>
          <p:nvPr/>
        </p:nvSpPr>
        <p:spPr>
          <a:xfrm>
            <a:off x="612004" y="2376516"/>
            <a:ext cx="5414376" cy="140916"/>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D5B72F5-B4EB-48B3-A935-291E968AFD04}"/>
              </a:ext>
            </a:extLst>
          </p:cNvPr>
          <p:cNvSpPr/>
          <p:nvPr/>
        </p:nvSpPr>
        <p:spPr>
          <a:xfrm>
            <a:off x="612004" y="2066544"/>
            <a:ext cx="5414376" cy="283464"/>
          </a:xfrm>
          <a:prstGeom prst="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1934662" cy="502602"/>
          </a:xfrm>
        </p:spPr>
        <p:txBody>
          <a:bodyPr>
            <a:normAutofit fontScale="90000"/>
          </a:bodyPr>
          <a:lstStyle/>
          <a:p>
            <a:r>
              <a:rPr lang="en-US" sz="4000" dirty="0"/>
              <a:t>Example</a:t>
            </a:r>
          </a:p>
        </p:txBody>
      </p:sp>
      <p:sp>
        <p:nvSpPr>
          <p:cNvPr id="12" name="Rectangle 11">
            <a:extLst>
              <a:ext uri="{FF2B5EF4-FFF2-40B4-BE49-F238E27FC236}">
                <a16:creationId xmlns:a16="http://schemas.microsoft.com/office/drawing/2014/main" id="{BBDFFE23-9D39-4036-8B3A-2ADCCFA1ABC2}"/>
              </a:ext>
            </a:extLst>
          </p:cNvPr>
          <p:cNvSpPr/>
          <p:nvPr/>
        </p:nvSpPr>
        <p:spPr>
          <a:xfrm>
            <a:off x="570450" y="946862"/>
            <a:ext cx="2810703" cy="338554"/>
          </a:xfrm>
          <a:prstGeom prst="rect">
            <a:avLst/>
          </a:prstGeom>
        </p:spPr>
        <p:txBody>
          <a:bodyPr wrap="square">
            <a:spAutoFit/>
          </a:bodyPr>
          <a:lstStyle/>
          <a:p>
            <a:r>
              <a:rPr lang="en-US" sz="1600" dirty="0"/>
              <a:t>Let’s look at the output. </a:t>
            </a:r>
          </a:p>
        </p:txBody>
      </p:sp>
      <p:sp>
        <p:nvSpPr>
          <p:cNvPr id="3" name="Rectangle 2">
            <a:extLst>
              <a:ext uri="{FF2B5EF4-FFF2-40B4-BE49-F238E27FC236}">
                <a16:creationId xmlns:a16="http://schemas.microsoft.com/office/drawing/2014/main" id="{9732E05D-4AF1-4884-AEC9-2491F5404531}"/>
              </a:ext>
            </a:extLst>
          </p:cNvPr>
          <p:cNvSpPr/>
          <p:nvPr/>
        </p:nvSpPr>
        <p:spPr>
          <a:xfrm>
            <a:off x="563525" y="1417390"/>
            <a:ext cx="5635256" cy="1169551"/>
          </a:xfrm>
          <a:prstGeom prst="rect">
            <a:avLst/>
          </a:prstGeom>
        </p:spPr>
        <p:txBody>
          <a:bodyPr wrap="square">
            <a:spAutoFit/>
          </a:bodyPr>
          <a:lstStyle/>
          <a:p>
            <a:r>
              <a:rPr lang="en-US" sz="1000" dirty="0">
                <a:latin typeface="SAS Monospace" panose="020B0609020202020204" pitchFamily="49" charset="0"/>
              </a:rPr>
              <a:t>                                       Standard</a:t>
            </a:r>
          </a:p>
          <a:p>
            <a:r>
              <a:rPr lang="en-US" sz="1000" dirty="0">
                <a:latin typeface="SAS Monospace" panose="020B0609020202020204" pitchFamily="49" charset="0"/>
              </a:rPr>
              <a:t>Parameter            Estimate             Error    t Value    </a:t>
            </a:r>
            <a:r>
              <a:rPr lang="en-US" sz="1000" dirty="0" err="1">
                <a:latin typeface="SAS Monospace" panose="020B0609020202020204" pitchFamily="49" charset="0"/>
              </a:rPr>
              <a:t>Pr</a:t>
            </a:r>
            <a:r>
              <a:rPr lang="en-US" sz="1000" dirty="0">
                <a:latin typeface="SAS Monospace" panose="020B0609020202020204" pitchFamily="49" charset="0"/>
              </a:rPr>
              <a:t> &gt; |t|</a:t>
            </a:r>
          </a:p>
          <a:p>
            <a:endParaRPr lang="en-US" sz="1000" dirty="0">
              <a:latin typeface="SAS Monospace" panose="020B0609020202020204" pitchFamily="49" charset="0"/>
            </a:endParaRPr>
          </a:p>
          <a:p>
            <a:r>
              <a:rPr lang="en-US" sz="1000" dirty="0">
                <a:latin typeface="SAS Monospace" panose="020B0609020202020204" pitchFamily="49" charset="0"/>
              </a:rPr>
              <a:t>Intercept        -20.77531434 B      7.98877911      -2.60      0.0103</a:t>
            </a:r>
          </a:p>
          <a:p>
            <a:r>
              <a:rPr lang="en-US" sz="1000" dirty="0" err="1">
                <a:latin typeface="SAS Monospace" panose="020B0609020202020204" pitchFamily="49" charset="0"/>
              </a:rPr>
              <a:t>income_low</a:t>
            </a:r>
            <a:r>
              <a:rPr lang="en-US" sz="1000" dirty="0">
                <a:latin typeface="SAS Monospace" panose="020B0609020202020204" pitchFamily="49" charset="0"/>
              </a:rPr>
              <a:t> 1       7.89091755 B      2.64944170       2.98      0.0034</a:t>
            </a:r>
          </a:p>
          <a:p>
            <a:r>
              <a:rPr lang="en-US" sz="1000" dirty="0" err="1">
                <a:latin typeface="SAS Monospace" panose="020B0609020202020204" pitchFamily="49" charset="0"/>
              </a:rPr>
              <a:t>income_low</a:t>
            </a:r>
            <a:r>
              <a:rPr lang="en-US" sz="1000" dirty="0">
                <a:latin typeface="SAS Monospace" panose="020B0609020202020204" pitchFamily="49" charset="0"/>
              </a:rPr>
              <a:t> 0       0.00000000 B       .                .         .</a:t>
            </a:r>
          </a:p>
          <a:p>
            <a:r>
              <a:rPr lang="en-US" sz="1000" dirty="0" err="1">
                <a:latin typeface="SAS Monospace" panose="020B0609020202020204" pitchFamily="49" charset="0"/>
              </a:rPr>
              <a:t>ttotprb</a:t>
            </a:r>
            <a:r>
              <a:rPr lang="en-US" sz="1000" dirty="0">
                <a:latin typeface="SAS Monospace" panose="020B0609020202020204" pitchFamily="49" charset="0"/>
              </a:rPr>
              <a:t>            0.49253502        0.11209417       4.39      &lt;.0001</a:t>
            </a:r>
            <a:endParaRPr lang="en-US" sz="2400" dirty="0"/>
          </a:p>
        </p:txBody>
      </p:sp>
      <p:sp>
        <p:nvSpPr>
          <p:cNvPr id="9" name="Rectangle 10">
            <a:extLst>
              <a:ext uri="{FF2B5EF4-FFF2-40B4-BE49-F238E27FC236}">
                <a16:creationId xmlns:a16="http://schemas.microsoft.com/office/drawing/2014/main" id="{EBDBF795-0438-4CA7-98BF-392BE892C5E3}"/>
              </a:ext>
            </a:extLst>
          </p:cNvPr>
          <p:cNvSpPr>
            <a:spLocks noChangeArrowheads="1"/>
          </p:cNvSpPr>
          <p:nvPr/>
        </p:nvSpPr>
        <p:spPr bwMode="auto">
          <a:xfrm>
            <a:off x="1899248" y="1573619"/>
            <a:ext cx="1216091" cy="1013322"/>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endParaRPr lang="en-US" altLang="en-US" sz="1800">
              <a:solidFill>
                <a:schemeClr val="tx1"/>
              </a:solidFill>
            </a:endParaRPr>
          </a:p>
        </p:txBody>
      </p:sp>
      <p:sp>
        <p:nvSpPr>
          <p:cNvPr id="5" name="Rectangle 4">
            <a:extLst>
              <a:ext uri="{FF2B5EF4-FFF2-40B4-BE49-F238E27FC236}">
                <a16:creationId xmlns:a16="http://schemas.microsoft.com/office/drawing/2014/main" id="{7EF9B5EB-8953-42FF-9157-2F3EE60CFAB7}"/>
              </a:ext>
            </a:extLst>
          </p:cNvPr>
          <p:cNvSpPr/>
          <p:nvPr/>
        </p:nvSpPr>
        <p:spPr>
          <a:xfrm>
            <a:off x="612004" y="2743170"/>
            <a:ext cx="4736361" cy="738664"/>
          </a:xfrm>
          <a:prstGeom prst="rect">
            <a:avLst/>
          </a:prstGeom>
        </p:spPr>
        <p:txBody>
          <a:bodyPr wrap="none">
            <a:spAutoFit/>
          </a:bodyPr>
          <a:lstStyle/>
          <a:p>
            <a:r>
              <a:rPr lang="en-US" sz="1600" dirty="0"/>
              <a:t>The multiple linear regression model is:</a:t>
            </a:r>
          </a:p>
          <a:p>
            <a:endParaRPr lang="en-US" sz="1000" dirty="0"/>
          </a:p>
          <a:p>
            <a:r>
              <a:rPr lang="en-US" sz="1600" b="1" dirty="0"/>
              <a:t>CESD = -20.775 + 7.891 (INCOME_LOW) + 0.493 (CBCL)</a:t>
            </a:r>
          </a:p>
        </p:txBody>
      </p:sp>
      <p:sp>
        <p:nvSpPr>
          <p:cNvPr id="13" name="Rectangle 3">
            <a:extLst>
              <a:ext uri="{FF2B5EF4-FFF2-40B4-BE49-F238E27FC236}">
                <a16:creationId xmlns:a16="http://schemas.microsoft.com/office/drawing/2014/main" id="{4987FBB7-3A52-49A7-8316-A8F11103AAB2}"/>
              </a:ext>
            </a:extLst>
          </p:cNvPr>
          <p:cNvSpPr txBox="1">
            <a:spLocks noChangeArrowheads="1"/>
          </p:cNvSpPr>
          <p:nvPr/>
        </p:nvSpPr>
        <p:spPr>
          <a:xfrm>
            <a:off x="563525" y="3492467"/>
            <a:ext cx="8229600" cy="201121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274320">
              <a:buFont typeface="Wingdings" panose="05000000000000000000" pitchFamily="2" charset="2"/>
              <a:buChar char="§"/>
            </a:pPr>
            <a:r>
              <a:rPr lang="en-US" altLang="en-US" sz="1600" dirty="0">
                <a:cs typeface="Arial" panose="020B0604020202020204" pitchFamily="34" charset="0"/>
              </a:rPr>
              <a:t>The slope coefficient associated for INCOME_LOW is 7.891, suggesting that mothers from low-income household have 7.891 more CESD on average compared to not low-income household (after adjusting for CBCL).</a:t>
            </a:r>
          </a:p>
          <a:p>
            <a:pPr indent="-274320">
              <a:buFontTx/>
              <a:buNone/>
            </a:pPr>
            <a:endParaRPr lang="en-US" altLang="en-US" sz="1000" dirty="0">
              <a:cs typeface="Arial" panose="020B0604020202020204" pitchFamily="34" charset="0"/>
            </a:endParaRPr>
          </a:p>
          <a:p>
            <a:pPr indent="-274320">
              <a:buFont typeface="Wingdings" panose="05000000000000000000" pitchFamily="2" charset="2"/>
              <a:buChar char="§"/>
            </a:pPr>
            <a:r>
              <a:rPr lang="en-US" altLang="en-US" sz="1600" dirty="0">
                <a:cs typeface="Arial" panose="020B0604020202020204" pitchFamily="34" charset="0"/>
              </a:rPr>
              <a:t>The slope coefficient for CBCL is .0.493, suggesting  that each unit increase in CBCL associated with an increase of .0.493 mean CESD units on average (after adjusting for INCOME_LOW).</a:t>
            </a:r>
          </a:p>
          <a:p>
            <a:pPr indent="-274320">
              <a:buFont typeface="Wingdings" panose="05000000000000000000" pitchFamily="2" charset="2"/>
              <a:buChar char="§"/>
            </a:pPr>
            <a:endParaRPr lang="en-US" altLang="en-US" sz="1100" dirty="0">
              <a:cs typeface="Arial" panose="020B0604020202020204" pitchFamily="34" charset="0"/>
            </a:endParaRPr>
          </a:p>
          <a:p>
            <a:pPr indent="-274320">
              <a:buFont typeface="Wingdings" panose="05000000000000000000" pitchFamily="2" charset="2"/>
              <a:buChar char="§"/>
            </a:pPr>
            <a:r>
              <a:rPr lang="en-US" altLang="en-US" sz="1600" dirty="0"/>
              <a:t>R</a:t>
            </a:r>
            <a:r>
              <a:rPr lang="en-US" altLang="en-US" sz="1600" baseline="30000" dirty="0"/>
              <a:t>2</a:t>
            </a:r>
            <a:r>
              <a:rPr lang="en-US" altLang="en-US" sz="1600" dirty="0"/>
              <a:t> is fairly small (0.205, not shown, but will get it from SPSS): only about 20.5% of the variation in maternal depressive symptom can be explained by total child behavior problems and low-income household status.</a:t>
            </a:r>
          </a:p>
        </p:txBody>
      </p:sp>
      <mc:AlternateContent xmlns:mc="http://schemas.openxmlformats.org/markup-compatibility/2006" xmlns:a14="http://schemas.microsoft.com/office/drawing/2010/main">
        <mc:Choice Requires="a14">
          <p:sp>
            <p:nvSpPr>
              <p:cNvPr id="14" name="Text Box 4">
                <a:extLst>
                  <a:ext uri="{FF2B5EF4-FFF2-40B4-BE49-F238E27FC236}">
                    <a16:creationId xmlns:a16="http://schemas.microsoft.com/office/drawing/2014/main" id="{03E9E662-0AAE-498D-8B6D-41B40E9513DA}"/>
                  </a:ext>
                </a:extLst>
              </p:cNvPr>
              <p:cNvSpPr txBox="1">
                <a:spLocks noChangeArrowheads="1"/>
              </p:cNvSpPr>
              <p:nvPr/>
            </p:nvSpPr>
            <p:spPr bwMode="auto">
              <a:xfrm>
                <a:off x="6168220" y="1204287"/>
                <a:ext cx="2732568" cy="738664"/>
              </a:xfrm>
              <a:prstGeom prst="rect">
                <a:avLst/>
              </a:prstGeom>
              <a:solidFill>
                <a:srgbClr val="C6D9F1"/>
              </a:solidFill>
              <a:ln w="9525">
                <a:noFill/>
                <a:miter lim="800000"/>
                <a:headEnd/>
                <a:tailEnd/>
              </a:ln>
              <a:effectLst/>
            </p:spPr>
            <p:txBody>
              <a:bodyPr wrap="square">
                <a:spAutoFit/>
              </a:bodyPr>
              <a:lstStyle/>
              <a:p>
                <a:r>
                  <a:rPr lang="en-US" altLang="en-US" sz="1400" dirty="0"/>
                  <a:t>Testing </a:t>
                </a:r>
                <a:r>
                  <a:rPr lang="en-US" altLang="en-US" sz="1400" i="1" dirty="0"/>
                  <a:t>H</a:t>
                </a:r>
                <a:r>
                  <a:rPr lang="en-US" altLang="en-US" sz="1400" baseline="-25000" dirty="0"/>
                  <a:t>0</a:t>
                </a:r>
                <a:r>
                  <a:rPr lang="en-US" altLang="en-US" sz="1400" dirty="0"/>
                  <a:t>: </a:t>
                </a:r>
                <a14:m>
                  <m:oMath xmlns:m="http://schemas.openxmlformats.org/officeDocument/2006/math">
                    <m:sSub>
                      <m:sSubPr>
                        <m:ctrlPr>
                          <a:rPr lang="en-US" sz="1400" i="1">
                            <a:solidFill>
                              <a:srgbClr val="000000"/>
                            </a:solidFill>
                            <a:latin typeface="Cambria Math" panose="02040503050406030204" pitchFamily="18" charset="0"/>
                          </a:rPr>
                        </m:ctrlPr>
                      </m:sSubPr>
                      <m:e>
                        <m:r>
                          <a:rPr lang="en-US" sz="1400" b="0" i="1">
                            <a:solidFill>
                              <a:srgbClr val="000000"/>
                            </a:solidFill>
                            <a:latin typeface="Cambria Math" panose="02040503050406030204" pitchFamily="18" charset="0"/>
                          </a:rPr>
                          <m:t>𝛽</m:t>
                        </m:r>
                      </m:e>
                      <m:sub>
                        <m:r>
                          <a:rPr lang="en-US" sz="1400" b="0" i="0">
                            <a:solidFill>
                              <a:srgbClr val="000000"/>
                            </a:solidFill>
                            <a:latin typeface="Cambria Math" panose="02040503050406030204" pitchFamily="18" charset="0"/>
                          </a:rPr>
                          <m:t>1</m:t>
                        </m:r>
                      </m:sub>
                    </m:sSub>
                  </m:oMath>
                </a14:m>
                <a:r>
                  <a:rPr lang="en-US" altLang="en-US" sz="1400" dirty="0"/>
                  <a:t>= 0</a:t>
                </a:r>
                <a:r>
                  <a:rPr lang="en-US" altLang="en-US" sz="1400" i="1" dirty="0"/>
                  <a:t> </a:t>
                </a:r>
                <a:r>
                  <a:rPr lang="en-US" altLang="en-US" sz="1400" dirty="0"/>
                  <a:t>(INCOME_LOW coefficient controlling for CBCL)</a:t>
                </a:r>
              </a:p>
              <a:p>
                <a:r>
                  <a:rPr lang="en-US" altLang="en-US" sz="1400" i="1" dirty="0" err="1"/>
                  <a:t>t</a:t>
                </a:r>
                <a:r>
                  <a:rPr lang="en-US" altLang="en-US" sz="1400" baseline="-25000" dirty="0" err="1"/>
                  <a:t>stat</a:t>
                </a:r>
                <a:r>
                  <a:rPr lang="en-US" altLang="en-US" sz="1400" dirty="0"/>
                  <a:t> = </a:t>
                </a:r>
                <a:r>
                  <a:rPr lang="en-US" altLang="en-US" sz="1400" dirty="0">
                    <a:cs typeface="Arial" panose="020B0604020202020204" pitchFamily="34" charset="0"/>
                  </a:rPr>
                  <a:t>2.98 and </a:t>
                </a:r>
                <a:r>
                  <a:rPr lang="en-US" altLang="en-US" sz="1400" i="1" dirty="0">
                    <a:cs typeface="Arial" panose="020B0604020202020204" pitchFamily="34" charset="0"/>
                  </a:rPr>
                  <a:t>P </a:t>
                </a:r>
                <a:r>
                  <a:rPr lang="en-US" altLang="en-US" sz="1400" dirty="0">
                    <a:cs typeface="Arial" panose="020B0604020202020204" pitchFamily="34" charset="0"/>
                  </a:rPr>
                  <a:t>= 0.0034 </a:t>
                </a:r>
              </a:p>
            </p:txBody>
          </p:sp>
        </mc:Choice>
        <mc:Fallback xmlns="">
          <p:sp>
            <p:nvSpPr>
              <p:cNvPr id="14" name="Text Box 4">
                <a:extLst>
                  <a:ext uri="{FF2B5EF4-FFF2-40B4-BE49-F238E27FC236}">
                    <a16:creationId xmlns:a16="http://schemas.microsoft.com/office/drawing/2014/main" id="{03E9E662-0AAE-498D-8B6D-41B40E9513DA}"/>
                  </a:ext>
                </a:extLst>
              </p:cNvPr>
              <p:cNvSpPr txBox="1">
                <a:spLocks noRot="1" noChangeAspect="1" noMove="1" noResize="1" noEditPoints="1" noAdjustHandles="1" noChangeArrowheads="1" noChangeShapeType="1" noTextEdit="1"/>
              </p:cNvSpPr>
              <p:nvPr/>
            </p:nvSpPr>
            <p:spPr bwMode="auto">
              <a:xfrm>
                <a:off x="6168220" y="1204287"/>
                <a:ext cx="2732568" cy="738664"/>
              </a:xfrm>
              <a:prstGeom prst="rect">
                <a:avLst/>
              </a:prstGeom>
              <a:blipFill>
                <a:blip r:embed="rId3"/>
                <a:stretch>
                  <a:fillRect l="-670" t="-1653" b="-7438"/>
                </a:stretch>
              </a:blipFill>
              <a:ln w="9525">
                <a:noFill/>
                <a:miter lim="800000"/>
                <a:headEnd/>
                <a:tailEnd/>
              </a:ln>
              <a:effectLst/>
            </p:spPr>
            <p:txBody>
              <a:bodyPr/>
              <a:lstStyle/>
              <a:p>
                <a:r>
                  <a:rPr lang="en-US">
                    <a:noFill/>
                  </a:rPr>
                  <a:t> </a:t>
                </a:r>
              </a:p>
            </p:txBody>
          </p:sp>
        </mc:Fallback>
      </mc:AlternateContent>
      <p:sp>
        <p:nvSpPr>
          <p:cNvPr id="15" name="Freeform 7">
            <a:extLst>
              <a:ext uri="{FF2B5EF4-FFF2-40B4-BE49-F238E27FC236}">
                <a16:creationId xmlns:a16="http://schemas.microsoft.com/office/drawing/2014/main" id="{ABC65A9B-D012-4B73-A6DD-9B63C17D404A}"/>
              </a:ext>
            </a:extLst>
          </p:cNvPr>
          <p:cNvSpPr>
            <a:spLocks/>
          </p:cNvSpPr>
          <p:nvPr/>
        </p:nvSpPr>
        <p:spPr bwMode="auto">
          <a:xfrm rot="3392072">
            <a:off x="6243664" y="1712044"/>
            <a:ext cx="434349" cy="754479"/>
          </a:xfrm>
          <a:custGeom>
            <a:avLst/>
            <a:gdLst>
              <a:gd name="T0" fmla="*/ 0 w 432"/>
              <a:gd name="T1" fmla="*/ 2209800 h 1392"/>
              <a:gd name="T2" fmla="*/ 485422 w 432"/>
              <a:gd name="T3" fmla="*/ 1676400 h 1392"/>
              <a:gd name="T4" fmla="*/ 364067 w 432"/>
              <a:gd name="T5" fmla="*/ 0 h 1392"/>
              <a:gd name="T6" fmla="*/ 0 60000 65536"/>
              <a:gd name="T7" fmla="*/ 0 60000 65536"/>
              <a:gd name="T8" fmla="*/ 0 60000 65536"/>
            </a:gdLst>
            <a:ahLst/>
            <a:cxnLst>
              <a:cxn ang="T6">
                <a:pos x="T0" y="T1"/>
              </a:cxn>
              <a:cxn ang="T7">
                <a:pos x="T2" y="T3"/>
              </a:cxn>
              <a:cxn ang="T8">
                <a:pos x="T4" y="T5"/>
              </a:cxn>
            </a:cxnLst>
            <a:rect l="0" t="0" r="r" b="b"/>
            <a:pathLst>
              <a:path w="432" h="1392">
                <a:moveTo>
                  <a:pt x="0" y="1392"/>
                </a:moveTo>
                <a:cubicBezTo>
                  <a:pt x="168" y="1340"/>
                  <a:pt x="336" y="1288"/>
                  <a:pt x="384" y="1056"/>
                </a:cubicBezTo>
                <a:cubicBezTo>
                  <a:pt x="432" y="824"/>
                  <a:pt x="360" y="412"/>
                  <a:pt x="288" y="0"/>
                </a:cubicBezTo>
              </a:path>
            </a:pathLst>
          </a:custGeom>
          <a:noFill/>
          <a:ln w="19050" cmpd="sng">
            <a:solidFill>
              <a:srgbClr val="333399"/>
            </a:solidFill>
            <a:round/>
            <a:headEnd type="none" w="med" len="med"/>
            <a:tailEnd type="triangle" w="med" len="med"/>
          </a:ln>
          <a:effectLst/>
        </p:spPr>
        <p:txBody>
          <a:bodyPr/>
          <a:lstStyle/>
          <a:p>
            <a:pPr defTabSz="914400" eaLnBrk="1" hangingPunct="1">
              <a:defRPr/>
            </a:pPr>
            <a:endParaRPr lang="en-US">
              <a:solidFill>
                <a:prstClr val="black"/>
              </a:solidFill>
              <a:latin typeface="Arial" charset="0"/>
              <a:ea typeface="+mn-ea"/>
            </a:endParaRPr>
          </a:p>
        </p:txBody>
      </p:sp>
      <mc:AlternateContent xmlns:mc="http://schemas.openxmlformats.org/markup-compatibility/2006" xmlns:a14="http://schemas.microsoft.com/office/drawing/2010/main">
        <mc:Choice Requires="a14">
          <p:sp>
            <p:nvSpPr>
              <p:cNvPr id="18" name="Text Box 4">
                <a:extLst>
                  <a:ext uri="{FF2B5EF4-FFF2-40B4-BE49-F238E27FC236}">
                    <a16:creationId xmlns:a16="http://schemas.microsoft.com/office/drawing/2014/main" id="{C2C875D4-4429-43C7-8B05-1A1C9781CBEE}"/>
                  </a:ext>
                </a:extLst>
              </p:cNvPr>
              <p:cNvSpPr txBox="1">
                <a:spLocks noChangeArrowheads="1"/>
              </p:cNvSpPr>
              <p:nvPr/>
            </p:nvSpPr>
            <p:spPr bwMode="auto">
              <a:xfrm>
                <a:off x="6060557" y="2753804"/>
                <a:ext cx="2732568" cy="738664"/>
              </a:xfrm>
              <a:prstGeom prst="rect">
                <a:avLst/>
              </a:prstGeom>
              <a:solidFill>
                <a:srgbClr val="FFC000"/>
              </a:solidFill>
              <a:ln w="9525">
                <a:noFill/>
                <a:miter lim="800000"/>
                <a:headEnd/>
                <a:tailEnd/>
              </a:ln>
              <a:effectLst/>
            </p:spPr>
            <p:txBody>
              <a:bodyPr wrap="square">
                <a:spAutoFit/>
              </a:bodyPr>
              <a:lstStyle/>
              <a:p>
                <a:r>
                  <a:rPr lang="en-US" altLang="en-US" sz="1400" dirty="0"/>
                  <a:t>Testing </a:t>
                </a:r>
                <a:r>
                  <a:rPr lang="en-US" altLang="en-US" sz="1400" i="1" dirty="0"/>
                  <a:t>H</a:t>
                </a:r>
                <a:r>
                  <a:rPr lang="en-US" altLang="en-US" sz="1400" baseline="-25000" dirty="0"/>
                  <a:t>0</a:t>
                </a:r>
                <a:r>
                  <a:rPr lang="en-US" altLang="en-US" sz="1400" dirty="0"/>
                  <a:t>: </a:t>
                </a:r>
                <a14:m>
                  <m:oMath xmlns:m="http://schemas.openxmlformats.org/officeDocument/2006/math">
                    <m:sSub>
                      <m:sSubPr>
                        <m:ctrlPr>
                          <a:rPr lang="en-US" sz="1400" i="1">
                            <a:solidFill>
                              <a:srgbClr val="000000"/>
                            </a:solidFill>
                            <a:latin typeface="Cambria Math" panose="02040503050406030204" pitchFamily="18" charset="0"/>
                          </a:rPr>
                        </m:ctrlPr>
                      </m:sSubPr>
                      <m:e>
                        <m:r>
                          <a:rPr lang="en-US" sz="1400" b="0" i="1">
                            <a:solidFill>
                              <a:srgbClr val="000000"/>
                            </a:solidFill>
                            <a:latin typeface="Cambria Math" panose="02040503050406030204" pitchFamily="18" charset="0"/>
                          </a:rPr>
                          <m:t>𝛽</m:t>
                        </m:r>
                      </m:e>
                      <m:sub>
                        <m:r>
                          <a:rPr lang="en-US" sz="1400" b="0" i="0" smtClean="0">
                            <a:solidFill>
                              <a:srgbClr val="000000"/>
                            </a:solidFill>
                            <a:latin typeface="Cambria Math" panose="02040503050406030204" pitchFamily="18" charset="0"/>
                          </a:rPr>
                          <m:t>2</m:t>
                        </m:r>
                      </m:sub>
                    </m:sSub>
                  </m:oMath>
                </a14:m>
                <a:r>
                  <a:rPr lang="en-US" altLang="en-US" sz="1400" dirty="0"/>
                  <a:t>= 0</a:t>
                </a:r>
                <a:r>
                  <a:rPr lang="en-US" altLang="en-US" sz="1400" i="1" dirty="0"/>
                  <a:t> </a:t>
                </a:r>
                <a:r>
                  <a:rPr lang="en-US" altLang="en-US" sz="1400" dirty="0"/>
                  <a:t>(CBCL coefficient controlling for INCOME_LOW)</a:t>
                </a:r>
              </a:p>
              <a:p>
                <a:r>
                  <a:rPr lang="en-US" altLang="en-US" sz="1400" i="1" dirty="0" err="1"/>
                  <a:t>t</a:t>
                </a:r>
                <a:r>
                  <a:rPr lang="en-US" altLang="en-US" sz="1400" baseline="-25000" dirty="0" err="1"/>
                  <a:t>stat</a:t>
                </a:r>
                <a:r>
                  <a:rPr lang="en-US" altLang="en-US" sz="1400" dirty="0"/>
                  <a:t> = </a:t>
                </a:r>
                <a:r>
                  <a:rPr lang="en-US" altLang="en-US" sz="1400" dirty="0">
                    <a:cs typeface="Arial" panose="020B0604020202020204" pitchFamily="34" charset="0"/>
                  </a:rPr>
                  <a:t>4.39 and </a:t>
                </a:r>
                <a:r>
                  <a:rPr lang="en-US" altLang="en-US" sz="1400" i="1" dirty="0">
                    <a:cs typeface="Arial" panose="020B0604020202020204" pitchFamily="34" charset="0"/>
                  </a:rPr>
                  <a:t>P </a:t>
                </a:r>
                <a:r>
                  <a:rPr lang="en-US" altLang="en-US" sz="1400" dirty="0">
                    <a:cs typeface="Arial" panose="020B0604020202020204" pitchFamily="34" charset="0"/>
                  </a:rPr>
                  <a:t>&lt; 0.001 </a:t>
                </a:r>
              </a:p>
            </p:txBody>
          </p:sp>
        </mc:Choice>
        <mc:Fallback xmlns="">
          <p:sp>
            <p:nvSpPr>
              <p:cNvPr id="18" name="Text Box 4">
                <a:extLst>
                  <a:ext uri="{FF2B5EF4-FFF2-40B4-BE49-F238E27FC236}">
                    <a16:creationId xmlns:a16="http://schemas.microsoft.com/office/drawing/2014/main" id="{C2C875D4-4429-43C7-8B05-1A1C9781CBEE}"/>
                  </a:ext>
                </a:extLst>
              </p:cNvPr>
              <p:cNvSpPr txBox="1">
                <a:spLocks noRot="1" noChangeAspect="1" noMove="1" noResize="1" noEditPoints="1" noAdjustHandles="1" noChangeArrowheads="1" noChangeShapeType="1" noTextEdit="1"/>
              </p:cNvSpPr>
              <p:nvPr/>
            </p:nvSpPr>
            <p:spPr bwMode="auto">
              <a:xfrm>
                <a:off x="6060557" y="2753804"/>
                <a:ext cx="2732568" cy="738664"/>
              </a:xfrm>
              <a:prstGeom prst="rect">
                <a:avLst/>
              </a:prstGeom>
              <a:blipFill>
                <a:blip r:embed="rId4"/>
                <a:stretch>
                  <a:fillRect l="-670" t="-1653" b="-7438"/>
                </a:stretch>
              </a:blipFill>
              <a:ln w="9525">
                <a:noFill/>
                <a:miter lim="800000"/>
                <a:headEnd/>
                <a:tailEnd/>
              </a:ln>
              <a:effectLst/>
            </p:spPr>
            <p:txBody>
              <a:bodyPr/>
              <a:lstStyle/>
              <a:p>
                <a:r>
                  <a:rPr lang="en-US">
                    <a:noFill/>
                  </a:rPr>
                  <a:t> </a:t>
                </a:r>
              </a:p>
            </p:txBody>
          </p:sp>
        </mc:Fallback>
      </mc:AlternateContent>
      <p:sp>
        <p:nvSpPr>
          <p:cNvPr id="19" name="Freeform 7">
            <a:extLst>
              <a:ext uri="{FF2B5EF4-FFF2-40B4-BE49-F238E27FC236}">
                <a16:creationId xmlns:a16="http://schemas.microsoft.com/office/drawing/2014/main" id="{475BDA80-6FBD-4D15-AA24-1594082C77A1}"/>
              </a:ext>
            </a:extLst>
          </p:cNvPr>
          <p:cNvSpPr>
            <a:spLocks/>
          </p:cNvSpPr>
          <p:nvPr/>
        </p:nvSpPr>
        <p:spPr bwMode="auto">
          <a:xfrm rot="6507502" flipH="1">
            <a:off x="6625199" y="1912415"/>
            <a:ext cx="91964" cy="1282094"/>
          </a:xfrm>
          <a:custGeom>
            <a:avLst/>
            <a:gdLst>
              <a:gd name="T0" fmla="*/ 0 w 432"/>
              <a:gd name="T1" fmla="*/ 2209800 h 1392"/>
              <a:gd name="T2" fmla="*/ 485422 w 432"/>
              <a:gd name="T3" fmla="*/ 1676400 h 1392"/>
              <a:gd name="T4" fmla="*/ 364067 w 432"/>
              <a:gd name="T5" fmla="*/ 0 h 1392"/>
              <a:gd name="T6" fmla="*/ 0 60000 65536"/>
              <a:gd name="T7" fmla="*/ 0 60000 65536"/>
              <a:gd name="T8" fmla="*/ 0 60000 65536"/>
            </a:gdLst>
            <a:ahLst/>
            <a:cxnLst>
              <a:cxn ang="T6">
                <a:pos x="T0" y="T1"/>
              </a:cxn>
              <a:cxn ang="T7">
                <a:pos x="T2" y="T3"/>
              </a:cxn>
              <a:cxn ang="T8">
                <a:pos x="T4" y="T5"/>
              </a:cxn>
            </a:cxnLst>
            <a:rect l="0" t="0" r="r" b="b"/>
            <a:pathLst>
              <a:path w="432" h="1392">
                <a:moveTo>
                  <a:pt x="0" y="1392"/>
                </a:moveTo>
                <a:cubicBezTo>
                  <a:pt x="168" y="1340"/>
                  <a:pt x="336" y="1288"/>
                  <a:pt x="384" y="1056"/>
                </a:cubicBezTo>
                <a:cubicBezTo>
                  <a:pt x="432" y="824"/>
                  <a:pt x="360" y="412"/>
                  <a:pt x="288" y="0"/>
                </a:cubicBezTo>
              </a:path>
            </a:pathLst>
          </a:custGeom>
          <a:noFill/>
          <a:ln w="19050" cmpd="sng">
            <a:solidFill>
              <a:srgbClr val="FFC000"/>
            </a:solidFill>
            <a:round/>
            <a:headEnd type="none" w="med" len="med"/>
            <a:tailEnd type="triangle" w="med" len="med"/>
          </a:ln>
          <a:effectLst/>
        </p:spPr>
        <p:txBody>
          <a:bodyPr/>
          <a:lstStyle/>
          <a:p>
            <a:pPr defTabSz="914400" eaLnBrk="1" hangingPunct="1">
              <a:defRPr/>
            </a:pPr>
            <a:endParaRPr lang="en-US">
              <a:solidFill>
                <a:prstClr val="black"/>
              </a:solidFill>
              <a:latin typeface="Arial" charset="0"/>
              <a:ea typeface="+mn-ea"/>
            </a:endParaRPr>
          </a:p>
        </p:txBody>
      </p:sp>
    </p:spTree>
    <p:extLst>
      <p:ext uri="{BB962C8B-B14F-4D97-AF65-F5344CB8AC3E}">
        <p14:creationId xmlns:p14="http://schemas.microsoft.com/office/powerpoint/2010/main" val="406421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1000"/>
                                        <p:tgtEl>
                                          <p:spTgt spid="13">
                                            <p:txEl>
                                              <p:pRg st="0" end="0"/>
                                            </p:txEl>
                                          </p:spTgt>
                                        </p:tgtEl>
                                      </p:cBhvr>
                                    </p:animEffect>
                                    <p:anim calcmode="lin" valueType="num">
                                      <p:cBhvr>
                                        <p:cTn id="1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1000"/>
                                        <p:tgtEl>
                                          <p:spTgt spid="13">
                                            <p:txEl>
                                              <p:pRg st="2" end="2"/>
                                            </p:txEl>
                                          </p:spTgt>
                                        </p:tgtEl>
                                      </p:cBhvr>
                                    </p:animEffect>
                                    <p:anim calcmode="lin" valueType="num">
                                      <p:cBhvr>
                                        <p:cTn id="2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Effect transition="in" filter="fade">
                                      <p:cBhvr>
                                        <p:cTn id="29" dur="1000"/>
                                        <p:tgtEl>
                                          <p:spTgt spid="13">
                                            <p:txEl>
                                              <p:pRg st="4" end="4"/>
                                            </p:txEl>
                                          </p:spTgt>
                                        </p:tgtEl>
                                      </p:cBhvr>
                                    </p:animEffect>
                                    <p:anim calcmode="lin" valueType="num">
                                      <p:cBhvr>
                                        <p:cTn id="30"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animBg="1"/>
      <p:bldP spid="9" grpId="0" animBg="1"/>
      <p:bldP spid="5" grpId="0"/>
      <p:bldP spid="13" grpId="0" build="p"/>
      <p:bldP spid="14" grpId="0" animBg="1"/>
      <p:bldP spid="15" grpId="0" animBg="1"/>
      <p:bldP spid="18" grpId="0" animBg="1"/>
      <p:bldP spid="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1934662" cy="502602"/>
          </a:xfrm>
        </p:spPr>
        <p:txBody>
          <a:bodyPr>
            <a:normAutofit fontScale="90000"/>
          </a:bodyPr>
          <a:lstStyle/>
          <a:p>
            <a:r>
              <a:rPr lang="en-US" sz="4000" dirty="0"/>
              <a:t>Example</a:t>
            </a:r>
          </a:p>
        </p:txBody>
      </p:sp>
      <p:pic>
        <p:nvPicPr>
          <p:cNvPr id="3" name="Picture 2" descr="A screenshot of a cell phone&#10;&#10;Description automatically generated">
            <a:extLst>
              <a:ext uri="{FF2B5EF4-FFF2-40B4-BE49-F238E27FC236}">
                <a16:creationId xmlns:a16="http://schemas.microsoft.com/office/drawing/2014/main" id="{B975A026-22E0-4FDF-8BD1-356E81425996}"/>
              </a:ext>
            </a:extLst>
          </p:cNvPr>
          <p:cNvPicPr>
            <a:picLocks noChangeAspect="1"/>
          </p:cNvPicPr>
          <p:nvPr/>
        </p:nvPicPr>
        <p:blipFill>
          <a:blip r:embed="rId3"/>
          <a:stretch>
            <a:fillRect/>
          </a:stretch>
        </p:blipFill>
        <p:spPr>
          <a:xfrm>
            <a:off x="779296" y="1233377"/>
            <a:ext cx="4345598" cy="3259198"/>
          </a:xfrm>
          <a:prstGeom prst="rect">
            <a:avLst/>
          </a:prstGeom>
        </p:spPr>
      </p:pic>
      <p:sp>
        <p:nvSpPr>
          <p:cNvPr id="5" name="Rectangle 4">
            <a:extLst>
              <a:ext uri="{FF2B5EF4-FFF2-40B4-BE49-F238E27FC236}">
                <a16:creationId xmlns:a16="http://schemas.microsoft.com/office/drawing/2014/main" id="{2D0A87FC-6205-449C-AF65-ACE7D9BBA7A0}"/>
              </a:ext>
            </a:extLst>
          </p:cNvPr>
          <p:cNvSpPr/>
          <p:nvPr/>
        </p:nvSpPr>
        <p:spPr>
          <a:xfrm>
            <a:off x="5124893" y="2066678"/>
            <a:ext cx="3636333" cy="553998"/>
          </a:xfrm>
          <a:prstGeom prst="rect">
            <a:avLst/>
          </a:prstGeom>
          <a:ln>
            <a:solidFill>
              <a:schemeClr val="tx1"/>
            </a:solidFill>
          </a:ln>
        </p:spPr>
        <p:txBody>
          <a:bodyPr wrap="square">
            <a:spAutoFit/>
          </a:bodyPr>
          <a:lstStyle/>
          <a:p>
            <a:r>
              <a:rPr lang="en-US" sz="1400" b="1" dirty="0"/>
              <a:t>Low-income household: LOW_INCOME = 1</a:t>
            </a:r>
          </a:p>
          <a:p>
            <a:r>
              <a:rPr lang="en-US" sz="1600" dirty="0"/>
              <a:t>CESD = (-20.775 + 7.891) + 0.493 (CBCL)</a:t>
            </a:r>
          </a:p>
        </p:txBody>
      </p:sp>
      <p:sp>
        <p:nvSpPr>
          <p:cNvPr id="10" name="Rectangle 9">
            <a:extLst>
              <a:ext uri="{FF2B5EF4-FFF2-40B4-BE49-F238E27FC236}">
                <a16:creationId xmlns:a16="http://schemas.microsoft.com/office/drawing/2014/main" id="{F48FDD88-578F-4A71-BA16-B730D9FD426B}"/>
              </a:ext>
            </a:extLst>
          </p:cNvPr>
          <p:cNvSpPr/>
          <p:nvPr/>
        </p:nvSpPr>
        <p:spPr>
          <a:xfrm>
            <a:off x="5124894" y="2725628"/>
            <a:ext cx="3636334" cy="553998"/>
          </a:xfrm>
          <a:prstGeom prst="rect">
            <a:avLst/>
          </a:prstGeom>
          <a:ln>
            <a:solidFill>
              <a:schemeClr val="tx1"/>
            </a:solidFill>
          </a:ln>
        </p:spPr>
        <p:txBody>
          <a:bodyPr wrap="square">
            <a:spAutoFit/>
          </a:bodyPr>
          <a:lstStyle/>
          <a:p>
            <a:r>
              <a:rPr lang="en-US" sz="1400" b="1" dirty="0"/>
              <a:t>Not low-income household: LOW_INCOME = 0</a:t>
            </a:r>
          </a:p>
          <a:p>
            <a:r>
              <a:rPr lang="en-US" sz="1600" dirty="0"/>
              <a:t>CESD = -20.775                  + 0.493 (CBCL)</a:t>
            </a:r>
          </a:p>
        </p:txBody>
      </p:sp>
      <p:sp>
        <p:nvSpPr>
          <p:cNvPr id="13" name="Freeform 7">
            <a:extLst>
              <a:ext uri="{FF2B5EF4-FFF2-40B4-BE49-F238E27FC236}">
                <a16:creationId xmlns:a16="http://schemas.microsoft.com/office/drawing/2014/main" id="{C7BF6329-2796-499E-B724-BA3C045291C3}"/>
              </a:ext>
            </a:extLst>
          </p:cNvPr>
          <p:cNvSpPr>
            <a:spLocks/>
          </p:cNvSpPr>
          <p:nvPr/>
        </p:nvSpPr>
        <p:spPr bwMode="auto">
          <a:xfrm rot="5551634" flipH="1">
            <a:off x="4708593" y="798894"/>
            <a:ext cx="1245360" cy="2794865"/>
          </a:xfrm>
          <a:custGeom>
            <a:avLst/>
            <a:gdLst>
              <a:gd name="T0" fmla="*/ 0 w 432"/>
              <a:gd name="T1" fmla="*/ 2209800 h 1392"/>
              <a:gd name="T2" fmla="*/ 485422 w 432"/>
              <a:gd name="T3" fmla="*/ 1676400 h 1392"/>
              <a:gd name="T4" fmla="*/ 364067 w 432"/>
              <a:gd name="T5" fmla="*/ 0 h 1392"/>
              <a:gd name="T6" fmla="*/ 0 60000 65536"/>
              <a:gd name="T7" fmla="*/ 0 60000 65536"/>
              <a:gd name="T8" fmla="*/ 0 60000 65536"/>
            </a:gdLst>
            <a:ahLst/>
            <a:cxnLst>
              <a:cxn ang="T6">
                <a:pos x="T0" y="T1"/>
              </a:cxn>
              <a:cxn ang="T7">
                <a:pos x="T2" y="T3"/>
              </a:cxn>
              <a:cxn ang="T8">
                <a:pos x="T4" y="T5"/>
              </a:cxn>
            </a:cxnLst>
            <a:rect l="0" t="0" r="r" b="b"/>
            <a:pathLst>
              <a:path w="432" h="1392">
                <a:moveTo>
                  <a:pt x="0" y="1392"/>
                </a:moveTo>
                <a:cubicBezTo>
                  <a:pt x="168" y="1340"/>
                  <a:pt x="336" y="1288"/>
                  <a:pt x="384" y="1056"/>
                </a:cubicBezTo>
                <a:cubicBezTo>
                  <a:pt x="432" y="824"/>
                  <a:pt x="360" y="412"/>
                  <a:pt x="288" y="0"/>
                </a:cubicBezTo>
              </a:path>
            </a:pathLst>
          </a:custGeom>
          <a:noFill/>
          <a:ln w="19050" cmpd="sng">
            <a:solidFill>
              <a:srgbClr val="333399"/>
            </a:solidFill>
            <a:round/>
            <a:headEnd type="none" w="med" len="med"/>
            <a:tailEnd type="triangle" w="med" len="med"/>
          </a:ln>
          <a:effectLst/>
        </p:spPr>
        <p:txBody>
          <a:bodyPr/>
          <a:lstStyle/>
          <a:p>
            <a:pPr defTabSz="914400" eaLnBrk="1" hangingPunct="1">
              <a:defRPr/>
            </a:pPr>
            <a:endParaRPr lang="en-US">
              <a:solidFill>
                <a:prstClr val="black"/>
              </a:solidFill>
              <a:latin typeface="Arial" charset="0"/>
              <a:ea typeface="+mn-ea"/>
            </a:endParaRPr>
          </a:p>
        </p:txBody>
      </p:sp>
      <p:sp>
        <p:nvSpPr>
          <p:cNvPr id="14" name="Freeform 7">
            <a:extLst>
              <a:ext uri="{FF2B5EF4-FFF2-40B4-BE49-F238E27FC236}">
                <a16:creationId xmlns:a16="http://schemas.microsoft.com/office/drawing/2014/main" id="{83613193-0403-406D-91AD-82A628711C36}"/>
              </a:ext>
            </a:extLst>
          </p:cNvPr>
          <p:cNvSpPr>
            <a:spLocks/>
          </p:cNvSpPr>
          <p:nvPr/>
        </p:nvSpPr>
        <p:spPr bwMode="auto">
          <a:xfrm rot="4482623">
            <a:off x="4563673" y="1905181"/>
            <a:ext cx="1426040" cy="3155549"/>
          </a:xfrm>
          <a:custGeom>
            <a:avLst/>
            <a:gdLst>
              <a:gd name="T0" fmla="*/ 0 w 432"/>
              <a:gd name="T1" fmla="*/ 2209800 h 1392"/>
              <a:gd name="T2" fmla="*/ 485422 w 432"/>
              <a:gd name="T3" fmla="*/ 1676400 h 1392"/>
              <a:gd name="T4" fmla="*/ 364067 w 432"/>
              <a:gd name="T5" fmla="*/ 0 h 1392"/>
              <a:gd name="T6" fmla="*/ 0 60000 65536"/>
              <a:gd name="T7" fmla="*/ 0 60000 65536"/>
              <a:gd name="T8" fmla="*/ 0 60000 65536"/>
            </a:gdLst>
            <a:ahLst/>
            <a:cxnLst>
              <a:cxn ang="T6">
                <a:pos x="T0" y="T1"/>
              </a:cxn>
              <a:cxn ang="T7">
                <a:pos x="T2" y="T3"/>
              </a:cxn>
              <a:cxn ang="T8">
                <a:pos x="T4" y="T5"/>
              </a:cxn>
            </a:cxnLst>
            <a:rect l="0" t="0" r="r" b="b"/>
            <a:pathLst>
              <a:path w="432" h="1392">
                <a:moveTo>
                  <a:pt x="0" y="1392"/>
                </a:moveTo>
                <a:cubicBezTo>
                  <a:pt x="168" y="1340"/>
                  <a:pt x="336" y="1288"/>
                  <a:pt x="384" y="1056"/>
                </a:cubicBezTo>
                <a:cubicBezTo>
                  <a:pt x="432" y="824"/>
                  <a:pt x="360" y="412"/>
                  <a:pt x="288" y="0"/>
                </a:cubicBezTo>
              </a:path>
            </a:pathLst>
          </a:custGeom>
          <a:noFill/>
          <a:ln w="19050" cmpd="sng">
            <a:solidFill>
              <a:srgbClr val="333399"/>
            </a:solidFill>
            <a:round/>
            <a:headEnd type="none" w="med" len="med"/>
            <a:tailEnd type="triangle" w="med" len="med"/>
          </a:ln>
          <a:effectLst/>
        </p:spPr>
        <p:txBody>
          <a:bodyPr/>
          <a:lstStyle/>
          <a:p>
            <a:pPr defTabSz="914400" eaLnBrk="1" hangingPunct="1">
              <a:defRPr/>
            </a:pPr>
            <a:endParaRPr lang="en-US">
              <a:solidFill>
                <a:prstClr val="black"/>
              </a:solidFill>
              <a:latin typeface="Arial" charset="0"/>
              <a:ea typeface="+mn-ea"/>
            </a:endParaRPr>
          </a:p>
        </p:txBody>
      </p:sp>
      <p:sp>
        <p:nvSpPr>
          <p:cNvPr id="6" name="Rectangle 5">
            <a:extLst>
              <a:ext uri="{FF2B5EF4-FFF2-40B4-BE49-F238E27FC236}">
                <a16:creationId xmlns:a16="http://schemas.microsoft.com/office/drawing/2014/main" id="{15EFCD2D-2B65-40BD-BE9F-4BBDDE1FBC64}"/>
              </a:ext>
            </a:extLst>
          </p:cNvPr>
          <p:cNvSpPr/>
          <p:nvPr/>
        </p:nvSpPr>
        <p:spPr>
          <a:xfrm>
            <a:off x="1142562" y="4675905"/>
            <a:ext cx="3130024" cy="369332"/>
          </a:xfrm>
          <a:prstGeom prst="rect">
            <a:avLst/>
          </a:prstGeom>
        </p:spPr>
        <p:txBody>
          <a:bodyPr wrap="none">
            <a:spAutoFit/>
          </a:bodyPr>
          <a:lstStyle/>
          <a:p>
            <a:pPr defTabSz="914400"/>
            <a:r>
              <a:rPr lang="en-US" altLang="en-US" dirty="0">
                <a:solidFill>
                  <a:srgbClr val="000000"/>
                </a:solidFill>
                <a:latin typeface="Times New Roman" panose="02020603050405020304" pitchFamily="18" charset="0"/>
              </a:rPr>
              <a:t>Different Intercepts, same slope</a:t>
            </a:r>
          </a:p>
        </p:txBody>
      </p:sp>
    </p:spTree>
    <p:extLst>
      <p:ext uri="{BB962C8B-B14F-4D97-AF65-F5344CB8AC3E}">
        <p14:creationId xmlns:p14="http://schemas.microsoft.com/office/powerpoint/2010/main" val="12803210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00051" y="442094"/>
            <a:ext cx="5632760" cy="540886"/>
          </a:xfrm>
        </p:spPr>
        <p:txBody>
          <a:bodyPr>
            <a:noAutofit/>
          </a:bodyPr>
          <a:lstStyle/>
          <a:p>
            <a:r>
              <a:rPr lang="en-US" altLang="zh-CN" sz="3600" dirty="0"/>
              <a:t>Interaction</a:t>
            </a:r>
            <a:r>
              <a:rPr lang="en-US" sz="3600" dirty="0"/>
              <a:t> Regression Model</a:t>
            </a:r>
          </a:p>
        </p:txBody>
      </p:sp>
      <p:sp>
        <p:nvSpPr>
          <p:cNvPr id="7" name="Rectangle 3">
            <a:extLst>
              <a:ext uri="{FF2B5EF4-FFF2-40B4-BE49-F238E27FC236}">
                <a16:creationId xmlns:a16="http://schemas.microsoft.com/office/drawing/2014/main" id="{91FA5C16-A4BD-4384-B353-5E675B86967E}"/>
              </a:ext>
            </a:extLst>
          </p:cNvPr>
          <p:cNvSpPr txBox="1">
            <a:spLocks/>
          </p:cNvSpPr>
          <p:nvPr/>
        </p:nvSpPr>
        <p:spPr>
          <a:xfrm>
            <a:off x="400050" y="1144293"/>
            <a:ext cx="7818917" cy="2609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Font typeface="Wingdings 2" panose="05020102010507070707" pitchFamily="18" charset="2"/>
              <a:buNone/>
            </a:pPr>
            <a:r>
              <a:rPr lang="en-US" altLang="en-US" sz="2000" dirty="0">
                <a:solidFill>
                  <a:srgbClr val="000000"/>
                </a:solidFill>
                <a:ea typeface="ＭＳ Ｐゴシック" panose="020B0600070205080204" pitchFamily="34" charset="-128"/>
              </a:rPr>
              <a:t>In statistics, an </a:t>
            </a:r>
            <a:r>
              <a:rPr lang="en-US" altLang="en-US" sz="2000" b="1" dirty="0">
                <a:solidFill>
                  <a:srgbClr val="000000"/>
                </a:solidFill>
                <a:ea typeface="ＭＳ Ｐゴシック" panose="020B0600070205080204" pitchFamily="34" charset="-128"/>
              </a:rPr>
              <a:t>interaction</a:t>
            </a:r>
            <a:r>
              <a:rPr lang="en-US" altLang="en-US" sz="2000" dirty="0">
                <a:solidFill>
                  <a:srgbClr val="000000"/>
                </a:solidFill>
                <a:ea typeface="ＭＳ Ｐゴシック" panose="020B0600070205080204" pitchFamily="34" charset="-128"/>
              </a:rPr>
              <a:t> may arise when considering the relationship among two or more variables, and describes a situation in which the effect of one independent variable on an outcome depends on the state of a second independent variable. </a:t>
            </a:r>
          </a:p>
          <a:p>
            <a:pPr marL="0" indent="0">
              <a:spcBef>
                <a:spcPts val="0"/>
              </a:spcBef>
              <a:buFont typeface="Wingdings 2" panose="05020102010507070707" pitchFamily="18" charset="2"/>
              <a:buNone/>
            </a:pPr>
            <a:endParaRPr lang="en-US" altLang="en-US" sz="1000" dirty="0">
              <a:solidFill>
                <a:srgbClr val="000000"/>
              </a:solidFill>
              <a:ea typeface="ＭＳ Ｐゴシック" panose="020B0600070205080204" pitchFamily="34" charset="-128"/>
            </a:endParaRPr>
          </a:p>
          <a:p>
            <a:pPr marL="0" indent="0">
              <a:spcBef>
                <a:spcPts val="0"/>
              </a:spcBef>
              <a:spcAft>
                <a:spcPts val="600"/>
              </a:spcAft>
              <a:buNone/>
            </a:pPr>
            <a:r>
              <a:rPr lang="en-US" altLang="en-US" sz="2000" dirty="0">
                <a:solidFill>
                  <a:srgbClr val="000000"/>
                </a:solidFill>
              </a:rPr>
              <a:t>In multiple regression, an interaction regression model contains two-way cross product terms</a:t>
            </a:r>
          </a:p>
          <a:p>
            <a:pPr marL="0" indent="0">
              <a:spcBef>
                <a:spcPts val="0"/>
              </a:spcBef>
              <a:spcAft>
                <a:spcPts val="600"/>
              </a:spcAft>
              <a:buNone/>
            </a:pPr>
            <a:r>
              <a:rPr lang="en-US" altLang="en-US" sz="2000" b="1" i="1" dirty="0"/>
              <a:t>                           Y</a:t>
            </a:r>
            <a:r>
              <a:rPr lang="en-US" altLang="en-US" sz="2000" b="1" dirty="0"/>
              <a:t> = </a:t>
            </a:r>
            <a:r>
              <a:rPr lang="en-US" altLang="en-US" sz="2000" b="1" i="1" dirty="0"/>
              <a:t>b</a:t>
            </a:r>
            <a:r>
              <a:rPr lang="en-US" altLang="en-US" sz="2000" b="1" baseline="-25000" dirty="0"/>
              <a:t>0</a:t>
            </a:r>
            <a:r>
              <a:rPr lang="en-US" altLang="en-US" sz="2000" b="1" dirty="0"/>
              <a:t> + </a:t>
            </a:r>
            <a:r>
              <a:rPr lang="en-US" altLang="en-US" sz="2000" b="1" i="1" dirty="0"/>
              <a:t>b</a:t>
            </a:r>
            <a:r>
              <a:rPr lang="en-US" altLang="en-US" sz="2000" b="1" baseline="-25000" dirty="0"/>
              <a:t>1</a:t>
            </a:r>
            <a:r>
              <a:rPr lang="en-US" altLang="en-US" sz="2000" b="1" i="1" dirty="0"/>
              <a:t>x</a:t>
            </a:r>
            <a:r>
              <a:rPr lang="en-US" altLang="en-US" sz="2000" b="1" baseline="-25000" dirty="0"/>
              <a:t>1</a:t>
            </a:r>
            <a:r>
              <a:rPr lang="en-US" altLang="en-US" sz="2000" b="1" dirty="0"/>
              <a:t> + </a:t>
            </a:r>
            <a:r>
              <a:rPr lang="en-US" altLang="en-US" sz="2000" b="1" i="1" dirty="0"/>
              <a:t>b</a:t>
            </a:r>
            <a:r>
              <a:rPr lang="en-US" altLang="en-US" sz="2000" b="1" baseline="-25000" dirty="0"/>
              <a:t>2</a:t>
            </a:r>
            <a:r>
              <a:rPr lang="en-US" altLang="en-US" sz="2000" b="1" i="1" dirty="0"/>
              <a:t>x</a:t>
            </a:r>
            <a:r>
              <a:rPr lang="en-US" altLang="en-US" sz="2000" b="1" baseline="-25000" dirty="0"/>
              <a:t>2</a:t>
            </a:r>
            <a:r>
              <a:rPr lang="en-US" altLang="en-US" sz="2000" b="1" dirty="0"/>
              <a:t> + </a:t>
            </a:r>
            <a:r>
              <a:rPr lang="en-US" altLang="en-US" sz="2000" b="1" i="1" dirty="0">
                <a:solidFill>
                  <a:srgbClr val="950E13"/>
                </a:solidFill>
              </a:rPr>
              <a:t>b</a:t>
            </a:r>
            <a:r>
              <a:rPr lang="en-US" altLang="en-US" sz="2000" b="1" baseline="-25000" dirty="0">
                <a:solidFill>
                  <a:srgbClr val="950E13"/>
                </a:solidFill>
              </a:rPr>
              <a:t>3</a:t>
            </a:r>
            <a:r>
              <a:rPr lang="en-US" altLang="en-US" sz="2000" b="1" i="1" dirty="0">
                <a:solidFill>
                  <a:srgbClr val="950E13"/>
                </a:solidFill>
              </a:rPr>
              <a:t>x</a:t>
            </a:r>
            <a:r>
              <a:rPr lang="en-US" altLang="en-US" sz="2000" b="1" baseline="-25000" dirty="0">
                <a:solidFill>
                  <a:srgbClr val="950E13"/>
                </a:solidFill>
              </a:rPr>
              <a:t>1</a:t>
            </a:r>
            <a:r>
              <a:rPr lang="en-US" altLang="en-US" sz="2000" b="1" i="1" dirty="0">
                <a:solidFill>
                  <a:srgbClr val="950E13"/>
                </a:solidFill>
              </a:rPr>
              <a:t>x</a:t>
            </a:r>
            <a:r>
              <a:rPr lang="en-US" altLang="en-US" sz="2000" b="1" baseline="-25000" dirty="0">
                <a:solidFill>
                  <a:srgbClr val="950E13"/>
                </a:solidFill>
              </a:rPr>
              <a:t>2</a:t>
            </a:r>
            <a:r>
              <a:rPr lang="en-US" altLang="en-US" sz="2000" b="1" dirty="0"/>
              <a:t> +  </a:t>
            </a:r>
            <a:r>
              <a:rPr lang="en-US" altLang="en-US" sz="2000" b="1" dirty="0">
                <a:sym typeface="Symbol" panose="05050102010706020507" pitchFamily="18" charset="2"/>
              </a:rPr>
              <a:t></a:t>
            </a:r>
          </a:p>
          <a:p>
            <a:pPr marL="0" indent="0">
              <a:spcBef>
                <a:spcPts val="0"/>
              </a:spcBef>
              <a:spcAft>
                <a:spcPts val="600"/>
              </a:spcAft>
              <a:buNone/>
            </a:pPr>
            <a:endParaRPr lang="en-US" altLang="en-US" sz="2000" dirty="0">
              <a:solidFill>
                <a:srgbClr val="000000"/>
              </a:solidFill>
            </a:endParaRPr>
          </a:p>
          <a:p>
            <a:pPr marL="0" indent="0">
              <a:spcBef>
                <a:spcPts val="0"/>
              </a:spcBef>
              <a:spcAft>
                <a:spcPts val="600"/>
              </a:spcAft>
              <a:buNone/>
            </a:pPr>
            <a:endParaRPr lang="en-US" altLang="en-US" sz="2000" dirty="0">
              <a:solidFill>
                <a:srgbClr val="000000"/>
              </a:solidFill>
            </a:endParaRPr>
          </a:p>
        </p:txBody>
      </p:sp>
      <p:sp>
        <p:nvSpPr>
          <p:cNvPr id="2" name="Rectangle 1">
            <a:extLst>
              <a:ext uri="{FF2B5EF4-FFF2-40B4-BE49-F238E27FC236}">
                <a16:creationId xmlns:a16="http://schemas.microsoft.com/office/drawing/2014/main" id="{618F4204-89DE-439E-B7A3-B1877E2D9DBC}"/>
              </a:ext>
            </a:extLst>
          </p:cNvPr>
          <p:cNvSpPr/>
          <p:nvPr/>
        </p:nvSpPr>
        <p:spPr>
          <a:xfrm>
            <a:off x="531627" y="3740857"/>
            <a:ext cx="7591647" cy="1323439"/>
          </a:xfrm>
          <a:prstGeom prst="rect">
            <a:avLst/>
          </a:prstGeom>
        </p:spPr>
        <p:txBody>
          <a:bodyPr wrap="square">
            <a:spAutoFit/>
          </a:bodyPr>
          <a:lstStyle/>
          <a:p>
            <a:pPr marL="342900" indent="-342900">
              <a:buClr>
                <a:schemeClr val="tx1"/>
              </a:buClr>
              <a:buSzPct val="100000"/>
              <a:buFont typeface="Wingdings" panose="05000000000000000000" pitchFamily="2" charset="2"/>
              <a:buChar char="§"/>
              <a:defRPr/>
            </a:pPr>
            <a:r>
              <a:rPr lang="en-US" altLang="en-US" sz="2000" b="1" dirty="0">
                <a:solidFill>
                  <a:srgbClr val="950E13"/>
                </a:solidFill>
              </a:rPr>
              <a:t>Without</a:t>
            </a:r>
            <a:r>
              <a:rPr lang="en-US" altLang="en-US" sz="2000" dirty="0"/>
              <a:t> interaction term, effect of </a:t>
            </a:r>
            <a:r>
              <a:rPr lang="en-US" altLang="en-US" sz="2000" i="1" dirty="0"/>
              <a:t>X</a:t>
            </a:r>
            <a:r>
              <a:rPr lang="en-US" altLang="en-US" sz="2000" baseline="-25000" dirty="0"/>
              <a:t>1</a:t>
            </a:r>
            <a:r>
              <a:rPr lang="en-US" altLang="en-US" sz="2000" dirty="0"/>
              <a:t> on </a:t>
            </a:r>
            <a:r>
              <a:rPr lang="en-US" altLang="en-US" sz="2000" i="1" dirty="0"/>
              <a:t>Y</a:t>
            </a:r>
            <a:r>
              <a:rPr lang="en-US" altLang="en-US" sz="2000" dirty="0"/>
              <a:t> is measured by </a:t>
            </a:r>
            <a:r>
              <a:rPr lang="en-US" altLang="en-US" sz="2000" i="1" dirty="0"/>
              <a:t>b</a:t>
            </a:r>
            <a:r>
              <a:rPr lang="en-US" altLang="en-US" sz="2000" baseline="-25000" dirty="0"/>
              <a:t>1</a:t>
            </a:r>
            <a:endParaRPr lang="en-US" altLang="en-US" sz="2000" dirty="0"/>
          </a:p>
          <a:p>
            <a:pPr marL="342900" indent="-342900">
              <a:buClr>
                <a:schemeClr val="tx1"/>
              </a:buClr>
              <a:buFont typeface="Wingdings" panose="05000000000000000000" pitchFamily="2" charset="2"/>
              <a:buChar char="§"/>
              <a:defRPr/>
            </a:pPr>
            <a:r>
              <a:rPr lang="en-US" altLang="en-US" sz="2000" b="1" dirty="0">
                <a:solidFill>
                  <a:srgbClr val="950E13"/>
                </a:solidFill>
              </a:rPr>
              <a:t>With</a:t>
            </a:r>
            <a:r>
              <a:rPr lang="en-US" altLang="en-US" sz="2000" dirty="0"/>
              <a:t> interaction term, effect of </a:t>
            </a:r>
            <a:r>
              <a:rPr lang="en-US" altLang="en-US" sz="2000" i="1" dirty="0"/>
              <a:t>X</a:t>
            </a:r>
            <a:r>
              <a:rPr lang="en-US" altLang="en-US" sz="2000" baseline="-25000" dirty="0"/>
              <a:t>1</a:t>
            </a:r>
            <a:r>
              <a:rPr lang="en-US" altLang="en-US" sz="2000" dirty="0"/>
              <a:t> on </a:t>
            </a:r>
            <a:r>
              <a:rPr lang="en-US" altLang="en-US" sz="2000" i="1" dirty="0"/>
              <a:t>Y</a:t>
            </a:r>
            <a:r>
              <a:rPr lang="en-US" altLang="en-US" sz="2000" dirty="0"/>
              <a:t> is measured by </a:t>
            </a:r>
            <a:r>
              <a:rPr lang="en-US" altLang="en-US" sz="2000" i="1" dirty="0"/>
              <a:t>b</a:t>
            </a:r>
            <a:r>
              <a:rPr lang="en-US" altLang="en-US" sz="2000" baseline="-25000" dirty="0"/>
              <a:t>1</a:t>
            </a:r>
            <a:r>
              <a:rPr lang="en-US" altLang="en-US" sz="2000" dirty="0"/>
              <a:t> + </a:t>
            </a:r>
            <a:r>
              <a:rPr lang="en-US" altLang="en-US" sz="2000" i="1" dirty="0"/>
              <a:t>b</a:t>
            </a:r>
            <a:r>
              <a:rPr lang="en-US" altLang="en-US" sz="2000" baseline="-25000" dirty="0"/>
              <a:t>3</a:t>
            </a:r>
            <a:r>
              <a:rPr lang="en-US" altLang="en-US" sz="2000" i="1" dirty="0"/>
              <a:t>X</a:t>
            </a:r>
            <a:r>
              <a:rPr lang="en-US" altLang="en-US" sz="2000" baseline="-25000" dirty="0"/>
              <a:t>2</a:t>
            </a:r>
          </a:p>
          <a:p>
            <a:pPr marL="457200" lvl="2">
              <a:buClr>
                <a:schemeClr val="accent1"/>
              </a:buClr>
              <a:buSzPct val="110000"/>
              <a:defRPr/>
            </a:pPr>
            <a:r>
              <a:rPr lang="en-US" altLang="en-US" sz="2000" dirty="0">
                <a:solidFill>
                  <a:schemeClr val="accent1"/>
                </a:solidFill>
                <a:ea typeface="ＭＳ Ｐゴシック" panose="020B0600070205080204" pitchFamily="34" charset="-128"/>
              </a:rPr>
              <a:t>      </a:t>
            </a:r>
            <a:r>
              <a:rPr lang="en-US" altLang="en-US" sz="2000" dirty="0"/>
              <a:t>Effect of </a:t>
            </a:r>
            <a:r>
              <a:rPr lang="en-US" altLang="en-US" sz="2000" i="1" dirty="0"/>
              <a:t>X</a:t>
            </a:r>
            <a:r>
              <a:rPr lang="en-US" altLang="en-US" sz="2000" baseline="-25000" dirty="0"/>
              <a:t>1</a:t>
            </a:r>
            <a:r>
              <a:rPr lang="en-US" altLang="en-US" sz="2000" dirty="0"/>
              <a:t> increases as </a:t>
            </a:r>
            <a:r>
              <a:rPr lang="en-US" altLang="en-US" sz="2000" i="1" dirty="0"/>
              <a:t>X</a:t>
            </a:r>
            <a:r>
              <a:rPr lang="en-US" altLang="en-US" sz="2000" baseline="-25000" dirty="0"/>
              <a:t>2</a:t>
            </a:r>
            <a:r>
              <a:rPr lang="en-US" altLang="en-US" sz="2000" dirty="0"/>
              <a:t> increases (if </a:t>
            </a:r>
            <a:r>
              <a:rPr lang="en-US" altLang="en-US" sz="2000" i="1" dirty="0"/>
              <a:t>b</a:t>
            </a:r>
            <a:r>
              <a:rPr lang="en-US" altLang="en-US" sz="2000" baseline="-25000" dirty="0"/>
              <a:t>3</a:t>
            </a:r>
            <a:r>
              <a:rPr lang="en-US" altLang="en-US" sz="2000" dirty="0"/>
              <a:t>&gt;0), or decreases as X</a:t>
            </a:r>
            <a:r>
              <a:rPr lang="en-US" altLang="en-US" sz="2000" baseline="-25000" dirty="0"/>
              <a:t>2</a:t>
            </a:r>
          </a:p>
          <a:p>
            <a:pPr marL="0" lvl="1">
              <a:buClr>
                <a:schemeClr val="accent1"/>
              </a:buClr>
              <a:buSzPct val="110000"/>
              <a:defRPr/>
            </a:pPr>
            <a:r>
              <a:rPr lang="en-US" altLang="en-US" sz="2000" baseline="-25000" dirty="0"/>
              <a:t>                     </a:t>
            </a:r>
            <a:r>
              <a:rPr lang="en-US" altLang="en-US" sz="2000" dirty="0"/>
              <a:t>increases (if </a:t>
            </a:r>
            <a:r>
              <a:rPr lang="en-US" altLang="en-US" sz="2000" i="1" dirty="0"/>
              <a:t>b</a:t>
            </a:r>
            <a:r>
              <a:rPr lang="en-US" altLang="en-US" sz="2000" baseline="-25000" dirty="0"/>
              <a:t>3</a:t>
            </a:r>
            <a:r>
              <a:rPr lang="en-US" altLang="en-US" sz="2000" dirty="0"/>
              <a:t>&lt;0)</a:t>
            </a:r>
            <a:endParaRPr lang="en-US" altLang="en-US" sz="1600" dirty="0"/>
          </a:p>
        </p:txBody>
      </p:sp>
    </p:spTree>
    <p:extLst>
      <p:ext uri="{BB962C8B-B14F-4D97-AF65-F5344CB8AC3E}">
        <p14:creationId xmlns:p14="http://schemas.microsoft.com/office/powerpoint/2010/main" val="1016105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00051" y="442094"/>
            <a:ext cx="2513270" cy="540886"/>
          </a:xfrm>
        </p:spPr>
        <p:txBody>
          <a:bodyPr>
            <a:normAutofit fontScale="90000"/>
          </a:bodyPr>
          <a:lstStyle/>
          <a:p>
            <a:r>
              <a:rPr lang="en-US" altLang="zh-CN" sz="3600" dirty="0"/>
              <a:t>An Illustration</a:t>
            </a:r>
            <a:endParaRPr lang="en-US" sz="3600" dirty="0"/>
          </a:p>
        </p:txBody>
      </p:sp>
      <p:sp>
        <p:nvSpPr>
          <p:cNvPr id="6" name="Rectangle 3">
            <a:extLst>
              <a:ext uri="{FF2B5EF4-FFF2-40B4-BE49-F238E27FC236}">
                <a16:creationId xmlns:a16="http://schemas.microsoft.com/office/drawing/2014/main" id="{EEDC0E1D-A7D1-43D3-BC74-31E02DD62E9F}"/>
              </a:ext>
            </a:extLst>
          </p:cNvPr>
          <p:cNvSpPr>
            <a:spLocks noChangeArrowheads="1"/>
          </p:cNvSpPr>
          <p:nvPr/>
        </p:nvSpPr>
        <p:spPr bwMode="auto">
          <a:xfrm>
            <a:off x="1211997" y="5072984"/>
            <a:ext cx="497615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spcBef>
                <a:spcPct val="50000"/>
              </a:spcBef>
              <a:defRPr/>
            </a:pPr>
            <a:r>
              <a:rPr lang="en-US" altLang="en-US" b="1" dirty="0">
                <a:solidFill>
                  <a:srgbClr val="C00000"/>
                </a:solidFill>
                <a:effectLst>
                  <a:outerShdw blurRad="38100" dist="38100" dir="2700000" algn="tl">
                    <a:srgbClr val="000000"/>
                  </a:outerShdw>
                </a:effectLst>
              </a:rPr>
              <a:t>Effect (slope) of </a:t>
            </a:r>
            <a:r>
              <a:rPr lang="en-US" altLang="en-US" b="1" i="1" dirty="0">
                <a:solidFill>
                  <a:srgbClr val="C00000"/>
                </a:solidFill>
                <a:effectLst>
                  <a:outerShdw blurRad="38100" dist="38100" dir="2700000" algn="tl">
                    <a:srgbClr val="000000"/>
                  </a:outerShdw>
                </a:effectLst>
              </a:rPr>
              <a:t>X</a:t>
            </a:r>
            <a:r>
              <a:rPr lang="en-US" altLang="en-US" b="1" baseline="-25000" dirty="0">
                <a:solidFill>
                  <a:srgbClr val="C00000"/>
                </a:solidFill>
                <a:effectLst>
                  <a:outerShdw blurRad="38100" dist="38100" dir="2700000" algn="tl">
                    <a:srgbClr val="000000"/>
                  </a:outerShdw>
                </a:effectLst>
              </a:rPr>
              <a:t>1</a:t>
            </a:r>
            <a:r>
              <a:rPr lang="en-US" altLang="en-US" b="1" dirty="0">
                <a:solidFill>
                  <a:srgbClr val="C00000"/>
                </a:solidFill>
                <a:effectLst>
                  <a:outerShdw blurRad="38100" dist="38100" dir="2700000" algn="tl">
                    <a:srgbClr val="000000"/>
                  </a:outerShdw>
                </a:effectLst>
              </a:rPr>
              <a:t> on </a:t>
            </a:r>
            <a:r>
              <a:rPr lang="en-US" altLang="en-US" b="1" i="1" dirty="0">
                <a:solidFill>
                  <a:srgbClr val="C00000"/>
                </a:solidFill>
                <a:effectLst>
                  <a:outerShdw blurRad="38100" dist="38100" dir="2700000" algn="tl">
                    <a:srgbClr val="000000"/>
                  </a:outerShdw>
                </a:effectLst>
              </a:rPr>
              <a:t>Y</a:t>
            </a:r>
            <a:r>
              <a:rPr lang="en-US" altLang="en-US" b="1" dirty="0">
                <a:solidFill>
                  <a:srgbClr val="C00000"/>
                </a:solidFill>
                <a:effectLst>
                  <a:outerShdw blurRad="38100" dist="38100" dir="2700000" algn="tl">
                    <a:srgbClr val="000000"/>
                  </a:outerShdw>
                </a:effectLst>
              </a:rPr>
              <a:t> does depend on </a:t>
            </a:r>
            <a:r>
              <a:rPr lang="en-US" altLang="en-US" b="1" i="1" dirty="0">
                <a:solidFill>
                  <a:srgbClr val="C00000"/>
                </a:solidFill>
                <a:effectLst>
                  <a:outerShdw blurRad="38100" dist="38100" dir="2700000" algn="tl">
                    <a:srgbClr val="000000"/>
                  </a:outerShdw>
                </a:effectLst>
              </a:rPr>
              <a:t>X</a:t>
            </a:r>
            <a:r>
              <a:rPr lang="en-US" altLang="en-US" b="1" baseline="-25000" dirty="0">
                <a:solidFill>
                  <a:srgbClr val="C00000"/>
                </a:solidFill>
                <a:effectLst>
                  <a:outerShdw blurRad="38100" dist="38100" dir="2700000" algn="tl">
                    <a:srgbClr val="000000"/>
                  </a:outerShdw>
                </a:effectLst>
              </a:rPr>
              <a:t>2</a:t>
            </a:r>
            <a:r>
              <a:rPr lang="en-US" altLang="en-US" b="1" dirty="0">
                <a:solidFill>
                  <a:srgbClr val="C00000"/>
                </a:solidFill>
                <a:effectLst>
                  <a:outerShdw blurRad="38100" dist="38100" dir="2700000" algn="tl">
                    <a:srgbClr val="000000"/>
                  </a:outerShdw>
                </a:effectLst>
              </a:rPr>
              <a:t> value</a:t>
            </a:r>
          </a:p>
        </p:txBody>
      </p:sp>
      <p:sp>
        <p:nvSpPr>
          <p:cNvPr id="8" name="Line 4">
            <a:extLst>
              <a:ext uri="{FF2B5EF4-FFF2-40B4-BE49-F238E27FC236}">
                <a16:creationId xmlns:a16="http://schemas.microsoft.com/office/drawing/2014/main" id="{5AEAF100-C14E-464C-BD5D-E4D9D4D1CC2D}"/>
              </a:ext>
            </a:extLst>
          </p:cNvPr>
          <p:cNvSpPr>
            <a:spLocks noChangeShapeType="1"/>
          </p:cNvSpPr>
          <p:nvPr/>
        </p:nvSpPr>
        <p:spPr bwMode="auto">
          <a:xfrm>
            <a:off x="2691547" y="4317334"/>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9" name="Line 5">
            <a:extLst>
              <a:ext uri="{FF2B5EF4-FFF2-40B4-BE49-F238E27FC236}">
                <a16:creationId xmlns:a16="http://schemas.microsoft.com/office/drawing/2014/main" id="{CC09B48F-ED67-4D21-99EA-868D3C31C846}"/>
              </a:ext>
            </a:extLst>
          </p:cNvPr>
          <p:cNvSpPr>
            <a:spLocks noChangeShapeType="1"/>
          </p:cNvSpPr>
          <p:nvPr/>
        </p:nvSpPr>
        <p:spPr bwMode="auto">
          <a:xfrm>
            <a:off x="4085372" y="4314159"/>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 name="Line 6">
            <a:extLst>
              <a:ext uri="{FF2B5EF4-FFF2-40B4-BE49-F238E27FC236}">
                <a16:creationId xmlns:a16="http://schemas.microsoft.com/office/drawing/2014/main" id="{77038652-2095-4EB4-A64E-EECC0E09E59B}"/>
              </a:ext>
            </a:extLst>
          </p:cNvPr>
          <p:cNvSpPr>
            <a:spLocks noChangeShapeType="1"/>
          </p:cNvSpPr>
          <p:nvPr/>
        </p:nvSpPr>
        <p:spPr bwMode="auto">
          <a:xfrm>
            <a:off x="5414109" y="4314159"/>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1" name="Line 7">
            <a:extLst>
              <a:ext uri="{FF2B5EF4-FFF2-40B4-BE49-F238E27FC236}">
                <a16:creationId xmlns:a16="http://schemas.microsoft.com/office/drawing/2014/main" id="{6DB3C187-7FCF-430A-8402-B02F8600B6C7}"/>
              </a:ext>
            </a:extLst>
          </p:cNvPr>
          <p:cNvSpPr>
            <a:spLocks noChangeShapeType="1"/>
          </p:cNvSpPr>
          <p:nvPr/>
        </p:nvSpPr>
        <p:spPr bwMode="auto">
          <a:xfrm>
            <a:off x="1291372" y="4036347"/>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2" name="Line 8">
            <a:extLst>
              <a:ext uri="{FF2B5EF4-FFF2-40B4-BE49-F238E27FC236}">
                <a16:creationId xmlns:a16="http://schemas.microsoft.com/office/drawing/2014/main" id="{21914DBE-A220-481A-90BF-7EA99FDF22F0}"/>
              </a:ext>
            </a:extLst>
          </p:cNvPr>
          <p:cNvSpPr>
            <a:spLocks noChangeShapeType="1"/>
          </p:cNvSpPr>
          <p:nvPr/>
        </p:nvSpPr>
        <p:spPr bwMode="auto">
          <a:xfrm>
            <a:off x="1291372" y="3258472"/>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3" name="Line 9">
            <a:extLst>
              <a:ext uri="{FF2B5EF4-FFF2-40B4-BE49-F238E27FC236}">
                <a16:creationId xmlns:a16="http://schemas.microsoft.com/office/drawing/2014/main" id="{5DF40631-8B8D-4491-9942-0334B85C3A9F}"/>
              </a:ext>
            </a:extLst>
          </p:cNvPr>
          <p:cNvSpPr>
            <a:spLocks noChangeShapeType="1"/>
          </p:cNvSpPr>
          <p:nvPr/>
        </p:nvSpPr>
        <p:spPr bwMode="auto">
          <a:xfrm>
            <a:off x="1291372" y="2855247"/>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 name="Line 10">
            <a:extLst>
              <a:ext uri="{FF2B5EF4-FFF2-40B4-BE49-F238E27FC236}">
                <a16:creationId xmlns:a16="http://schemas.microsoft.com/office/drawing/2014/main" id="{F9315B92-6EA8-46BA-AD20-635899345000}"/>
              </a:ext>
            </a:extLst>
          </p:cNvPr>
          <p:cNvSpPr>
            <a:spLocks noChangeShapeType="1"/>
          </p:cNvSpPr>
          <p:nvPr/>
        </p:nvSpPr>
        <p:spPr bwMode="auto">
          <a:xfrm>
            <a:off x="1291372" y="2121822"/>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5" name="Line 11">
            <a:extLst>
              <a:ext uri="{FF2B5EF4-FFF2-40B4-BE49-F238E27FC236}">
                <a16:creationId xmlns:a16="http://schemas.microsoft.com/office/drawing/2014/main" id="{5DE3090D-983D-4300-9BBC-555F4EE5F946}"/>
              </a:ext>
            </a:extLst>
          </p:cNvPr>
          <p:cNvSpPr>
            <a:spLocks noChangeShapeType="1"/>
          </p:cNvSpPr>
          <p:nvPr/>
        </p:nvSpPr>
        <p:spPr bwMode="auto">
          <a:xfrm>
            <a:off x="1288197" y="4366547"/>
            <a:ext cx="217487" cy="0"/>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 name="Line 12">
            <a:extLst>
              <a:ext uri="{FF2B5EF4-FFF2-40B4-BE49-F238E27FC236}">
                <a16:creationId xmlns:a16="http://schemas.microsoft.com/office/drawing/2014/main" id="{6D62A657-266D-4ADC-8E59-B72237C96952}"/>
              </a:ext>
            </a:extLst>
          </p:cNvPr>
          <p:cNvSpPr>
            <a:spLocks noChangeShapeType="1"/>
          </p:cNvSpPr>
          <p:nvPr/>
        </p:nvSpPr>
        <p:spPr bwMode="auto">
          <a:xfrm>
            <a:off x="1381859" y="4336384"/>
            <a:ext cx="0" cy="174625"/>
          </a:xfrm>
          <a:prstGeom prst="line">
            <a:avLst/>
          </a:prstGeom>
          <a:noFill/>
          <a:ln w="254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8" name="Line 13">
            <a:extLst>
              <a:ext uri="{FF2B5EF4-FFF2-40B4-BE49-F238E27FC236}">
                <a16:creationId xmlns:a16="http://schemas.microsoft.com/office/drawing/2014/main" id="{DA461600-97CE-4B41-A661-6E4338195878}"/>
              </a:ext>
            </a:extLst>
          </p:cNvPr>
          <p:cNvSpPr>
            <a:spLocks noChangeShapeType="1"/>
          </p:cNvSpPr>
          <p:nvPr/>
        </p:nvSpPr>
        <p:spPr bwMode="auto">
          <a:xfrm flipV="1">
            <a:off x="1419959" y="1877347"/>
            <a:ext cx="4205288" cy="18192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9" name="Line 14">
            <a:extLst>
              <a:ext uri="{FF2B5EF4-FFF2-40B4-BE49-F238E27FC236}">
                <a16:creationId xmlns:a16="http://schemas.microsoft.com/office/drawing/2014/main" id="{D458E2D5-DC3F-4C32-94E1-FC5CAC7F5D71}"/>
              </a:ext>
            </a:extLst>
          </p:cNvPr>
          <p:cNvSpPr>
            <a:spLocks noChangeShapeType="1"/>
          </p:cNvSpPr>
          <p:nvPr/>
        </p:nvSpPr>
        <p:spPr bwMode="auto">
          <a:xfrm flipV="1">
            <a:off x="1443772" y="3495009"/>
            <a:ext cx="4243387" cy="739775"/>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15">
            <a:extLst>
              <a:ext uri="{FF2B5EF4-FFF2-40B4-BE49-F238E27FC236}">
                <a16:creationId xmlns:a16="http://schemas.microsoft.com/office/drawing/2014/main" id="{D350BAF1-4049-4DDC-A86C-AA0F2AA44336}"/>
              </a:ext>
            </a:extLst>
          </p:cNvPr>
          <p:cNvSpPr>
            <a:spLocks noChangeArrowheads="1"/>
          </p:cNvSpPr>
          <p:nvPr/>
        </p:nvSpPr>
        <p:spPr bwMode="auto">
          <a:xfrm>
            <a:off x="5798284" y="4174459"/>
            <a:ext cx="652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en-US" sz="2800" b="1">
                <a:effectLst>
                  <a:outerShdw blurRad="38100" dist="38100" dir="2700000" algn="tl">
                    <a:srgbClr val="000000"/>
                  </a:outerShdw>
                </a:effectLst>
              </a:rPr>
              <a:t>X</a:t>
            </a:r>
            <a:r>
              <a:rPr lang="en-US" altLang="en-US" sz="2800" b="1" baseline="-25000">
                <a:effectLst>
                  <a:outerShdw blurRad="38100" dist="38100" dir="2700000" algn="tl">
                    <a:srgbClr val="000000"/>
                  </a:outerShdw>
                </a:effectLst>
              </a:rPr>
              <a:t>1</a:t>
            </a:r>
          </a:p>
        </p:txBody>
      </p:sp>
      <p:sp>
        <p:nvSpPr>
          <p:cNvPr id="21" name="Line 16">
            <a:extLst>
              <a:ext uri="{FF2B5EF4-FFF2-40B4-BE49-F238E27FC236}">
                <a16:creationId xmlns:a16="http://schemas.microsoft.com/office/drawing/2014/main" id="{F145EB46-676D-4649-9550-1ED7CCB5C688}"/>
              </a:ext>
            </a:extLst>
          </p:cNvPr>
          <p:cNvSpPr>
            <a:spLocks noChangeShapeType="1"/>
          </p:cNvSpPr>
          <p:nvPr/>
        </p:nvSpPr>
        <p:spPr bwMode="auto">
          <a:xfrm>
            <a:off x="1407259" y="1672559"/>
            <a:ext cx="0" cy="2695575"/>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2" name="Line 17">
            <a:extLst>
              <a:ext uri="{FF2B5EF4-FFF2-40B4-BE49-F238E27FC236}">
                <a16:creationId xmlns:a16="http://schemas.microsoft.com/office/drawing/2014/main" id="{AE16C905-A621-4779-A4F1-02EA4AE1927F}"/>
              </a:ext>
            </a:extLst>
          </p:cNvPr>
          <p:cNvSpPr>
            <a:spLocks noChangeShapeType="1"/>
          </p:cNvSpPr>
          <p:nvPr/>
        </p:nvSpPr>
        <p:spPr bwMode="auto">
          <a:xfrm>
            <a:off x="1432659" y="4393534"/>
            <a:ext cx="4379913" cy="0"/>
          </a:xfrm>
          <a:prstGeom prst="line">
            <a:avLst/>
          </a:prstGeom>
          <a:noFill/>
          <a:ln w="50800">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23" name="Line 18">
            <a:extLst>
              <a:ext uri="{FF2B5EF4-FFF2-40B4-BE49-F238E27FC236}">
                <a16:creationId xmlns:a16="http://schemas.microsoft.com/office/drawing/2014/main" id="{63BB2874-D8EF-47A5-A977-26265D670E21}"/>
              </a:ext>
            </a:extLst>
          </p:cNvPr>
          <p:cNvSpPr>
            <a:spLocks noChangeShapeType="1"/>
          </p:cNvSpPr>
          <p:nvPr/>
        </p:nvSpPr>
        <p:spPr bwMode="auto">
          <a:xfrm>
            <a:off x="1291372" y="3661697"/>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9">
            <a:extLst>
              <a:ext uri="{FF2B5EF4-FFF2-40B4-BE49-F238E27FC236}">
                <a16:creationId xmlns:a16="http://schemas.microsoft.com/office/drawing/2014/main" id="{BFF52D79-E198-40B6-9B2E-903D36055DC0}"/>
              </a:ext>
            </a:extLst>
          </p:cNvPr>
          <p:cNvSpPr>
            <a:spLocks noChangeShapeType="1"/>
          </p:cNvSpPr>
          <p:nvPr/>
        </p:nvSpPr>
        <p:spPr bwMode="auto">
          <a:xfrm>
            <a:off x="1291372" y="2480597"/>
            <a:ext cx="2174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0">
            <a:extLst>
              <a:ext uri="{FF2B5EF4-FFF2-40B4-BE49-F238E27FC236}">
                <a16:creationId xmlns:a16="http://schemas.microsoft.com/office/drawing/2014/main" id="{14A2C0D3-B02B-4B0D-B5A3-430F62188F25}"/>
              </a:ext>
            </a:extLst>
          </p:cNvPr>
          <p:cNvSpPr>
            <a:spLocks noChangeArrowheads="1"/>
          </p:cNvSpPr>
          <p:nvPr/>
        </p:nvSpPr>
        <p:spPr bwMode="auto">
          <a:xfrm>
            <a:off x="556359" y="3412459"/>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defRPr/>
            </a:pPr>
            <a:r>
              <a:rPr lang="en-US" altLang="en-US" sz="2800" b="1">
                <a:effectLst>
                  <a:outerShdw blurRad="38100" dist="38100" dir="2700000" algn="tl">
                    <a:srgbClr val="000000"/>
                  </a:outerShdw>
                </a:effectLst>
              </a:rPr>
              <a:t>4</a:t>
            </a:r>
          </a:p>
        </p:txBody>
      </p:sp>
      <p:sp>
        <p:nvSpPr>
          <p:cNvPr id="26" name="Rectangle 21">
            <a:extLst>
              <a:ext uri="{FF2B5EF4-FFF2-40B4-BE49-F238E27FC236}">
                <a16:creationId xmlns:a16="http://schemas.microsoft.com/office/drawing/2014/main" id="{284B627B-3E87-4390-8AAE-429ECBC24F9E}"/>
              </a:ext>
            </a:extLst>
          </p:cNvPr>
          <p:cNvSpPr>
            <a:spLocks noChangeArrowheads="1"/>
          </p:cNvSpPr>
          <p:nvPr/>
        </p:nvSpPr>
        <p:spPr bwMode="auto">
          <a:xfrm>
            <a:off x="556359" y="2612359"/>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defRPr/>
            </a:pPr>
            <a:r>
              <a:rPr lang="en-US" altLang="en-US" sz="2800" b="1">
                <a:effectLst>
                  <a:outerShdw blurRad="38100" dist="38100" dir="2700000" algn="tl">
                    <a:srgbClr val="000000"/>
                  </a:outerShdw>
                </a:effectLst>
              </a:rPr>
              <a:t>8</a:t>
            </a:r>
          </a:p>
        </p:txBody>
      </p:sp>
      <p:sp>
        <p:nvSpPr>
          <p:cNvPr id="27" name="Rectangle 22">
            <a:extLst>
              <a:ext uri="{FF2B5EF4-FFF2-40B4-BE49-F238E27FC236}">
                <a16:creationId xmlns:a16="http://schemas.microsoft.com/office/drawing/2014/main" id="{680F6326-181D-448D-977C-768F5DDCC079}"/>
              </a:ext>
            </a:extLst>
          </p:cNvPr>
          <p:cNvSpPr>
            <a:spLocks noChangeArrowheads="1"/>
          </p:cNvSpPr>
          <p:nvPr/>
        </p:nvSpPr>
        <p:spPr bwMode="auto">
          <a:xfrm>
            <a:off x="556359" y="1880522"/>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defRPr/>
            </a:pPr>
            <a:r>
              <a:rPr lang="en-US" altLang="en-US" sz="2800" b="1" dirty="0">
                <a:effectLst>
                  <a:outerShdw blurRad="38100" dist="38100" dir="2700000" algn="tl">
                    <a:srgbClr val="000000"/>
                  </a:outerShdw>
                </a:effectLst>
              </a:rPr>
              <a:t>12</a:t>
            </a:r>
          </a:p>
        </p:txBody>
      </p:sp>
      <p:sp>
        <p:nvSpPr>
          <p:cNvPr id="28" name="Rectangle 23">
            <a:extLst>
              <a:ext uri="{FF2B5EF4-FFF2-40B4-BE49-F238E27FC236}">
                <a16:creationId xmlns:a16="http://schemas.microsoft.com/office/drawing/2014/main" id="{A8D03A75-D5C3-4553-AA11-EFEACB096053}"/>
              </a:ext>
            </a:extLst>
          </p:cNvPr>
          <p:cNvSpPr>
            <a:spLocks noChangeArrowheads="1"/>
          </p:cNvSpPr>
          <p:nvPr/>
        </p:nvSpPr>
        <p:spPr bwMode="auto">
          <a:xfrm>
            <a:off x="556359" y="4096672"/>
            <a:ext cx="65563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r">
              <a:spcBef>
                <a:spcPct val="50000"/>
              </a:spcBef>
              <a:defRPr/>
            </a:pPr>
            <a:r>
              <a:rPr lang="en-US" altLang="en-US" sz="2800" b="1">
                <a:effectLst>
                  <a:outerShdw blurRad="38100" dist="38100" dir="2700000" algn="tl">
                    <a:srgbClr val="000000"/>
                  </a:outerShdw>
                </a:effectLst>
              </a:rPr>
              <a:t>0</a:t>
            </a:r>
          </a:p>
        </p:txBody>
      </p:sp>
      <p:sp>
        <p:nvSpPr>
          <p:cNvPr id="29" name="Rectangle 24">
            <a:extLst>
              <a:ext uri="{FF2B5EF4-FFF2-40B4-BE49-F238E27FC236}">
                <a16:creationId xmlns:a16="http://schemas.microsoft.com/office/drawing/2014/main" id="{B3BF85FA-8453-4119-A2A2-7A840D1855B2}"/>
              </a:ext>
            </a:extLst>
          </p:cNvPr>
          <p:cNvSpPr>
            <a:spLocks noChangeArrowheads="1"/>
          </p:cNvSpPr>
          <p:nvPr/>
        </p:nvSpPr>
        <p:spPr bwMode="auto">
          <a:xfrm>
            <a:off x="1042134" y="4568159"/>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en-US" sz="2800" b="1">
                <a:effectLst>
                  <a:outerShdw blurRad="38100" dist="38100" dir="2700000" algn="tl">
                    <a:srgbClr val="000000"/>
                  </a:outerShdw>
                </a:effectLst>
              </a:rPr>
              <a:t>0</a:t>
            </a:r>
          </a:p>
        </p:txBody>
      </p:sp>
      <p:sp>
        <p:nvSpPr>
          <p:cNvPr id="30" name="Rectangle 25">
            <a:extLst>
              <a:ext uri="{FF2B5EF4-FFF2-40B4-BE49-F238E27FC236}">
                <a16:creationId xmlns:a16="http://schemas.microsoft.com/office/drawing/2014/main" id="{0413F001-CB1B-4E5A-868F-0E46DC209DE9}"/>
              </a:ext>
            </a:extLst>
          </p:cNvPr>
          <p:cNvSpPr>
            <a:spLocks noChangeArrowheads="1"/>
          </p:cNvSpPr>
          <p:nvPr/>
        </p:nvSpPr>
        <p:spPr bwMode="auto">
          <a:xfrm>
            <a:off x="3740884" y="4568159"/>
            <a:ext cx="65563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en-US" sz="2800" b="1">
                <a:effectLst>
                  <a:outerShdw blurRad="38100" dist="38100" dir="2700000" algn="tl">
                    <a:srgbClr val="000000"/>
                  </a:outerShdw>
                </a:effectLst>
              </a:rPr>
              <a:t>1</a:t>
            </a:r>
          </a:p>
        </p:txBody>
      </p:sp>
      <p:sp>
        <p:nvSpPr>
          <p:cNvPr id="31" name="Rectangle 26">
            <a:extLst>
              <a:ext uri="{FF2B5EF4-FFF2-40B4-BE49-F238E27FC236}">
                <a16:creationId xmlns:a16="http://schemas.microsoft.com/office/drawing/2014/main" id="{A2429ACF-7CEB-4CCE-B7B6-5751A43FB6B7}"/>
              </a:ext>
            </a:extLst>
          </p:cNvPr>
          <p:cNvSpPr>
            <a:spLocks noChangeArrowheads="1"/>
          </p:cNvSpPr>
          <p:nvPr/>
        </p:nvSpPr>
        <p:spPr bwMode="auto">
          <a:xfrm>
            <a:off x="2212122" y="4568159"/>
            <a:ext cx="906462"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en-US" sz="2800" b="1">
                <a:effectLst>
                  <a:outerShdw blurRad="38100" dist="38100" dir="2700000" algn="tl">
                    <a:srgbClr val="000000"/>
                  </a:outerShdw>
                </a:effectLst>
              </a:rPr>
              <a:t>0.5</a:t>
            </a:r>
          </a:p>
        </p:txBody>
      </p:sp>
      <p:sp>
        <p:nvSpPr>
          <p:cNvPr id="32" name="Rectangle 27">
            <a:extLst>
              <a:ext uri="{FF2B5EF4-FFF2-40B4-BE49-F238E27FC236}">
                <a16:creationId xmlns:a16="http://schemas.microsoft.com/office/drawing/2014/main" id="{BDF7C6B3-C7CD-4584-BD65-BF6E8DEBC1D0}"/>
              </a:ext>
            </a:extLst>
          </p:cNvPr>
          <p:cNvSpPr>
            <a:spLocks noChangeArrowheads="1"/>
          </p:cNvSpPr>
          <p:nvPr/>
        </p:nvSpPr>
        <p:spPr bwMode="auto">
          <a:xfrm>
            <a:off x="4956909" y="4568159"/>
            <a:ext cx="90646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en-US" sz="2800" b="1">
                <a:effectLst>
                  <a:outerShdw blurRad="38100" dist="38100" dir="2700000" algn="tl">
                    <a:srgbClr val="000000"/>
                  </a:outerShdw>
                </a:effectLst>
              </a:rPr>
              <a:t>1.5</a:t>
            </a:r>
          </a:p>
        </p:txBody>
      </p:sp>
      <p:sp>
        <p:nvSpPr>
          <p:cNvPr id="33" name="Rectangle 28">
            <a:extLst>
              <a:ext uri="{FF2B5EF4-FFF2-40B4-BE49-F238E27FC236}">
                <a16:creationId xmlns:a16="http://schemas.microsoft.com/office/drawing/2014/main" id="{F58B2279-B5FC-4A08-BF42-818D5AF7CDC1}"/>
              </a:ext>
            </a:extLst>
          </p:cNvPr>
          <p:cNvSpPr>
            <a:spLocks noChangeArrowheads="1"/>
          </p:cNvSpPr>
          <p:nvPr/>
        </p:nvSpPr>
        <p:spPr bwMode="auto">
          <a:xfrm>
            <a:off x="861159" y="1075659"/>
            <a:ext cx="10287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spcBef>
                <a:spcPct val="50000"/>
              </a:spcBef>
              <a:defRPr/>
            </a:pPr>
            <a:r>
              <a:rPr lang="en-US" altLang="en-US" sz="2800" b="1" dirty="0">
                <a:effectLst>
                  <a:outerShdw blurRad="38100" dist="38100" dir="2700000" algn="tl">
                    <a:srgbClr val="000000"/>
                  </a:outerShdw>
                </a:effectLst>
              </a:rPr>
              <a:t>Y</a:t>
            </a:r>
          </a:p>
        </p:txBody>
      </p:sp>
      <p:sp>
        <p:nvSpPr>
          <p:cNvPr id="34" name="Rectangle 29">
            <a:extLst>
              <a:ext uri="{FF2B5EF4-FFF2-40B4-BE49-F238E27FC236}">
                <a16:creationId xmlns:a16="http://schemas.microsoft.com/office/drawing/2014/main" id="{4DFA87A7-136D-4DD2-91F2-32988603DD13}"/>
              </a:ext>
            </a:extLst>
          </p:cNvPr>
          <p:cNvSpPr>
            <a:spLocks noChangeArrowheads="1"/>
          </p:cNvSpPr>
          <p:nvPr/>
        </p:nvSpPr>
        <p:spPr bwMode="auto">
          <a:xfrm>
            <a:off x="2775098" y="1010572"/>
            <a:ext cx="598612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spcBef>
                <a:spcPct val="50000"/>
              </a:spcBef>
              <a:defRPr/>
            </a:pPr>
            <a:r>
              <a:rPr lang="en-US" altLang="en-US" sz="2000" b="1" i="1" dirty="0">
                <a:solidFill>
                  <a:srgbClr val="C00000"/>
                </a:solidFill>
                <a:effectLst>
                  <a:outerShdw blurRad="38100" dist="38100" dir="2700000" algn="tl">
                    <a:srgbClr val="000000"/>
                  </a:outerShdw>
                </a:effectLst>
              </a:rPr>
              <a:t>Y</a:t>
            </a:r>
            <a:r>
              <a:rPr lang="en-US" altLang="en-US" sz="2000" b="1" dirty="0">
                <a:solidFill>
                  <a:srgbClr val="C00000"/>
                </a:solidFill>
                <a:effectLst>
                  <a:outerShdw blurRad="38100" dist="38100" dir="2700000" algn="tl">
                    <a:srgbClr val="000000"/>
                  </a:outerShdw>
                </a:effectLst>
              </a:rPr>
              <a:t> = 1 + 2</a:t>
            </a:r>
            <a:r>
              <a:rPr lang="en-US" altLang="en-US" sz="2000" b="1" i="1" dirty="0">
                <a:solidFill>
                  <a:srgbClr val="C00000"/>
                </a:solidFill>
                <a:effectLst>
                  <a:outerShdw blurRad="38100" dist="38100" dir="2700000" algn="tl">
                    <a:srgbClr val="000000"/>
                  </a:outerShdw>
                </a:effectLst>
              </a:rPr>
              <a:t>X</a:t>
            </a:r>
            <a:r>
              <a:rPr lang="en-US" altLang="en-US" sz="2000" b="1" baseline="-25000" dirty="0">
                <a:solidFill>
                  <a:srgbClr val="C00000"/>
                </a:solidFill>
                <a:effectLst>
                  <a:outerShdw blurRad="38100" dist="38100" dir="2700000" algn="tl">
                    <a:srgbClr val="000000"/>
                  </a:outerShdw>
                </a:effectLst>
              </a:rPr>
              <a:t>1</a:t>
            </a:r>
            <a:r>
              <a:rPr lang="en-US" altLang="en-US" sz="2000" b="1" dirty="0">
                <a:solidFill>
                  <a:srgbClr val="C00000"/>
                </a:solidFill>
                <a:effectLst>
                  <a:outerShdw blurRad="38100" dist="38100" dir="2700000" algn="tl">
                    <a:srgbClr val="000000"/>
                  </a:outerShdw>
                </a:effectLst>
              </a:rPr>
              <a:t> + 3</a:t>
            </a:r>
            <a:r>
              <a:rPr lang="en-US" altLang="en-US" sz="2000" b="1" i="1" dirty="0">
                <a:solidFill>
                  <a:srgbClr val="C00000"/>
                </a:solidFill>
                <a:effectLst>
                  <a:outerShdw blurRad="38100" dist="38100" dir="2700000" algn="tl">
                    <a:srgbClr val="000000"/>
                  </a:outerShdw>
                </a:effectLst>
              </a:rPr>
              <a:t>X</a:t>
            </a:r>
            <a:r>
              <a:rPr lang="en-US" altLang="en-US" sz="2000" b="1" baseline="-25000" dirty="0">
                <a:solidFill>
                  <a:srgbClr val="C00000"/>
                </a:solidFill>
                <a:effectLst>
                  <a:outerShdw blurRad="38100" dist="38100" dir="2700000" algn="tl">
                    <a:srgbClr val="000000"/>
                  </a:outerShdw>
                </a:effectLst>
              </a:rPr>
              <a:t>2 </a:t>
            </a:r>
            <a:r>
              <a:rPr lang="en-US" altLang="en-US" sz="2000" b="1" dirty="0">
                <a:solidFill>
                  <a:srgbClr val="C00000"/>
                </a:solidFill>
                <a:effectLst>
                  <a:outerShdw blurRad="38100" dist="38100" dir="2700000" algn="tl">
                    <a:srgbClr val="000000"/>
                  </a:outerShdw>
                </a:effectLst>
              </a:rPr>
              <a:t>+ 4</a:t>
            </a:r>
            <a:r>
              <a:rPr lang="en-US" altLang="en-US" sz="2000" b="1" i="1" dirty="0">
                <a:solidFill>
                  <a:srgbClr val="C00000"/>
                </a:solidFill>
                <a:effectLst>
                  <a:outerShdw blurRad="38100" dist="38100" dir="2700000" algn="tl">
                    <a:srgbClr val="000000"/>
                  </a:outerShdw>
                </a:effectLst>
              </a:rPr>
              <a:t>X</a:t>
            </a:r>
            <a:r>
              <a:rPr lang="en-US" altLang="en-US" sz="2000" b="1" baseline="-25000" dirty="0">
                <a:solidFill>
                  <a:srgbClr val="C00000"/>
                </a:solidFill>
                <a:effectLst>
                  <a:outerShdw blurRad="38100" dist="38100" dir="2700000" algn="tl">
                    <a:srgbClr val="000000"/>
                  </a:outerShdw>
                </a:effectLst>
              </a:rPr>
              <a:t>1</a:t>
            </a:r>
            <a:r>
              <a:rPr lang="en-US" altLang="en-US" sz="2000" b="1" i="1" dirty="0">
                <a:solidFill>
                  <a:srgbClr val="C00000"/>
                </a:solidFill>
                <a:effectLst>
                  <a:outerShdw blurRad="38100" dist="38100" dir="2700000" algn="tl">
                    <a:srgbClr val="000000"/>
                  </a:outerShdw>
                </a:effectLst>
              </a:rPr>
              <a:t>X</a:t>
            </a:r>
            <a:r>
              <a:rPr lang="en-US" altLang="en-US" sz="2000" b="1" baseline="-25000" dirty="0">
                <a:solidFill>
                  <a:srgbClr val="C00000"/>
                </a:solidFill>
                <a:effectLst>
                  <a:outerShdw blurRad="38100" dist="38100" dir="2700000" algn="tl">
                    <a:srgbClr val="000000"/>
                  </a:outerShdw>
                </a:effectLst>
              </a:rPr>
              <a:t>2</a:t>
            </a:r>
            <a:r>
              <a:rPr lang="en-US" altLang="en-US" sz="2000" b="1" dirty="0">
                <a:solidFill>
                  <a:srgbClr val="C00000"/>
                </a:solidFill>
                <a:effectLst>
                  <a:outerShdw blurRad="38100" dist="38100" dir="2700000" algn="tl">
                    <a:srgbClr val="000000"/>
                  </a:outerShdw>
                </a:effectLst>
              </a:rPr>
              <a:t>,   </a:t>
            </a:r>
            <a:r>
              <a:rPr lang="en-US" altLang="en-US" sz="2000" b="1" i="1" dirty="0">
                <a:solidFill>
                  <a:srgbClr val="C00000"/>
                </a:solidFill>
                <a:effectLst>
                  <a:outerShdw blurRad="38100" dist="38100" dir="2700000" algn="tl">
                    <a:srgbClr val="000000"/>
                  </a:outerShdw>
                </a:effectLst>
              </a:rPr>
              <a:t>X</a:t>
            </a:r>
            <a:r>
              <a:rPr lang="en-US" altLang="en-US" sz="2000" b="1" baseline="-25000" dirty="0">
                <a:solidFill>
                  <a:srgbClr val="C00000"/>
                </a:solidFill>
                <a:effectLst>
                  <a:outerShdw blurRad="38100" dist="38100" dir="2700000" algn="tl">
                    <a:srgbClr val="000000"/>
                  </a:outerShdw>
                </a:effectLst>
              </a:rPr>
              <a:t>2</a:t>
            </a:r>
            <a:r>
              <a:rPr lang="en-US" altLang="en-US" sz="2000" b="1" dirty="0">
                <a:solidFill>
                  <a:srgbClr val="C00000"/>
                </a:solidFill>
                <a:effectLst>
                  <a:outerShdw blurRad="38100" dist="38100" dir="2700000" algn="tl">
                    <a:srgbClr val="000000"/>
                  </a:outerShdw>
                </a:effectLst>
              </a:rPr>
              <a:t> = 0 or 1 (dummy variable)</a:t>
            </a:r>
          </a:p>
        </p:txBody>
      </p:sp>
      <p:sp useBgFill="1">
        <p:nvSpPr>
          <p:cNvPr id="35" name="Rectangle 30">
            <a:extLst>
              <a:ext uri="{FF2B5EF4-FFF2-40B4-BE49-F238E27FC236}">
                <a16:creationId xmlns:a16="http://schemas.microsoft.com/office/drawing/2014/main" id="{D1171E54-B0FD-4DB8-BF10-9755B1D7A52D}"/>
              </a:ext>
            </a:extLst>
          </p:cNvPr>
          <p:cNvSpPr>
            <a:spLocks noChangeArrowheads="1"/>
          </p:cNvSpPr>
          <p:nvPr/>
        </p:nvSpPr>
        <p:spPr bwMode="auto">
          <a:xfrm>
            <a:off x="2642334" y="1559847"/>
            <a:ext cx="5270500" cy="46672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tabLst>
                <a:tab pos="685800" algn="l"/>
              </a:tabLst>
              <a:defRPr sz="2400">
                <a:solidFill>
                  <a:schemeClr val="tx1"/>
                </a:solidFill>
                <a:latin typeface="Times New Roman" panose="02020603050405020304" pitchFamily="18" charset="0"/>
              </a:defRPr>
            </a:lvl1pPr>
            <a:lvl2pPr>
              <a:tabLst>
                <a:tab pos="685800" algn="l"/>
              </a:tabLst>
              <a:defRPr sz="2400">
                <a:solidFill>
                  <a:schemeClr val="tx1"/>
                </a:solidFill>
                <a:latin typeface="Times New Roman" panose="02020603050405020304" pitchFamily="18" charset="0"/>
              </a:defRPr>
            </a:lvl2pPr>
            <a:lvl3pPr>
              <a:tabLst>
                <a:tab pos="685800" algn="l"/>
              </a:tabLst>
              <a:defRPr sz="2400">
                <a:solidFill>
                  <a:schemeClr val="tx1"/>
                </a:solidFill>
                <a:latin typeface="Times New Roman" panose="02020603050405020304" pitchFamily="18" charset="0"/>
              </a:defRPr>
            </a:lvl3pPr>
            <a:lvl4pPr>
              <a:tabLst>
                <a:tab pos="685800" algn="l"/>
              </a:tabLst>
              <a:defRPr sz="2400">
                <a:solidFill>
                  <a:schemeClr val="tx1"/>
                </a:solidFill>
                <a:latin typeface="Times New Roman" panose="02020603050405020304" pitchFamily="18" charset="0"/>
              </a:defRPr>
            </a:lvl4pPr>
            <a:lvl5pPr>
              <a:tabLst>
                <a:tab pos="6858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9pPr>
          </a:lstStyle>
          <a:p>
            <a:pPr>
              <a:spcBef>
                <a:spcPct val="50000"/>
              </a:spcBef>
              <a:defRPr/>
            </a:pPr>
            <a:r>
              <a:rPr lang="en-US" altLang="en-US" b="1" i="1" dirty="0">
                <a:effectLst>
                  <a:outerShdw blurRad="38100" dist="38100" dir="2700000" algn="tl">
                    <a:srgbClr val="000000"/>
                  </a:outerShdw>
                </a:effectLst>
                <a:latin typeface="Arial" panose="020B0604020202020204" pitchFamily="34" charset="0"/>
              </a:rPr>
              <a:t>Y</a:t>
            </a:r>
            <a:r>
              <a:rPr lang="en-US" altLang="en-US" b="1" dirty="0">
                <a:effectLst>
                  <a:outerShdw blurRad="38100" dist="38100" dir="2700000" algn="tl">
                    <a:srgbClr val="000000"/>
                  </a:outerShdw>
                </a:effectLst>
                <a:latin typeface="Arial" panose="020B0604020202020204" pitchFamily="34" charset="0"/>
              </a:rPr>
              <a:t> = 1 + 2</a:t>
            </a:r>
            <a:r>
              <a:rPr lang="en-US" altLang="en-US" b="1" i="1" dirty="0">
                <a:effectLst>
                  <a:outerShdw blurRad="38100" dist="38100" dir="2700000" algn="tl">
                    <a:srgbClr val="000000"/>
                  </a:outerShdw>
                </a:effectLst>
                <a:latin typeface="Arial" panose="020B0604020202020204" pitchFamily="34" charset="0"/>
              </a:rPr>
              <a:t>X</a:t>
            </a:r>
            <a:r>
              <a:rPr lang="en-US" altLang="en-US" b="1" baseline="-25000" dirty="0">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 + 3(</a:t>
            </a:r>
            <a:r>
              <a:rPr lang="en-US" altLang="en-US" b="1" dirty="0">
                <a:solidFill>
                  <a:srgbClr val="C00000"/>
                </a:solidFill>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 + 4</a:t>
            </a:r>
            <a:r>
              <a:rPr lang="en-US" altLang="en-US" b="1" i="1" dirty="0">
                <a:effectLst>
                  <a:outerShdw blurRad="38100" dist="38100" dir="2700000" algn="tl">
                    <a:srgbClr val="000000"/>
                  </a:outerShdw>
                </a:effectLst>
                <a:latin typeface="Arial" panose="020B0604020202020204" pitchFamily="34" charset="0"/>
              </a:rPr>
              <a:t>X</a:t>
            </a:r>
            <a:r>
              <a:rPr lang="en-US" altLang="en-US" b="1" baseline="-25000" dirty="0">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a:t>
            </a:r>
            <a:r>
              <a:rPr lang="en-US" altLang="en-US" b="1" dirty="0">
                <a:solidFill>
                  <a:srgbClr val="C00000"/>
                </a:solidFill>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 = 4 + </a:t>
            </a:r>
            <a:r>
              <a:rPr lang="en-US" altLang="en-US" b="1" dirty="0">
                <a:solidFill>
                  <a:srgbClr val="C00000"/>
                </a:solidFill>
                <a:effectLst>
                  <a:outerShdw blurRad="38100" dist="38100" dir="2700000" algn="tl">
                    <a:srgbClr val="000000"/>
                  </a:outerShdw>
                </a:effectLst>
                <a:latin typeface="Arial" panose="020B0604020202020204" pitchFamily="34" charset="0"/>
              </a:rPr>
              <a:t>6</a:t>
            </a:r>
            <a:r>
              <a:rPr lang="en-US" altLang="en-US" b="1" i="1" dirty="0">
                <a:effectLst>
                  <a:outerShdw blurRad="38100" dist="38100" dir="2700000" algn="tl">
                    <a:srgbClr val="000000"/>
                  </a:outerShdw>
                </a:effectLst>
                <a:latin typeface="Arial" panose="020B0604020202020204" pitchFamily="34" charset="0"/>
              </a:rPr>
              <a:t>X</a:t>
            </a:r>
            <a:r>
              <a:rPr lang="en-US" altLang="en-US" b="1" baseline="-25000" dirty="0">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 </a:t>
            </a:r>
          </a:p>
        </p:txBody>
      </p:sp>
      <p:sp useBgFill="1">
        <p:nvSpPr>
          <p:cNvPr id="36" name="Rectangle 31">
            <a:extLst>
              <a:ext uri="{FF2B5EF4-FFF2-40B4-BE49-F238E27FC236}">
                <a16:creationId xmlns:a16="http://schemas.microsoft.com/office/drawing/2014/main" id="{2F600700-5D96-4483-9A2B-FFEADC8880C7}"/>
              </a:ext>
            </a:extLst>
          </p:cNvPr>
          <p:cNvSpPr>
            <a:spLocks noChangeArrowheads="1"/>
          </p:cNvSpPr>
          <p:nvPr/>
        </p:nvSpPr>
        <p:spPr bwMode="auto">
          <a:xfrm>
            <a:off x="2642334" y="3174334"/>
            <a:ext cx="5270500" cy="466725"/>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tabLst>
                <a:tab pos="685800" algn="l"/>
              </a:tabLst>
              <a:defRPr sz="2400">
                <a:solidFill>
                  <a:schemeClr val="tx1"/>
                </a:solidFill>
                <a:latin typeface="Times New Roman" panose="02020603050405020304" pitchFamily="18" charset="0"/>
              </a:defRPr>
            </a:lvl1pPr>
            <a:lvl2pPr>
              <a:tabLst>
                <a:tab pos="685800" algn="l"/>
              </a:tabLst>
              <a:defRPr sz="2400">
                <a:solidFill>
                  <a:schemeClr val="tx1"/>
                </a:solidFill>
                <a:latin typeface="Times New Roman" panose="02020603050405020304" pitchFamily="18" charset="0"/>
              </a:defRPr>
            </a:lvl2pPr>
            <a:lvl3pPr>
              <a:tabLst>
                <a:tab pos="685800" algn="l"/>
              </a:tabLst>
              <a:defRPr sz="2400">
                <a:solidFill>
                  <a:schemeClr val="tx1"/>
                </a:solidFill>
                <a:latin typeface="Times New Roman" panose="02020603050405020304" pitchFamily="18" charset="0"/>
              </a:defRPr>
            </a:lvl3pPr>
            <a:lvl4pPr>
              <a:tabLst>
                <a:tab pos="685800" algn="l"/>
              </a:tabLst>
              <a:defRPr sz="2400">
                <a:solidFill>
                  <a:schemeClr val="tx1"/>
                </a:solidFill>
                <a:latin typeface="Times New Roman" panose="02020603050405020304" pitchFamily="18" charset="0"/>
              </a:defRPr>
            </a:lvl4pPr>
            <a:lvl5pPr>
              <a:tabLst>
                <a:tab pos="6858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685800" algn="l"/>
              </a:tabLst>
              <a:defRPr sz="2400">
                <a:solidFill>
                  <a:schemeClr val="tx1"/>
                </a:solidFill>
                <a:latin typeface="Times New Roman" panose="02020603050405020304" pitchFamily="18" charset="0"/>
              </a:defRPr>
            </a:lvl9pPr>
          </a:lstStyle>
          <a:p>
            <a:pPr>
              <a:spcBef>
                <a:spcPct val="50000"/>
              </a:spcBef>
              <a:defRPr/>
            </a:pPr>
            <a:r>
              <a:rPr lang="en-US" altLang="en-US" b="1" i="1" dirty="0">
                <a:effectLst>
                  <a:outerShdw blurRad="38100" dist="38100" dir="2700000" algn="tl">
                    <a:srgbClr val="000000"/>
                  </a:outerShdw>
                </a:effectLst>
                <a:latin typeface="Arial" panose="020B0604020202020204" pitchFamily="34" charset="0"/>
              </a:rPr>
              <a:t>Y</a:t>
            </a:r>
            <a:r>
              <a:rPr lang="en-US" altLang="en-US" b="1" dirty="0">
                <a:effectLst>
                  <a:outerShdw blurRad="38100" dist="38100" dir="2700000" algn="tl">
                    <a:srgbClr val="000000"/>
                  </a:outerShdw>
                </a:effectLst>
                <a:latin typeface="Arial" panose="020B0604020202020204" pitchFamily="34" charset="0"/>
              </a:rPr>
              <a:t> = 1 + 2</a:t>
            </a:r>
            <a:r>
              <a:rPr lang="en-US" altLang="en-US" b="1" i="1" dirty="0">
                <a:effectLst>
                  <a:outerShdw blurRad="38100" dist="38100" dir="2700000" algn="tl">
                    <a:srgbClr val="000000"/>
                  </a:outerShdw>
                </a:effectLst>
                <a:latin typeface="Arial" panose="020B0604020202020204" pitchFamily="34" charset="0"/>
              </a:rPr>
              <a:t>X</a:t>
            </a:r>
            <a:r>
              <a:rPr lang="en-US" altLang="en-US" b="1" baseline="-25000" dirty="0">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 + 3(</a:t>
            </a:r>
            <a:r>
              <a:rPr lang="en-US" altLang="en-US" b="1" dirty="0">
                <a:solidFill>
                  <a:srgbClr val="C00000"/>
                </a:solidFill>
                <a:effectLst>
                  <a:outerShdw blurRad="38100" dist="38100" dir="2700000" algn="tl">
                    <a:srgbClr val="000000"/>
                  </a:outerShdw>
                </a:effectLst>
                <a:latin typeface="Arial" panose="020B0604020202020204" pitchFamily="34" charset="0"/>
              </a:rPr>
              <a:t>0</a:t>
            </a:r>
            <a:r>
              <a:rPr lang="en-US" altLang="en-US" b="1" dirty="0">
                <a:effectLst>
                  <a:outerShdw blurRad="38100" dist="38100" dir="2700000" algn="tl">
                    <a:srgbClr val="000000"/>
                  </a:outerShdw>
                </a:effectLst>
                <a:latin typeface="Arial" panose="020B0604020202020204" pitchFamily="34" charset="0"/>
              </a:rPr>
              <a:t>) + 4</a:t>
            </a:r>
            <a:r>
              <a:rPr lang="en-US" altLang="en-US" b="1" i="1" dirty="0">
                <a:effectLst>
                  <a:outerShdw blurRad="38100" dist="38100" dir="2700000" algn="tl">
                    <a:srgbClr val="000000"/>
                  </a:outerShdw>
                </a:effectLst>
                <a:latin typeface="Arial" panose="020B0604020202020204" pitchFamily="34" charset="0"/>
              </a:rPr>
              <a:t>X</a:t>
            </a:r>
            <a:r>
              <a:rPr lang="en-US" altLang="en-US" b="1" baseline="-25000" dirty="0">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a:t>
            </a:r>
            <a:r>
              <a:rPr lang="en-US" altLang="en-US" b="1" dirty="0">
                <a:solidFill>
                  <a:srgbClr val="C00000"/>
                </a:solidFill>
                <a:effectLst>
                  <a:outerShdw blurRad="38100" dist="38100" dir="2700000" algn="tl">
                    <a:srgbClr val="000000"/>
                  </a:outerShdw>
                </a:effectLst>
                <a:latin typeface="Arial" panose="020B0604020202020204" pitchFamily="34" charset="0"/>
              </a:rPr>
              <a:t>0</a:t>
            </a:r>
            <a:r>
              <a:rPr lang="en-US" altLang="en-US" b="1" dirty="0">
                <a:effectLst>
                  <a:outerShdw blurRad="38100" dist="38100" dir="2700000" algn="tl">
                    <a:srgbClr val="000000"/>
                  </a:outerShdw>
                </a:effectLst>
                <a:latin typeface="Arial" panose="020B0604020202020204" pitchFamily="34" charset="0"/>
              </a:rPr>
              <a:t>) = 1 + </a:t>
            </a:r>
            <a:r>
              <a:rPr lang="en-US" altLang="en-US" b="1" dirty="0">
                <a:solidFill>
                  <a:srgbClr val="C00000"/>
                </a:solidFill>
                <a:effectLst>
                  <a:outerShdw blurRad="38100" dist="38100" dir="2700000" algn="tl">
                    <a:srgbClr val="000000"/>
                  </a:outerShdw>
                </a:effectLst>
                <a:latin typeface="Arial" panose="020B0604020202020204" pitchFamily="34" charset="0"/>
              </a:rPr>
              <a:t>2</a:t>
            </a:r>
            <a:r>
              <a:rPr lang="en-US" altLang="en-US" b="1" i="1" dirty="0">
                <a:effectLst>
                  <a:outerShdw blurRad="38100" dist="38100" dir="2700000" algn="tl">
                    <a:srgbClr val="000000"/>
                  </a:outerShdw>
                </a:effectLst>
                <a:latin typeface="Arial" panose="020B0604020202020204" pitchFamily="34" charset="0"/>
              </a:rPr>
              <a:t>X</a:t>
            </a:r>
            <a:r>
              <a:rPr lang="en-US" altLang="en-US" b="1" baseline="-25000" dirty="0">
                <a:effectLst>
                  <a:outerShdw blurRad="38100" dist="38100" dir="2700000" algn="tl">
                    <a:srgbClr val="000000"/>
                  </a:outerShdw>
                </a:effectLst>
                <a:latin typeface="Arial" panose="020B0604020202020204" pitchFamily="34" charset="0"/>
              </a:rPr>
              <a:t>1</a:t>
            </a:r>
            <a:r>
              <a:rPr lang="en-US" altLang="en-US" b="1" dirty="0">
                <a:effectLst>
                  <a:outerShdw blurRad="38100" dist="38100" dir="2700000" algn="tl">
                    <a:srgbClr val="000000"/>
                  </a:outerShdw>
                </a:effectLst>
                <a:latin typeface="Arial" panose="020B0604020202020204" pitchFamily="34" charset="0"/>
              </a:rPr>
              <a:t> </a:t>
            </a:r>
          </a:p>
        </p:txBody>
      </p:sp>
    </p:spTree>
    <p:extLst>
      <p:ext uri="{BB962C8B-B14F-4D97-AF65-F5344CB8AC3E}">
        <p14:creationId xmlns:p14="http://schemas.microsoft.com/office/powerpoint/2010/main" val="18727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19" grpId="0" animBg="1"/>
      <p:bldP spid="34" grpId="0"/>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65495" cy="1025028"/>
          </a:xfrm>
        </p:spPr>
        <p:txBody>
          <a:bodyPr>
            <a:normAutofit fontScale="90000"/>
          </a:bodyPr>
          <a:lstStyle/>
          <a:p>
            <a:pPr algn="l"/>
            <a:r>
              <a:rPr lang="en-US" sz="4000" dirty="0"/>
              <a:t>Using a Regression Line for Prediction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12" name="Picture 11" descr="The figure is a line graph with a regression line. The regression&#10;line inserted in this scatterplot makes it easy to predict an object’s temperature in&#10;Celsius if we know its temperature in Fahrenheit. An object that is 86°F would be&#10;about 30°C." title="Figure 14.2">
            <a:extLst>
              <a:ext uri="{FF2B5EF4-FFF2-40B4-BE49-F238E27FC236}">
                <a16:creationId xmlns:a16="http://schemas.microsoft.com/office/drawing/2014/main" id="{051B733E-451D-401F-B320-1D171A5E9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505968"/>
            <a:ext cx="3618571" cy="2493655"/>
          </a:xfrm>
          <a:prstGeom prst="rect">
            <a:avLst/>
          </a:prstGeom>
        </p:spPr>
      </p:pic>
      <p:sp>
        <p:nvSpPr>
          <p:cNvPr id="9" name="Text Placeholder 2">
            <a:extLst>
              <a:ext uri="{FF2B5EF4-FFF2-40B4-BE49-F238E27FC236}">
                <a16:creationId xmlns:a16="http://schemas.microsoft.com/office/drawing/2014/main" id="{45C58428-FE1B-4E15-9526-EFA920384177}"/>
              </a:ext>
            </a:extLst>
          </p:cNvPr>
          <p:cNvSpPr>
            <a:spLocks noGrp="1"/>
          </p:cNvSpPr>
          <p:nvPr>
            <p:ph idx="1"/>
          </p:nvPr>
        </p:nvSpPr>
        <p:spPr>
          <a:xfrm>
            <a:off x="457200" y="1505968"/>
            <a:ext cx="4036741" cy="4225759"/>
          </a:xfrm>
        </p:spPr>
        <p:txBody>
          <a:bodyPr>
            <a:normAutofit fontScale="92500" lnSpcReduction="10000"/>
          </a:bodyPr>
          <a:lstStyle/>
          <a:p>
            <a:pPr>
              <a:lnSpc>
                <a:spcPct val="110000"/>
              </a:lnSpc>
              <a:spcBef>
                <a:spcPts val="0"/>
              </a:spcBef>
            </a:pPr>
            <a:r>
              <a:rPr lang="en-US" sz="2400" i="1" dirty="0">
                <a:cs typeface="Times New Roman" pitchFamily="18" charset="0"/>
              </a:rPr>
              <a:t>Y</a:t>
            </a:r>
            <a:r>
              <a:rPr lang="en-US" sz="2400" dirty="0"/>
              <a:t> prime</a:t>
            </a:r>
          </a:p>
          <a:p>
            <a:pPr lvl="1">
              <a:lnSpc>
                <a:spcPct val="110000"/>
              </a:lnSpc>
              <a:spcBef>
                <a:spcPts val="0"/>
              </a:spcBef>
              <a:spcAft>
                <a:spcPts val="1200"/>
              </a:spcAft>
            </a:pPr>
            <a:r>
              <a:rPr lang="en-US" sz="2000" dirty="0"/>
              <a:t>Value of </a:t>
            </a:r>
            <a:r>
              <a:rPr lang="en-US" sz="2000" i="1" dirty="0">
                <a:cs typeface="Times New Roman" pitchFamily="18" charset="0"/>
              </a:rPr>
              <a:t>Y</a:t>
            </a:r>
            <a:r>
              <a:rPr lang="en-US" sz="2000" i="1" dirty="0"/>
              <a:t> </a:t>
            </a:r>
            <a:r>
              <a:rPr lang="en-US" sz="2000" dirty="0"/>
              <a:t>predicted from </a:t>
            </a:r>
            <a:r>
              <a:rPr lang="en-US" sz="2000" i="1" dirty="0">
                <a:cs typeface="Times New Roman" pitchFamily="18" charset="0"/>
              </a:rPr>
              <a:t>X</a:t>
            </a:r>
            <a:r>
              <a:rPr lang="en-US" sz="2000" i="1" dirty="0"/>
              <a:t> </a:t>
            </a:r>
            <a:r>
              <a:rPr lang="en-US" sz="2000" dirty="0"/>
              <a:t>by a regression equation</a:t>
            </a:r>
          </a:p>
          <a:p>
            <a:pPr lvl="1">
              <a:lnSpc>
                <a:spcPct val="110000"/>
              </a:lnSpc>
              <a:spcBef>
                <a:spcPts val="0"/>
              </a:spcBef>
              <a:spcAft>
                <a:spcPts val="1200"/>
              </a:spcAft>
            </a:pPr>
            <a:r>
              <a:rPr lang="en-US" sz="2000" dirty="0"/>
              <a:t>Abbreviated </a:t>
            </a:r>
            <a:r>
              <a:rPr lang="en-US" sz="2000" i="1" dirty="0">
                <a:cs typeface="Times New Roman" pitchFamily="18" charset="0"/>
              </a:rPr>
              <a:t>Y′</a:t>
            </a:r>
          </a:p>
          <a:p>
            <a:pPr>
              <a:lnSpc>
                <a:spcPct val="110000"/>
              </a:lnSpc>
              <a:spcBef>
                <a:spcPts val="0"/>
              </a:spcBef>
            </a:pPr>
            <a:r>
              <a:rPr lang="en-US" sz="2400" dirty="0"/>
              <a:t>Example: Temperature</a:t>
            </a:r>
          </a:p>
          <a:p>
            <a:pPr lvl="1">
              <a:lnSpc>
                <a:spcPct val="110000"/>
              </a:lnSpc>
              <a:spcBef>
                <a:spcPts val="0"/>
              </a:spcBef>
              <a:spcAft>
                <a:spcPts val="1200"/>
              </a:spcAft>
            </a:pPr>
            <a:r>
              <a:rPr lang="en-US" sz="2000" dirty="0"/>
              <a:t>6 data points have </a:t>
            </a:r>
            <a:r>
              <a:rPr lang="en-US" sz="2000" i="1" dirty="0">
                <a:cs typeface="Times New Roman" pitchFamily="18" charset="0"/>
              </a:rPr>
              <a:t>X</a:t>
            </a:r>
            <a:r>
              <a:rPr lang="en-US" sz="2000" dirty="0"/>
              <a:t> scores and </a:t>
            </a:r>
            <a:r>
              <a:rPr lang="en-US" sz="2000" i="1" dirty="0">
                <a:cs typeface="Times New Roman" pitchFamily="18" charset="0"/>
              </a:rPr>
              <a:t>Y</a:t>
            </a:r>
            <a:r>
              <a:rPr lang="en-US" sz="2000" dirty="0"/>
              <a:t> scores</a:t>
            </a:r>
          </a:p>
          <a:p>
            <a:pPr lvl="1">
              <a:lnSpc>
                <a:spcPct val="110000"/>
              </a:lnSpc>
              <a:spcBef>
                <a:spcPts val="0"/>
              </a:spcBef>
              <a:spcAft>
                <a:spcPts val="1200"/>
              </a:spcAft>
            </a:pPr>
            <a:r>
              <a:rPr lang="en-US" sz="2000" dirty="0"/>
              <a:t>The case for which a </a:t>
            </a:r>
            <a:r>
              <a:rPr lang="en-US" sz="2000" i="1" dirty="0">
                <a:cs typeface="Times New Roman" pitchFamily="18" charset="0"/>
              </a:rPr>
              <a:t>Y</a:t>
            </a:r>
            <a:r>
              <a:rPr lang="en-US" sz="2000" dirty="0"/>
              <a:t> score was being found had an </a:t>
            </a:r>
            <a:r>
              <a:rPr lang="en-US" sz="2000" i="1" dirty="0">
                <a:cs typeface="Times New Roman" pitchFamily="18" charset="0"/>
              </a:rPr>
              <a:t>X</a:t>
            </a:r>
            <a:r>
              <a:rPr lang="en-US" sz="2000" i="1" dirty="0"/>
              <a:t> </a:t>
            </a:r>
            <a:r>
              <a:rPr lang="en-US" sz="2000" dirty="0"/>
              <a:t>score (86°F), but no </a:t>
            </a:r>
            <a:r>
              <a:rPr lang="en-US" sz="2000" i="1" dirty="0">
                <a:cs typeface="Times New Roman" pitchFamily="18" charset="0"/>
              </a:rPr>
              <a:t>Y</a:t>
            </a:r>
            <a:r>
              <a:rPr lang="en-US" sz="2000" dirty="0"/>
              <a:t> score</a:t>
            </a:r>
          </a:p>
          <a:p>
            <a:pPr lvl="1">
              <a:lnSpc>
                <a:spcPct val="110000"/>
              </a:lnSpc>
              <a:spcBef>
                <a:spcPts val="0"/>
              </a:spcBef>
              <a:spcAft>
                <a:spcPts val="1200"/>
              </a:spcAft>
            </a:pPr>
            <a:r>
              <a:rPr lang="en-US" sz="2000" i="1" dirty="0">
                <a:cs typeface="Times New Roman" pitchFamily="18" charset="0"/>
              </a:rPr>
              <a:t>Y</a:t>
            </a:r>
            <a:r>
              <a:rPr lang="en-US" sz="2000" dirty="0"/>
              <a:t> score found for it was 30°C, </a:t>
            </a:r>
            <a:r>
              <a:rPr lang="en-US" sz="2000" i="1" dirty="0">
                <a:cs typeface="Times New Roman" pitchFamily="18" charset="0"/>
              </a:rPr>
              <a:t>Y′</a:t>
            </a:r>
            <a:endParaRPr lang="en-US" sz="2000" dirty="0">
              <a:cs typeface="Times New Roman" pitchFamily="18" charset="0"/>
            </a:endParaRPr>
          </a:p>
          <a:p>
            <a:pPr>
              <a:lnSpc>
                <a:spcPct val="110000"/>
              </a:lnSpc>
              <a:spcBef>
                <a:spcPts val="0"/>
              </a:spcBef>
            </a:pPr>
            <a:endParaRPr lang="en-US" sz="2400" dirty="0"/>
          </a:p>
        </p:txBody>
      </p:sp>
      <p:sp>
        <p:nvSpPr>
          <p:cNvPr id="13" name="TextBox 12">
            <a:extLst>
              <a:ext uri="{FF2B5EF4-FFF2-40B4-BE49-F238E27FC236}">
                <a16:creationId xmlns:a16="http://schemas.microsoft.com/office/drawing/2014/main" id="{876FCC07-F083-497A-9F42-34463019AAB5}"/>
              </a:ext>
            </a:extLst>
          </p:cNvPr>
          <p:cNvSpPr txBox="1"/>
          <p:nvPr/>
        </p:nvSpPr>
        <p:spPr>
          <a:xfrm>
            <a:off x="4800600" y="4309407"/>
            <a:ext cx="3857149" cy="646331"/>
          </a:xfrm>
          <a:prstGeom prst="rect">
            <a:avLst/>
          </a:prstGeom>
          <a:noFill/>
        </p:spPr>
        <p:txBody>
          <a:bodyPr wrap="square" rtlCol="0">
            <a:spAutoFit/>
          </a:bodyPr>
          <a:lstStyle/>
          <a:p>
            <a:pPr>
              <a:spcAft>
                <a:spcPts val="1200"/>
              </a:spcAft>
            </a:pPr>
            <a:r>
              <a:rPr lang="en-US" sz="1800" dirty="0">
                <a:solidFill>
                  <a:srgbClr val="000000"/>
                </a:solidFill>
              </a:rPr>
              <a:t>Regression Line for Predicting Celsius from Fahrenheit</a:t>
            </a:r>
          </a:p>
        </p:txBody>
      </p:sp>
    </p:spTree>
    <p:extLst>
      <p:ext uri="{BB962C8B-B14F-4D97-AF65-F5344CB8AC3E}">
        <p14:creationId xmlns:p14="http://schemas.microsoft.com/office/powerpoint/2010/main" val="60074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65495" cy="1025028"/>
          </a:xfrm>
        </p:spPr>
        <p:txBody>
          <a:bodyPr>
            <a:normAutofit fontScale="90000"/>
          </a:bodyPr>
          <a:lstStyle/>
          <a:p>
            <a:pPr algn="l"/>
            <a:r>
              <a:rPr lang="en-US" sz="4000" dirty="0"/>
              <a:t>Using a Regression Line for Prediction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B9789A26-D81A-4AE3-8B04-C618C8CFB081}"/>
              </a:ext>
            </a:extLst>
          </p:cNvPr>
          <p:cNvSpPr>
            <a:spLocks noGrp="1"/>
          </p:cNvSpPr>
          <p:nvPr>
            <p:ph idx="1"/>
          </p:nvPr>
        </p:nvSpPr>
        <p:spPr>
          <a:xfrm>
            <a:off x="381000" y="1444086"/>
            <a:ext cx="4407160" cy="4525963"/>
          </a:xfrm>
        </p:spPr>
        <p:txBody>
          <a:bodyPr>
            <a:normAutofit fontScale="85000" lnSpcReduction="10000"/>
          </a:bodyPr>
          <a:lstStyle/>
          <a:p>
            <a:pPr>
              <a:lnSpc>
                <a:spcPct val="110000"/>
              </a:lnSpc>
              <a:spcBef>
                <a:spcPts val="0"/>
              </a:spcBef>
            </a:pPr>
            <a:r>
              <a:rPr lang="en-US" sz="3500" dirty="0"/>
              <a:t>Marital Satisfaction Study</a:t>
            </a:r>
          </a:p>
          <a:p>
            <a:pPr lvl="1">
              <a:lnSpc>
                <a:spcPct val="110000"/>
              </a:lnSpc>
              <a:spcBef>
                <a:spcPts val="0"/>
              </a:spcBef>
            </a:pPr>
            <a:r>
              <a:rPr lang="en-US" dirty="0"/>
              <a:t>Dr. Paik’s data from Ch. 13</a:t>
            </a:r>
          </a:p>
          <a:p>
            <a:pPr lvl="1">
              <a:lnSpc>
                <a:spcPct val="110000"/>
              </a:lnSpc>
              <a:spcBef>
                <a:spcPts val="0"/>
              </a:spcBef>
            </a:pPr>
            <a:r>
              <a:rPr lang="en-US" dirty="0"/>
              <a:t>Strong relationship between the two variables in this scatterplot (</a:t>
            </a:r>
            <a:r>
              <a:rPr lang="en-US" i="1" dirty="0">
                <a:latin typeface="Times New Roman" pitchFamily="18" charset="0"/>
                <a:cs typeface="Times New Roman" pitchFamily="18" charset="0"/>
              </a:rPr>
              <a:t>r</a:t>
            </a:r>
            <a:r>
              <a:rPr lang="en-US" i="1" dirty="0"/>
              <a:t> </a:t>
            </a:r>
            <a:r>
              <a:rPr lang="en-US" dirty="0"/>
              <a:t>= .76) </a:t>
            </a:r>
          </a:p>
          <a:p>
            <a:pPr lvl="1">
              <a:lnSpc>
                <a:spcPct val="110000"/>
              </a:lnSpc>
              <a:spcBef>
                <a:spcPts val="0"/>
              </a:spcBef>
            </a:pPr>
            <a:r>
              <a:rPr lang="en-US" dirty="0"/>
              <a:t>Not clear where the best place is to draw a regression line for predicting </a:t>
            </a:r>
            <a:r>
              <a:rPr lang="en-US" i="1" dirty="0">
                <a:latin typeface="Times New Roman" pitchFamily="18" charset="0"/>
                <a:cs typeface="Times New Roman" pitchFamily="18" charset="0"/>
              </a:rPr>
              <a:t>Y</a:t>
            </a:r>
            <a:r>
              <a:rPr lang="en-US" i="1" dirty="0">
                <a:cs typeface="Times New Roman" pitchFamily="18" charset="0"/>
              </a:rPr>
              <a:t> </a:t>
            </a:r>
            <a:r>
              <a:rPr lang="en-US" dirty="0"/>
              <a:t>from</a:t>
            </a:r>
            <a:r>
              <a:rPr lang="en-US" i="1" dirty="0"/>
              <a:t> </a:t>
            </a:r>
            <a:r>
              <a:rPr lang="en-US" i="1" dirty="0">
                <a:latin typeface="Times New Roman" pitchFamily="18" charset="0"/>
                <a:cs typeface="Times New Roman" pitchFamily="18" charset="0"/>
              </a:rPr>
              <a:t>X</a:t>
            </a:r>
            <a:endParaRPr lang="en-US"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87D2BE2F-0361-41DC-B45B-3795CFBF39A8}"/>
              </a:ext>
            </a:extLst>
          </p:cNvPr>
          <p:cNvSpPr txBox="1"/>
          <p:nvPr/>
        </p:nvSpPr>
        <p:spPr>
          <a:xfrm>
            <a:off x="5181600" y="4572000"/>
            <a:ext cx="3810000" cy="646331"/>
          </a:xfrm>
          <a:prstGeom prst="rect">
            <a:avLst/>
          </a:prstGeom>
          <a:noFill/>
        </p:spPr>
        <p:txBody>
          <a:bodyPr wrap="square" rtlCol="0">
            <a:spAutoFit/>
          </a:bodyPr>
          <a:lstStyle/>
          <a:p>
            <a:r>
              <a:rPr lang="en-US" sz="1800" dirty="0">
                <a:solidFill>
                  <a:srgbClr val="000000"/>
                </a:solidFill>
              </a:rPr>
              <a:t>Relationship Between Gender Role Flexibility and Marital Satisfaction</a:t>
            </a:r>
          </a:p>
        </p:txBody>
      </p:sp>
      <p:pic>
        <p:nvPicPr>
          <p:cNvPr id="14" name="Picture 13" descr="The figure is a scatterplot. Though there is a strong (r = .76) relationship between the two variables&#10;in this scatterplot, it is not clear where the best place is to draw a regression line for&#10;predicting Y from X." title="Figure 14.4">
            <a:extLst>
              <a:ext uri="{FF2B5EF4-FFF2-40B4-BE49-F238E27FC236}">
                <a16:creationId xmlns:a16="http://schemas.microsoft.com/office/drawing/2014/main" id="{4D77014C-633D-4F9B-84BC-866B097B27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469" y="1661319"/>
            <a:ext cx="4059131" cy="2667000"/>
          </a:xfrm>
          <a:prstGeom prst="rect">
            <a:avLst/>
          </a:prstGeom>
        </p:spPr>
      </p:pic>
    </p:spTree>
    <p:extLst>
      <p:ext uri="{BB962C8B-B14F-4D97-AF65-F5344CB8AC3E}">
        <p14:creationId xmlns:p14="http://schemas.microsoft.com/office/powerpoint/2010/main" val="223229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65495" cy="1025028"/>
          </a:xfrm>
        </p:spPr>
        <p:txBody>
          <a:bodyPr>
            <a:normAutofit fontScale="90000"/>
          </a:bodyPr>
          <a:lstStyle/>
          <a:p>
            <a:pPr algn="l"/>
            <a:r>
              <a:rPr lang="en-US" sz="4000" dirty="0"/>
              <a:t>Using a Regression Line for Prediction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F7338A13-E59F-49E4-9482-553AED387CAA}"/>
              </a:ext>
            </a:extLst>
          </p:cNvPr>
          <p:cNvSpPr>
            <a:spLocks noGrp="1"/>
          </p:cNvSpPr>
          <p:nvPr>
            <p:ph idx="1"/>
          </p:nvPr>
        </p:nvSpPr>
        <p:spPr>
          <a:xfrm>
            <a:off x="457200" y="1366029"/>
            <a:ext cx="4572000" cy="4525963"/>
          </a:xfrm>
        </p:spPr>
        <p:txBody>
          <a:bodyPr>
            <a:normAutofit fontScale="77500" lnSpcReduction="20000"/>
          </a:bodyPr>
          <a:lstStyle/>
          <a:p>
            <a:pPr>
              <a:lnSpc>
                <a:spcPct val="120000"/>
              </a:lnSpc>
              <a:spcBef>
                <a:spcPts val="0"/>
              </a:spcBef>
            </a:pPr>
            <a:r>
              <a:rPr lang="en-US" dirty="0"/>
              <a:t>Marital Satisfaction Study</a:t>
            </a:r>
          </a:p>
          <a:p>
            <a:pPr lvl="1">
              <a:lnSpc>
                <a:spcPct val="120000"/>
              </a:lnSpc>
              <a:spcBef>
                <a:spcPts val="0"/>
              </a:spcBef>
            </a:pPr>
            <a:r>
              <a:rPr lang="en-US" dirty="0"/>
              <a:t>Which of these three lines best “fits” the data in this scatterplot? </a:t>
            </a:r>
          </a:p>
          <a:p>
            <a:pPr lvl="1">
              <a:lnSpc>
                <a:spcPct val="120000"/>
              </a:lnSpc>
              <a:spcBef>
                <a:spcPts val="0"/>
              </a:spcBef>
            </a:pPr>
            <a:r>
              <a:rPr lang="en-US" dirty="0"/>
              <a:t>By what criterion should one decide? </a:t>
            </a:r>
          </a:p>
          <a:p>
            <a:pPr lvl="1">
              <a:lnSpc>
                <a:spcPct val="120000"/>
              </a:lnSpc>
              <a:spcBef>
                <a:spcPts val="0"/>
              </a:spcBef>
            </a:pPr>
            <a:r>
              <a:rPr lang="en-US" dirty="0"/>
              <a:t>Statisticians use the “least squares” criterion: the best-fitting line is the one that minimizes the discrepancies between actual </a:t>
            </a:r>
            <a:r>
              <a:rPr lang="en-US" i="1" dirty="0"/>
              <a:t>Y</a:t>
            </a:r>
            <a:r>
              <a:rPr lang="en-US" dirty="0"/>
              <a:t> scores and predicted </a:t>
            </a:r>
            <a:r>
              <a:rPr lang="en-US" i="1" dirty="0"/>
              <a:t>Y</a:t>
            </a:r>
            <a:r>
              <a:rPr lang="en-US" dirty="0"/>
              <a:t> scores</a:t>
            </a:r>
          </a:p>
          <a:p>
            <a:pPr lvl="2">
              <a:lnSpc>
                <a:spcPct val="120000"/>
              </a:lnSpc>
              <a:spcBef>
                <a:spcPts val="0"/>
              </a:spcBef>
            </a:pPr>
            <a:endParaRPr lang="en-US" dirty="0"/>
          </a:p>
        </p:txBody>
      </p:sp>
      <p:sp>
        <p:nvSpPr>
          <p:cNvPr id="12" name="TextBox 11">
            <a:extLst>
              <a:ext uri="{FF2B5EF4-FFF2-40B4-BE49-F238E27FC236}">
                <a16:creationId xmlns:a16="http://schemas.microsoft.com/office/drawing/2014/main" id="{81A0B30E-5BAE-4E48-B198-3507B89F1B12}"/>
              </a:ext>
            </a:extLst>
          </p:cNvPr>
          <p:cNvSpPr txBox="1"/>
          <p:nvPr/>
        </p:nvSpPr>
        <p:spPr>
          <a:xfrm>
            <a:off x="5029200" y="4406609"/>
            <a:ext cx="3678921" cy="646331"/>
          </a:xfrm>
          <a:prstGeom prst="rect">
            <a:avLst/>
          </a:prstGeom>
          <a:noFill/>
        </p:spPr>
        <p:txBody>
          <a:bodyPr wrap="square" rtlCol="0">
            <a:spAutoFit/>
          </a:bodyPr>
          <a:lstStyle/>
          <a:p>
            <a:r>
              <a:rPr lang="en-US" sz="1800" dirty="0">
                <a:solidFill>
                  <a:srgbClr val="000000"/>
                </a:solidFill>
              </a:rPr>
              <a:t>Three Potential Regression Lines for Predicting Marital Satisfaction</a:t>
            </a:r>
          </a:p>
        </p:txBody>
      </p:sp>
      <p:pic>
        <p:nvPicPr>
          <p:cNvPr id="13" name="Picture 12" descr="The figure is a scatterplot with three potential regression lines.   By what criterion should&#10;one decide Which of these three lines best “fits” the data in this scatterplot? Statisticians use the “least squares” criterion, which means the best-fitting&#10;line is the one that, overall, minimizes the discrepancies between actual Y scores and&#10;predicted Y scores." title="Figure 14.4">
            <a:extLst>
              <a:ext uri="{FF2B5EF4-FFF2-40B4-BE49-F238E27FC236}">
                <a16:creationId xmlns:a16="http://schemas.microsoft.com/office/drawing/2014/main" id="{7399CB0F-58AC-40F4-A222-DBCB03AEF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1507278"/>
            <a:ext cx="4024130" cy="2721049"/>
          </a:xfrm>
          <a:prstGeom prst="rect">
            <a:avLst/>
          </a:prstGeom>
        </p:spPr>
      </p:pic>
    </p:spTree>
    <p:extLst>
      <p:ext uri="{BB962C8B-B14F-4D97-AF65-F5344CB8AC3E}">
        <p14:creationId xmlns:p14="http://schemas.microsoft.com/office/powerpoint/2010/main" val="153417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280617" cy="502602"/>
          </a:xfrm>
        </p:spPr>
        <p:txBody>
          <a:bodyPr>
            <a:normAutofit fontScale="90000"/>
          </a:bodyPr>
          <a:lstStyle/>
          <a:p>
            <a:r>
              <a:rPr lang="en-US" sz="4000" dirty="0"/>
              <a:t>How to Judge Whether a Prediction Is Good</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261530D6-17EA-47C0-BC44-9A03641DD2FE}"/>
              </a:ext>
            </a:extLst>
          </p:cNvPr>
          <p:cNvSpPr>
            <a:spLocks noGrp="1"/>
          </p:cNvSpPr>
          <p:nvPr>
            <p:ph idx="1"/>
          </p:nvPr>
        </p:nvSpPr>
        <p:spPr>
          <a:xfrm>
            <a:off x="457200" y="990598"/>
            <a:ext cx="3724507" cy="4525963"/>
          </a:xfrm>
        </p:spPr>
        <p:txBody>
          <a:bodyPr>
            <a:normAutofit fontScale="85000" lnSpcReduction="20000"/>
          </a:bodyPr>
          <a:lstStyle/>
          <a:p>
            <a:pPr>
              <a:lnSpc>
                <a:spcPct val="120000"/>
              </a:lnSpc>
              <a:spcBef>
                <a:spcPts val="0"/>
              </a:spcBef>
            </a:pPr>
            <a:r>
              <a:rPr lang="en-US" dirty="0"/>
              <a:t>Memory Example</a:t>
            </a:r>
          </a:p>
          <a:p>
            <a:pPr lvl="1">
              <a:lnSpc>
                <a:spcPct val="120000"/>
              </a:lnSpc>
              <a:spcBef>
                <a:spcPts val="0"/>
              </a:spcBef>
            </a:pPr>
            <a:r>
              <a:rPr lang="en-US" dirty="0"/>
              <a:t>Imagine 12 students randomly selected from a college</a:t>
            </a:r>
          </a:p>
          <a:p>
            <a:pPr lvl="1">
              <a:lnSpc>
                <a:spcPct val="120000"/>
              </a:lnSpc>
              <a:spcBef>
                <a:spcPts val="0"/>
              </a:spcBef>
            </a:pPr>
            <a:r>
              <a:rPr lang="en-US" dirty="0"/>
              <a:t>Contest to guess their memory test scores </a:t>
            </a:r>
          </a:p>
          <a:p>
            <a:pPr lvl="1">
              <a:lnSpc>
                <a:spcPct val="120000"/>
              </a:lnSpc>
              <a:spcBef>
                <a:spcPts val="0"/>
              </a:spcBef>
            </a:pPr>
            <a:r>
              <a:rPr lang="en-US" dirty="0"/>
              <a:t>Guess the mean for each one</a:t>
            </a:r>
          </a:p>
          <a:p>
            <a:pPr lvl="2">
              <a:lnSpc>
                <a:spcPct val="120000"/>
              </a:lnSpc>
              <a:spcBef>
                <a:spcPts val="0"/>
              </a:spcBef>
            </a:pPr>
            <a:r>
              <a:rPr lang="en-US" dirty="0"/>
              <a:t>Best strategy for two reasons:</a:t>
            </a:r>
          </a:p>
          <a:p>
            <a:pPr lvl="3">
              <a:lnSpc>
                <a:spcPct val="120000"/>
              </a:lnSpc>
              <a:spcBef>
                <a:spcPts val="0"/>
              </a:spcBef>
            </a:pPr>
            <a:r>
              <a:rPr lang="en-US" dirty="0"/>
              <a:t>Mean occurs with the greatest frequency</a:t>
            </a:r>
          </a:p>
          <a:p>
            <a:pPr lvl="3">
              <a:lnSpc>
                <a:spcPct val="120000"/>
              </a:lnSpc>
              <a:spcBef>
                <a:spcPts val="0"/>
              </a:spcBef>
            </a:pPr>
            <a:r>
              <a:rPr lang="en-US" dirty="0"/>
              <a:t>Errors will be smaller</a:t>
            </a:r>
          </a:p>
        </p:txBody>
      </p:sp>
      <p:sp>
        <p:nvSpPr>
          <p:cNvPr id="11" name="TextBox 10">
            <a:extLst>
              <a:ext uri="{FF2B5EF4-FFF2-40B4-BE49-F238E27FC236}">
                <a16:creationId xmlns:a16="http://schemas.microsoft.com/office/drawing/2014/main" id="{AF0BB20B-7030-41E0-B456-27B64C86017C}"/>
              </a:ext>
            </a:extLst>
          </p:cNvPr>
          <p:cNvSpPr txBox="1"/>
          <p:nvPr/>
        </p:nvSpPr>
        <p:spPr>
          <a:xfrm>
            <a:off x="4728972" y="3835771"/>
            <a:ext cx="4343400" cy="1200329"/>
          </a:xfrm>
          <a:prstGeom prst="rect">
            <a:avLst/>
          </a:prstGeom>
          <a:noFill/>
        </p:spPr>
        <p:txBody>
          <a:bodyPr wrap="square" rtlCol="0">
            <a:spAutoFit/>
          </a:bodyPr>
          <a:lstStyle/>
          <a:p>
            <a:r>
              <a:rPr lang="en-US" sz="1800" dirty="0">
                <a:solidFill>
                  <a:srgbClr val="000000"/>
                </a:solidFill>
              </a:rPr>
              <a:t>Frequency Distribution of Memory Scores</a:t>
            </a:r>
          </a:p>
          <a:p>
            <a:pPr marL="231775" lvl="2" indent="-231775">
              <a:buFont typeface="Arial" pitchFamily="34" charset="0"/>
              <a:buChar char="•"/>
            </a:pPr>
            <a:r>
              <a:rPr lang="en-US" sz="1800" dirty="0">
                <a:solidFill>
                  <a:srgbClr val="000000"/>
                </a:solidFill>
              </a:rPr>
              <a:t>Scores range from 1.00 to 19.00</a:t>
            </a:r>
          </a:p>
          <a:p>
            <a:pPr marL="231775" lvl="2" indent="-231775">
              <a:buFont typeface="Arial" pitchFamily="34" charset="0"/>
              <a:buChar char="•"/>
            </a:pPr>
            <a:r>
              <a:rPr lang="en-US" sz="1800" dirty="0">
                <a:solidFill>
                  <a:srgbClr val="000000"/>
                </a:solidFill>
              </a:rPr>
              <a:t>Memory scores are normally distributed with a mean of 10</a:t>
            </a:r>
          </a:p>
        </p:txBody>
      </p:sp>
      <p:pic>
        <p:nvPicPr>
          <p:cNvPr id="12" name="Picture 11" descr="The figure is an example of a normal distribution curve. f asked to guess what a randomly selected person’s memory score is, one is more likely to be right by guessing the mean than any other value.&#10;If memory scores are normally distributed with a mean of 10, then the most commonly occurring score is 10. &#10;" title="Figure 14.5">
            <a:extLst>
              <a:ext uri="{FF2B5EF4-FFF2-40B4-BE49-F238E27FC236}">
                <a16:creationId xmlns:a16="http://schemas.microsoft.com/office/drawing/2014/main" id="{CE39536D-6583-4C55-B10A-76EF8928E0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910" y="1059658"/>
            <a:ext cx="4119217" cy="2544761"/>
          </a:xfrm>
          <a:prstGeom prst="rect">
            <a:avLst/>
          </a:prstGeom>
        </p:spPr>
      </p:pic>
    </p:spTree>
    <p:extLst>
      <p:ext uri="{BB962C8B-B14F-4D97-AF65-F5344CB8AC3E}">
        <p14:creationId xmlns:p14="http://schemas.microsoft.com/office/powerpoint/2010/main" val="4246698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061.867"/>
  <p:tag name="LATEXADDIN" val="\documentclass{article}&#10;\usepackage{amsmath,mathptmx}&#10;\pagestyle{empty}&#10;\begin{document}&#10;&#10;\begin{equation*}&#10;\hat{y}=-2.895+0.821x&#10;\end{equation*}&#10;&#10;\end{document}"/>
  <p:tag name="IGUANATEXSIZE" val="18"/>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061.867"/>
  <p:tag name="LATEXADDIN" val="\documentclass{article}&#10;\usepackage{amsmath,mathptmx}&#10;\pagestyle{empty}&#10;\begin{document}&#10;&#10;\begin{equation*}&#10;\hat{y}=-2.895+0.821x&#10;\end{equation*}&#10;&#10;\end{document}"/>
  <p:tag name="IGUANATEXSIZE" val="18"/>
  <p:tag name="IGUANATEXCURSOR" val="12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76.7154"/>
  <p:tag name="ORIGINALWIDTH" val="1356.58"/>
  <p:tag name="LATEXADDIN" val="\documentclass{article}&#10;\usepackage{amsmath,mathptmx}&#10;\pagestyle{empty}&#10;\begin{document}&#10;&#10;\begin{equation*}&#10;t=\frac{b_1}{SE_{b1}}=\frac{0.5275}{0.1146}=4.60&#10;\end{equation*}&#10;\end{document}"/>
  <p:tag name="IGUANATEXSIZE" val="20"/>
  <p:tag name="IGUANATEXCURSOR" val="15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918.6352"/>
  <p:tag name="LATEXADDIN" val="\documentclass{article}&#10;\usepackage{amsmath,mathptmx}&#10;\pagestyle{empty}&#10;\begin{document}&#10;&#10;&#10;$\bar{y}(x=0)=12.696$&#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918.6352"/>
  <p:tag name="LATEXADDIN" val="\documentclass{article}&#10;\usepackage{amsmath,mathptmx}&#10;\pagestyle{empty}&#10;\begin{document}&#10;&#10;&#10;$\bar{y}(x=1)=21.806$&#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8799</TotalTime>
  <Words>4703</Words>
  <Application>Microsoft Office PowerPoint</Application>
  <PresentationFormat>On-screen Show (4:3)</PresentationFormat>
  <Paragraphs>498</Paragraphs>
  <Slides>56</Slides>
  <Notes>37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69" baseType="lpstr">
      <vt:lpstr>CK Journaling</vt:lpstr>
      <vt:lpstr>Arial</vt:lpstr>
      <vt:lpstr>Calibri</vt:lpstr>
      <vt:lpstr>Cambria Math</vt:lpstr>
      <vt:lpstr>SAS Monospace</vt:lpstr>
      <vt:lpstr>Symbol</vt:lpstr>
      <vt:lpstr>Tempus Sans ITC</vt:lpstr>
      <vt:lpstr>Times New Roman</vt:lpstr>
      <vt:lpstr>Wingdings</vt:lpstr>
      <vt:lpstr>Wingdings 2</vt:lpstr>
      <vt:lpstr>Office Theme</vt:lpstr>
      <vt:lpstr>Chart</vt:lpstr>
      <vt:lpstr>Equation</vt:lpstr>
      <vt:lpstr>Jingwei Wu, PhD</vt:lpstr>
      <vt:lpstr>Objectives </vt:lpstr>
      <vt:lpstr>Simple Linear Regression</vt:lpstr>
      <vt:lpstr>Using a Regression Line for Prediction</vt:lpstr>
      <vt:lpstr>Using a Regression Line for Prediction (continued)</vt:lpstr>
      <vt:lpstr>Using a Regression Line for Prediction (continued)</vt:lpstr>
      <vt:lpstr>Using a Regression Line for Prediction (continued)</vt:lpstr>
      <vt:lpstr>Using a Regression Line for Prediction (continued)</vt:lpstr>
      <vt:lpstr>How to Judge Whether a Prediction Is Good</vt:lpstr>
      <vt:lpstr>How to Judge Whether a Prediction Is Good (continued)</vt:lpstr>
      <vt:lpstr>How to Judge Whether a Prediction Is Good (continued)</vt:lpstr>
      <vt:lpstr>How to Judge Whether a Prediction Is Good (continued)</vt:lpstr>
      <vt:lpstr>How to Judge Whether a Prediction Is Good (continued)</vt:lpstr>
      <vt:lpstr>The Linear Regression Equation</vt:lpstr>
      <vt:lpstr>The Linear Regression Equation (continued)</vt:lpstr>
      <vt:lpstr>The Linear Regression Equation (continued)</vt:lpstr>
      <vt:lpstr>The Linear Regression Equation (continued)</vt:lpstr>
      <vt:lpstr>The Linear Regression Equation (continued)</vt:lpstr>
      <vt:lpstr>The Linear Regression Equation (continued)</vt:lpstr>
      <vt:lpstr>The Linear Regression Equation (continued)</vt:lpstr>
      <vt:lpstr>The Linear Regression Equation (continued)</vt:lpstr>
      <vt:lpstr>The Linear Regression Equation (continued)</vt:lpstr>
      <vt:lpstr>Regression Line</vt:lpstr>
      <vt:lpstr>Extrapolation Problem</vt:lpstr>
      <vt:lpstr>Extrapolation Problem</vt:lpstr>
      <vt:lpstr>Errors in Regression</vt:lpstr>
      <vt:lpstr>Errors in Regression (continued)</vt:lpstr>
      <vt:lpstr>Errors in Regression (continued)</vt:lpstr>
      <vt:lpstr>Errors in Regression (continued)</vt:lpstr>
      <vt:lpstr>Errors in Regression (continued)</vt:lpstr>
      <vt:lpstr>Errors in Regression (continued)</vt:lpstr>
      <vt:lpstr>Example 1</vt:lpstr>
      <vt:lpstr>Example 1</vt:lpstr>
      <vt:lpstr>Example 1</vt:lpstr>
      <vt:lpstr>Example 1</vt:lpstr>
      <vt:lpstr>Example 1</vt:lpstr>
      <vt:lpstr>Significance Test for Regression Slope</vt:lpstr>
      <vt:lpstr>Example 2</vt:lpstr>
      <vt:lpstr>Example 2</vt:lpstr>
      <vt:lpstr>Example 2</vt:lpstr>
      <vt:lpstr>Categorical Explanatory Variables in Regression</vt:lpstr>
      <vt:lpstr>Example 3</vt:lpstr>
      <vt:lpstr>Example 3</vt:lpstr>
      <vt:lpstr>Example 3</vt:lpstr>
      <vt:lpstr>Multiple Regression</vt:lpstr>
      <vt:lpstr>Multiple Regression (continued)</vt:lpstr>
      <vt:lpstr>Multiple Regression (continued)</vt:lpstr>
      <vt:lpstr>Multiple Regression (continued)</vt:lpstr>
      <vt:lpstr>Multiple Regression (continued)</vt:lpstr>
      <vt:lpstr>Multiple Regression (continued)</vt:lpstr>
      <vt:lpstr>Multiple Regression (continued)</vt:lpstr>
      <vt:lpstr>Example 3</vt:lpstr>
      <vt:lpstr>Example</vt:lpstr>
      <vt:lpstr>Example</vt:lpstr>
      <vt:lpstr>Interaction Regression Model</vt:lpstr>
      <vt:lpstr>An Illustration</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284</cp:revision>
  <dcterms:created xsi:type="dcterms:W3CDTF">2017-03-29T19:08:32Z</dcterms:created>
  <dcterms:modified xsi:type="dcterms:W3CDTF">2020-09-23T04:54:14Z</dcterms:modified>
</cp:coreProperties>
</file>