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557" r:id="rId3"/>
    <p:sldId id="590" r:id="rId4"/>
    <p:sldId id="591" r:id="rId5"/>
    <p:sldId id="592" r:id="rId6"/>
    <p:sldId id="593" r:id="rId7"/>
    <p:sldId id="594" r:id="rId8"/>
    <p:sldId id="595" r:id="rId9"/>
    <p:sldId id="596" r:id="rId10"/>
    <p:sldId id="597" r:id="rId11"/>
    <p:sldId id="598" r:id="rId12"/>
    <p:sldId id="599" r:id="rId13"/>
    <p:sldId id="600" r:id="rId14"/>
    <p:sldId id="601" r:id="rId15"/>
    <p:sldId id="602" r:id="rId16"/>
    <p:sldId id="603" r:id="rId17"/>
    <p:sldId id="604" r:id="rId18"/>
    <p:sldId id="605" r:id="rId19"/>
    <p:sldId id="606" r:id="rId20"/>
    <p:sldId id="607" r:id="rId21"/>
    <p:sldId id="608" r:id="rId22"/>
    <p:sldId id="609" r:id="rId23"/>
    <p:sldId id="610" r:id="rId24"/>
    <p:sldId id="611" r:id="rId25"/>
    <p:sldId id="612" r:id="rId26"/>
    <p:sldId id="613" r:id="rId27"/>
    <p:sldId id="614" r:id="rId28"/>
    <p:sldId id="616" r:id="rId29"/>
    <p:sldId id="615" r:id="rId30"/>
    <p:sldId id="736" r:id="rId31"/>
    <p:sldId id="737" r:id="rId32"/>
    <p:sldId id="617" r:id="rId33"/>
    <p:sldId id="618" r:id="rId34"/>
    <p:sldId id="619" r:id="rId35"/>
    <p:sldId id="620" r:id="rId36"/>
    <p:sldId id="621" r:id="rId37"/>
    <p:sldId id="622" r:id="rId38"/>
    <p:sldId id="623" r:id="rId39"/>
    <p:sldId id="624" r:id="rId40"/>
    <p:sldId id="625" r:id="rId41"/>
    <p:sldId id="626" r:id="rId42"/>
    <p:sldId id="627" r:id="rId43"/>
    <p:sldId id="628" r:id="rId44"/>
    <p:sldId id="629" r:id="rId45"/>
    <p:sldId id="630" r:id="rId46"/>
    <p:sldId id="631" r:id="rId47"/>
    <p:sldId id="632" r:id="rId48"/>
    <p:sldId id="633" r:id="rId49"/>
    <p:sldId id="634" r:id="rId50"/>
    <p:sldId id="635" r:id="rId51"/>
    <p:sldId id="636" r:id="rId52"/>
    <p:sldId id="637" r:id="rId53"/>
    <p:sldId id="638" r:id="rId54"/>
    <p:sldId id="639" r:id="rId55"/>
    <p:sldId id="640" r:id="rId56"/>
    <p:sldId id="704" r:id="rId57"/>
    <p:sldId id="705" r:id="rId58"/>
    <p:sldId id="706" r:id="rId59"/>
    <p:sldId id="707" r:id="rId60"/>
    <p:sldId id="730" r:id="rId61"/>
    <p:sldId id="731" r:id="rId62"/>
    <p:sldId id="732" r:id="rId63"/>
    <p:sldId id="733" r:id="rId64"/>
    <p:sldId id="734" r:id="rId65"/>
    <p:sldId id="735"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557"/>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6"/>
            <p14:sldId id="615"/>
            <p14:sldId id="736"/>
            <p14:sldId id="737"/>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704"/>
            <p14:sldId id="705"/>
            <p14:sldId id="706"/>
            <p14:sldId id="707"/>
            <p14:sldId id="730"/>
            <p14:sldId id="731"/>
            <p14:sldId id="732"/>
            <p14:sldId id="733"/>
            <p14:sldId id="734"/>
            <p14:sldId id="7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2" autoAdjust="0"/>
    <p:restoredTop sz="53502" autoAdjust="0"/>
  </p:normalViewPr>
  <p:slideViewPr>
    <p:cSldViewPr snapToGrid="0" snapToObjects="1">
      <p:cViewPr varScale="1">
        <p:scale>
          <a:sx n="59" d="100"/>
          <a:sy n="59" d="100"/>
        </p:scale>
        <p:origin x="3144"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11/15/2023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2401276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2593454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1197105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1827611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55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297332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9095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4541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9637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0106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180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155235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250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2233560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9774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119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2088041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26</a:t>
            </a:fld>
            <a:endParaRPr lang="en-US"/>
          </a:p>
        </p:txBody>
      </p:sp>
    </p:spTree>
    <p:extLst>
      <p:ext uri="{BB962C8B-B14F-4D97-AF65-F5344CB8AC3E}">
        <p14:creationId xmlns:p14="http://schemas.microsoft.com/office/powerpoint/2010/main" val="1756784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2727772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28</a:t>
            </a:fld>
            <a:endParaRPr lang="en-US"/>
          </a:p>
        </p:txBody>
      </p:sp>
    </p:spTree>
    <p:extLst>
      <p:ext uri="{BB962C8B-B14F-4D97-AF65-F5344CB8AC3E}">
        <p14:creationId xmlns:p14="http://schemas.microsoft.com/office/powerpoint/2010/main" val="165616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29</a:t>
            </a:fld>
            <a:endParaRPr lang="en-US"/>
          </a:p>
        </p:txBody>
      </p:sp>
    </p:spTree>
    <p:extLst>
      <p:ext uri="{BB962C8B-B14F-4D97-AF65-F5344CB8AC3E}">
        <p14:creationId xmlns:p14="http://schemas.microsoft.com/office/powerpoint/2010/main" val="430459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30</a:t>
            </a:fld>
            <a:endParaRPr lang="en-US"/>
          </a:p>
        </p:txBody>
      </p:sp>
    </p:spTree>
    <p:extLst>
      <p:ext uri="{BB962C8B-B14F-4D97-AF65-F5344CB8AC3E}">
        <p14:creationId xmlns:p14="http://schemas.microsoft.com/office/powerpoint/2010/main" val="205911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2346702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31</a:t>
            </a:fld>
            <a:endParaRPr lang="en-US"/>
          </a:p>
        </p:txBody>
      </p:sp>
    </p:spTree>
    <p:extLst>
      <p:ext uri="{BB962C8B-B14F-4D97-AF65-F5344CB8AC3E}">
        <p14:creationId xmlns:p14="http://schemas.microsoft.com/office/powerpoint/2010/main" val="488860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32</a:t>
            </a:fld>
            <a:endParaRPr lang="en-US"/>
          </a:p>
        </p:txBody>
      </p:sp>
    </p:spTree>
    <p:extLst>
      <p:ext uri="{BB962C8B-B14F-4D97-AF65-F5344CB8AC3E}">
        <p14:creationId xmlns:p14="http://schemas.microsoft.com/office/powerpoint/2010/main" val="3924694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33</a:t>
            </a:fld>
            <a:endParaRPr lang="en-US"/>
          </a:p>
        </p:txBody>
      </p:sp>
    </p:spTree>
    <p:extLst>
      <p:ext uri="{BB962C8B-B14F-4D97-AF65-F5344CB8AC3E}">
        <p14:creationId xmlns:p14="http://schemas.microsoft.com/office/powerpoint/2010/main" val="3159184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34</a:t>
            </a:fld>
            <a:endParaRPr lang="en-US"/>
          </a:p>
        </p:txBody>
      </p:sp>
    </p:spTree>
    <p:extLst>
      <p:ext uri="{BB962C8B-B14F-4D97-AF65-F5344CB8AC3E}">
        <p14:creationId xmlns:p14="http://schemas.microsoft.com/office/powerpoint/2010/main" val="3951622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35</a:t>
            </a:fld>
            <a:endParaRPr lang="en-US"/>
          </a:p>
        </p:txBody>
      </p:sp>
    </p:spTree>
    <p:extLst>
      <p:ext uri="{BB962C8B-B14F-4D97-AF65-F5344CB8AC3E}">
        <p14:creationId xmlns:p14="http://schemas.microsoft.com/office/powerpoint/2010/main" val="7631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36</a:t>
            </a:fld>
            <a:endParaRPr lang="en-US"/>
          </a:p>
        </p:txBody>
      </p:sp>
    </p:spTree>
    <p:extLst>
      <p:ext uri="{BB962C8B-B14F-4D97-AF65-F5344CB8AC3E}">
        <p14:creationId xmlns:p14="http://schemas.microsoft.com/office/powerpoint/2010/main" val="2551881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37</a:t>
            </a:fld>
            <a:endParaRPr lang="en-US"/>
          </a:p>
        </p:txBody>
      </p:sp>
    </p:spTree>
    <p:extLst>
      <p:ext uri="{BB962C8B-B14F-4D97-AF65-F5344CB8AC3E}">
        <p14:creationId xmlns:p14="http://schemas.microsoft.com/office/powerpoint/2010/main" val="17575231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38</a:t>
            </a:fld>
            <a:endParaRPr lang="en-US"/>
          </a:p>
        </p:txBody>
      </p:sp>
    </p:spTree>
    <p:extLst>
      <p:ext uri="{BB962C8B-B14F-4D97-AF65-F5344CB8AC3E}">
        <p14:creationId xmlns:p14="http://schemas.microsoft.com/office/powerpoint/2010/main" val="3606310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39</a:t>
            </a:fld>
            <a:endParaRPr lang="en-US"/>
          </a:p>
        </p:txBody>
      </p:sp>
    </p:spTree>
    <p:extLst>
      <p:ext uri="{BB962C8B-B14F-4D97-AF65-F5344CB8AC3E}">
        <p14:creationId xmlns:p14="http://schemas.microsoft.com/office/powerpoint/2010/main" val="3603349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40</a:t>
            </a:fld>
            <a:endParaRPr lang="en-US"/>
          </a:p>
        </p:txBody>
      </p:sp>
    </p:spTree>
    <p:extLst>
      <p:ext uri="{BB962C8B-B14F-4D97-AF65-F5344CB8AC3E}">
        <p14:creationId xmlns:p14="http://schemas.microsoft.com/office/powerpoint/2010/main" val="402740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29315798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41</a:t>
            </a:fld>
            <a:endParaRPr lang="en-US"/>
          </a:p>
        </p:txBody>
      </p:sp>
    </p:spTree>
    <p:extLst>
      <p:ext uri="{BB962C8B-B14F-4D97-AF65-F5344CB8AC3E}">
        <p14:creationId xmlns:p14="http://schemas.microsoft.com/office/powerpoint/2010/main" val="518520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42</a:t>
            </a:fld>
            <a:endParaRPr lang="en-US"/>
          </a:p>
        </p:txBody>
      </p:sp>
    </p:spTree>
    <p:extLst>
      <p:ext uri="{BB962C8B-B14F-4D97-AF65-F5344CB8AC3E}">
        <p14:creationId xmlns:p14="http://schemas.microsoft.com/office/powerpoint/2010/main" val="3643289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Now that the expected frequencies have been found, Equation 15.3 may be used to calculate </a:t>
                </a:r>
                <a:r>
                  <a:rPr kumimoji="1" lang="en-US" sz="1200" b="0" i="0" u="none" strike="noStrike" kern="1200" cap="none" spc="0" normalizeH="0" baseline="0" noProof="0">
                    <a:ln>
                      <a:noFill/>
                    </a:ln>
                    <a:solidFill>
                      <a:srgbClr val="000000"/>
                    </a:solidFill>
                    <a:effectLst/>
                    <a:uLnTx/>
                    <a:uFillTx/>
                    <a:latin typeface="Cambria Math" charset="0"/>
                    <a:ea typeface="Cambria Math" charset="0"/>
                    <a:cs typeface="Cambria Math" charset="0"/>
                  </a:rPr>
                  <a:t>𝜒</a:t>
                </a:r>
                <a:r>
                  <a:rPr kumimoji="1"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a:t>
                </a:r>
                <a:r>
                  <a:rPr kumimoji="1" lang="en-US" sz="1200" b="0" i="0" u="none" strike="noStrike" kern="1200" cap="none" spc="0" normalizeH="0" baseline="0" noProof="0">
                    <a:ln>
                      <a:noFill/>
                    </a:ln>
                    <a:solidFill>
                      <a:srgbClr val="000000"/>
                    </a:solidFill>
                    <a:effectLst/>
                    <a:uLnTx/>
                    <a:uFillTx/>
                    <a:latin typeface="Cambria Math" charset="0"/>
                    <a:ea typeface="+mn-ea"/>
                    <a:cs typeface="+mn-cs"/>
                  </a:rPr>
                  <a:t>2</a:t>
                </a: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 Using the observed frequencies for the read-before-class vs. read-after-class data (see Table 15.7) and the expected frequencies (see Table 15.8), the formula finds </a:t>
                </a:r>
                <a:r>
                  <a:rPr kumimoji="1" lang="en-US" sz="1200" b="0" i="0" u="none" strike="noStrike" kern="1200" cap="none" spc="0" normalizeH="0" baseline="0" noProof="0">
                    <a:ln>
                      <a:noFill/>
                    </a:ln>
                    <a:solidFill>
                      <a:srgbClr val="000000"/>
                    </a:solidFill>
                    <a:effectLst/>
                    <a:uLnTx/>
                    <a:uFillTx/>
                    <a:latin typeface="Cambria Math" charset="0"/>
                    <a:ea typeface="Cambria Math" charset="0"/>
                    <a:cs typeface="Cambria Math" charset="0"/>
                  </a:rPr>
                  <a:t>𝜒</a:t>
                </a:r>
                <a:r>
                  <a:rPr kumimoji="1"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a:t>
                </a:r>
                <a:r>
                  <a:rPr kumimoji="1" lang="en-US" sz="1200" b="0" i="0" u="none" strike="noStrike" kern="1200" cap="none" spc="0" normalizeH="0" baseline="0" noProof="0">
                    <a:ln>
                      <a:noFill/>
                    </a:ln>
                    <a:solidFill>
                      <a:srgbClr val="000000"/>
                    </a:solidFill>
                    <a:effectLst/>
                    <a:uLnTx/>
                    <a:uFillTx/>
                    <a:latin typeface="Cambria Math" charset="0"/>
                    <a:ea typeface="+mn-ea"/>
                    <a:cs typeface="+mn-cs"/>
                  </a:rPr>
                  <a:t>2</a:t>
                </a:r>
                <a:r>
                  <a:rPr kumimoji="1" lang="en-US" sz="1200" b="1" i="0" u="none" strike="noStrike" kern="1200" cap="none" spc="0" normalizeH="0" baseline="0" noProof="0" dirty="0">
                    <a:ln>
                      <a:noFill/>
                    </a:ln>
                    <a:solidFill>
                      <a:srgbClr val="000000"/>
                    </a:solidFill>
                    <a:effectLst/>
                    <a:uLnTx/>
                    <a:uFillTx/>
                    <a:latin typeface="CK Journaling" pitchFamily="2" charset="0"/>
                    <a:ea typeface="+mn-ea"/>
                    <a:cs typeface="+mn-cs"/>
                  </a:rPr>
                  <a:t>= </a:t>
                </a: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3.93: the value of the test statistic, </a:t>
                </a:r>
                <a:r>
                  <a:rPr kumimoji="1" lang="en-US" sz="1200" b="0" i="0" u="none" strike="noStrike" kern="1200" cap="none" spc="0" normalizeH="0" baseline="0" noProof="0">
                    <a:ln>
                      <a:noFill/>
                    </a:ln>
                    <a:solidFill>
                      <a:srgbClr val="000000"/>
                    </a:solidFill>
                    <a:effectLst/>
                    <a:uLnTx/>
                    <a:uFillTx/>
                    <a:latin typeface="Cambria Math" charset="0"/>
                    <a:ea typeface="Cambria Math" charset="0"/>
                    <a:cs typeface="Cambria Math" charset="0"/>
                  </a:rPr>
                  <a:t>𝜒</a:t>
                </a:r>
                <a:r>
                  <a:rPr kumimoji="1"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a:t>
                </a:r>
                <a:r>
                  <a:rPr kumimoji="1" lang="en-US" sz="1200" b="0" i="0" u="none" strike="noStrike" kern="1200" cap="none" spc="0" normalizeH="0" baseline="0" noProof="0">
                    <a:ln>
                      <a:noFill/>
                    </a:ln>
                    <a:solidFill>
                      <a:srgbClr val="000000"/>
                    </a:solidFill>
                    <a:effectLst/>
                    <a:uLnTx/>
                    <a:uFillTx/>
                    <a:latin typeface="Cambria Math" charset="0"/>
                    <a:ea typeface="+mn-ea"/>
                    <a:cs typeface="+mn-cs"/>
                  </a:rPr>
                  <a:t>2</a:t>
                </a: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 for the text-reading data, is 3.93.</a:t>
                </a:r>
              </a:p>
              <a:p>
                <a:endParaRPr lang="en-US" dirty="0"/>
              </a:p>
            </p:txBody>
          </p:sp>
        </mc:Fallback>
      </mc:AlternateContent>
      <p:sp>
        <p:nvSpPr>
          <p:cNvPr id="4" name="Slide Number Placeholder 3"/>
          <p:cNvSpPr>
            <a:spLocks noGrp="1"/>
          </p:cNvSpPr>
          <p:nvPr>
            <p:ph type="sldNum" sz="quarter" idx="5"/>
          </p:nvPr>
        </p:nvSpPr>
        <p:spPr/>
        <p:txBody>
          <a:bodyPr/>
          <a:lstStyle/>
          <a:p>
            <a:fld id="{4D626EB9-37A2-4D9D-9009-6518DBACA051}" type="slidenum">
              <a:rPr lang="en-US" smtClean="0"/>
              <a:t>43</a:t>
            </a:fld>
            <a:endParaRPr lang="en-US"/>
          </a:p>
        </p:txBody>
      </p:sp>
    </p:spTree>
    <p:extLst>
      <p:ext uri="{BB962C8B-B14F-4D97-AF65-F5344CB8AC3E}">
        <p14:creationId xmlns:p14="http://schemas.microsoft.com/office/powerpoint/2010/main" val="1076844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that </a:t>
                </a:r>
                <a:r>
                  <a:rPr kumimoji="1" lang="en-US" sz="1200" b="0" i="0" u="none" strike="noStrike" kern="1200" cap="none" spc="0" normalizeH="0" baseline="0" noProof="0">
                    <a:ln>
                      <a:noFill/>
                    </a:ln>
                    <a:solidFill>
                      <a:srgbClr val="000000"/>
                    </a:solidFill>
                    <a:effectLst/>
                    <a:uLnTx/>
                    <a:uFillTx/>
                    <a:latin typeface="Cambria Math" charset="0"/>
                    <a:ea typeface="Cambria Math" charset="0"/>
                    <a:cs typeface="Cambria Math" charset="0"/>
                  </a:rPr>
                  <a:t>𝜒</a:t>
                </a:r>
                <a:r>
                  <a:rPr kumimoji="1" lang="en-US" sz="12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a:t>^</a:t>
                </a:r>
                <a:r>
                  <a:rPr kumimoji="1" lang="en-US" sz="1200" b="0" i="0" u="none" strike="noStrike" kern="1200" cap="none" spc="0" normalizeH="0" baseline="0" noProof="0">
                    <a:ln>
                      <a:noFill/>
                    </a:ln>
                    <a:solidFill>
                      <a:srgbClr val="000000"/>
                    </a:solidFill>
                    <a:effectLst/>
                    <a:uLnTx/>
                    <a:uFillTx/>
                    <a:latin typeface="Cambria Math" charset="0"/>
                    <a:ea typeface="+mn-ea"/>
                    <a:cs typeface="+mn-cs"/>
                  </a:rPr>
                  <a:t>2</a:t>
                </a: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 has been calculated for a chi-square test of independence, it is time to move on to the sixth step of hypothesis testing and interpret the results. To interpret a chi-square test of independence, there are three questions to answer: (1) Was the null hypothesis rejected? (2) If so, what is the direction of the difference? (3)How big is the effect?</a:t>
                </a:r>
              </a:p>
              <a:p>
                <a:pPr marL="171450" indent="-171450">
                  <a:buFont typeface="Arial" panose="020B0604020202020204" pitchFamily="34" charset="0"/>
                  <a:buChar char="•"/>
                </a:pPr>
                <a:r>
                  <a:rPr kumimoji="1" lang="en-US" sz="1200" b="0" i="0" u="none" strike="noStrike" kern="1200" cap="none" spc="0" normalizeH="0" baseline="0" noProof="0" dirty="0">
                    <a:ln>
                      <a:noFill/>
                    </a:ln>
                    <a:solidFill>
                      <a:srgbClr val="000000"/>
                    </a:solidFill>
                    <a:effectLst/>
                    <a:uLnTx/>
                    <a:uFillTx/>
                    <a:latin typeface="CK Journaling" pitchFamily="2" charset="0"/>
                    <a:ea typeface="+mn-ea"/>
                    <a:cs typeface="+mn-cs"/>
                  </a:rPr>
                  <a:t>Let’s use the study by the educational psychologist Dr. Pradesh to see how to answer those questions for a chi-square test of independence. Dr. Pradesh’s study compared the grades, high vs. low, for 50 students who were randomly assigned to read the text either before or after class.</a:t>
                </a:r>
              </a:p>
              <a:p>
                <a:pPr marL="171450" indent="-171450">
                  <a:buFont typeface="Arial" panose="020B0604020202020204" pitchFamily="34" charset="0"/>
                  <a:buChar char="•"/>
                </a:pPr>
                <a:endParaRPr lang="en-US" b="0" dirty="0"/>
              </a:p>
            </p:txBody>
          </p:sp>
        </mc:Fallback>
      </mc:AlternateContent>
      <p:sp>
        <p:nvSpPr>
          <p:cNvPr id="4" name="Slide Number Placeholder 3"/>
          <p:cNvSpPr>
            <a:spLocks noGrp="1"/>
          </p:cNvSpPr>
          <p:nvPr>
            <p:ph type="sldNum" sz="quarter" idx="5"/>
          </p:nvPr>
        </p:nvSpPr>
        <p:spPr/>
        <p:txBody>
          <a:bodyPr/>
          <a:lstStyle/>
          <a:p>
            <a:fld id="{4D626EB9-37A2-4D9D-9009-6518DBACA051}" type="slidenum">
              <a:rPr lang="en-US" smtClean="0"/>
              <a:t>44</a:t>
            </a:fld>
            <a:endParaRPr lang="en-US"/>
          </a:p>
        </p:txBody>
      </p:sp>
    </p:spTree>
    <p:extLst>
      <p:ext uri="{BB962C8B-B14F-4D97-AF65-F5344CB8AC3E}">
        <p14:creationId xmlns:p14="http://schemas.microsoft.com/office/powerpoint/2010/main" val="23409021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7656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40523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430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53140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04766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58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1859871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604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38792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0231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Tempus Sans ITC" pitchFamily="82"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47119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626EB9-37A2-4D9D-9009-6518DBACA0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94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67857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423160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2892502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805014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11/15/2023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xml"/><Relationship Id="rId7" Type="http://schemas.openxmlformats.org/officeDocument/2006/relationships/oleObject" Target="../embeddings/oleObject1.bin"/><Relationship Id="rId12" Type="http://schemas.openxmlformats.org/officeDocument/2006/relationships/image" Target="../media/image2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25.png"/><Relationship Id="rId5" Type="http://schemas.openxmlformats.org/officeDocument/2006/relationships/slideLayout" Target="../slideLayouts/slideLayout2.xml"/><Relationship Id="rId10" Type="http://schemas.openxmlformats.org/officeDocument/2006/relationships/image" Target="../media/image24.png"/><Relationship Id="rId4" Type="http://schemas.openxmlformats.org/officeDocument/2006/relationships/tags" Target="../tags/tag4.xml"/><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682772" y="443258"/>
            <a:ext cx="7772400" cy="2123658"/>
          </a:xfrm>
          <a:prstGeom prst="rect">
            <a:avLst/>
          </a:prstGeom>
          <a:noFill/>
        </p:spPr>
        <p:txBody>
          <a:bodyPr wrap="square" rtlCol="0">
            <a:spAutoFit/>
          </a:bodyPr>
          <a:lstStyle/>
          <a:p>
            <a:pPr algn="ctr"/>
            <a:r>
              <a:rPr lang="en-US" sz="4400" dirty="0"/>
              <a:t>Chapter 15</a:t>
            </a:r>
          </a:p>
          <a:p>
            <a:pPr algn="ctr"/>
            <a:r>
              <a:rPr lang="en-US" sz="4400" dirty="0"/>
              <a:t>Nonparametric Statistical Tests: Chi-Square</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849652" cy="502602"/>
          </a:xfrm>
        </p:spPr>
        <p:txBody>
          <a:bodyPr>
            <a:normAutofit fontScale="90000"/>
          </a:bodyPr>
          <a:lstStyle/>
          <a:p>
            <a:r>
              <a:rPr lang="en-US" sz="4000" dirty="0"/>
              <a:t>Traffic Tickets Example: Step 3</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E6AB188-E3DC-4E9A-8589-33C0B5C2157E}"/>
              </a:ext>
            </a:extLst>
          </p:cNvPr>
          <p:cNvSpPr>
            <a:spLocks noGrp="1"/>
          </p:cNvSpPr>
          <p:nvPr>
            <p:ph idx="1"/>
          </p:nvPr>
        </p:nvSpPr>
        <p:spPr>
          <a:xfrm>
            <a:off x="457200" y="1005595"/>
            <a:ext cx="8017727" cy="4525963"/>
          </a:xfrm>
        </p:spPr>
        <p:txBody>
          <a:bodyPr/>
          <a:lstStyle/>
          <a:p>
            <a:pPr>
              <a:spcBef>
                <a:spcPts val="0"/>
              </a:spcBef>
            </a:pPr>
            <a:r>
              <a:rPr lang="en-US" b="1" dirty="0"/>
              <a:t>STEP 3:</a:t>
            </a:r>
            <a:r>
              <a:rPr lang="en-US" dirty="0"/>
              <a:t> List the Hypotheses</a:t>
            </a:r>
          </a:p>
          <a:p>
            <a:pPr lvl="1">
              <a:spcBef>
                <a:spcPts val="0"/>
              </a:spcBef>
              <a:tabLst>
                <a:tab pos="1377950" algn="l"/>
              </a:tabLst>
            </a:pPr>
            <a:r>
              <a:rPr lang="en-US" i="1" dirty="0">
                <a:latin typeface="Times New Roman" pitchFamily="18" charset="0"/>
                <a:cs typeface="Times New Roman" pitchFamily="18" charset="0"/>
              </a:rPr>
              <a:t>H</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The distribution of tickets to adults and teens in the sample 	is exactly the same as the distribution of adult and teen drivers in the population.</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lvl="1">
              <a:spcBef>
                <a:spcPts val="0"/>
              </a:spcBef>
              <a:tabLst>
                <a:tab pos="1377950" algn="l"/>
              </a:tabLst>
            </a:pPr>
            <a:r>
              <a:rPr lang="en-US" i="1" dirty="0">
                <a:latin typeface="Times New Roman" pitchFamily="18" charset="0"/>
                <a:cs typeface="Times New Roman" pitchFamily="18" charset="0"/>
              </a:rPr>
              <a:t>H</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The distribution of tickets to adults and teens in the sample 	differs from the distribution of adult and teen drivers in the population.</a:t>
            </a:r>
          </a:p>
        </p:txBody>
      </p:sp>
    </p:spTree>
    <p:extLst>
      <p:ext uri="{BB962C8B-B14F-4D97-AF65-F5344CB8AC3E}">
        <p14:creationId xmlns:p14="http://schemas.microsoft.com/office/powerpoint/2010/main" val="140097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849652" cy="502602"/>
          </a:xfrm>
        </p:spPr>
        <p:txBody>
          <a:bodyPr>
            <a:normAutofit fontScale="90000"/>
          </a:bodyPr>
          <a:lstStyle/>
          <a:p>
            <a:r>
              <a:rPr lang="en-US" sz="4000" dirty="0"/>
              <a:t>Traffic Tickets Example: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A1087710-49CC-4AA9-8665-28AB74C9EB38}"/>
              </a:ext>
            </a:extLst>
          </p:cNvPr>
          <p:cNvSpPr>
            <a:spLocks noGrp="1"/>
          </p:cNvSpPr>
          <p:nvPr>
            <p:ph idx="1"/>
          </p:nvPr>
        </p:nvSpPr>
        <p:spPr>
          <a:xfrm>
            <a:off x="457200" y="977717"/>
            <a:ext cx="7973122" cy="4525963"/>
          </a:xfrm>
        </p:spPr>
        <p:txBody>
          <a:bodyPr>
            <a:normAutofit fontScale="85000" lnSpcReduction="10000"/>
          </a:bodyPr>
          <a:lstStyle/>
          <a:p>
            <a:pPr>
              <a:lnSpc>
                <a:spcPct val="120000"/>
              </a:lnSpc>
              <a:spcBef>
                <a:spcPts val="0"/>
              </a:spcBef>
              <a:spcAft>
                <a:spcPts val="600"/>
              </a:spcAft>
            </a:pPr>
            <a:r>
              <a:rPr lang="en-US" b="1" dirty="0"/>
              <a:t>STEP 4:</a:t>
            </a:r>
            <a:r>
              <a:rPr lang="en-US" dirty="0"/>
              <a:t> Set the Decision Rule</a:t>
            </a:r>
          </a:p>
          <a:p>
            <a:pPr lvl="1">
              <a:lnSpc>
                <a:spcPct val="120000"/>
              </a:lnSpc>
              <a:spcBef>
                <a:spcPts val="0"/>
              </a:spcBef>
              <a:spcAft>
                <a:spcPts val="1200"/>
              </a:spcAft>
            </a:pPr>
            <a:r>
              <a:rPr lang="en-US" dirty="0"/>
              <a:t>Critical value of chi-square,</a:t>
            </a:r>
            <a:r>
              <a:rPr lang="en-US" i="1" dirty="0"/>
              <a:t> </a:t>
            </a:r>
            <a:r>
              <a:rPr lang="el-GR" i="1" dirty="0">
                <a:latin typeface="Times New Roman" pitchFamily="18" charset="0"/>
                <a:cs typeface="Times New Roman" pitchFamily="18" charset="0"/>
              </a:rPr>
              <a:t>χ</a:t>
            </a:r>
            <a:r>
              <a:rPr lang="en-US"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a:t>
            </a:r>
            <a:endParaRPr lang="en-US" baseline="-50000" dirty="0">
              <a:latin typeface="Times New Roman" pitchFamily="18" charset="0"/>
              <a:cs typeface="Times New Roman" pitchFamily="18" charset="0"/>
            </a:endParaRPr>
          </a:p>
          <a:p>
            <a:pPr lvl="2">
              <a:lnSpc>
                <a:spcPct val="120000"/>
              </a:lnSpc>
              <a:spcBef>
                <a:spcPts val="0"/>
              </a:spcBef>
              <a:spcAft>
                <a:spcPts val="1200"/>
              </a:spcAft>
            </a:pPr>
            <a:r>
              <a:rPr lang="el-GR" i="1" dirty="0">
                <a:latin typeface="Times New Roman" pitchFamily="18" charset="0"/>
                <a:cs typeface="Times New Roman" pitchFamily="18" charset="0"/>
              </a:rPr>
              <a:t>χ</a:t>
            </a:r>
            <a:r>
              <a:rPr lang="en-US"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 </a:t>
            </a:r>
            <a:r>
              <a:rPr lang="en-US" sz="2200" dirty="0"/>
              <a:t>used to determine whether null hypothesis is rejected or not</a:t>
            </a:r>
          </a:p>
          <a:p>
            <a:pPr lvl="2">
              <a:lnSpc>
                <a:spcPct val="120000"/>
              </a:lnSpc>
              <a:spcBef>
                <a:spcPts val="0"/>
              </a:spcBef>
              <a:spcAft>
                <a:spcPts val="1200"/>
              </a:spcAft>
            </a:pPr>
            <a:r>
              <a:rPr lang="en-US" dirty="0"/>
              <a:t>Use Appendix Table 9 to find</a:t>
            </a:r>
            <a:r>
              <a:rPr lang="en-US" i="1" dirty="0"/>
              <a:t> </a:t>
            </a:r>
            <a:r>
              <a:rPr lang="el-GR" i="1" dirty="0">
                <a:latin typeface="Times New Roman" pitchFamily="18" charset="0"/>
                <a:cs typeface="Times New Roman" pitchFamily="18" charset="0"/>
              </a:rPr>
              <a:t>χ</a:t>
            </a:r>
            <a:r>
              <a:rPr lang="en-US"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 </a:t>
            </a:r>
            <a:br>
              <a:rPr lang="en-US" dirty="0"/>
            </a:br>
            <a:endParaRPr lang="en-US" dirty="0"/>
          </a:p>
          <a:p>
            <a:pPr lvl="1">
              <a:lnSpc>
                <a:spcPct val="120000"/>
              </a:lnSpc>
              <a:spcBef>
                <a:spcPts val="0"/>
              </a:spcBef>
              <a:spcAft>
                <a:spcPts val="1200"/>
              </a:spcAft>
            </a:pPr>
            <a:r>
              <a:rPr lang="en-US" dirty="0"/>
              <a:t>Two pieces of information are needed to find the </a:t>
            </a:r>
            <a:r>
              <a:rPr lang="el-GR" i="1" dirty="0">
                <a:latin typeface="Times New Roman" pitchFamily="18" charset="0"/>
                <a:cs typeface="Times New Roman" pitchFamily="18" charset="0"/>
              </a:rPr>
              <a:t>χ</a:t>
            </a:r>
            <a:r>
              <a:rPr lang="en-US"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a:t>
            </a:r>
            <a:r>
              <a:rPr lang="en-US" i="1" baseline="-25000" dirty="0"/>
              <a:t> </a:t>
            </a:r>
            <a:endParaRPr lang="en-US" dirty="0"/>
          </a:p>
          <a:p>
            <a:pPr marL="1371600" lvl="2" indent="-457200">
              <a:lnSpc>
                <a:spcPct val="120000"/>
              </a:lnSpc>
              <a:spcBef>
                <a:spcPts val="0"/>
              </a:spcBef>
              <a:spcAft>
                <a:spcPts val="1200"/>
              </a:spcAft>
              <a:buSzPct val="100000"/>
              <a:buFont typeface="+mj-lt"/>
              <a:buAutoNum type="arabicPeriod"/>
            </a:pPr>
            <a:r>
              <a:rPr lang="en-US" dirty="0"/>
              <a:t>Willingness to make a Type I error, determined by alpha level</a:t>
            </a:r>
          </a:p>
          <a:p>
            <a:pPr marL="1371600" lvl="2" indent="-457200">
              <a:lnSpc>
                <a:spcPct val="120000"/>
              </a:lnSpc>
              <a:spcBef>
                <a:spcPts val="0"/>
              </a:spcBef>
              <a:spcAft>
                <a:spcPts val="1200"/>
              </a:spcAft>
              <a:buSzPct val="100000"/>
              <a:buFont typeface="+mj-lt"/>
              <a:buAutoNum type="arabicPeriod"/>
            </a:pPr>
            <a:r>
              <a:rPr lang="en-US" dirty="0"/>
              <a:t>How many degrees of freedom the test has, based on categories</a:t>
            </a:r>
          </a:p>
        </p:txBody>
      </p:sp>
    </p:spTree>
    <p:extLst>
      <p:ext uri="{BB962C8B-B14F-4D97-AF65-F5344CB8AC3E}">
        <p14:creationId xmlns:p14="http://schemas.microsoft.com/office/powerpoint/2010/main" val="213140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231235" cy="502602"/>
          </a:xfrm>
        </p:spPr>
        <p:txBody>
          <a:bodyPr>
            <a:noAutofit/>
          </a:bodyPr>
          <a:lstStyle/>
          <a:p>
            <a:r>
              <a:rPr lang="en-US" sz="3200" dirty="0"/>
              <a:t>Critical Values of Chi-Square (Appendix Table 10)</a:t>
            </a:r>
            <a:endParaRPr lang="en-US" sz="32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F18C3797-C927-43D3-AE8B-9B790E6677A4}"/>
              </a:ext>
            </a:extLst>
          </p:cNvPr>
          <p:cNvSpPr>
            <a:spLocks noGrp="1"/>
          </p:cNvSpPr>
          <p:nvPr>
            <p:ph idx="1"/>
          </p:nvPr>
        </p:nvSpPr>
        <p:spPr>
          <a:xfrm>
            <a:off x="457200" y="927538"/>
            <a:ext cx="2964065" cy="4525963"/>
          </a:xfrm>
        </p:spPr>
        <p:txBody>
          <a:bodyPr>
            <a:normAutofit lnSpcReduction="10000"/>
          </a:bodyPr>
          <a:lstStyle/>
          <a:p>
            <a:pPr>
              <a:lnSpc>
                <a:spcPct val="110000"/>
              </a:lnSpc>
              <a:spcBef>
                <a:spcPts val="0"/>
              </a:spcBef>
              <a:spcAft>
                <a:spcPts val="1200"/>
              </a:spcAft>
            </a:pPr>
            <a:r>
              <a:rPr lang="en-US" sz="2000" b="0" dirty="0"/>
              <a:t>Critical value of </a:t>
            </a:r>
            <a:r>
              <a:rPr lang="el-GR" sz="2000" i="1" dirty="0">
                <a:cs typeface="Times New Roman" pitchFamily="18" charset="0"/>
              </a:rPr>
              <a:t>χ</a:t>
            </a:r>
            <a:r>
              <a:rPr lang="en-US" sz="2000" i="1" baseline="30000" dirty="0">
                <a:cs typeface="Times New Roman" pitchFamily="18" charset="0"/>
              </a:rPr>
              <a:t>2</a:t>
            </a:r>
            <a:r>
              <a:rPr lang="en-US" sz="2000" b="0" dirty="0"/>
              <a:t> </a:t>
            </a:r>
            <a:br>
              <a:rPr lang="en-US" sz="2000" b="0" dirty="0"/>
            </a:br>
            <a:r>
              <a:rPr lang="en-US" sz="2000" b="0" dirty="0"/>
              <a:t>is found at the intersection of the row with the correct number of degrees of freedom and the column with the desired alpha level</a:t>
            </a:r>
          </a:p>
          <a:p>
            <a:pPr>
              <a:lnSpc>
                <a:spcPct val="110000"/>
              </a:lnSpc>
              <a:spcBef>
                <a:spcPts val="0"/>
              </a:spcBef>
              <a:spcAft>
                <a:spcPts val="1200"/>
              </a:spcAft>
            </a:pPr>
            <a:r>
              <a:rPr lang="en-US" sz="2000" b="0" dirty="0"/>
              <a:t>Most commonly used alpha level is </a:t>
            </a:r>
            <a:br>
              <a:rPr lang="en-US" sz="2000" b="0" dirty="0"/>
            </a:br>
            <a:r>
              <a:rPr lang="en-US" sz="2000" b="0" dirty="0">
                <a:cs typeface="Times New Roman" pitchFamily="18" charset="0"/>
              </a:rPr>
              <a:t>α = .05</a:t>
            </a:r>
            <a:r>
              <a:rPr lang="en-US" sz="2000" b="0" dirty="0"/>
              <a:t>, values in bold</a:t>
            </a:r>
          </a:p>
          <a:p>
            <a:pPr>
              <a:lnSpc>
                <a:spcPct val="110000"/>
              </a:lnSpc>
              <a:spcBef>
                <a:spcPts val="0"/>
              </a:spcBef>
              <a:spcAft>
                <a:spcPts val="1200"/>
              </a:spcAft>
            </a:pPr>
            <a:r>
              <a:rPr lang="el-GR" sz="2000" dirty="0">
                <a:cs typeface="Times New Roman" pitchFamily="18" charset="0"/>
              </a:rPr>
              <a:t>α</a:t>
            </a:r>
            <a:r>
              <a:rPr lang="en-US" sz="2000" dirty="0">
                <a:cs typeface="Times New Roman" pitchFamily="18" charset="0"/>
              </a:rPr>
              <a:t> = .05, </a:t>
            </a:r>
            <a:r>
              <a:rPr lang="en-US" sz="2000" i="1" dirty="0" err="1">
                <a:cs typeface="Times New Roman" pitchFamily="18" charset="0"/>
              </a:rPr>
              <a:t>df</a:t>
            </a:r>
            <a:r>
              <a:rPr lang="en-US" sz="2000" dirty="0">
                <a:cs typeface="Times New Roman" pitchFamily="18" charset="0"/>
              </a:rPr>
              <a:t> = 1</a:t>
            </a:r>
          </a:p>
          <a:p>
            <a:pPr lvl="1">
              <a:lnSpc>
                <a:spcPct val="110000"/>
              </a:lnSpc>
              <a:spcBef>
                <a:spcPts val="0"/>
              </a:spcBef>
            </a:pPr>
            <a:r>
              <a:rPr lang="en-US" sz="1800" dirty="0"/>
              <a:t> </a:t>
            </a:r>
            <a:r>
              <a:rPr lang="el-GR" sz="1800" i="1" dirty="0">
                <a:cs typeface="Times New Roman" pitchFamily="18" charset="0"/>
              </a:rPr>
              <a:t>χ</a:t>
            </a:r>
            <a:r>
              <a:rPr lang="en-US" sz="1800" i="1" baseline="30000" dirty="0">
                <a:cs typeface="Times New Roman" pitchFamily="18" charset="0"/>
              </a:rPr>
              <a:t>2</a:t>
            </a:r>
            <a:r>
              <a:rPr lang="en-US" sz="1800" i="1" baseline="-50000" dirty="0">
                <a:cs typeface="Times New Roman" pitchFamily="18" charset="0"/>
              </a:rPr>
              <a:t>cv</a:t>
            </a:r>
            <a:r>
              <a:rPr lang="en-US" sz="1800" i="1" baseline="-25000" dirty="0">
                <a:cs typeface="Times New Roman" pitchFamily="18" charset="0"/>
              </a:rPr>
              <a:t>  </a:t>
            </a:r>
            <a:r>
              <a:rPr lang="en-US" sz="1800" dirty="0">
                <a:cs typeface="Times New Roman" pitchFamily="18" charset="0"/>
              </a:rPr>
              <a:t>= 3.841</a:t>
            </a:r>
          </a:p>
        </p:txBody>
      </p:sp>
      <p:sp>
        <p:nvSpPr>
          <p:cNvPr id="9" name="Rectangle 8">
            <a:extLst>
              <a:ext uri="{FF2B5EF4-FFF2-40B4-BE49-F238E27FC236}">
                <a16:creationId xmlns:a16="http://schemas.microsoft.com/office/drawing/2014/main" id="{596116F6-A66E-413B-851E-DA79E70599DF}"/>
              </a:ext>
            </a:extLst>
          </p:cNvPr>
          <p:cNvSpPr/>
          <p:nvPr/>
        </p:nvSpPr>
        <p:spPr>
          <a:xfrm>
            <a:off x="3581400" y="3999576"/>
            <a:ext cx="5715000" cy="369332"/>
          </a:xfrm>
          <a:prstGeom prst="rect">
            <a:avLst/>
          </a:prstGeom>
        </p:spPr>
        <p:txBody>
          <a:bodyPr wrap="square">
            <a:spAutoFit/>
          </a:bodyPr>
          <a:lstStyle/>
          <a:p>
            <a:r>
              <a:rPr lang="en-US" sz="1800" dirty="0">
                <a:solidFill>
                  <a:srgbClr val="000000"/>
                </a:solidFill>
              </a:rPr>
              <a:t>Critical Values of Chi-Square (Appendix Table 9)</a:t>
            </a:r>
          </a:p>
        </p:txBody>
      </p:sp>
      <p:graphicFrame>
        <p:nvGraphicFramePr>
          <p:cNvPr id="10" name="Table 9">
            <a:extLst>
              <a:ext uri="{FF2B5EF4-FFF2-40B4-BE49-F238E27FC236}">
                <a16:creationId xmlns:a16="http://schemas.microsoft.com/office/drawing/2014/main" id="{431540A2-AAA1-4556-8CB0-53FDED9E64B3}"/>
              </a:ext>
            </a:extLst>
          </p:cNvPr>
          <p:cNvGraphicFramePr>
            <a:graphicFrameLocks noGrp="1"/>
          </p:cNvGraphicFramePr>
          <p:nvPr>
            <p:extLst>
              <p:ext uri="{D42A27DB-BD31-4B8C-83A1-F6EECF244321}">
                <p14:modId xmlns:p14="http://schemas.microsoft.com/office/powerpoint/2010/main" val="1939747362"/>
              </p:ext>
            </p:extLst>
          </p:nvPr>
        </p:nvGraphicFramePr>
        <p:xfrm>
          <a:off x="3657596" y="1215483"/>
          <a:ext cx="5029204" cy="2743200"/>
        </p:xfrm>
        <a:graphic>
          <a:graphicData uri="http://schemas.openxmlformats.org/drawingml/2006/table">
            <a:tbl>
              <a:tblPr firstRow="1" bandRow="1">
                <a:tableStyleId>{7DF18680-E054-41AD-8BC1-D1AEF772440D}</a:tableStyleId>
              </a:tblPr>
              <a:tblGrid>
                <a:gridCol w="76200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57301">
                  <a:extLst>
                    <a:ext uri="{9D8B030D-6E8A-4147-A177-3AD203B41FA5}">
                      <a16:colId xmlns:a16="http://schemas.microsoft.com/office/drawing/2014/main" val="20002"/>
                    </a:ext>
                  </a:extLst>
                </a:gridCol>
                <a:gridCol w="1257301">
                  <a:extLst>
                    <a:ext uri="{9D8B030D-6E8A-4147-A177-3AD203B41FA5}">
                      <a16:colId xmlns:a16="http://schemas.microsoft.com/office/drawing/2014/main" val="20003"/>
                    </a:ext>
                  </a:extLst>
                </a:gridCol>
              </a:tblGrid>
              <a:tr h="0">
                <a:tc rowSpan="2">
                  <a:txBody>
                    <a:bodyPr/>
                    <a:lstStyle/>
                    <a:p>
                      <a:pPr algn="ctr"/>
                      <a:r>
                        <a:rPr lang="en-US" sz="1400" i="1" dirty="0" err="1"/>
                        <a:t>df</a:t>
                      </a:r>
                      <a:endParaRPr lang="en-US" sz="1400" i="1" dirty="0"/>
                    </a:p>
                  </a:txBody>
                  <a:tcPr/>
                </a:tc>
                <a:tc gridSpan="3">
                  <a:txBody>
                    <a:bodyPr/>
                    <a:lstStyle/>
                    <a:p>
                      <a:pPr algn="ctr"/>
                      <a:r>
                        <a:rPr lang="en-US" sz="1400" dirty="0"/>
                        <a:t>Alpha Level</a:t>
                      </a:r>
                    </a:p>
                  </a:txBody>
                  <a:tcPr/>
                </a:tc>
                <a:tc hMerge="1">
                  <a:txBody>
                    <a:bodyPr/>
                    <a:lstStyle/>
                    <a:p>
                      <a:pPr algn="ctr"/>
                      <a:endParaRPr lang="en-US" sz="1400" dirty="0"/>
                    </a:p>
                  </a:txBody>
                  <a:tcPr/>
                </a:tc>
                <a:tc hMerge="1">
                  <a:txBody>
                    <a:bodyPr/>
                    <a:lstStyle/>
                    <a:p>
                      <a:pPr algn="ctr"/>
                      <a:endParaRPr lang="en-US" sz="1400" dirty="0"/>
                    </a:p>
                  </a:txBody>
                  <a:tcPr/>
                </a:tc>
                <a:extLst>
                  <a:ext uri="{0D108BD9-81ED-4DB2-BD59-A6C34878D82A}">
                    <a16:rowId xmlns:a16="http://schemas.microsoft.com/office/drawing/2014/main" val="10000"/>
                  </a:ext>
                </a:extLst>
              </a:tr>
              <a:tr h="0">
                <a:tc vMerge="1">
                  <a:txBody>
                    <a:bodyPr/>
                    <a:lstStyle/>
                    <a:p>
                      <a:pPr algn="ctr"/>
                      <a:endParaRPr lang="en-US" sz="1400" dirty="0"/>
                    </a:p>
                  </a:txBody>
                  <a:tcPr/>
                </a:tc>
                <a:tc>
                  <a:txBody>
                    <a:bodyPr/>
                    <a:lstStyle/>
                    <a:p>
                      <a:pPr algn="ctr"/>
                      <a:r>
                        <a:rPr lang="en-US" sz="1400" dirty="0"/>
                        <a:t>.10</a:t>
                      </a:r>
                    </a:p>
                  </a:txBody>
                  <a:tcPr/>
                </a:tc>
                <a:tc>
                  <a:txBody>
                    <a:bodyPr/>
                    <a:lstStyle/>
                    <a:p>
                      <a:pPr algn="ctr"/>
                      <a:r>
                        <a:rPr lang="en-US" sz="1400" b="1" dirty="0"/>
                        <a:t>.05</a:t>
                      </a:r>
                    </a:p>
                  </a:txBody>
                  <a:tcPr/>
                </a:tc>
                <a:tc>
                  <a:txBody>
                    <a:bodyPr/>
                    <a:lstStyle/>
                    <a:p>
                      <a:pPr algn="ctr"/>
                      <a:r>
                        <a:rPr lang="en-US" sz="1400" dirty="0"/>
                        <a:t>.01</a:t>
                      </a:r>
                    </a:p>
                  </a:txBody>
                  <a:tcPr/>
                </a:tc>
                <a:extLst>
                  <a:ext uri="{0D108BD9-81ED-4DB2-BD59-A6C34878D82A}">
                    <a16:rowId xmlns:a16="http://schemas.microsoft.com/office/drawing/2014/main" val="10001"/>
                  </a:ext>
                </a:extLst>
              </a:tr>
              <a:tr h="0">
                <a:tc>
                  <a:txBody>
                    <a:bodyPr/>
                    <a:lstStyle/>
                    <a:p>
                      <a:pPr algn="ctr"/>
                      <a:r>
                        <a:rPr lang="en-US" sz="1400" dirty="0"/>
                        <a:t>1</a:t>
                      </a:r>
                    </a:p>
                  </a:txBody>
                  <a:tcPr/>
                </a:tc>
                <a:tc>
                  <a:txBody>
                    <a:bodyPr/>
                    <a:lstStyle/>
                    <a:p>
                      <a:pPr algn="ctr"/>
                      <a:r>
                        <a:rPr lang="en-US" sz="1400" dirty="0"/>
                        <a:t>2.706</a:t>
                      </a:r>
                    </a:p>
                  </a:txBody>
                  <a:tcPr/>
                </a:tc>
                <a:tc>
                  <a:txBody>
                    <a:bodyPr/>
                    <a:lstStyle/>
                    <a:p>
                      <a:pPr algn="ctr"/>
                      <a:r>
                        <a:rPr lang="en-US" sz="1400" b="1" dirty="0"/>
                        <a:t>3.841</a:t>
                      </a:r>
                    </a:p>
                  </a:txBody>
                  <a:tcPr/>
                </a:tc>
                <a:tc>
                  <a:txBody>
                    <a:bodyPr/>
                    <a:lstStyle/>
                    <a:p>
                      <a:pPr algn="ctr"/>
                      <a:r>
                        <a:rPr lang="en-US" sz="1400" dirty="0"/>
                        <a:t>10.828</a:t>
                      </a:r>
                    </a:p>
                  </a:txBody>
                  <a:tcPr/>
                </a:tc>
                <a:extLst>
                  <a:ext uri="{0D108BD9-81ED-4DB2-BD59-A6C34878D82A}">
                    <a16:rowId xmlns:a16="http://schemas.microsoft.com/office/drawing/2014/main" val="10002"/>
                  </a:ext>
                </a:extLst>
              </a:tr>
              <a:tr h="0">
                <a:tc>
                  <a:txBody>
                    <a:bodyPr/>
                    <a:lstStyle/>
                    <a:p>
                      <a:pPr algn="ctr"/>
                      <a:r>
                        <a:rPr lang="en-US" sz="1400" dirty="0"/>
                        <a:t>2</a:t>
                      </a:r>
                    </a:p>
                  </a:txBody>
                  <a:tcPr/>
                </a:tc>
                <a:tc>
                  <a:txBody>
                    <a:bodyPr/>
                    <a:lstStyle/>
                    <a:p>
                      <a:pPr algn="ctr"/>
                      <a:r>
                        <a:rPr lang="en-US" sz="1400" dirty="0"/>
                        <a:t>4.605</a:t>
                      </a:r>
                    </a:p>
                  </a:txBody>
                  <a:tcPr/>
                </a:tc>
                <a:tc>
                  <a:txBody>
                    <a:bodyPr/>
                    <a:lstStyle/>
                    <a:p>
                      <a:pPr algn="ctr"/>
                      <a:r>
                        <a:rPr lang="en-US" sz="1400" b="1" dirty="0"/>
                        <a:t>5.991</a:t>
                      </a:r>
                    </a:p>
                  </a:txBody>
                  <a:tcPr/>
                </a:tc>
                <a:tc>
                  <a:txBody>
                    <a:bodyPr/>
                    <a:lstStyle/>
                    <a:p>
                      <a:pPr algn="ctr"/>
                      <a:r>
                        <a:rPr lang="en-US" sz="1400" dirty="0"/>
                        <a:t>13.816</a:t>
                      </a:r>
                    </a:p>
                  </a:txBody>
                  <a:tcPr/>
                </a:tc>
                <a:extLst>
                  <a:ext uri="{0D108BD9-81ED-4DB2-BD59-A6C34878D82A}">
                    <a16:rowId xmlns:a16="http://schemas.microsoft.com/office/drawing/2014/main" val="10003"/>
                  </a:ext>
                </a:extLst>
              </a:tr>
              <a:tr h="0">
                <a:tc>
                  <a:txBody>
                    <a:bodyPr/>
                    <a:lstStyle/>
                    <a:p>
                      <a:pPr algn="ctr"/>
                      <a:r>
                        <a:rPr lang="en-US" sz="1400" dirty="0"/>
                        <a:t>3</a:t>
                      </a:r>
                    </a:p>
                  </a:txBody>
                  <a:tcPr/>
                </a:tc>
                <a:tc>
                  <a:txBody>
                    <a:bodyPr/>
                    <a:lstStyle/>
                    <a:p>
                      <a:pPr algn="ctr"/>
                      <a:r>
                        <a:rPr lang="en-US" sz="1400" dirty="0"/>
                        <a:t>6.251</a:t>
                      </a:r>
                    </a:p>
                  </a:txBody>
                  <a:tcPr/>
                </a:tc>
                <a:tc>
                  <a:txBody>
                    <a:bodyPr/>
                    <a:lstStyle/>
                    <a:p>
                      <a:pPr algn="ctr"/>
                      <a:r>
                        <a:rPr lang="en-US" sz="1400" b="1" dirty="0"/>
                        <a:t>7.815</a:t>
                      </a:r>
                    </a:p>
                  </a:txBody>
                  <a:tcPr/>
                </a:tc>
                <a:tc>
                  <a:txBody>
                    <a:bodyPr/>
                    <a:lstStyle/>
                    <a:p>
                      <a:pPr algn="ctr"/>
                      <a:r>
                        <a:rPr lang="en-US" sz="1400" dirty="0"/>
                        <a:t>16.266</a:t>
                      </a:r>
                    </a:p>
                  </a:txBody>
                  <a:tcPr/>
                </a:tc>
                <a:extLst>
                  <a:ext uri="{0D108BD9-81ED-4DB2-BD59-A6C34878D82A}">
                    <a16:rowId xmlns:a16="http://schemas.microsoft.com/office/drawing/2014/main" val="10004"/>
                  </a:ext>
                </a:extLst>
              </a:tr>
              <a:tr h="0">
                <a:tc>
                  <a:txBody>
                    <a:bodyPr/>
                    <a:lstStyle/>
                    <a:p>
                      <a:pPr algn="ctr"/>
                      <a:r>
                        <a:rPr lang="en-US" sz="1400" dirty="0"/>
                        <a:t>4</a:t>
                      </a:r>
                    </a:p>
                  </a:txBody>
                  <a:tcPr/>
                </a:tc>
                <a:tc>
                  <a:txBody>
                    <a:bodyPr/>
                    <a:lstStyle/>
                    <a:p>
                      <a:pPr algn="ctr"/>
                      <a:r>
                        <a:rPr lang="en-US" sz="1400" dirty="0"/>
                        <a:t>7.779</a:t>
                      </a:r>
                    </a:p>
                  </a:txBody>
                  <a:tcPr/>
                </a:tc>
                <a:tc>
                  <a:txBody>
                    <a:bodyPr/>
                    <a:lstStyle/>
                    <a:p>
                      <a:pPr algn="ctr"/>
                      <a:r>
                        <a:rPr lang="en-US" sz="1400" b="1" dirty="0"/>
                        <a:t>9.488</a:t>
                      </a:r>
                    </a:p>
                  </a:txBody>
                  <a:tcPr/>
                </a:tc>
                <a:tc>
                  <a:txBody>
                    <a:bodyPr/>
                    <a:lstStyle/>
                    <a:p>
                      <a:pPr algn="ctr"/>
                      <a:r>
                        <a:rPr lang="en-US" sz="1400" dirty="0"/>
                        <a:t>18.467</a:t>
                      </a:r>
                    </a:p>
                  </a:txBody>
                  <a:tcPr/>
                </a:tc>
                <a:extLst>
                  <a:ext uri="{0D108BD9-81ED-4DB2-BD59-A6C34878D82A}">
                    <a16:rowId xmlns:a16="http://schemas.microsoft.com/office/drawing/2014/main" val="10005"/>
                  </a:ext>
                </a:extLst>
              </a:tr>
              <a:tr h="0">
                <a:tc>
                  <a:txBody>
                    <a:bodyPr/>
                    <a:lstStyle/>
                    <a:p>
                      <a:pPr algn="ctr"/>
                      <a:r>
                        <a:rPr lang="en-US" sz="1400" dirty="0"/>
                        <a:t>5</a:t>
                      </a:r>
                    </a:p>
                  </a:txBody>
                  <a:tcPr/>
                </a:tc>
                <a:tc>
                  <a:txBody>
                    <a:bodyPr/>
                    <a:lstStyle/>
                    <a:p>
                      <a:pPr algn="ctr"/>
                      <a:r>
                        <a:rPr lang="en-US" sz="1400" dirty="0"/>
                        <a:t>9.236</a:t>
                      </a:r>
                    </a:p>
                  </a:txBody>
                  <a:tcPr/>
                </a:tc>
                <a:tc>
                  <a:txBody>
                    <a:bodyPr/>
                    <a:lstStyle/>
                    <a:p>
                      <a:pPr algn="ctr"/>
                      <a:r>
                        <a:rPr lang="en-US" sz="1400" b="1" dirty="0"/>
                        <a:t>11.070</a:t>
                      </a:r>
                    </a:p>
                  </a:txBody>
                  <a:tcPr/>
                </a:tc>
                <a:tc>
                  <a:txBody>
                    <a:bodyPr/>
                    <a:lstStyle/>
                    <a:p>
                      <a:pPr algn="ctr"/>
                      <a:r>
                        <a:rPr lang="en-US" sz="1400" dirty="0"/>
                        <a:t>20.515</a:t>
                      </a:r>
                    </a:p>
                  </a:txBody>
                  <a:tcPr/>
                </a:tc>
                <a:extLst>
                  <a:ext uri="{0D108BD9-81ED-4DB2-BD59-A6C34878D82A}">
                    <a16:rowId xmlns:a16="http://schemas.microsoft.com/office/drawing/2014/main" val="10006"/>
                  </a:ext>
                </a:extLst>
              </a:tr>
              <a:tr h="0">
                <a:tc>
                  <a:txBody>
                    <a:bodyPr/>
                    <a:lstStyle/>
                    <a:p>
                      <a:pPr algn="ctr"/>
                      <a:r>
                        <a:rPr lang="en-US" sz="1400" dirty="0"/>
                        <a:t>6</a:t>
                      </a:r>
                    </a:p>
                  </a:txBody>
                  <a:tcPr/>
                </a:tc>
                <a:tc>
                  <a:txBody>
                    <a:bodyPr/>
                    <a:lstStyle/>
                    <a:p>
                      <a:pPr algn="ctr"/>
                      <a:r>
                        <a:rPr lang="en-US" sz="1400" dirty="0"/>
                        <a:t>10.645</a:t>
                      </a:r>
                    </a:p>
                  </a:txBody>
                  <a:tcPr/>
                </a:tc>
                <a:tc>
                  <a:txBody>
                    <a:bodyPr/>
                    <a:lstStyle/>
                    <a:p>
                      <a:pPr algn="ctr"/>
                      <a:r>
                        <a:rPr lang="en-US" sz="1400" b="1" dirty="0"/>
                        <a:t>12.592</a:t>
                      </a:r>
                    </a:p>
                  </a:txBody>
                  <a:tcPr/>
                </a:tc>
                <a:tc>
                  <a:txBody>
                    <a:bodyPr/>
                    <a:lstStyle/>
                    <a:p>
                      <a:pPr algn="ctr"/>
                      <a:r>
                        <a:rPr lang="en-US" sz="1400" dirty="0"/>
                        <a:t>22.458</a:t>
                      </a:r>
                    </a:p>
                  </a:txBody>
                  <a:tcPr/>
                </a:tc>
                <a:extLst>
                  <a:ext uri="{0D108BD9-81ED-4DB2-BD59-A6C34878D82A}">
                    <a16:rowId xmlns:a16="http://schemas.microsoft.com/office/drawing/2014/main" val="10007"/>
                  </a:ext>
                </a:extLst>
              </a:tr>
              <a:tr h="0">
                <a:tc>
                  <a:txBody>
                    <a:bodyPr/>
                    <a:lstStyle/>
                    <a:p>
                      <a:pPr algn="ctr"/>
                      <a:r>
                        <a:rPr lang="en-US" sz="1400" dirty="0"/>
                        <a:t>7</a:t>
                      </a:r>
                    </a:p>
                  </a:txBody>
                  <a:tcPr/>
                </a:tc>
                <a:tc>
                  <a:txBody>
                    <a:bodyPr/>
                    <a:lstStyle/>
                    <a:p>
                      <a:pPr algn="ctr"/>
                      <a:r>
                        <a:rPr lang="en-US" sz="1400" dirty="0"/>
                        <a:t>12.017</a:t>
                      </a:r>
                    </a:p>
                  </a:txBody>
                  <a:tcPr/>
                </a:tc>
                <a:tc>
                  <a:txBody>
                    <a:bodyPr/>
                    <a:lstStyle/>
                    <a:p>
                      <a:pPr algn="ctr"/>
                      <a:r>
                        <a:rPr lang="en-US" sz="1400" b="1" dirty="0"/>
                        <a:t>14.067</a:t>
                      </a:r>
                    </a:p>
                  </a:txBody>
                  <a:tcPr/>
                </a:tc>
                <a:tc>
                  <a:txBody>
                    <a:bodyPr/>
                    <a:lstStyle/>
                    <a:p>
                      <a:pPr algn="ctr"/>
                      <a:r>
                        <a:rPr lang="en-US" sz="1400" dirty="0"/>
                        <a:t>24.322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3787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973121" cy="502602"/>
          </a:xfrm>
        </p:spPr>
        <p:txBody>
          <a:bodyPr>
            <a:normAutofit fontScale="90000"/>
          </a:bodyPr>
          <a:lstStyle/>
          <a:p>
            <a:r>
              <a:rPr lang="en-US" sz="4000" dirty="0"/>
              <a:t>Traffic Tickets Example: Step 4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8908A7A5-165C-42D2-B23C-35D170D41058}"/>
              </a:ext>
            </a:extLst>
          </p:cNvPr>
          <p:cNvSpPr>
            <a:spLocks noGrp="1"/>
          </p:cNvSpPr>
          <p:nvPr>
            <p:ph idx="1"/>
          </p:nvPr>
        </p:nvSpPr>
        <p:spPr>
          <a:xfrm>
            <a:off x="457200" y="1166018"/>
            <a:ext cx="8229600" cy="4525963"/>
          </a:xfrm>
        </p:spPr>
        <p:txBody>
          <a:bodyPr>
            <a:normAutofit fontScale="92500" lnSpcReduction="20000"/>
          </a:bodyPr>
          <a:lstStyle/>
          <a:p>
            <a:pPr>
              <a:lnSpc>
                <a:spcPct val="120000"/>
              </a:lnSpc>
              <a:spcBef>
                <a:spcPts val="0"/>
              </a:spcBef>
            </a:pPr>
            <a:r>
              <a:rPr lang="en-US" dirty="0"/>
              <a:t>Degrees of Freedom (</a:t>
            </a:r>
            <a:r>
              <a:rPr lang="en-US" b="0" i="1" dirty="0" err="1">
                <a:cs typeface="Times New Roman" pitchFamily="18" charset="0"/>
              </a:rPr>
              <a:t>df</a:t>
            </a:r>
            <a:r>
              <a:rPr lang="en-US" b="0" i="1" dirty="0">
                <a:cs typeface="Times New Roman" pitchFamily="18" charset="0"/>
              </a:rPr>
              <a:t> </a:t>
            </a:r>
            <a:r>
              <a:rPr lang="en-US" dirty="0"/>
              <a:t>)</a:t>
            </a:r>
          </a:p>
          <a:p>
            <a:pPr>
              <a:lnSpc>
                <a:spcPct val="120000"/>
              </a:lnSpc>
              <a:spcBef>
                <a:spcPts val="0"/>
              </a:spcBef>
            </a:pPr>
            <a:endParaRPr lang="en-US" sz="4000" dirty="0"/>
          </a:p>
          <a:p>
            <a:pPr>
              <a:lnSpc>
                <a:spcPct val="120000"/>
              </a:lnSpc>
              <a:spcBef>
                <a:spcPts val="0"/>
              </a:spcBef>
            </a:pPr>
            <a:endParaRPr lang="en-US" sz="4000" dirty="0"/>
          </a:p>
          <a:p>
            <a:pPr>
              <a:lnSpc>
                <a:spcPct val="120000"/>
              </a:lnSpc>
              <a:spcBef>
                <a:spcPts val="0"/>
              </a:spcBef>
              <a:buNone/>
            </a:pPr>
            <a:br>
              <a:rPr lang="en-US" sz="2600" dirty="0"/>
            </a:br>
            <a:endParaRPr lang="en-US" sz="800" dirty="0"/>
          </a:p>
          <a:p>
            <a:pPr lvl="1">
              <a:lnSpc>
                <a:spcPct val="120000"/>
              </a:lnSpc>
              <a:spcBef>
                <a:spcPts val="0"/>
              </a:spcBef>
            </a:pPr>
            <a:r>
              <a:rPr lang="en-US" dirty="0"/>
              <a:t>Traffic Tickets example</a:t>
            </a:r>
          </a:p>
          <a:p>
            <a:pPr lvl="2">
              <a:lnSpc>
                <a:spcPct val="120000"/>
              </a:lnSpc>
              <a:spcBef>
                <a:spcPts val="0"/>
              </a:spcBef>
              <a:buNone/>
            </a:pPr>
            <a:br>
              <a:rPr lang="en-US" dirty="0"/>
            </a:br>
            <a:endParaRPr lang="en-US" dirty="0"/>
          </a:p>
          <a:p>
            <a:pPr lvl="2">
              <a:lnSpc>
                <a:spcPct val="120000"/>
              </a:lnSpc>
              <a:spcBef>
                <a:spcPts val="0"/>
              </a:spcBef>
              <a:buNone/>
            </a:pPr>
            <a:endParaRPr lang="en-US" dirty="0"/>
          </a:p>
          <a:p>
            <a:pPr lvl="2">
              <a:lnSpc>
                <a:spcPct val="120000"/>
              </a:lnSpc>
              <a:spcBef>
                <a:spcPts val="0"/>
              </a:spcBef>
              <a:buNone/>
            </a:pPr>
            <a:endParaRPr lang="en-US" dirty="0"/>
          </a:p>
          <a:p>
            <a:pPr lvl="1">
              <a:lnSpc>
                <a:spcPct val="120000"/>
              </a:lnSpc>
              <a:spcBef>
                <a:spcPts val="0"/>
              </a:spcBef>
            </a:pPr>
            <a:r>
              <a:rPr lang="en-US" dirty="0"/>
              <a:t>Use Appendix Table 9 to find </a:t>
            </a:r>
            <a:r>
              <a:rPr lang="el-GR" i="1" dirty="0">
                <a:cs typeface="Times New Roman" pitchFamily="18" charset="0"/>
              </a:rPr>
              <a:t>χ</a:t>
            </a:r>
            <a:r>
              <a:rPr lang="en-US" i="1" baseline="30000" dirty="0">
                <a:cs typeface="Times New Roman" pitchFamily="18" charset="0"/>
              </a:rPr>
              <a:t>2</a:t>
            </a:r>
            <a:r>
              <a:rPr lang="en-US" i="1" baseline="-50000" dirty="0">
                <a:cs typeface="Times New Roman" pitchFamily="18" charset="0"/>
              </a:rPr>
              <a:t>cv</a:t>
            </a:r>
            <a:r>
              <a:rPr lang="en-US" i="1" baseline="-25000" dirty="0"/>
              <a:t> </a:t>
            </a: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685E46C-B545-4911-8362-13BEACAEDDE1}"/>
                  </a:ext>
                </a:extLst>
              </p:cNvPr>
              <p:cNvSpPr/>
              <p:nvPr/>
            </p:nvSpPr>
            <p:spPr>
              <a:xfrm>
                <a:off x="491613" y="1732639"/>
                <a:ext cx="8381999" cy="1447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800" b="0" i="1" smtClean="0">
                          <a:latin typeface="Cambria Math" charset="0"/>
                        </a:rPr>
                        <m:t>𝑑𝑓</m:t>
                      </m:r>
                      <m:r>
                        <a:rPr lang="en-US" sz="1800" b="0" i="1" smtClean="0">
                          <a:latin typeface="Cambria Math" charset="0"/>
                        </a:rPr>
                        <m:t>=</m:t>
                      </m:r>
                      <m:r>
                        <a:rPr lang="en-US" sz="1800" b="0" i="1" smtClean="0">
                          <a:latin typeface="Cambria Math" charset="0"/>
                        </a:rPr>
                        <m:t>𝑘</m:t>
                      </m:r>
                      <m:r>
                        <a:rPr lang="en-US" sz="1800" b="0" i="1" smtClean="0">
                          <a:latin typeface="Cambria Math" charset="0"/>
                        </a:rPr>
                        <m:t>−1</m:t>
                      </m:r>
                    </m:oMath>
                    <m:oMath xmlns:m="http://schemas.openxmlformats.org/officeDocument/2006/math">
                      <m:r>
                        <m:rPr>
                          <m:sty m:val="p"/>
                        </m:rPr>
                        <a:rPr lang="en-US" sz="1800" b="0" i="0" smtClean="0">
                          <a:latin typeface="Cambria Math" charset="0"/>
                        </a:rPr>
                        <m:t>where</m:t>
                      </m:r>
                      <m:r>
                        <a:rPr lang="en-US" sz="1800" b="0" i="0" smtClean="0">
                          <a:latin typeface="Cambria Math" charset="0"/>
                        </a:rPr>
                        <m:t> </m:t>
                      </m:r>
                      <m:r>
                        <a:rPr lang="en-US" sz="1800" b="0" i="1" smtClean="0">
                          <a:latin typeface="Cambria Math" charset="0"/>
                        </a:rPr>
                        <m:t>𝑑𝑓</m:t>
                      </m:r>
                      <m:r>
                        <a:rPr lang="en-US" sz="1800" b="0" i="1" smtClean="0">
                          <a:latin typeface="Cambria Math" charset="0"/>
                        </a:rPr>
                        <m:t>=</m:t>
                      </m:r>
                      <m:r>
                        <m:rPr>
                          <m:sty m:val="p"/>
                        </m:rPr>
                        <a:rPr lang="en-US" sz="1800" b="0" i="0" smtClean="0">
                          <a:latin typeface="Cambria Math" charset="0"/>
                        </a:rPr>
                        <m:t>degrees</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freedom</m:t>
                      </m:r>
                    </m:oMath>
                    <m:oMath xmlns:m="http://schemas.openxmlformats.org/officeDocument/2006/math">
                      <m:r>
                        <a:rPr lang="en-US" sz="1800" b="0" i="1" smtClean="0">
                          <a:latin typeface="Cambria Math" charset="0"/>
                          <a:ea typeface="Cambria Math" charset="0"/>
                          <a:cs typeface="Cambria Math" charset="0"/>
                        </a:rPr>
                        <m:t>𝑘</m:t>
                      </m:r>
                      <m:r>
                        <a:rPr lang="en-US" sz="1800" b="0" i="1" smtClean="0">
                          <a:latin typeface="Cambria Math" charset="0"/>
                          <a:ea typeface="Cambria Math" charset="0"/>
                          <a:cs typeface="Cambria Math" charset="0"/>
                        </a:rPr>
                        <m:t>=</m:t>
                      </m:r>
                      <m:r>
                        <m:rPr>
                          <m:sty m:val="p"/>
                        </m:rPr>
                        <a:rPr lang="en-US" sz="1800" b="0" i="0" smtClean="0">
                          <a:latin typeface="Cambria Math" charset="0"/>
                          <a:ea typeface="Cambria Math" charset="0"/>
                          <a:cs typeface="Cambria Math" charset="0"/>
                        </a:rPr>
                        <m:t>number</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of</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categories</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7685E46C-B545-4911-8362-13BEACAEDDE1}"/>
                  </a:ext>
                </a:extLst>
              </p:cNvPr>
              <p:cNvSpPr>
                <a:spLocks noRot="1" noChangeAspect="1" noMove="1" noResize="1" noEditPoints="1" noAdjustHandles="1" noChangeArrowheads="1" noChangeShapeType="1" noTextEdit="1"/>
              </p:cNvSpPr>
              <p:nvPr/>
            </p:nvSpPr>
            <p:spPr>
              <a:xfrm>
                <a:off x="491613" y="1732639"/>
                <a:ext cx="8381999" cy="1447800"/>
              </a:xfrm>
              <a:prstGeom prst="rect">
                <a:avLst/>
              </a:prstGeom>
              <a:blipFill>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1690A50-72D4-4F14-89E4-D987EDDFCF22}"/>
              </a:ext>
            </a:extLst>
          </p:cNvPr>
          <p:cNvPicPr/>
          <p:nvPr/>
        </p:nvPicPr>
        <p:blipFill>
          <a:blip r:embed="rId5" cstate="print">
            <a:clrChange>
              <a:clrFrom>
                <a:srgbClr val="FFFFFF"/>
              </a:clrFrom>
              <a:clrTo>
                <a:srgbClr val="FFFFFF">
                  <a:alpha val="0"/>
                </a:srgbClr>
              </a:clrTo>
            </a:clrChange>
          </a:blip>
          <a:srcRect l="46056" t="20823" r="42712" b="62470"/>
          <a:stretch>
            <a:fillRect/>
          </a:stretch>
        </p:blipFill>
        <p:spPr bwMode="auto">
          <a:xfrm>
            <a:off x="990600" y="3712874"/>
            <a:ext cx="1295400" cy="1371600"/>
          </a:xfrm>
          <a:prstGeom prst="rect">
            <a:avLst/>
          </a:prstGeom>
          <a:noFill/>
          <a:ln w="9525">
            <a:noFill/>
            <a:miter lim="800000"/>
            <a:headEnd/>
            <a:tailEnd/>
          </a:ln>
        </p:spPr>
      </p:pic>
    </p:spTree>
    <p:extLst>
      <p:ext uri="{BB962C8B-B14F-4D97-AF65-F5344CB8AC3E}">
        <p14:creationId xmlns:p14="http://schemas.microsoft.com/office/powerpoint/2010/main" val="3830305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973121" cy="502602"/>
          </a:xfrm>
        </p:spPr>
        <p:txBody>
          <a:bodyPr>
            <a:normAutofit fontScale="90000"/>
          </a:bodyPr>
          <a:lstStyle/>
          <a:p>
            <a:r>
              <a:rPr lang="en-US" sz="4000" dirty="0"/>
              <a:t>Traffic Tickets Example: Step 4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44DAD7B1-E4AD-43BF-8740-FB3C269DBFFD}"/>
              </a:ext>
            </a:extLst>
          </p:cNvPr>
          <p:cNvSpPr>
            <a:spLocks noGrp="1"/>
          </p:cNvSpPr>
          <p:nvPr>
            <p:ph idx="1"/>
          </p:nvPr>
        </p:nvSpPr>
        <p:spPr>
          <a:xfrm>
            <a:off x="457200" y="1172739"/>
            <a:ext cx="8229600" cy="4525963"/>
          </a:xfrm>
        </p:spPr>
        <p:txBody>
          <a:bodyPr/>
          <a:lstStyle/>
          <a:p>
            <a:pPr>
              <a:spcBef>
                <a:spcPts val="0"/>
              </a:spcBef>
            </a:pPr>
            <a:r>
              <a:rPr lang="en-US" sz="2400" b="1" dirty="0"/>
              <a:t>STEP 4:</a:t>
            </a:r>
            <a:r>
              <a:rPr lang="en-US" sz="2400" dirty="0"/>
              <a:t> Set the Decision Rule</a:t>
            </a:r>
          </a:p>
          <a:p>
            <a:pPr marL="571500" lvl="1">
              <a:spcBef>
                <a:spcPts val="0"/>
              </a:spcBef>
            </a:pPr>
            <a:r>
              <a:rPr lang="el-GR" sz="2200" dirty="0">
                <a:latin typeface="Times New Roman" pitchFamily="18" charset="0"/>
                <a:cs typeface="Times New Roman" pitchFamily="18" charset="0"/>
              </a:rPr>
              <a:t>α</a:t>
            </a:r>
            <a:r>
              <a:rPr lang="en-US" sz="2200" dirty="0">
                <a:latin typeface="Times New Roman" pitchFamily="18" charset="0"/>
                <a:cs typeface="Times New Roman" pitchFamily="18" charset="0"/>
              </a:rPr>
              <a:t> = .05,  </a:t>
            </a:r>
            <a:r>
              <a:rPr lang="en-US" sz="2200" i="1" dirty="0" err="1">
                <a:latin typeface="Times New Roman" pitchFamily="18" charset="0"/>
                <a:cs typeface="Times New Roman" pitchFamily="18" charset="0"/>
              </a:rPr>
              <a:t>df</a:t>
            </a:r>
            <a:r>
              <a:rPr lang="en-US" sz="2200" dirty="0">
                <a:latin typeface="Times New Roman" pitchFamily="18" charset="0"/>
                <a:cs typeface="Times New Roman" pitchFamily="18" charset="0"/>
              </a:rPr>
              <a:t> = 1, </a:t>
            </a:r>
            <a:r>
              <a:rPr lang="el-GR" sz="2200" i="1" dirty="0">
                <a:latin typeface="Times New Roman" pitchFamily="18" charset="0"/>
                <a:cs typeface="Times New Roman" pitchFamily="18" charset="0"/>
              </a:rPr>
              <a:t>χ</a:t>
            </a:r>
            <a:r>
              <a:rPr lang="en-US" sz="2200" i="1" baseline="30000" dirty="0">
                <a:latin typeface="Times New Roman" pitchFamily="18" charset="0"/>
                <a:cs typeface="Times New Roman" pitchFamily="18" charset="0"/>
              </a:rPr>
              <a:t>2</a:t>
            </a:r>
            <a:r>
              <a:rPr lang="en-US" sz="2200" i="1" baseline="-50000" dirty="0">
                <a:latin typeface="Times New Roman" pitchFamily="18" charset="0"/>
                <a:cs typeface="Times New Roman" pitchFamily="18" charset="0"/>
              </a:rPr>
              <a:t>cv</a:t>
            </a:r>
            <a:r>
              <a:rPr lang="en-US" sz="2200" i="1"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 3.841</a:t>
            </a:r>
          </a:p>
          <a:p>
            <a:pPr marL="571500" lvl="1">
              <a:spcBef>
                <a:spcPts val="0"/>
              </a:spcBef>
            </a:pPr>
            <a:r>
              <a:rPr lang="en-US" sz="2200" dirty="0">
                <a:latin typeface="Times New Roman" pitchFamily="18" charset="0"/>
                <a:cs typeface="Times New Roman" pitchFamily="18" charset="0"/>
              </a:rPr>
              <a:t>If </a:t>
            </a:r>
            <a:r>
              <a:rPr lang="el-GR" sz="2200" i="1" dirty="0">
                <a:latin typeface="Times New Roman" pitchFamily="18" charset="0"/>
                <a:cs typeface="Times New Roman" pitchFamily="18" charset="0"/>
              </a:rPr>
              <a:t>χ</a:t>
            </a:r>
            <a:r>
              <a:rPr lang="en-US" sz="2200" i="1" baseline="30000" dirty="0">
                <a:latin typeface="Times New Roman" pitchFamily="18" charset="0"/>
                <a:cs typeface="Times New Roman" pitchFamily="18" charset="0"/>
              </a:rPr>
              <a:t>2</a:t>
            </a:r>
            <a:r>
              <a:rPr lang="en-US" sz="2200" dirty="0">
                <a:latin typeface="Times New Roman" pitchFamily="18" charset="0"/>
                <a:cs typeface="Times New Roman" pitchFamily="18" charset="0"/>
              </a:rPr>
              <a:t> ≥ 3.841, reject </a:t>
            </a:r>
            <a:r>
              <a:rPr lang="en-US" sz="2200" i="1" dirty="0">
                <a:latin typeface="Times New Roman" pitchFamily="18" charset="0"/>
                <a:cs typeface="Times New Roman" pitchFamily="18" charset="0"/>
              </a:rPr>
              <a:t>H</a:t>
            </a:r>
            <a:r>
              <a:rPr lang="en-US" sz="2200" baseline="-25000" dirty="0">
                <a:latin typeface="Times New Roman" pitchFamily="18" charset="0"/>
                <a:cs typeface="Times New Roman" pitchFamily="18" charset="0"/>
              </a:rPr>
              <a:t>0</a:t>
            </a:r>
            <a:endParaRPr lang="en-US" sz="2200" dirty="0">
              <a:latin typeface="Times New Roman" pitchFamily="18" charset="0"/>
              <a:cs typeface="Times New Roman" pitchFamily="18" charset="0"/>
            </a:endParaRPr>
          </a:p>
          <a:p>
            <a:pPr marL="571500" lvl="1">
              <a:spcBef>
                <a:spcPts val="0"/>
              </a:spcBef>
            </a:pPr>
            <a:r>
              <a:rPr lang="en-US" sz="2200" dirty="0">
                <a:latin typeface="Times New Roman" pitchFamily="18" charset="0"/>
                <a:cs typeface="Times New Roman" pitchFamily="18" charset="0"/>
              </a:rPr>
              <a:t>If </a:t>
            </a:r>
            <a:r>
              <a:rPr lang="el-GR" sz="2200" i="1" dirty="0">
                <a:latin typeface="Times New Roman" pitchFamily="18" charset="0"/>
                <a:cs typeface="Times New Roman" pitchFamily="18" charset="0"/>
              </a:rPr>
              <a:t>χ</a:t>
            </a:r>
            <a:r>
              <a:rPr lang="en-US" sz="2200" i="1" baseline="30000" dirty="0">
                <a:latin typeface="Times New Roman" pitchFamily="18" charset="0"/>
                <a:cs typeface="Times New Roman" pitchFamily="18" charset="0"/>
              </a:rPr>
              <a:t>2 </a:t>
            </a:r>
            <a:r>
              <a:rPr lang="en-US" sz="2200" dirty="0">
                <a:latin typeface="Times New Roman" pitchFamily="18" charset="0"/>
                <a:cs typeface="Times New Roman" pitchFamily="18" charset="0"/>
              </a:rPr>
              <a:t>&lt; 3.841, fail to reject </a:t>
            </a:r>
            <a:r>
              <a:rPr lang="en-US" sz="2200" i="1" dirty="0">
                <a:latin typeface="Times New Roman" pitchFamily="18" charset="0"/>
                <a:cs typeface="Times New Roman" pitchFamily="18" charset="0"/>
              </a:rPr>
              <a:t>H</a:t>
            </a:r>
            <a:r>
              <a:rPr lang="en-US" sz="2200" baseline="-25000" dirty="0">
                <a:latin typeface="Times New Roman" pitchFamily="18" charset="0"/>
                <a:cs typeface="Times New Roman" pitchFamily="18" charset="0"/>
              </a:rPr>
              <a:t>0</a:t>
            </a:r>
            <a:endParaRPr lang="en-US" dirty="0">
              <a:latin typeface="Times New Roman" pitchFamily="18" charset="0"/>
              <a:cs typeface="Times New Roman" pitchFamily="18" charset="0"/>
            </a:endParaRPr>
          </a:p>
          <a:p>
            <a:pPr>
              <a:spcBef>
                <a:spcPts val="0"/>
              </a:spcBef>
            </a:pPr>
            <a:endParaRPr lang="en-US" dirty="0"/>
          </a:p>
        </p:txBody>
      </p:sp>
      <p:sp>
        <p:nvSpPr>
          <p:cNvPr id="12" name="TextBox 11">
            <a:extLst>
              <a:ext uri="{FF2B5EF4-FFF2-40B4-BE49-F238E27FC236}">
                <a16:creationId xmlns:a16="http://schemas.microsoft.com/office/drawing/2014/main" id="{5CDB62D6-E789-4CCB-B23D-99D1E9A037BE}"/>
              </a:ext>
            </a:extLst>
          </p:cNvPr>
          <p:cNvSpPr txBox="1"/>
          <p:nvPr/>
        </p:nvSpPr>
        <p:spPr>
          <a:xfrm>
            <a:off x="734122" y="3766900"/>
            <a:ext cx="3429000" cy="584775"/>
          </a:xfrm>
          <a:prstGeom prst="rect">
            <a:avLst/>
          </a:prstGeom>
          <a:noFill/>
        </p:spPr>
        <p:txBody>
          <a:bodyPr wrap="square" rtlCol="0">
            <a:spAutoFit/>
          </a:bodyPr>
          <a:lstStyle/>
          <a:p>
            <a:r>
              <a:rPr lang="en-US" sz="1600" dirty="0">
                <a:solidFill>
                  <a:srgbClr val="000000"/>
                </a:solidFill>
              </a:rPr>
              <a:t>Sampling Distribution of Chi-Square with </a:t>
            </a:r>
            <a:r>
              <a:rPr lang="en-US" sz="1600" dirty="0">
                <a:solidFill>
                  <a:srgbClr val="000000"/>
                </a:solidFill>
                <a:cs typeface="Times New Roman" pitchFamily="18" charset="0"/>
              </a:rPr>
              <a:t>1</a:t>
            </a:r>
            <a:r>
              <a:rPr lang="en-US" sz="1600" dirty="0">
                <a:solidFill>
                  <a:srgbClr val="000000"/>
                </a:solidFill>
              </a:rPr>
              <a:t> Degree of Freedom</a:t>
            </a:r>
          </a:p>
        </p:txBody>
      </p:sp>
      <p:pic>
        <p:nvPicPr>
          <p:cNvPr id="13" name="Picture 12" descr="The figure is a sampling distribution of chi square with one degree of freedom.  Dr. Koenig is willing to have a 5% chance of making a Type I error, so she sets alpha at .05. Looking in the table of critical values of chi-square at the intersection of the row with a = .05 and the row with df = 1, she finds c2 cv = 3.841. The sampling distribution of chi-square, with the rare and common zones marked is seen in the figure." title="Figure 15.1">
            <a:extLst>
              <a:ext uri="{FF2B5EF4-FFF2-40B4-BE49-F238E27FC236}">
                <a16:creationId xmlns:a16="http://schemas.microsoft.com/office/drawing/2014/main" id="{2C5B2276-BEB7-4FF2-8A6E-B9D8AB490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3122" y="2632269"/>
            <a:ext cx="4256049" cy="2799535"/>
          </a:xfrm>
          <a:prstGeom prst="rect">
            <a:avLst/>
          </a:prstGeom>
        </p:spPr>
      </p:pic>
      <p:graphicFrame>
        <p:nvGraphicFramePr>
          <p:cNvPr id="3" name="Table 2">
            <a:extLst>
              <a:ext uri="{FF2B5EF4-FFF2-40B4-BE49-F238E27FC236}">
                <a16:creationId xmlns:a16="http://schemas.microsoft.com/office/drawing/2014/main" id="{8A78C6C4-BCCF-44BB-9B63-0D584418D5F2}"/>
              </a:ext>
            </a:extLst>
          </p:cNvPr>
          <p:cNvGraphicFramePr>
            <a:graphicFrameLocks noGrp="1"/>
          </p:cNvGraphicFramePr>
          <p:nvPr>
            <p:extLst>
              <p:ext uri="{D42A27DB-BD31-4B8C-83A1-F6EECF244321}">
                <p14:modId xmlns:p14="http://schemas.microsoft.com/office/powerpoint/2010/main" val="2060071546"/>
              </p:ext>
            </p:extLst>
          </p:nvPr>
        </p:nvGraphicFramePr>
        <p:xfrm>
          <a:off x="3595425" y="1547055"/>
          <a:ext cx="5029204" cy="2743200"/>
        </p:xfrm>
        <a:graphic>
          <a:graphicData uri="http://schemas.openxmlformats.org/drawingml/2006/table">
            <a:tbl>
              <a:tblPr firstRow="1" bandRow="1">
                <a:tableStyleId>{7DF18680-E054-41AD-8BC1-D1AEF772440D}</a:tableStyleId>
              </a:tblPr>
              <a:tblGrid>
                <a:gridCol w="762002">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57301">
                  <a:extLst>
                    <a:ext uri="{9D8B030D-6E8A-4147-A177-3AD203B41FA5}">
                      <a16:colId xmlns:a16="http://schemas.microsoft.com/office/drawing/2014/main" val="20002"/>
                    </a:ext>
                  </a:extLst>
                </a:gridCol>
                <a:gridCol w="1257301">
                  <a:extLst>
                    <a:ext uri="{9D8B030D-6E8A-4147-A177-3AD203B41FA5}">
                      <a16:colId xmlns:a16="http://schemas.microsoft.com/office/drawing/2014/main" val="20003"/>
                    </a:ext>
                  </a:extLst>
                </a:gridCol>
              </a:tblGrid>
              <a:tr h="0">
                <a:tc rowSpan="2">
                  <a:txBody>
                    <a:bodyPr/>
                    <a:lstStyle/>
                    <a:p>
                      <a:pPr algn="ctr"/>
                      <a:r>
                        <a:rPr lang="en-US" sz="1400" i="1" dirty="0" err="1"/>
                        <a:t>df</a:t>
                      </a:r>
                      <a:endParaRPr lang="en-US" sz="1400" i="1" dirty="0"/>
                    </a:p>
                  </a:txBody>
                  <a:tcPr/>
                </a:tc>
                <a:tc gridSpan="3">
                  <a:txBody>
                    <a:bodyPr/>
                    <a:lstStyle/>
                    <a:p>
                      <a:pPr algn="ctr"/>
                      <a:r>
                        <a:rPr lang="en-US" sz="1400" dirty="0"/>
                        <a:t>Alpha Level</a:t>
                      </a:r>
                    </a:p>
                  </a:txBody>
                  <a:tcPr/>
                </a:tc>
                <a:tc hMerge="1">
                  <a:txBody>
                    <a:bodyPr/>
                    <a:lstStyle/>
                    <a:p>
                      <a:pPr algn="ctr"/>
                      <a:endParaRPr lang="en-US" sz="1400" dirty="0"/>
                    </a:p>
                  </a:txBody>
                  <a:tcPr/>
                </a:tc>
                <a:tc hMerge="1">
                  <a:txBody>
                    <a:bodyPr/>
                    <a:lstStyle/>
                    <a:p>
                      <a:pPr algn="ctr"/>
                      <a:endParaRPr lang="en-US" sz="1400" dirty="0"/>
                    </a:p>
                  </a:txBody>
                  <a:tcPr/>
                </a:tc>
                <a:extLst>
                  <a:ext uri="{0D108BD9-81ED-4DB2-BD59-A6C34878D82A}">
                    <a16:rowId xmlns:a16="http://schemas.microsoft.com/office/drawing/2014/main" val="10000"/>
                  </a:ext>
                </a:extLst>
              </a:tr>
              <a:tr h="0">
                <a:tc vMerge="1">
                  <a:txBody>
                    <a:bodyPr/>
                    <a:lstStyle/>
                    <a:p>
                      <a:pPr algn="ctr"/>
                      <a:endParaRPr lang="en-US" sz="1400" dirty="0"/>
                    </a:p>
                  </a:txBody>
                  <a:tcPr/>
                </a:tc>
                <a:tc>
                  <a:txBody>
                    <a:bodyPr/>
                    <a:lstStyle/>
                    <a:p>
                      <a:pPr algn="ctr"/>
                      <a:r>
                        <a:rPr lang="en-US" sz="1400" dirty="0"/>
                        <a:t>.10</a:t>
                      </a:r>
                    </a:p>
                  </a:txBody>
                  <a:tcPr/>
                </a:tc>
                <a:tc>
                  <a:txBody>
                    <a:bodyPr/>
                    <a:lstStyle/>
                    <a:p>
                      <a:pPr algn="ctr"/>
                      <a:r>
                        <a:rPr lang="en-US" sz="1400" b="1" dirty="0"/>
                        <a:t>.05</a:t>
                      </a:r>
                    </a:p>
                  </a:txBody>
                  <a:tcPr/>
                </a:tc>
                <a:tc>
                  <a:txBody>
                    <a:bodyPr/>
                    <a:lstStyle/>
                    <a:p>
                      <a:pPr algn="ctr"/>
                      <a:r>
                        <a:rPr lang="en-US" sz="1400" dirty="0"/>
                        <a:t>.01</a:t>
                      </a:r>
                    </a:p>
                  </a:txBody>
                  <a:tcPr/>
                </a:tc>
                <a:extLst>
                  <a:ext uri="{0D108BD9-81ED-4DB2-BD59-A6C34878D82A}">
                    <a16:rowId xmlns:a16="http://schemas.microsoft.com/office/drawing/2014/main" val="10001"/>
                  </a:ext>
                </a:extLst>
              </a:tr>
              <a:tr h="0">
                <a:tc>
                  <a:txBody>
                    <a:bodyPr/>
                    <a:lstStyle/>
                    <a:p>
                      <a:pPr algn="ctr"/>
                      <a:r>
                        <a:rPr lang="en-US" sz="1400" dirty="0"/>
                        <a:t>1</a:t>
                      </a:r>
                    </a:p>
                  </a:txBody>
                  <a:tcPr/>
                </a:tc>
                <a:tc>
                  <a:txBody>
                    <a:bodyPr/>
                    <a:lstStyle/>
                    <a:p>
                      <a:pPr algn="ctr"/>
                      <a:r>
                        <a:rPr lang="en-US" sz="1400" dirty="0"/>
                        <a:t>2.706</a:t>
                      </a:r>
                    </a:p>
                  </a:txBody>
                  <a:tcPr/>
                </a:tc>
                <a:tc>
                  <a:txBody>
                    <a:bodyPr/>
                    <a:lstStyle/>
                    <a:p>
                      <a:pPr algn="ctr"/>
                      <a:r>
                        <a:rPr lang="en-US" sz="1400" b="1" dirty="0"/>
                        <a:t>3.841</a:t>
                      </a:r>
                    </a:p>
                  </a:txBody>
                  <a:tcPr/>
                </a:tc>
                <a:tc>
                  <a:txBody>
                    <a:bodyPr/>
                    <a:lstStyle/>
                    <a:p>
                      <a:pPr algn="ctr"/>
                      <a:r>
                        <a:rPr lang="en-US" sz="1400" dirty="0"/>
                        <a:t>10.828</a:t>
                      </a:r>
                    </a:p>
                  </a:txBody>
                  <a:tcPr/>
                </a:tc>
                <a:extLst>
                  <a:ext uri="{0D108BD9-81ED-4DB2-BD59-A6C34878D82A}">
                    <a16:rowId xmlns:a16="http://schemas.microsoft.com/office/drawing/2014/main" val="10002"/>
                  </a:ext>
                </a:extLst>
              </a:tr>
              <a:tr h="0">
                <a:tc>
                  <a:txBody>
                    <a:bodyPr/>
                    <a:lstStyle/>
                    <a:p>
                      <a:pPr algn="ctr"/>
                      <a:r>
                        <a:rPr lang="en-US" sz="1400" dirty="0"/>
                        <a:t>2</a:t>
                      </a:r>
                    </a:p>
                  </a:txBody>
                  <a:tcPr/>
                </a:tc>
                <a:tc>
                  <a:txBody>
                    <a:bodyPr/>
                    <a:lstStyle/>
                    <a:p>
                      <a:pPr algn="ctr"/>
                      <a:r>
                        <a:rPr lang="en-US" sz="1400" dirty="0"/>
                        <a:t>4.605</a:t>
                      </a:r>
                    </a:p>
                  </a:txBody>
                  <a:tcPr/>
                </a:tc>
                <a:tc>
                  <a:txBody>
                    <a:bodyPr/>
                    <a:lstStyle/>
                    <a:p>
                      <a:pPr algn="ctr"/>
                      <a:r>
                        <a:rPr lang="en-US" sz="1400" b="1" dirty="0"/>
                        <a:t>5.991</a:t>
                      </a:r>
                    </a:p>
                  </a:txBody>
                  <a:tcPr/>
                </a:tc>
                <a:tc>
                  <a:txBody>
                    <a:bodyPr/>
                    <a:lstStyle/>
                    <a:p>
                      <a:pPr algn="ctr"/>
                      <a:r>
                        <a:rPr lang="en-US" sz="1400" dirty="0"/>
                        <a:t>13.816</a:t>
                      </a:r>
                    </a:p>
                  </a:txBody>
                  <a:tcPr/>
                </a:tc>
                <a:extLst>
                  <a:ext uri="{0D108BD9-81ED-4DB2-BD59-A6C34878D82A}">
                    <a16:rowId xmlns:a16="http://schemas.microsoft.com/office/drawing/2014/main" val="10003"/>
                  </a:ext>
                </a:extLst>
              </a:tr>
              <a:tr h="0">
                <a:tc>
                  <a:txBody>
                    <a:bodyPr/>
                    <a:lstStyle/>
                    <a:p>
                      <a:pPr algn="ctr"/>
                      <a:r>
                        <a:rPr lang="en-US" sz="1400" dirty="0"/>
                        <a:t>3</a:t>
                      </a:r>
                    </a:p>
                  </a:txBody>
                  <a:tcPr/>
                </a:tc>
                <a:tc>
                  <a:txBody>
                    <a:bodyPr/>
                    <a:lstStyle/>
                    <a:p>
                      <a:pPr algn="ctr"/>
                      <a:r>
                        <a:rPr lang="en-US" sz="1400" dirty="0"/>
                        <a:t>6.251</a:t>
                      </a:r>
                    </a:p>
                  </a:txBody>
                  <a:tcPr/>
                </a:tc>
                <a:tc>
                  <a:txBody>
                    <a:bodyPr/>
                    <a:lstStyle/>
                    <a:p>
                      <a:pPr algn="ctr"/>
                      <a:r>
                        <a:rPr lang="en-US" sz="1400" b="1" dirty="0"/>
                        <a:t>7.815</a:t>
                      </a:r>
                    </a:p>
                  </a:txBody>
                  <a:tcPr/>
                </a:tc>
                <a:tc>
                  <a:txBody>
                    <a:bodyPr/>
                    <a:lstStyle/>
                    <a:p>
                      <a:pPr algn="ctr"/>
                      <a:r>
                        <a:rPr lang="en-US" sz="1400" dirty="0"/>
                        <a:t>16.266</a:t>
                      </a:r>
                    </a:p>
                  </a:txBody>
                  <a:tcPr/>
                </a:tc>
                <a:extLst>
                  <a:ext uri="{0D108BD9-81ED-4DB2-BD59-A6C34878D82A}">
                    <a16:rowId xmlns:a16="http://schemas.microsoft.com/office/drawing/2014/main" val="10004"/>
                  </a:ext>
                </a:extLst>
              </a:tr>
              <a:tr h="0">
                <a:tc>
                  <a:txBody>
                    <a:bodyPr/>
                    <a:lstStyle/>
                    <a:p>
                      <a:pPr algn="ctr"/>
                      <a:r>
                        <a:rPr lang="en-US" sz="1400" dirty="0"/>
                        <a:t>4</a:t>
                      </a:r>
                    </a:p>
                  </a:txBody>
                  <a:tcPr/>
                </a:tc>
                <a:tc>
                  <a:txBody>
                    <a:bodyPr/>
                    <a:lstStyle/>
                    <a:p>
                      <a:pPr algn="ctr"/>
                      <a:r>
                        <a:rPr lang="en-US" sz="1400" dirty="0"/>
                        <a:t>7.779</a:t>
                      </a:r>
                    </a:p>
                  </a:txBody>
                  <a:tcPr/>
                </a:tc>
                <a:tc>
                  <a:txBody>
                    <a:bodyPr/>
                    <a:lstStyle/>
                    <a:p>
                      <a:pPr algn="ctr"/>
                      <a:r>
                        <a:rPr lang="en-US" sz="1400" b="1" dirty="0"/>
                        <a:t>9.488</a:t>
                      </a:r>
                    </a:p>
                  </a:txBody>
                  <a:tcPr/>
                </a:tc>
                <a:tc>
                  <a:txBody>
                    <a:bodyPr/>
                    <a:lstStyle/>
                    <a:p>
                      <a:pPr algn="ctr"/>
                      <a:r>
                        <a:rPr lang="en-US" sz="1400" dirty="0"/>
                        <a:t>18.467</a:t>
                      </a:r>
                    </a:p>
                  </a:txBody>
                  <a:tcPr/>
                </a:tc>
                <a:extLst>
                  <a:ext uri="{0D108BD9-81ED-4DB2-BD59-A6C34878D82A}">
                    <a16:rowId xmlns:a16="http://schemas.microsoft.com/office/drawing/2014/main" val="10005"/>
                  </a:ext>
                </a:extLst>
              </a:tr>
              <a:tr h="0">
                <a:tc>
                  <a:txBody>
                    <a:bodyPr/>
                    <a:lstStyle/>
                    <a:p>
                      <a:pPr algn="ctr"/>
                      <a:r>
                        <a:rPr lang="en-US" sz="1400" dirty="0"/>
                        <a:t>5</a:t>
                      </a:r>
                    </a:p>
                  </a:txBody>
                  <a:tcPr/>
                </a:tc>
                <a:tc>
                  <a:txBody>
                    <a:bodyPr/>
                    <a:lstStyle/>
                    <a:p>
                      <a:pPr algn="ctr"/>
                      <a:r>
                        <a:rPr lang="en-US" sz="1400" dirty="0"/>
                        <a:t>9.236</a:t>
                      </a:r>
                    </a:p>
                  </a:txBody>
                  <a:tcPr/>
                </a:tc>
                <a:tc>
                  <a:txBody>
                    <a:bodyPr/>
                    <a:lstStyle/>
                    <a:p>
                      <a:pPr algn="ctr"/>
                      <a:r>
                        <a:rPr lang="en-US" sz="1400" b="1" dirty="0"/>
                        <a:t>11.070</a:t>
                      </a:r>
                    </a:p>
                  </a:txBody>
                  <a:tcPr/>
                </a:tc>
                <a:tc>
                  <a:txBody>
                    <a:bodyPr/>
                    <a:lstStyle/>
                    <a:p>
                      <a:pPr algn="ctr"/>
                      <a:r>
                        <a:rPr lang="en-US" sz="1400" dirty="0"/>
                        <a:t>20.515</a:t>
                      </a:r>
                    </a:p>
                  </a:txBody>
                  <a:tcPr/>
                </a:tc>
                <a:extLst>
                  <a:ext uri="{0D108BD9-81ED-4DB2-BD59-A6C34878D82A}">
                    <a16:rowId xmlns:a16="http://schemas.microsoft.com/office/drawing/2014/main" val="10006"/>
                  </a:ext>
                </a:extLst>
              </a:tr>
              <a:tr h="0">
                <a:tc>
                  <a:txBody>
                    <a:bodyPr/>
                    <a:lstStyle/>
                    <a:p>
                      <a:pPr algn="ctr"/>
                      <a:r>
                        <a:rPr lang="en-US" sz="1400" dirty="0"/>
                        <a:t>6</a:t>
                      </a:r>
                    </a:p>
                  </a:txBody>
                  <a:tcPr/>
                </a:tc>
                <a:tc>
                  <a:txBody>
                    <a:bodyPr/>
                    <a:lstStyle/>
                    <a:p>
                      <a:pPr algn="ctr"/>
                      <a:r>
                        <a:rPr lang="en-US" sz="1400" dirty="0"/>
                        <a:t>10.645</a:t>
                      </a:r>
                    </a:p>
                  </a:txBody>
                  <a:tcPr/>
                </a:tc>
                <a:tc>
                  <a:txBody>
                    <a:bodyPr/>
                    <a:lstStyle/>
                    <a:p>
                      <a:pPr algn="ctr"/>
                      <a:r>
                        <a:rPr lang="en-US" sz="1400" b="1" dirty="0"/>
                        <a:t>12.592</a:t>
                      </a:r>
                    </a:p>
                  </a:txBody>
                  <a:tcPr/>
                </a:tc>
                <a:tc>
                  <a:txBody>
                    <a:bodyPr/>
                    <a:lstStyle/>
                    <a:p>
                      <a:pPr algn="ctr"/>
                      <a:r>
                        <a:rPr lang="en-US" sz="1400" dirty="0"/>
                        <a:t>22.458</a:t>
                      </a:r>
                    </a:p>
                  </a:txBody>
                  <a:tcPr/>
                </a:tc>
                <a:extLst>
                  <a:ext uri="{0D108BD9-81ED-4DB2-BD59-A6C34878D82A}">
                    <a16:rowId xmlns:a16="http://schemas.microsoft.com/office/drawing/2014/main" val="10007"/>
                  </a:ext>
                </a:extLst>
              </a:tr>
              <a:tr h="0">
                <a:tc>
                  <a:txBody>
                    <a:bodyPr/>
                    <a:lstStyle/>
                    <a:p>
                      <a:pPr algn="ctr"/>
                      <a:r>
                        <a:rPr lang="en-US" sz="1400" dirty="0"/>
                        <a:t>7</a:t>
                      </a:r>
                    </a:p>
                  </a:txBody>
                  <a:tcPr/>
                </a:tc>
                <a:tc>
                  <a:txBody>
                    <a:bodyPr/>
                    <a:lstStyle/>
                    <a:p>
                      <a:pPr algn="ctr"/>
                      <a:r>
                        <a:rPr lang="en-US" sz="1400" dirty="0"/>
                        <a:t>12.017</a:t>
                      </a:r>
                    </a:p>
                  </a:txBody>
                  <a:tcPr/>
                </a:tc>
                <a:tc>
                  <a:txBody>
                    <a:bodyPr/>
                    <a:lstStyle/>
                    <a:p>
                      <a:pPr algn="ctr"/>
                      <a:r>
                        <a:rPr lang="en-US" sz="1400" b="1" dirty="0"/>
                        <a:t>14.067</a:t>
                      </a:r>
                    </a:p>
                  </a:txBody>
                  <a:tcPr/>
                </a:tc>
                <a:tc>
                  <a:txBody>
                    <a:bodyPr/>
                    <a:lstStyle/>
                    <a:p>
                      <a:pPr algn="ctr"/>
                      <a:r>
                        <a:rPr lang="en-US" sz="1400" dirty="0"/>
                        <a:t>24.322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8178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849652" cy="502602"/>
          </a:xfrm>
        </p:spPr>
        <p:txBody>
          <a:bodyPr>
            <a:normAutofit fontScale="90000"/>
          </a:bodyPr>
          <a:lstStyle/>
          <a:p>
            <a:r>
              <a:rPr lang="en-US" sz="4000" dirty="0"/>
              <a:t>Traffic Tickets Example: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3C5B55F-534B-4761-B2FB-649DAEC14DA9}"/>
              </a:ext>
            </a:extLst>
          </p:cNvPr>
          <p:cNvSpPr>
            <a:spLocks noGrp="1"/>
          </p:cNvSpPr>
          <p:nvPr>
            <p:ph idx="1"/>
          </p:nvPr>
        </p:nvSpPr>
        <p:spPr>
          <a:xfrm>
            <a:off x="457200" y="1020338"/>
            <a:ext cx="8229600" cy="4525963"/>
          </a:xfrm>
        </p:spPr>
        <p:txBody>
          <a:bodyPr/>
          <a:lstStyle/>
          <a:p>
            <a:pPr>
              <a:spcBef>
                <a:spcPts val="0"/>
              </a:spcBef>
            </a:pPr>
            <a:r>
              <a:rPr lang="en-US" b="1" dirty="0"/>
              <a:t>STEP 5:</a:t>
            </a:r>
            <a:r>
              <a:rPr lang="en-US" dirty="0"/>
              <a:t> Calculate the Test Statistic</a:t>
            </a:r>
          </a:p>
          <a:p>
            <a:pPr lvl="1">
              <a:spcBef>
                <a:spcPts val="0"/>
              </a:spcBef>
            </a:pPr>
            <a:r>
              <a:rPr lang="en-US" dirty="0"/>
              <a:t>Involves comparing the observed frequency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f</a:t>
            </a:r>
            <a:r>
              <a:rPr lang="en-US" baseline="-25000" dirty="0" err="1">
                <a:latin typeface="Times New Roman" pitchFamily="18" charset="0"/>
                <a:cs typeface="Times New Roman" pitchFamily="18" charset="0"/>
              </a:rPr>
              <a:t>Observed</a:t>
            </a:r>
            <a:r>
              <a:rPr lang="en-US" dirty="0">
                <a:latin typeface="Times New Roman" pitchFamily="18" charset="0"/>
                <a:cs typeface="Times New Roman" pitchFamily="18" charset="0"/>
              </a:rPr>
              <a:t>) </a:t>
            </a:r>
            <a:r>
              <a:rPr lang="en-US" dirty="0"/>
              <a:t>of each category of the dependent variable in the sample to the frequency that would be expected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f</a:t>
            </a:r>
            <a:r>
              <a:rPr lang="en-US" baseline="-25000" dirty="0" err="1">
                <a:latin typeface="Times New Roman" pitchFamily="18" charset="0"/>
                <a:cs typeface="Times New Roman" pitchFamily="18" charset="0"/>
              </a:rPr>
              <a:t>Expected</a:t>
            </a:r>
            <a:r>
              <a:rPr lang="en-US" dirty="0">
                <a:latin typeface="Times New Roman" pitchFamily="18" charset="0"/>
                <a:cs typeface="Times New Roman" pitchFamily="18" charset="0"/>
              </a:rPr>
              <a:t>) </a:t>
            </a:r>
            <a:r>
              <a:rPr lang="en-US" dirty="0"/>
              <a:t>if the </a:t>
            </a:r>
            <a:r>
              <a:rPr lang="en-US" i="1" dirty="0">
                <a:latin typeface="Times New Roman" pitchFamily="18" charset="0"/>
                <a:cs typeface="Times New Roman" pitchFamily="18" charset="0"/>
              </a:rPr>
              <a:t>H</a:t>
            </a:r>
            <a:r>
              <a:rPr lang="en-US" baseline="-25000" dirty="0">
                <a:latin typeface="Times New Roman" pitchFamily="18" charset="0"/>
                <a:cs typeface="Times New Roman" pitchFamily="18" charset="0"/>
              </a:rPr>
              <a:t>0</a:t>
            </a:r>
            <a:r>
              <a:rPr lang="en-US" i="1" baseline="-25000" dirty="0">
                <a:latin typeface="Times New Roman" pitchFamily="18" charset="0"/>
                <a:cs typeface="Times New Roman" pitchFamily="18" charset="0"/>
              </a:rPr>
              <a:t> </a:t>
            </a:r>
            <a:r>
              <a:rPr lang="en-US" dirty="0"/>
              <a:t>were true</a:t>
            </a:r>
          </a:p>
        </p:txBody>
      </p:sp>
      <p:graphicFrame>
        <p:nvGraphicFramePr>
          <p:cNvPr id="9" name="Table 8">
            <a:extLst>
              <a:ext uri="{FF2B5EF4-FFF2-40B4-BE49-F238E27FC236}">
                <a16:creationId xmlns:a16="http://schemas.microsoft.com/office/drawing/2014/main" id="{A459E7E3-8071-4676-8B0A-BB1550A1A90E}"/>
              </a:ext>
            </a:extLst>
          </p:cNvPr>
          <p:cNvGraphicFramePr>
            <a:graphicFrameLocks noGrp="1"/>
          </p:cNvGraphicFramePr>
          <p:nvPr>
            <p:extLst>
              <p:ext uri="{D42A27DB-BD31-4B8C-83A1-F6EECF244321}">
                <p14:modId xmlns:p14="http://schemas.microsoft.com/office/powerpoint/2010/main" val="2791585892"/>
              </p:ext>
            </p:extLst>
          </p:nvPr>
        </p:nvGraphicFramePr>
        <p:xfrm>
          <a:off x="1219200" y="3447889"/>
          <a:ext cx="7086600" cy="741680"/>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dirty="0"/>
                        <a:t>Teenagers</a:t>
                      </a:r>
                    </a:p>
                  </a:txBody>
                  <a:tcPr/>
                </a:tc>
                <a:tc>
                  <a:txBody>
                    <a:bodyPr/>
                    <a:lstStyle/>
                    <a:p>
                      <a:pPr algn="ctr"/>
                      <a:r>
                        <a:rPr lang="en-US" dirty="0"/>
                        <a:t>Adults</a:t>
                      </a:r>
                    </a:p>
                  </a:txBody>
                  <a:tcPr/>
                </a:tc>
                <a:extLst>
                  <a:ext uri="{0D108BD9-81ED-4DB2-BD59-A6C34878D82A}">
                    <a16:rowId xmlns:a16="http://schemas.microsoft.com/office/drawing/2014/main" val="10000"/>
                  </a:ext>
                </a:extLst>
              </a:tr>
              <a:tr h="370840">
                <a:tc>
                  <a:txBody>
                    <a:bodyPr/>
                    <a:lstStyle/>
                    <a:p>
                      <a:r>
                        <a:rPr lang="en-US" dirty="0"/>
                        <a:t>Observed Frequency</a:t>
                      </a:r>
                    </a:p>
                  </a:txBody>
                  <a:tcPr/>
                </a:tc>
                <a:tc>
                  <a:txBody>
                    <a:bodyPr/>
                    <a:lstStyle/>
                    <a:p>
                      <a:pPr algn="ctr"/>
                      <a:r>
                        <a:rPr lang="en-US" dirty="0"/>
                        <a:t>11</a:t>
                      </a:r>
                    </a:p>
                  </a:txBody>
                  <a:tcPr/>
                </a:tc>
                <a:tc>
                  <a:txBody>
                    <a:bodyPr/>
                    <a:lstStyle/>
                    <a:p>
                      <a:pPr algn="ctr"/>
                      <a:r>
                        <a:rPr lang="en-US"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5439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2811337-D9A2-4653-B63E-F989A495C9F7}"/>
              </a:ext>
            </a:extLst>
          </p:cNvPr>
          <p:cNvSpPr>
            <a:spLocks noGrp="1"/>
          </p:cNvSpPr>
          <p:nvPr>
            <p:ph idx="1"/>
          </p:nvPr>
        </p:nvSpPr>
        <p:spPr>
          <a:xfrm>
            <a:off x="457200" y="1254515"/>
            <a:ext cx="8229600" cy="4525963"/>
          </a:xfrm>
        </p:spPr>
        <p:txBody>
          <a:bodyPr/>
          <a:lstStyle/>
          <a:p>
            <a:pPr>
              <a:spcBef>
                <a:spcPts val="0"/>
              </a:spcBef>
            </a:pPr>
            <a:r>
              <a:rPr lang="en-US" b="1" dirty="0"/>
              <a:t>STEP 5:</a:t>
            </a:r>
            <a:r>
              <a:rPr lang="en-US" dirty="0"/>
              <a:t> Calculate the Test Statistic</a:t>
            </a:r>
          </a:p>
          <a:p>
            <a:pPr lvl="1">
              <a:spcBef>
                <a:spcPts val="0"/>
              </a:spcBef>
            </a:pPr>
            <a:r>
              <a:rPr lang="en-US" dirty="0"/>
              <a:t>Calculate the expected frequency (Equation 15.2)</a:t>
            </a:r>
          </a:p>
        </p:txBody>
      </p:sp>
      <p:sp>
        <p:nvSpPr>
          <p:cNvPr id="11" name="Rectangle 10">
            <a:extLst>
              <a:ext uri="{FF2B5EF4-FFF2-40B4-BE49-F238E27FC236}">
                <a16:creationId xmlns:a16="http://schemas.microsoft.com/office/drawing/2014/main" id="{C588A950-1FD5-40AD-8279-2649530F732A}"/>
              </a:ext>
            </a:extLst>
          </p:cNvPr>
          <p:cNvSpPr/>
          <p:nvPr/>
        </p:nvSpPr>
        <p:spPr>
          <a:xfrm>
            <a:off x="762000" y="2837939"/>
            <a:ext cx="7467600" cy="400110"/>
          </a:xfrm>
          <a:prstGeom prst="rect">
            <a:avLst/>
          </a:prstGeom>
        </p:spPr>
        <p:txBody>
          <a:bodyPr wrap="square">
            <a:spAutoFit/>
          </a:bodyPr>
          <a:lstStyle/>
          <a:p>
            <a:r>
              <a:rPr lang="en-US" sz="2000" dirty="0">
                <a:solidFill>
                  <a:srgbClr val="000000"/>
                </a:solidFill>
              </a:rPr>
              <a:t>Observed Frequencies for the Ages of Ticketed Drivers (</a:t>
            </a:r>
            <a:r>
              <a:rPr lang="en-US" sz="2000" i="1" dirty="0">
                <a:solidFill>
                  <a:srgbClr val="000000"/>
                </a:solidFill>
              </a:rPr>
              <a:t>N</a:t>
            </a:r>
            <a:r>
              <a:rPr lang="en-US" sz="2000" dirty="0">
                <a:solidFill>
                  <a:srgbClr val="000000"/>
                </a:solidFill>
              </a:rPr>
              <a:t> = 72)</a:t>
            </a:r>
          </a:p>
        </p:txBody>
      </p:sp>
      <p:graphicFrame>
        <p:nvGraphicFramePr>
          <p:cNvPr id="12" name="Table 11">
            <a:extLst>
              <a:ext uri="{FF2B5EF4-FFF2-40B4-BE49-F238E27FC236}">
                <a16:creationId xmlns:a16="http://schemas.microsoft.com/office/drawing/2014/main" id="{B9F16C59-98E1-4E5D-865D-9FFE011DA69D}"/>
              </a:ext>
            </a:extLst>
          </p:cNvPr>
          <p:cNvGraphicFramePr>
            <a:graphicFrameLocks noGrp="1"/>
          </p:cNvGraphicFramePr>
          <p:nvPr>
            <p:extLst>
              <p:ext uri="{D42A27DB-BD31-4B8C-83A1-F6EECF244321}">
                <p14:modId xmlns:p14="http://schemas.microsoft.com/office/powerpoint/2010/main" val="862867146"/>
              </p:ext>
            </p:extLst>
          </p:nvPr>
        </p:nvGraphicFramePr>
        <p:xfrm>
          <a:off x="838200" y="3376004"/>
          <a:ext cx="7086600" cy="741680"/>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dirty="0"/>
                        <a:t>Teenagers</a:t>
                      </a:r>
                    </a:p>
                  </a:txBody>
                  <a:tcPr/>
                </a:tc>
                <a:tc>
                  <a:txBody>
                    <a:bodyPr/>
                    <a:lstStyle/>
                    <a:p>
                      <a:pPr algn="ctr"/>
                      <a:r>
                        <a:rPr lang="en-US" dirty="0"/>
                        <a:t>Adults</a:t>
                      </a:r>
                    </a:p>
                  </a:txBody>
                  <a:tcPr/>
                </a:tc>
                <a:extLst>
                  <a:ext uri="{0D108BD9-81ED-4DB2-BD59-A6C34878D82A}">
                    <a16:rowId xmlns:a16="http://schemas.microsoft.com/office/drawing/2014/main" val="10000"/>
                  </a:ext>
                </a:extLst>
              </a:tr>
              <a:tr h="370840">
                <a:tc>
                  <a:txBody>
                    <a:bodyPr/>
                    <a:lstStyle/>
                    <a:p>
                      <a:r>
                        <a:rPr lang="en-US" dirty="0"/>
                        <a:t>Observed Frequency</a:t>
                      </a:r>
                    </a:p>
                  </a:txBody>
                  <a:tcPr/>
                </a:tc>
                <a:tc>
                  <a:txBody>
                    <a:bodyPr/>
                    <a:lstStyle/>
                    <a:p>
                      <a:pPr algn="ctr"/>
                      <a:r>
                        <a:rPr lang="en-US" dirty="0"/>
                        <a:t>11</a:t>
                      </a:r>
                    </a:p>
                  </a:txBody>
                  <a:tcPr/>
                </a:tc>
                <a:tc>
                  <a:txBody>
                    <a:bodyPr/>
                    <a:lstStyle/>
                    <a:p>
                      <a:pPr algn="ctr"/>
                      <a:r>
                        <a:rPr lang="en-US"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67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3" name="Text Placeholder 7">
            <a:extLst>
              <a:ext uri="{FF2B5EF4-FFF2-40B4-BE49-F238E27FC236}">
                <a16:creationId xmlns:a16="http://schemas.microsoft.com/office/drawing/2014/main" id="{CFB3A73B-E9D7-4F4F-8AD8-79AB12A81624}"/>
              </a:ext>
            </a:extLst>
          </p:cNvPr>
          <p:cNvSpPr txBox="1">
            <a:spLocks/>
          </p:cNvSpPr>
          <p:nvPr/>
        </p:nvSpPr>
        <p:spPr>
          <a:xfrm>
            <a:off x="457200" y="1087245"/>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3200" b="0" i="0" u="none" strike="noStrike" kern="1200" cap="none" spc="0" normalizeH="0" baseline="0" noProof="0">
                <a:ln>
                  <a:noFill/>
                </a:ln>
                <a:solidFill>
                  <a:sysClr val="windowText" lastClr="000000"/>
                </a:solidFill>
                <a:effectLst/>
                <a:uLnTx/>
                <a:uFillTx/>
                <a:ea typeface="+mn-ea"/>
                <a:cs typeface="+mn-cs"/>
              </a:rPr>
              <a:t>Expected Frequencies (</a:t>
            </a:r>
            <a:r>
              <a:rPr kumimoji="0" lang="en-US" sz="3200" b="0" i="1" u="none" strike="noStrike" kern="1200" cap="none" spc="0" normalizeH="0" baseline="0" noProof="0">
                <a:ln>
                  <a:noFill/>
                </a:ln>
                <a:solidFill>
                  <a:sysClr val="windowText" lastClr="000000"/>
                </a:solidFill>
                <a:effectLst/>
                <a:uLnTx/>
                <a:uFillTx/>
                <a:ea typeface="+mn-ea"/>
                <a:cs typeface="Times New Roman" pitchFamily="18" charset="0"/>
              </a:rPr>
              <a:t>f</a:t>
            </a:r>
            <a:r>
              <a:rPr kumimoji="0" lang="en-US" sz="3200" b="0" i="0" u="none" strike="noStrike" kern="1200" cap="none" spc="0" normalizeH="0" baseline="-25000" noProof="0">
                <a:ln>
                  <a:noFill/>
                </a:ln>
                <a:solidFill>
                  <a:sysClr val="windowText" lastClr="000000"/>
                </a:solidFill>
                <a:effectLst/>
                <a:uLnTx/>
                <a:uFillTx/>
                <a:ea typeface="+mn-ea"/>
                <a:cs typeface="Times New Roman" pitchFamily="18" charset="0"/>
              </a:rPr>
              <a:t>Expected</a:t>
            </a:r>
            <a:r>
              <a:rPr kumimoji="0" lang="en-US" sz="3200" b="0" i="0" u="none" strike="noStrike" kern="1200" cap="none" spc="0" normalizeH="0" baseline="0" noProof="0">
                <a:ln>
                  <a:noFill/>
                </a:ln>
                <a:solidFill>
                  <a:sysClr val="windowText" lastClr="000000"/>
                </a:solidFill>
                <a:effectLst/>
                <a:uLnTx/>
                <a:uFillTx/>
                <a:ea typeface="+mn-ea"/>
                <a:cs typeface="+mn-cs"/>
              </a:rPr>
              <a:t>)</a:t>
            </a:r>
            <a:endParaRPr kumimoji="0" lang="en-US" sz="3200" b="0" i="0" u="none" strike="noStrike" kern="1200" cap="none" spc="0" normalizeH="0" baseline="0" noProof="0" dirty="0">
              <a:ln>
                <a:noFill/>
              </a:ln>
              <a:solidFill>
                <a:sysClr val="windowText" lastClr="000000"/>
              </a:solidFill>
              <a:effectLst/>
              <a:uLnTx/>
              <a:uFillTx/>
              <a:ea typeface="+mn-ea"/>
              <a:cs typeface="+mn-cs"/>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0ED9149-8F66-4446-AA30-03FF795D1602}"/>
                  </a:ext>
                </a:extLst>
              </p:cNvPr>
              <p:cNvSpPr/>
              <p:nvPr/>
            </p:nvSpPr>
            <p:spPr>
              <a:xfrm>
                <a:off x="442452" y="2095758"/>
                <a:ext cx="8381999" cy="2273133"/>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defTabSz="91440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𝑓</m:t>
                          </m:r>
                        </m:e>
                        <m:sub>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Expected</m:t>
                          </m:r>
                        </m:sub>
                      </m:sSub>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m:t>
                              </m:r>
                            </m:e>
                            <m:sub>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Expected</m:t>
                              </m:r>
                            </m:sub>
                          </m:sSub>
                          <m:r>
                            <a:rPr kumimoji="0" lang="en-US" sz="1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t>𝑁</m:t>
                          </m:r>
                        </m:num>
                        <m:den>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100</m:t>
                          </m:r>
                        </m:den>
                      </m:f>
                    </m:oMath>
                    <m:oMath xmlns:m="http://schemas.openxmlformats.org/officeDocument/2006/math">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where</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𝑓</m:t>
                          </m:r>
                        </m:e>
                        <m:sub>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Expected</m:t>
                          </m:r>
                        </m:sub>
                      </m:sSub>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expected</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frequency</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for</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a</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cell</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or</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category</m:t>
                      </m:r>
                    </m:oMath>
                    <m:oMath xmlns:m="http://schemas.openxmlformats.org/officeDocument/2006/math">
                      <m:sSub>
                        <m:sSub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m:t>
                          </m:r>
                        </m:e>
                        <m:sub>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Expected</m:t>
                          </m:r>
                        </m:sub>
                      </m:sSub>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expected</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percentage</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for</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a</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cell</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or</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category</m:t>
                      </m:r>
                    </m:oMath>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𝑁</m:t>
                      </m:r>
                      <m:r>
                        <a:rPr kumimoji="0" lang="en-US" sz="1800" b="0" i="1" u="none" strike="noStrike" kern="0" cap="none" spc="0" normalizeH="0" baseline="0" noProof="0" smtClean="0">
                          <a:ln>
                            <a:noFill/>
                          </a:ln>
                          <a:solidFill>
                            <a:prstClr val="black"/>
                          </a:solidFill>
                          <a:effectLst/>
                          <a:uLnTx/>
                          <a:uFillTx/>
                          <a:latin typeface="Cambria Math" charset="0"/>
                          <a:ea typeface="+mn-ea"/>
                          <a:cs typeface="+mn-cs"/>
                        </a:rPr>
                        <m:t>=</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total</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number</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of</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cases</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in</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the</m:t>
                      </m:r>
                      <m: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 </m:t>
                      </m:r>
                      <m:r>
                        <m:rPr>
                          <m:sty m:val="p"/>
                        </m:rPr>
                        <a:rPr kumimoji="0" lang="en-US" sz="1800" b="0" i="0" u="none" strike="noStrike" kern="0" cap="none" spc="0" normalizeH="0" baseline="0" noProof="0" smtClean="0">
                          <a:ln>
                            <a:noFill/>
                          </a:ln>
                          <a:solidFill>
                            <a:prstClr val="black"/>
                          </a:solidFill>
                          <a:effectLst/>
                          <a:uLnTx/>
                          <a:uFillTx/>
                          <a:latin typeface="Cambria Math" charset="0"/>
                          <a:ea typeface="+mn-ea"/>
                          <a:cs typeface="+mn-cs"/>
                        </a:rPr>
                        <m:t>sample</m:t>
                      </m:r>
                    </m:oMath>
                  </m:oMathPara>
                </a14:m>
                <a:br>
                  <a:rPr kumimoji="0" lang="en-US" sz="1800" b="0" i="0" u="none" strike="noStrike" kern="0" cap="none" spc="0" normalizeH="0" baseline="0" noProof="0" dirty="0">
                    <a:ln>
                      <a:noFill/>
                    </a:ln>
                    <a:solidFill>
                      <a:prstClr val="black"/>
                    </a:solidFill>
                    <a:effectLst/>
                    <a:uLnTx/>
                    <a:uFillTx/>
                    <a:latin typeface="Arial" panose="020B0604020202020204"/>
                    <a:ea typeface="+mn-ea"/>
                    <a:cs typeface="+mn-cs"/>
                  </a:rPr>
                </a:br>
                <a:endParaRPr kumimoji="0" lang="en-US" sz="1800" b="0" i="0" u="none" strike="noStrike" kern="0" cap="none" spc="0" normalizeH="0" baseline="0" noProof="0" dirty="0">
                  <a:ln>
                    <a:noFill/>
                  </a:ln>
                  <a:solidFill>
                    <a:prstClr val="black"/>
                  </a:solidFill>
                  <a:effectLst/>
                  <a:uLnTx/>
                  <a:uFillTx/>
                  <a:latin typeface="Arial" panose="020B0604020202020204"/>
                  <a:ea typeface="+mn-ea"/>
                  <a:cs typeface="+mn-cs"/>
                </a:endParaRPr>
              </a:p>
            </p:txBody>
          </p:sp>
        </mc:Choice>
        <mc:Fallback xmlns="">
          <p:sp>
            <p:nvSpPr>
              <p:cNvPr id="14" name="Rectangle 13">
                <a:extLst>
                  <a:ext uri="{FF2B5EF4-FFF2-40B4-BE49-F238E27FC236}">
                    <a16:creationId xmlns:a16="http://schemas.microsoft.com/office/drawing/2014/main" id="{C0ED9149-8F66-4446-AA30-03FF795D1602}"/>
                  </a:ext>
                </a:extLst>
              </p:cNvPr>
              <p:cNvSpPr>
                <a:spLocks noRot="1" noChangeAspect="1" noMove="1" noResize="1" noEditPoints="1" noAdjustHandles="1" noChangeArrowheads="1" noChangeShapeType="1" noTextEdit="1"/>
              </p:cNvSpPr>
              <p:nvPr/>
            </p:nvSpPr>
            <p:spPr>
              <a:xfrm>
                <a:off x="442452" y="2095758"/>
                <a:ext cx="8381999" cy="2273133"/>
              </a:xfrm>
              <a:prstGeom prst="rect">
                <a:avLst/>
              </a:prstGeom>
              <a:blipFill>
                <a:blip r:embed="rId4"/>
                <a:stretch>
                  <a:fillRect/>
                </a:stretch>
              </a:blipFill>
              <a:ln w="25400" cap="flat" cmpd="sng" algn="ctr">
                <a:solidFill>
                  <a:srgbClr val="4BACC6"/>
                </a:solidFill>
                <a:prstDash val="solid"/>
              </a:ln>
              <a:effectLst/>
            </p:spPr>
            <p:txBody>
              <a:bodyPr/>
              <a:lstStyle/>
              <a:p>
                <a:r>
                  <a:rPr lang="en-US">
                    <a:noFill/>
                  </a:rPr>
                  <a:t> </a:t>
                </a:r>
              </a:p>
            </p:txBody>
          </p:sp>
        </mc:Fallback>
      </mc:AlternateContent>
    </p:spTree>
    <p:extLst>
      <p:ext uri="{BB962C8B-B14F-4D97-AF65-F5344CB8AC3E}">
        <p14:creationId xmlns:p14="http://schemas.microsoft.com/office/powerpoint/2010/main" val="148180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D17F15FB-1331-4944-A7C0-C0FE284177A8}"/>
              </a:ext>
            </a:extLst>
          </p:cNvPr>
          <p:cNvSpPr>
            <a:spLocks noGrp="1"/>
          </p:cNvSpPr>
          <p:nvPr>
            <p:ph idx="1"/>
          </p:nvPr>
        </p:nvSpPr>
        <p:spPr>
          <a:xfrm>
            <a:off x="457200" y="1083529"/>
            <a:ext cx="8229600" cy="914399"/>
          </a:xfrm>
        </p:spPr>
        <p:txBody>
          <a:bodyPr>
            <a:normAutofit fontScale="85000" lnSpcReduction="20000"/>
          </a:bodyPr>
          <a:lstStyle/>
          <a:p>
            <a:pPr>
              <a:lnSpc>
                <a:spcPct val="120000"/>
              </a:lnSpc>
              <a:spcBef>
                <a:spcPts val="0"/>
              </a:spcBef>
            </a:pPr>
            <a:r>
              <a:rPr lang="en-US" b="1" dirty="0"/>
              <a:t>STEP 5:</a:t>
            </a:r>
            <a:r>
              <a:rPr lang="en-US" dirty="0"/>
              <a:t> Calculate the Test Statistic</a:t>
            </a:r>
          </a:p>
          <a:p>
            <a:pPr marL="627063" lvl="1">
              <a:lnSpc>
                <a:spcPct val="120000"/>
              </a:lnSpc>
              <a:spcBef>
                <a:spcPts val="0"/>
              </a:spcBef>
              <a:spcAft>
                <a:spcPts val="600"/>
              </a:spcAft>
            </a:pPr>
            <a:r>
              <a:rPr lang="en-US" dirty="0"/>
              <a:t>Calculate the expected frequency (Equation 15.2)</a:t>
            </a:r>
          </a:p>
        </p:txBody>
      </p:sp>
      <p:sp>
        <p:nvSpPr>
          <p:cNvPr id="7" name="Text Placeholder 2">
            <a:extLst>
              <a:ext uri="{FF2B5EF4-FFF2-40B4-BE49-F238E27FC236}">
                <a16:creationId xmlns:a16="http://schemas.microsoft.com/office/drawing/2014/main" id="{549079CA-0383-44DD-A04D-ABA55BA8392A}"/>
              </a:ext>
            </a:extLst>
          </p:cNvPr>
          <p:cNvSpPr txBox="1">
            <a:spLocks/>
          </p:cNvSpPr>
          <p:nvPr/>
        </p:nvSpPr>
        <p:spPr bwMode="auto">
          <a:xfrm>
            <a:off x="5562600" y="1981203"/>
            <a:ext cx="41148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2" algn="l" defTabSz="914400" rtl="0" eaLnBrk="1" fontAlgn="base" latinLnBrk="0" hangingPunct="1">
              <a:buClr>
                <a:srgbClr val="0099CC"/>
              </a:buClr>
              <a:buSzPct val="65000"/>
              <a:tabLst/>
              <a:defRPr/>
            </a:pPr>
            <a:r>
              <a:rPr kumimoji="0" lang="en-US" sz="1800" b="0" i="0" u="none" strike="noStrike" kern="0" cap="none" spc="0" normalizeH="0" baseline="0" noProof="0" dirty="0">
                <a:ln>
                  <a:noFill/>
                </a:ln>
                <a:solidFill>
                  <a:srgbClr val="000000"/>
                </a:solidFill>
                <a:effectLst/>
                <a:uLnTx/>
                <a:uFillTx/>
                <a:latin typeface="+mn-lt"/>
                <a:cs typeface="Tahoma" pitchFamily="34" charset="0"/>
              </a:rPr>
              <a:t>Traffic tickets for </a:t>
            </a:r>
            <a:r>
              <a:rPr kumimoji="0" lang="en-US" sz="1800" b="0" i="0" u="sng" strike="noStrike" kern="0" cap="none" spc="0" normalizeH="0" baseline="0" noProof="0" dirty="0">
                <a:ln>
                  <a:noFill/>
                </a:ln>
                <a:solidFill>
                  <a:srgbClr val="000000"/>
                </a:solidFill>
                <a:effectLst/>
                <a:uLnTx/>
                <a:uFillTx/>
                <a:latin typeface="+mn-lt"/>
                <a:cs typeface="Tahoma" pitchFamily="34" charset="0"/>
              </a:rPr>
              <a:t>adults</a:t>
            </a:r>
            <a:br>
              <a:rPr kumimoji="0" lang="en-US" sz="1800" b="0" i="0" u="sng" strike="noStrike" kern="0" cap="none" spc="0" normalizeH="0" baseline="0" noProof="0" dirty="0">
                <a:ln>
                  <a:noFill/>
                </a:ln>
                <a:solidFill>
                  <a:srgbClr val="000000"/>
                </a:solidFill>
                <a:effectLst/>
                <a:uLnTx/>
                <a:uFillTx/>
                <a:latin typeface="+mn-lt"/>
                <a:cs typeface="Tahoma" pitchFamily="34" charset="0"/>
              </a:rPr>
            </a:br>
            <a:r>
              <a:rPr kumimoji="0" lang="en-US" sz="1800" b="0" i="0" u="none" strike="noStrike" kern="0" cap="none" spc="0" normalizeH="0" baseline="0" noProof="0" dirty="0">
                <a:ln>
                  <a:noFill/>
                </a:ln>
                <a:solidFill>
                  <a:srgbClr val="000000"/>
                </a:solidFill>
                <a:effectLst/>
                <a:uLnTx/>
                <a:uFillTx/>
                <a:latin typeface="+mn-lt"/>
                <a:cs typeface="Times New Roman" pitchFamily="18" charset="0"/>
              </a:rPr>
              <a:t>%</a:t>
            </a:r>
            <a:r>
              <a:rPr kumimoji="0" lang="en-US" sz="1800" b="0" i="0" u="none" strike="noStrike" kern="0" cap="none" spc="0" normalizeH="0" baseline="-25000" noProof="0" dirty="0">
                <a:ln>
                  <a:noFill/>
                </a:ln>
                <a:solidFill>
                  <a:srgbClr val="000000"/>
                </a:solidFill>
                <a:effectLst/>
                <a:uLnTx/>
                <a:uFillTx/>
                <a:latin typeface="+mn-lt"/>
                <a:cs typeface="Times New Roman" pitchFamily="18" charset="0"/>
              </a:rPr>
              <a:t>Expected</a:t>
            </a:r>
            <a:r>
              <a:rPr kumimoji="0" lang="en-US" sz="1800" b="0" i="0" u="none" strike="noStrike" kern="0" cap="none" spc="0" normalizeH="0" baseline="0" noProof="0" dirty="0">
                <a:ln>
                  <a:noFill/>
                </a:ln>
                <a:solidFill>
                  <a:srgbClr val="000000"/>
                </a:solidFill>
                <a:effectLst/>
                <a:uLnTx/>
                <a:uFillTx/>
                <a:latin typeface="+mn-lt"/>
                <a:cs typeface="Times New Roman" pitchFamily="18" charset="0"/>
              </a:rPr>
              <a:t> = 92%, </a:t>
            </a:r>
            <a:r>
              <a:rPr kumimoji="0" lang="en-US" sz="1800" b="0" i="1" u="none" strike="noStrike" kern="0" cap="none" spc="0" normalizeH="0" baseline="0" noProof="0" dirty="0">
                <a:ln>
                  <a:noFill/>
                </a:ln>
                <a:solidFill>
                  <a:srgbClr val="000000"/>
                </a:solidFill>
                <a:effectLst/>
                <a:uLnTx/>
                <a:uFillTx/>
                <a:latin typeface="+mn-lt"/>
                <a:cs typeface="Times New Roman" pitchFamily="18" charset="0"/>
              </a:rPr>
              <a:t>N </a:t>
            </a:r>
            <a:r>
              <a:rPr kumimoji="0" lang="en-US" sz="1800" b="0" i="0" u="none" strike="noStrike" kern="0" cap="none" spc="0" normalizeH="0" baseline="0" noProof="0" dirty="0">
                <a:ln>
                  <a:noFill/>
                </a:ln>
                <a:solidFill>
                  <a:srgbClr val="000000"/>
                </a:solidFill>
                <a:effectLst/>
                <a:uLnTx/>
                <a:uFillTx/>
                <a:latin typeface="+mn-lt"/>
                <a:cs typeface="Times New Roman" pitchFamily="18" charset="0"/>
              </a:rPr>
              <a:t>= 72</a:t>
            </a:r>
          </a:p>
        </p:txBody>
      </p:sp>
      <p:cxnSp>
        <p:nvCxnSpPr>
          <p:cNvPr id="8" name="Straight Connector 7">
            <a:extLst>
              <a:ext uri="{FF2B5EF4-FFF2-40B4-BE49-F238E27FC236}">
                <a16:creationId xmlns:a16="http://schemas.microsoft.com/office/drawing/2014/main" id="{89D16E8B-EFCF-4179-B212-2F4237094F9C}"/>
              </a:ext>
            </a:extLst>
          </p:cNvPr>
          <p:cNvCxnSpPr/>
          <p:nvPr/>
        </p:nvCxnSpPr>
        <p:spPr bwMode="auto">
          <a:xfrm flipH="1">
            <a:off x="4616783" y="2072532"/>
            <a:ext cx="22123" cy="3352800"/>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408E609-01AC-45CB-89E9-288AC0DA109F}"/>
              </a:ext>
            </a:extLst>
          </p:cNvPr>
          <p:cNvSpPr/>
          <p:nvPr/>
        </p:nvSpPr>
        <p:spPr>
          <a:xfrm>
            <a:off x="-251951" y="1984151"/>
            <a:ext cx="4572000" cy="646331"/>
          </a:xfrm>
          <a:prstGeom prst="rect">
            <a:avLst/>
          </a:prstGeom>
        </p:spPr>
        <p:txBody>
          <a:bodyPr>
            <a:spAutoFit/>
          </a:bodyPr>
          <a:lstStyle/>
          <a:p>
            <a:pPr marL="911225" lvl="2"/>
            <a:r>
              <a:rPr lang="en-US" sz="1800" dirty="0">
                <a:latin typeface="+mn-lt"/>
              </a:rPr>
              <a:t>Traffic tickets for </a:t>
            </a:r>
            <a:r>
              <a:rPr lang="en-US" sz="1800" u="sng" dirty="0">
                <a:latin typeface="+mn-lt"/>
              </a:rPr>
              <a:t>teenagers</a:t>
            </a:r>
            <a:br>
              <a:rPr lang="en-US" sz="1800" u="sng" dirty="0">
                <a:latin typeface="+mn-lt"/>
              </a:rPr>
            </a:br>
            <a:r>
              <a:rPr lang="en-US" sz="1800" dirty="0">
                <a:latin typeface="+mn-lt"/>
                <a:cs typeface="Times New Roman" pitchFamily="18" charset="0"/>
              </a:rPr>
              <a:t>%</a:t>
            </a:r>
            <a:r>
              <a:rPr lang="en-US" sz="1800" baseline="-25000" dirty="0">
                <a:latin typeface="+mn-lt"/>
                <a:cs typeface="Times New Roman" pitchFamily="18" charset="0"/>
              </a:rPr>
              <a:t>Expected</a:t>
            </a:r>
            <a:r>
              <a:rPr lang="en-US" sz="1800" dirty="0">
                <a:latin typeface="+mn-lt"/>
                <a:cs typeface="Times New Roman" pitchFamily="18" charset="0"/>
              </a:rPr>
              <a:t> = 8%, </a:t>
            </a:r>
            <a:r>
              <a:rPr lang="en-US" sz="1800" i="1" dirty="0">
                <a:latin typeface="+mn-lt"/>
                <a:cs typeface="Times New Roman" pitchFamily="18" charset="0"/>
              </a:rPr>
              <a:t>N </a:t>
            </a:r>
            <a:r>
              <a:rPr lang="en-US" sz="1800" dirty="0">
                <a:latin typeface="+mn-lt"/>
                <a:cs typeface="Times New Roman" pitchFamily="18" charset="0"/>
              </a:rPr>
              <a:t>= 72</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5B994C0-A5BE-44AB-8527-75AB8D24C317}"/>
                  </a:ext>
                </a:extLst>
              </p:cNvPr>
              <p:cNvSpPr txBox="1"/>
              <p:nvPr/>
            </p:nvSpPr>
            <p:spPr>
              <a:xfrm>
                <a:off x="624963" y="2530123"/>
                <a:ext cx="3810000" cy="293413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charset="0"/>
                            </a:rPr>
                            <m:t>𝑓</m:t>
                          </m:r>
                        </m:e>
                        <m:sub>
                          <m:r>
                            <m:rPr>
                              <m:sty m:val="p"/>
                            </m:rPr>
                            <a:rPr lang="en-US" sz="1600" i="0">
                              <a:latin typeface="Cambria Math" charset="0"/>
                            </a:rPr>
                            <m:t>Expected</m:t>
                          </m:r>
                        </m:sub>
                      </m:sSub>
                      <m:r>
                        <a:rPr lang="en-US" sz="1600" i="1">
                          <a:latin typeface="Cambria Math"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charset="0"/>
                                </a:rPr>
                                <m:t>%</m:t>
                              </m:r>
                            </m:e>
                            <m:sub>
                              <m:r>
                                <m:rPr>
                                  <m:sty m:val="p"/>
                                </m:rPr>
                                <a:rPr lang="en-US" sz="1600" i="0">
                                  <a:latin typeface="Cambria Math" charset="0"/>
                                </a:rPr>
                                <m:t>Expected</m:t>
                              </m:r>
                            </m:sub>
                          </m:sSub>
                          <m:r>
                            <a:rPr lang="en-US" sz="1600" i="1">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72</m:t>
                          </m:r>
                        </m:num>
                        <m:den>
                          <m:r>
                            <a:rPr lang="en-US" sz="1600" i="1">
                              <a:latin typeface="Cambria Math" charset="0"/>
                            </a:rPr>
                            <m:t>100</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8</m:t>
                          </m:r>
                          <m:r>
                            <a:rPr lang="en-US" sz="1600" b="0" i="1" smtClean="0">
                              <a:latin typeface="Cambria Math" charset="0"/>
                              <a:ea typeface="Cambria Math" charset="0"/>
                              <a:cs typeface="Cambria Math" charset="0"/>
                            </a:rPr>
                            <m:t>×72</m:t>
                          </m:r>
                        </m:num>
                        <m:den>
                          <m:r>
                            <a:rPr lang="en-US" sz="1600" b="0" i="1" smtClean="0">
                              <a:latin typeface="Cambria Math" charset="0"/>
                            </a:rPr>
                            <m:t>100</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576.0000</m:t>
                          </m:r>
                        </m:num>
                        <m:den>
                          <m:r>
                            <a:rPr lang="en-US" sz="1600" b="0" i="1" smtClean="0">
                              <a:latin typeface="Cambria Math" charset="0"/>
                            </a:rPr>
                            <m:t>100</m:t>
                          </m:r>
                        </m:den>
                      </m:f>
                    </m:oMath>
                    <m:oMath xmlns:m="http://schemas.openxmlformats.org/officeDocument/2006/math">
                      <m:r>
                        <a:rPr lang="en-US" sz="1600" b="0" i="1" smtClean="0">
                          <a:latin typeface="Cambria Math" charset="0"/>
                        </a:rPr>
                        <m:t>=5.7600</m:t>
                      </m:r>
                    </m:oMath>
                    <m:oMath xmlns:m="http://schemas.openxmlformats.org/officeDocument/2006/math">
                      <m:r>
                        <a:rPr lang="en-US" sz="1600" b="0" i="1" smtClean="0">
                          <a:latin typeface="Cambria Math" charset="0"/>
                        </a:rPr>
                        <m:t>=5.76</m:t>
                      </m:r>
                    </m:oMath>
                  </m:oMathPara>
                </a14:m>
                <a:endParaRPr lang="en-US" sz="1600" dirty="0"/>
              </a:p>
            </p:txBody>
          </p:sp>
        </mc:Choice>
        <mc:Fallback xmlns="">
          <p:sp>
            <p:nvSpPr>
              <p:cNvPr id="10" name="TextBox 9">
                <a:extLst>
                  <a:ext uri="{FF2B5EF4-FFF2-40B4-BE49-F238E27FC236}">
                    <a16:creationId xmlns:a16="http://schemas.microsoft.com/office/drawing/2014/main" id="{D5B994C0-A5BE-44AB-8527-75AB8D24C317}"/>
                  </a:ext>
                </a:extLst>
              </p:cNvPr>
              <p:cNvSpPr txBox="1">
                <a:spLocks noRot="1" noChangeAspect="1" noMove="1" noResize="1" noEditPoints="1" noAdjustHandles="1" noChangeArrowheads="1" noChangeShapeType="1" noTextEdit="1"/>
              </p:cNvSpPr>
              <p:nvPr/>
            </p:nvSpPr>
            <p:spPr>
              <a:xfrm>
                <a:off x="624963" y="2530123"/>
                <a:ext cx="3810000" cy="29341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7FC8A53-4AEB-4B48-999E-F9CC9EDF58BB}"/>
                  </a:ext>
                </a:extLst>
              </p:cNvPr>
              <p:cNvSpPr txBox="1"/>
              <p:nvPr/>
            </p:nvSpPr>
            <p:spPr>
              <a:xfrm>
                <a:off x="5181600" y="2530123"/>
                <a:ext cx="3810000" cy="292663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charset="0"/>
                            </a:rPr>
                            <m:t>𝑓</m:t>
                          </m:r>
                        </m:e>
                        <m:sub>
                          <m:r>
                            <m:rPr>
                              <m:sty m:val="p"/>
                            </m:rPr>
                            <a:rPr lang="en-US" sz="1600" i="0">
                              <a:latin typeface="Cambria Math" charset="0"/>
                            </a:rPr>
                            <m:t>Expected</m:t>
                          </m:r>
                        </m:sub>
                      </m:sSub>
                      <m:r>
                        <a:rPr lang="en-US" sz="1600" i="1">
                          <a:latin typeface="Cambria Math"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charset="0"/>
                                </a:rPr>
                                <m:t>%</m:t>
                              </m:r>
                            </m:e>
                            <m:sub>
                              <m:r>
                                <m:rPr>
                                  <m:sty m:val="p"/>
                                </m:rPr>
                                <a:rPr lang="en-US" sz="1600" i="0">
                                  <a:latin typeface="Cambria Math" charset="0"/>
                                </a:rPr>
                                <m:t>Expected</m:t>
                              </m:r>
                            </m:sub>
                          </m:sSub>
                          <m:r>
                            <a:rPr lang="en-US" sz="1600" i="1">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72</m:t>
                          </m:r>
                        </m:num>
                        <m:den>
                          <m:r>
                            <a:rPr lang="en-US" sz="1600" i="1">
                              <a:latin typeface="Cambria Math" charset="0"/>
                            </a:rPr>
                            <m:t>100</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92</m:t>
                          </m:r>
                          <m:r>
                            <a:rPr lang="en-US" sz="1600" b="0" i="1" smtClean="0">
                              <a:latin typeface="Cambria Math" charset="0"/>
                              <a:ea typeface="Cambria Math" charset="0"/>
                              <a:cs typeface="Cambria Math" charset="0"/>
                            </a:rPr>
                            <m:t>×72</m:t>
                          </m:r>
                        </m:num>
                        <m:den>
                          <m:r>
                            <a:rPr lang="en-US" sz="1600" b="0" i="1" smtClean="0">
                              <a:latin typeface="Cambria Math" charset="0"/>
                            </a:rPr>
                            <m:t>100</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6,624.0000</m:t>
                          </m:r>
                        </m:num>
                        <m:den>
                          <m:r>
                            <a:rPr lang="en-US" sz="1600" b="0" i="1" smtClean="0">
                              <a:latin typeface="Cambria Math" charset="0"/>
                            </a:rPr>
                            <m:t>100</m:t>
                          </m:r>
                        </m:den>
                      </m:f>
                    </m:oMath>
                    <m:oMath xmlns:m="http://schemas.openxmlformats.org/officeDocument/2006/math">
                      <m:r>
                        <a:rPr lang="en-US" sz="1600" b="0" i="1" smtClean="0">
                          <a:latin typeface="Cambria Math" charset="0"/>
                        </a:rPr>
                        <m:t>=66.2400</m:t>
                      </m:r>
                    </m:oMath>
                    <m:oMath xmlns:m="http://schemas.openxmlformats.org/officeDocument/2006/math">
                      <m:r>
                        <a:rPr lang="en-US" sz="1600" b="0" i="1" smtClean="0">
                          <a:latin typeface="Cambria Math" charset="0"/>
                        </a:rPr>
                        <m:t>=66.24</m:t>
                      </m:r>
                    </m:oMath>
                  </m:oMathPara>
                </a14:m>
                <a:endParaRPr lang="en-US" sz="1600" dirty="0"/>
              </a:p>
            </p:txBody>
          </p:sp>
        </mc:Choice>
        <mc:Fallback xmlns="">
          <p:sp>
            <p:nvSpPr>
              <p:cNvPr id="11" name="TextBox 10">
                <a:extLst>
                  <a:ext uri="{FF2B5EF4-FFF2-40B4-BE49-F238E27FC236}">
                    <a16:creationId xmlns:a16="http://schemas.microsoft.com/office/drawing/2014/main" id="{C7FC8A53-4AEB-4B48-999E-F9CC9EDF58BB}"/>
                  </a:ext>
                </a:extLst>
              </p:cNvPr>
              <p:cNvSpPr txBox="1">
                <a:spLocks noRot="1" noChangeAspect="1" noMove="1" noResize="1" noEditPoints="1" noAdjustHandles="1" noChangeArrowheads="1" noChangeShapeType="1" noTextEdit="1"/>
              </p:cNvSpPr>
              <p:nvPr/>
            </p:nvSpPr>
            <p:spPr>
              <a:xfrm>
                <a:off x="5181600" y="2530123"/>
                <a:ext cx="3810000" cy="292663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849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2" name="Text Placeholder 2">
            <a:extLst>
              <a:ext uri="{FF2B5EF4-FFF2-40B4-BE49-F238E27FC236}">
                <a16:creationId xmlns:a16="http://schemas.microsoft.com/office/drawing/2014/main" id="{D8147D79-C0A7-4C60-B751-4D5955F12620}"/>
              </a:ext>
            </a:extLst>
          </p:cNvPr>
          <p:cNvSpPr>
            <a:spLocks noGrp="1"/>
          </p:cNvSpPr>
          <p:nvPr>
            <p:ph idx="1"/>
          </p:nvPr>
        </p:nvSpPr>
        <p:spPr>
          <a:xfrm>
            <a:off x="457200" y="1098399"/>
            <a:ext cx="8229600" cy="4525963"/>
          </a:xfrm>
        </p:spPr>
        <p:txBody>
          <a:bodyPr/>
          <a:lstStyle/>
          <a:p>
            <a:pPr>
              <a:spcBef>
                <a:spcPts val="0"/>
              </a:spcBef>
            </a:pPr>
            <a:r>
              <a:rPr lang="en-US" b="1" dirty="0"/>
              <a:t>STEP 5:</a:t>
            </a:r>
            <a:r>
              <a:rPr lang="en-US" dirty="0"/>
              <a:t> Calculate the Test Statistic</a:t>
            </a:r>
            <a:br>
              <a:rPr lang="en-US" dirty="0"/>
            </a:br>
            <a:br>
              <a:rPr lang="en-US" dirty="0"/>
            </a:br>
            <a:r>
              <a:rPr lang="en-US" sz="1800" b="0" dirty="0"/>
              <a:t>Observed Frequencies and Expected Frequencies for the Ages of </a:t>
            </a:r>
            <a:br>
              <a:rPr lang="en-US" sz="1800" b="0" dirty="0"/>
            </a:br>
            <a:r>
              <a:rPr lang="en-US" sz="1800" b="0" dirty="0"/>
              <a:t>Ticketed Drivers</a:t>
            </a:r>
            <a:endParaRPr lang="en-US" sz="1800" dirty="0"/>
          </a:p>
        </p:txBody>
      </p:sp>
      <p:graphicFrame>
        <p:nvGraphicFramePr>
          <p:cNvPr id="13" name="Table 12">
            <a:extLst>
              <a:ext uri="{FF2B5EF4-FFF2-40B4-BE49-F238E27FC236}">
                <a16:creationId xmlns:a16="http://schemas.microsoft.com/office/drawing/2014/main" id="{30D9DA24-8A53-4F9B-8CC2-D301681A2F99}"/>
              </a:ext>
            </a:extLst>
          </p:cNvPr>
          <p:cNvGraphicFramePr>
            <a:graphicFrameLocks noGrp="1"/>
          </p:cNvGraphicFramePr>
          <p:nvPr>
            <p:extLst>
              <p:ext uri="{D42A27DB-BD31-4B8C-83A1-F6EECF244321}">
                <p14:modId xmlns:p14="http://schemas.microsoft.com/office/powerpoint/2010/main" val="1188569848"/>
              </p:ext>
            </p:extLst>
          </p:nvPr>
        </p:nvGraphicFramePr>
        <p:xfrm>
          <a:off x="457200" y="2977382"/>
          <a:ext cx="8305800" cy="1112520"/>
        </p:xfrm>
        <a:graphic>
          <a:graphicData uri="http://schemas.openxmlformats.org/drawingml/2006/table">
            <a:tbl>
              <a:tblPr firstRow="1" bandRow="1">
                <a:tableStyleId>{7DF18680-E054-41AD-8BC1-D1AEF772440D}</a:tableStyleId>
              </a:tblPr>
              <a:tblGrid>
                <a:gridCol w="28956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352550">
                  <a:extLst>
                    <a:ext uri="{9D8B030D-6E8A-4147-A177-3AD203B41FA5}">
                      <a16:colId xmlns:a16="http://schemas.microsoft.com/office/drawing/2014/main" val="20002"/>
                    </a:ext>
                  </a:extLst>
                </a:gridCol>
                <a:gridCol w="207645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Teenagers</a:t>
                      </a:r>
                    </a:p>
                  </a:txBody>
                  <a:tcPr/>
                </a:tc>
                <a:tc>
                  <a:txBody>
                    <a:bodyPr/>
                    <a:lstStyle/>
                    <a:p>
                      <a:pPr algn="ctr"/>
                      <a:r>
                        <a:rPr lang="en-US" dirty="0"/>
                        <a:t>Adults</a:t>
                      </a:r>
                    </a:p>
                  </a:txBody>
                  <a:tcPr/>
                </a:tc>
                <a:tc>
                  <a:txBody>
                    <a:bodyPr/>
                    <a:lstStyle/>
                    <a:p>
                      <a:pPr algn="ctr"/>
                      <a:endParaRPr lang="en-US" dirty="0"/>
                    </a:p>
                  </a:txBody>
                  <a:tcPr/>
                </a:tc>
                <a:extLst>
                  <a:ext uri="{0D108BD9-81ED-4DB2-BD59-A6C34878D82A}">
                    <a16:rowId xmlns:a16="http://schemas.microsoft.com/office/drawing/2014/main" val="10000"/>
                  </a:ext>
                </a:extLst>
              </a:tr>
              <a:tr h="370840">
                <a:tc>
                  <a:txBody>
                    <a:bodyPr/>
                    <a:lstStyle/>
                    <a:p>
                      <a:r>
                        <a:rPr lang="en-US" dirty="0"/>
                        <a:t>Observed Frequency</a:t>
                      </a:r>
                    </a:p>
                  </a:txBody>
                  <a:tcPr/>
                </a:tc>
                <a:tc>
                  <a:txBody>
                    <a:bodyPr/>
                    <a:lstStyle/>
                    <a:p>
                      <a:pPr algn="ctr"/>
                      <a:r>
                        <a:rPr lang="en-US" dirty="0"/>
                        <a:t>11</a:t>
                      </a:r>
                    </a:p>
                  </a:txBody>
                  <a:tcPr/>
                </a:tc>
                <a:tc>
                  <a:txBody>
                    <a:bodyPr/>
                    <a:lstStyle/>
                    <a:p>
                      <a:pPr algn="ctr"/>
                      <a:r>
                        <a:rPr lang="en-US" dirty="0"/>
                        <a:t>61</a:t>
                      </a:r>
                    </a:p>
                  </a:txBody>
                  <a:tcPr/>
                </a:tc>
                <a:tc>
                  <a:txBody>
                    <a:bodyPr/>
                    <a:lstStyle/>
                    <a:p>
                      <a:pPr algn="ctr"/>
                      <a:r>
                        <a:rPr lang="en-US" i="1" dirty="0"/>
                        <a:t>N </a:t>
                      </a:r>
                      <a:r>
                        <a:rPr lang="en-US" i="0" dirty="0"/>
                        <a:t>= 72</a:t>
                      </a:r>
                      <a:endParaRPr lang="en-US" i="1" dirty="0"/>
                    </a:p>
                  </a:txBody>
                  <a:tcPr/>
                </a:tc>
                <a:extLst>
                  <a:ext uri="{0D108BD9-81ED-4DB2-BD59-A6C34878D82A}">
                    <a16:rowId xmlns:a16="http://schemas.microsoft.com/office/drawing/2014/main" val="10001"/>
                  </a:ext>
                </a:extLst>
              </a:tr>
              <a:tr h="370840">
                <a:tc>
                  <a:txBody>
                    <a:bodyPr/>
                    <a:lstStyle/>
                    <a:p>
                      <a:r>
                        <a:rPr lang="en-US" dirty="0"/>
                        <a:t>Expected Frequency</a:t>
                      </a:r>
                    </a:p>
                  </a:txBody>
                  <a:tcPr/>
                </a:tc>
                <a:tc>
                  <a:txBody>
                    <a:bodyPr/>
                    <a:lstStyle/>
                    <a:p>
                      <a:pPr algn="ctr"/>
                      <a:r>
                        <a:rPr lang="en-US" dirty="0"/>
                        <a:t>5.76</a:t>
                      </a:r>
                    </a:p>
                  </a:txBody>
                  <a:tcPr/>
                </a:tc>
                <a:tc>
                  <a:txBody>
                    <a:bodyPr/>
                    <a:lstStyle/>
                    <a:p>
                      <a:pPr algn="ctr"/>
                      <a:r>
                        <a:rPr lang="en-US" dirty="0"/>
                        <a:t>66.24</a:t>
                      </a:r>
                    </a:p>
                  </a:txBody>
                  <a:tcPr/>
                </a:tc>
                <a:tc>
                  <a:txBody>
                    <a:bodyPr/>
                    <a:lstStyle/>
                    <a:p>
                      <a:pPr algn="ctr"/>
                      <a:r>
                        <a:rPr lang="en-US" dirty="0"/>
                        <a:t>Ʃ = 72.00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403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7147932" cy="3997882"/>
          </a:xfrm>
        </p:spPr>
        <p:txBody>
          <a:bodyPr>
            <a:normAutofit/>
          </a:bodyPr>
          <a:lstStyle/>
          <a:p>
            <a:pPr marL="365760">
              <a:spcBef>
                <a:spcPts val="0"/>
              </a:spcBef>
            </a:pPr>
            <a:r>
              <a:rPr lang="en-US" dirty="0"/>
              <a:t>Introduction to Nonparametric Tests</a:t>
            </a:r>
          </a:p>
          <a:p>
            <a:pPr marL="365760">
              <a:spcBef>
                <a:spcPts val="0"/>
              </a:spcBef>
            </a:pPr>
            <a:r>
              <a:rPr lang="en-US" dirty="0"/>
              <a:t>The Chi-Square Goodness-of-Fit Test</a:t>
            </a:r>
          </a:p>
          <a:p>
            <a:pPr marL="365760">
              <a:spcBef>
                <a:spcPts val="0"/>
              </a:spcBef>
            </a:pPr>
            <a:r>
              <a:rPr lang="en-US" dirty="0"/>
              <a:t>Calculating the Chi-Square Test of Independence</a:t>
            </a:r>
          </a:p>
          <a:p>
            <a:pPr marL="365760">
              <a:spcBef>
                <a:spcPts val="0"/>
              </a:spcBef>
            </a:pPr>
            <a:r>
              <a:rPr lang="en-US" dirty="0"/>
              <a:t>Interpreting the Chi-Square Test of Independence</a:t>
            </a:r>
          </a:p>
          <a:p>
            <a:pPr marL="365760">
              <a:spcBef>
                <a:spcPts val="0"/>
              </a:spcBef>
            </a:pPr>
            <a:r>
              <a:rPr lang="en-US" dirty="0"/>
              <a:t>Other Nonparametric Tests</a:t>
            </a:r>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138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523496A3-28BE-48FD-AD04-CB6B8F359CFE}"/>
              </a:ext>
            </a:extLst>
          </p:cNvPr>
          <p:cNvSpPr>
            <a:spLocks noGrp="1"/>
          </p:cNvSpPr>
          <p:nvPr>
            <p:ph idx="1"/>
          </p:nvPr>
        </p:nvSpPr>
        <p:spPr>
          <a:xfrm>
            <a:off x="457200" y="1143001"/>
            <a:ext cx="8229600" cy="4525963"/>
          </a:xfrm>
        </p:spPr>
        <p:txBody>
          <a:bodyPr/>
          <a:lstStyle/>
          <a:p>
            <a:pPr>
              <a:spcBef>
                <a:spcPts val="0"/>
              </a:spcBef>
            </a:pPr>
            <a:r>
              <a:rPr lang="en-US" b="1" dirty="0"/>
              <a:t>STEP 5:</a:t>
            </a:r>
            <a:r>
              <a:rPr lang="en-US" dirty="0"/>
              <a:t> Calculate the Test Statistic</a:t>
            </a:r>
          </a:p>
          <a:p>
            <a:pPr lvl="1">
              <a:spcBef>
                <a:spcPts val="0"/>
              </a:spcBef>
            </a:pPr>
            <a:r>
              <a:rPr lang="en-US" dirty="0"/>
              <a:t>Calculate Chi-Square (</a:t>
            </a:r>
            <a:r>
              <a:rPr lang="el-GR" i="1" dirty="0">
                <a:cs typeface="Times New Roman" pitchFamily="18" charset="0"/>
              </a:rPr>
              <a:t>χ</a:t>
            </a:r>
            <a:r>
              <a:rPr lang="en-US" i="1" baseline="30000" dirty="0">
                <a:cs typeface="Times New Roman" pitchFamily="18" charset="0"/>
              </a:rPr>
              <a:t>2</a:t>
            </a:r>
            <a:r>
              <a:rPr lang="en-US" dirty="0">
                <a:cs typeface="Times New Roman" pitchFamily="18" charset="0"/>
              </a:rPr>
              <a:t>)</a:t>
            </a:r>
            <a:r>
              <a:rPr lang="en-US" i="1" baseline="30000" dirty="0">
                <a:cs typeface="Times New Roman" pitchFamily="18" charset="0"/>
              </a:rPr>
              <a:t> </a:t>
            </a:r>
            <a:r>
              <a:rPr lang="en-US" dirty="0"/>
              <a:t>(Equation 15.3)</a:t>
            </a:r>
          </a:p>
          <a:p>
            <a:pPr>
              <a:spcBef>
                <a:spcPts val="0"/>
              </a:spcBef>
            </a:pP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B3D09E4-67D7-472F-8EE9-AF116A91D345}"/>
                  </a:ext>
                </a:extLst>
              </p:cNvPr>
              <p:cNvSpPr/>
              <p:nvPr/>
            </p:nvSpPr>
            <p:spPr>
              <a:xfrm>
                <a:off x="442453" y="2263025"/>
                <a:ext cx="8244348" cy="29041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charset="0"/>
                              <a:ea typeface="Cambria Math" charset="0"/>
                              <a:cs typeface="Cambria Math" charset="0"/>
                            </a:rPr>
                            <m:t>𝜒</m:t>
                          </m:r>
                        </m:e>
                        <m:sup>
                          <m:r>
                            <a:rPr lang="en-US" sz="1800" b="0" i="1" smtClean="0">
                              <a:latin typeface="Cambria Math" charset="0"/>
                            </a:rPr>
                            <m:t>2</m:t>
                          </m:r>
                        </m:sup>
                      </m:sSup>
                      <m:r>
                        <a:rPr lang="en-US" sz="1800" b="0" i="1" smtClean="0">
                          <a:latin typeface="Cambria Math" charset="0"/>
                        </a:rPr>
                        <m:t>=</m:t>
                      </m:r>
                      <m:r>
                        <m:rPr>
                          <m:sty m:val="p"/>
                        </m:rPr>
                        <a:rPr lang="el-GR" sz="1800" b="0" i="1" smtClean="0">
                          <a:latin typeface="Cambria Math" charset="0"/>
                          <a:ea typeface="Cambria Math" charset="0"/>
                          <a:cs typeface="Cambria Math" charset="0"/>
                        </a:rPr>
                        <m:t>Σ</m:t>
                      </m:r>
                      <m:f>
                        <m:fPr>
                          <m:ctrlPr>
                            <a:rPr lang="el-GR" sz="1800" b="0" i="1" smtClean="0">
                              <a:latin typeface="Cambria Math" panose="02040503050406030204" pitchFamily="18" charset="0"/>
                              <a:ea typeface="Cambria Math" charset="0"/>
                              <a:cs typeface="Cambria Math" charset="0"/>
                            </a:rPr>
                          </m:ctrlPr>
                        </m:fPr>
                        <m:num>
                          <m:sSup>
                            <m:sSupPr>
                              <m:ctrlPr>
                                <a:rPr lang="el-GR" sz="1800" b="0" i="1" smtClean="0">
                                  <a:latin typeface="Cambria Math" panose="02040503050406030204" pitchFamily="18" charset="0"/>
                                  <a:ea typeface="Cambria Math" charset="0"/>
                                  <a:cs typeface="Cambria Math" charset="0"/>
                                </a:rPr>
                              </m:ctrlPr>
                            </m:sSupPr>
                            <m:e>
                              <m:d>
                                <m:dPr>
                                  <m:ctrlPr>
                                    <a:rPr lang="el-GR" sz="1800" b="0" i="1" smtClean="0">
                                      <a:latin typeface="Cambria Math" panose="02040503050406030204" pitchFamily="18" charset="0"/>
                                      <a:ea typeface="Cambria Math" charset="0"/>
                                      <a:cs typeface="Cambria Math" charset="0"/>
                                    </a:rPr>
                                  </m:ctrlPr>
                                </m:dPr>
                                <m:e>
                                  <m:sSub>
                                    <m:sSubPr>
                                      <m:ctrlPr>
                                        <a:rPr lang="el-GR"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𝑓</m:t>
                                      </m:r>
                                    </m:e>
                                    <m:sub>
                                      <m:r>
                                        <m:rPr>
                                          <m:sty m:val="p"/>
                                        </m:rPr>
                                        <a:rPr lang="en-US" sz="1800" b="0" i="0" smtClean="0">
                                          <a:latin typeface="Cambria Math" charset="0"/>
                                          <a:ea typeface="Cambria Math" charset="0"/>
                                          <a:cs typeface="Cambria Math" charset="0"/>
                                        </a:rPr>
                                        <m:t>Observed</m:t>
                                      </m:r>
                                    </m:sub>
                                  </m:sSub>
                                  <m:r>
                                    <a:rPr lang="en-US" sz="1800" b="0" i="1" smtClean="0">
                                      <a:latin typeface="Cambria Math" charset="0"/>
                                      <a:ea typeface="Cambria Math" charset="0"/>
                                      <a:cs typeface="Cambria Math" charset="0"/>
                                    </a:rPr>
                                    <m:t>−</m:t>
                                  </m:r>
                                  <m:sSub>
                                    <m:sSubPr>
                                      <m:ctrlPr>
                                        <a:rPr lang="en-US"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𝑓</m:t>
                                      </m:r>
                                    </m:e>
                                    <m:sub>
                                      <m:r>
                                        <m:rPr>
                                          <m:sty m:val="p"/>
                                        </m:rPr>
                                        <a:rPr lang="en-US" sz="1800" b="0" i="0" smtClean="0">
                                          <a:latin typeface="Cambria Math" charset="0"/>
                                          <a:ea typeface="Cambria Math" charset="0"/>
                                          <a:cs typeface="Cambria Math" charset="0"/>
                                        </a:rPr>
                                        <m:t>Expected</m:t>
                                      </m:r>
                                    </m:sub>
                                  </m:sSub>
                                </m:e>
                              </m:d>
                            </m:e>
                            <m:sup>
                              <m:r>
                                <a:rPr lang="en-US" sz="1800" b="0" i="1" smtClean="0">
                                  <a:latin typeface="Cambria Math" charset="0"/>
                                  <a:ea typeface="Cambria Math" charset="0"/>
                                  <a:cs typeface="Cambria Math" charset="0"/>
                                </a:rPr>
                                <m:t>2</m:t>
                              </m:r>
                            </m:sup>
                          </m:sSup>
                        </m:num>
                        <m:den>
                          <m:sSub>
                            <m:sSubPr>
                              <m:ctrlPr>
                                <a:rPr lang="el-GR"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𝑓</m:t>
                              </m:r>
                            </m:e>
                            <m:sub>
                              <m:r>
                                <a:rPr lang="en-US" sz="1800" b="0" i="1" smtClean="0">
                                  <a:latin typeface="Cambria Math" charset="0"/>
                                  <a:ea typeface="Cambria Math" charset="0"/>
                                  <a:cs typeface="Cambria Math" charset="0"/>
                                </a:rPr>
                                <m:t>𝐸𝑥𝑝𝑒𝑐𝑡𝑒𝑑</m:t>
                              </m:r>
                            </m:sub>
                          </m:sSub>
                        </m:den>
                      </m:f>
                    </m:oMath>
                    <m:oMath xmlns:m="http://schemas.openxmlformats.org/officeDocument/2006/math">
                      <m:r>
                        <m:rPr>
                          <m:sty m:val="p"/>
                        </m:rPr>
                        <a:rPr lang="en-US" sz="1800" b="0" i="0" smtClean="0">
                          <a:latin typeface="Cambria Math" charset="0"/>
                          <a:ea typeface="Cambria Math" charset="0"/>
                          <a:cs typeface="Cambria Math" charset="0"/>
                        </a:rPr>
                        <m:t>where</m:t>
                      </m:r>
                      <m:r>
                        <a:rPr lang="en-US" sz="1800" b="0" i="0" smtClean="0">
                          <a:latin typeface="Cambria Math" charset="0"/>
                          <a:ea typeface="Cambria Math" charset="0"/>
                          <a:cs typeface="Cambria Math" charset="0"/>
                        </a:rPr>
                        <m:t> </m:t>
                      </m:r>
                      <m:sSup>
                        <m:sSupPr>
                          <m:ctrlPr>
                            <a:rPr lang="en-US" sz="1800" i="1">
                              <a:latin typeface="Cambria Math" panose="02040503050406030204" pitchFamily="18" charset="0"/>
                            </a:rPr>
                          </m:ctrlPr>
                        </m:sSupPr>
                        <m:e>
                          <m:r>
                            <a:rPr lang="en-US" sz="1800" i="1">
                              <a:latin typeface="Cambria Math" charset="0"/>
                              <a:ea typeface="Cambria Math" charset="0"/>
                              <a:cs typeface="Cambria Math" charset="0"/>
                            </a:rPr>
                            <m:t>𝜒</m:t>
                          </m:r>
                        </m:e>
                        <m:sup>
                          <m:r>
                            <a:rPr lang="en-US" sz="1800" i="1">
                              <a:latin typeface="Cambria Math" charset="0"/>
                            </a:rPr>
                            <m:t>2</m:t>
                          </m:r>
                        </m:sup>
                      </m:sSup>
                      <m:r>
                        <a:rPr lang="en-US" sz="1800" b="0" i="1" smtClean="0">
                          <a:latin typeface="Cambria Math" charset="0"/>
                        </a:rPr>
                        <m:t>=</m:t>
                      </m:r>
                      <m:r>
                        <m:rPr>
                          <m:sty m:val="p"/>
                        </m:rPr>
                        <a:rPr lang="en-US" sz="1800" b="0" i="0" smtClean="0">
                          <a:latin typeface="Cambria Math" charset="0"/>
                        </a:rPr>
                        <m:t>ch</m:t>
                      </m:r>
                      <m:r>
                        <m:rPr>
                          <m:sty m:val="p"/>
                        </m:rPr>
                        <a:rPr lang="en-US" sz="1800" b="0" i="0" smtClean="0">
                          <a:latin typeface="Cambria Math" panose="02040503050406030204" pitchFamily="18" charset="0"/>
                        </a:rPr>
                        <m:t>i</m:t>
                      </m:r>
                      <m:r>
                        <m:rPr>
                          <m:nor/>
                        </m:rPr>
                        <a:rPr lang="en-US" sz="1800" dirty="0">
                          <a:solidFill>
                            <a:srgbClr val="000000"/>
                          </a:solidFill>
                          <a:latin typeface="Tempus Sans ITC" pitchFamily="82" charset="0"/>
                        </a:rPr>
                        <m:t>−</m:t>
                      </m:r>
                      <m:r>
                        <m:rPr>
                          <m:sty m:val="p"/>
                        </m:rPr>
                        <a:rPr lang="en-US" sz="1800" b="0" i="0" smtClean="0">
                          <a:latin typeface="Cambria Math" charset="0"/>
                        </a:rPr>
                        <m:t>square</m:t>
                      </m:r>
                      <m:r>
                        <a:rPr lang="en-US" sz="1800" b="0" i="0" smtClean="0">
                          <a:latin typeface="Cambria Math" charset="0"/>
                        </a:rPr>
                        <m:t> </m:t>
                      </m:r>
                      <m:r>
                        <m:rPr>
                          <m:sty m:val="p"/>
                        </m:rPr>
                        <a:rPr lang="en-US" sz="1800" b="0" i="0" smtClean="0">
                          <a:latin typeface="Cambria Math" charset="0"/>
                        </a:rPr>
                        <m:t>value</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𝑓</m:t>
                          </m:r>
                        </m:e>
                        <m:sub>
                          <m:r>
                            <m:rPr>
                              <m:sty m:val="p"/>
                            </m:rPr>
                            <a:rPr lang="en-US" sz="1800" b="0" i="0" smtClean="0">
                              <a:latin typeface="Cambria Math" charset="0"/>
                            </a:rPr>
                            <m:t>Observed</m:t>
                          </m:r>
                        </m:sub>
                      </m:sSub>
                      <m:r>
                        <a:rPr lang="en-US" sz="1800" b="0" i="1" smtClean="0">
                          <a:latin typeface="Cambria Math" charset="0"/>
                        </a:rPr>
                        <m:t>=</m:t>
                      </m:r>
                      <m:r>
                        <m:rPr>
                          <m:sty m:val="p"/>
                        </m:rPr>
                        <a:rPr lang="en-US" sz="1800" b="0" i="0" smtClean="0">
                          <a:latin typeface="Cambria Math" charset="0"/>
                        </a:rPr>
                        <m:t>observed</m:t>
                      </m:r>
                      <m:r>
                        <a:rPr lang="en-US" sz="1800" b="0" i="0" smtClean="0">
                          <a:latin typeface="Cambria Math" charset="0"/>
                        </a:rPr>
                        <m:t> </m:t>
                      </m:r>
                      <m:r>
                        <m:rPr>
                          <m:sty m:val="p"/>
                        </m:rPr>
                        <a:rPr lang="en-US" sz="1800" b="0" i="0" smtClean="0">
                          <a:latin typeface="Cambria Math" charset="0"/>
                        </a:rPr>
                        <m:t>frequency</m:t>
                      </m:r>
                      <m:r>
                        <a:rPr lang="en-US" sz="1800" b="0" i="0" smtClean="0">
                          <a:latin typeface="Cambria Math" charset="0"/>
                        </a:rPr>
                        <m:t> </m:t>
                      </m:r>
                      <m:r>
                        <m:rPr>
                          <m:sty m:val="p"/>
                        </m:rPr>
                        <a:rPr lang="en-US" sz="1800" b="0" i="0" smtClean="0">
                          <a:latin typeface="Cambria Math" charset="0"/>
                        </a:rPr>
                        <m:t>for</m:t>
                      </m:r>
                      <m:r>
                        <a:rPr lang="en-US" sz="1800" b="0" i="0" smtClean="0">
                          <a:latin typeface="Cambria Math" charset="0"/>
                        </a:rPr>
                        <m:t> </m:t>
                      </m:r>
                      <m:r>
                        <m:rPr>
                          <m:sty m:val="p"/>
                        </m:rPr>
                        <a:rPr lang="en-US" sz="1800" b="0" i="0" smtClean="0">
                          <a:latin typeface="Cambria Math" charset="0"/>
                        </a:rPr>
                        <m:t>a</m:t>
                      </m:r>
                      <m:r>
                        <a:rPr lang="en-US" sz="1800" b="0" i="0" smtClean="0">
                          <a:latin typeface="Cambria Math" charset="0"/>
                        </a:rPr>
                        <m:t> </m:t>
                      </m:r>
                      <m:r>
                        <m:rPr>
                          <m:sty m:val="p"/>
                        </m:rPr>
                        <a:rPr lang="en-US" sz="1800" b="0" i="0" smtClean="0">
                          <a:latin typeface="Cambria Math" charset="0"/>
                        </a:rPr>
                        <m:t>cell</m:t>
                      </m:r>
                      <m:r>
                        <a:rPr lang="en-US" sz="1800" b="0" i="0" smtClean="0">
                          <a:latin typeface="Cambria Math" charset="0"/>
                        </a:rPr>
                        <m:t> </m:t>
                      </m:r>
                      <m:r>
                        <m:rPr>
                          <m:sty m:val="p"/>
                        </m:rPr>
                        <a:rPr lang="en-US" sz="1800" b="0" i="0" smtClean="0">
                          <a:latin typeface="Cambria Math" charset="0"/>
                        </a:rPr>
                        <m:t>or</m:t>
                      </m:r>
                      <m:r>
                        <a:rPr lang="en-US" sz="1800" b="0" i="0" smtClean="0">
                          <a:latin typeface="Cambria Math" charset="0"/>
                        </a:rPr>
                        <m:t> </m:t>
                      </m:r>
                      <m:r>
                        <m:rPr>
                          <m:sty m:val="p"/>
                        </m:rPr>
                        <a:rPr lang="en-US" sz="1800" b="0" i="0" smtClean="0">
                          <a:latin typeface="Cambria Math" charset="0"/>
                        </a:rPr>
                        <m:t>category</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𝑓</m:t>
                          </m:r>
                        </m:e>
                        <m:sub>
                          <m:r>
                            <m:rPr>
                              <m:sty m:val="p"/>
                            </m:rPr>
                            <a:rPr lang="en-US" sz="1800" b="0" i="0" smtClean="0">
                              <a:latin typeface="Cambria Math" charset="0"/>
                            </a:rPr>
                            <m:t>Expected</m:t>
                          </m:r>
                        </m:sub>
                      </m:sSub>
                      <m:r>
                        <a:rPr lang="en-US" sz="1800" b="0" i="1" smtClean="0">
                          <a:latin typeface="Cambria Math" charset="0"/>
                        </a:rPr>
                        <m:t>=</m:t>
                      </m:r>
                      <m:r>
                        <m:rPr>
                          <m:sty m:val="p"/>
                        </m:rPr>
                        <a:rPr lang="en-US" sz="1800" b="0" i="0" smtClean="0">
                          <a:latin typeface="Cambria Math" charset="0"/>
                        </a:rPr>
                        <m:t>expected</m:t>
                      </m:r>
                      <m:r>
                        <a:rPr lang="en-US" sz="1800" b="0" i="0" smtClean="0">
                          <a:latin typeface="Cambria Math" charset="0"/>
                        </a:rPr>
                        <m:t> </m:t>
                      </m:r>
                      <m:r>
                        <m:rPr>
                          <m:sty m:val="p"/>
                        </m:rPr>
                        <a:rPr lang="en-US" sz="1800" b="0" i="0" smtClean="0">
                          <a:latin typeface="Cambria Math" charset="0"/>
                        </a:rPr>
                        <m:t>frequency</m:t>
                      </m:r>
                      <m:r>
                        <a:rPr lang="en-US" sz="1800" b="0" i="0" smtClean="0">
                          <a:latin typeface="Cambria Math" charset="0"/>
                        </a:rPr>
                        <m:t> </m:t>
                      </m:r>
                      <m:r>
                        <m:rPr>
                          <m:sty m:val="p"/>
                        </m:rPr>
                        <a:rPr lang="en-US" sz="1800" b="0" i="0" smtClean="0">
                          <a:latin typeface="Cambria Math" charset="0"/>
                        </a:rPr>
                        <m:t>for</m:t>
                      </m:r>
                      <m:r>
                        <a:rPr lang="en-US" sz="1800" b="0" i="0" smtClean="0">
                          <a:latin typeface="Cambria Math" charset="0"/>
                        </a:rPr>
                        <m:t> </m:t>
                      </m:r>
                      <m:r>
                        <m:rPr>
                          <m:sty m:val="p"/>
                        </m:rPr>
                        <a:rPr lang="en-US" sz="1800" b="0" i="0" smtClean="0">
                          <a:latin typeface="Cambria Math" charset="0"/>
                        </a:rPr>
                        <m:t>a</m:t>
                      </m:r>
                      <m:r>
                        <a:rPr lang="en-US" sz="1800" b="0" i="0" smtClean="0">
                          <a:latin typeface="Cambria Math" charset="0"/>
                        </a:rPr>
                        <m:t> </m:t>
                      </m:r>
                      <m:r>
                        <m:rPr>
                          <m:sty m:val="p"/>
                        </m:rPr>
                        <a:rPr lang="en-US" sz="1800" b="0" i="0" smtClean="0">
                          <a:latin typeface="Cambria Math" charset="0"/>
                        </a:rPr>
                        <m:t>cell</m:t>
                      </m:r>
                      <m:r>
                        <a:rPr lang="en-US" sz="1800" b="0" i="0" smtClean="0">
                          <a:latin typeface="Cambria Math" charset="0"/>
                        </a:rPr>
                        <m:t> </m:t>
                      </m:r>
                      <m:r>
                        <m:rPr>
                          <m:sty m:val="p"/>
                        </m:rPr>
                        <a:rPr lang="en-US" sz="1800" b="0" i="0" smtClean="0">
                          <a:latin typeface="Cambria Math" charset="0"/>
                        </a:rPr>
                        <m:t>or</m:t>
                      </m:r>
                      <m:r>
                        <a:rPr lang="en-US" sz="1800" b="0" i="0" smtClean="0">
                          <a:latin typeface="Cambria Math" charset="0"/>
                        </a:rPr>
                        <m:t> </m:t>
                      </m:r>
                      <m:r>
                        <m:rPr>
                          <m:sty m:val="p"/>
                        </m:rPr>
                        <a:rPr lang="en-US" sz="1800" b="0" i="0" smtClean="0">
                          <a:latin typeface="Cambria Math" charset="0"/>
                        </a:rPr>
                        <m:t>category</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DB3D09E4-67D7-472F-8EE9-AF116A91D345}"/>
                  </a:ext>
                </a:extLst>
              </p:cNvPr>
              <p:cNvSpPr>
                <a:spLocks noRot="1" noChangeAspect="1" noMove="1" noResize="1" noEditPoints="1" noAdjustHandles="1" noChangeArrowheads="1" noChangeShapeType="1" noTextEdit="1"/>
              </p:cNvSpPr>
              <p:nvPr/>
            </p:nvSpPr>
            <p:spPr>
              <a:xfrm>
                <a:off x="442453" y="2263025"/>
                <a:ext cx="8244348" cy="29041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119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DF13D70A-D22B-4531-9416-4D60CECC9197}"/>
              </a:ext>
            </a:extLst>
          </p:cNvPr>
          <p:cNvSpPr>
            <a:spLocks noGrp="1"/>
          </p:cNvSpPr>
          <p:nvPr>
            <p:ph idx="1"/>
          </p:nvPr>
        </p:nvSpPr>
        <p:spPr>
          <a:xfrm>
            <a:off x="457200" y="953432"/>
            <a:ext cx="3733800" cy="4525963"/>
          </a:xfrm>
        </p:spPr>
        <p:txBody>
          <a:bodyPr>
            <a:normAutofit lnSpcReduction="10000"/>
          </a:bodyPr>
          <a:lstStyle/>
          <a:p>
            <a:pPr>
              <a:lnSpc>
                <a:spcPct val="110000"/>
              </a:lnSpc>
              <a:spcBef>
                <a:spcPts val="0"/>
              </a:spcBef>
            </a:pPr>
            <a:r>
              <a:rPr lang="en-US" sz="2400" b="1" dirty="0"/>
              <a:t>STEP 5:</a:t>
            </a:r>
            <a:r>
              <a:rPr lang="en-US" sz="2400" dirty="0"/>
              <a:t> Calculate the Test Statistic, </a:t>
            </a:r>
            <a:r>
              <a:rPr lang="el-GR" sz="2400" b="0" i="1" dirty="0">
                <a:cs typeface="Times New Roman" pitchFamily="18" charset="0"/>
              </a:rPr>
              <a:t>χ</a:t>
            </a:r>
            <a:r>
              <a:rPr lang="en-US" sz="2400" b="0" i="1" baseline="30000" dirty="0">
                <a:cs typeface="Times New Roman" pitchFamily="18" charset="0"/>
              </a:rPr>
              <a:t>2</a:t>
            </a:r>
            <a:r>
              <a:rPr lang="en-US" sz="2400" i="1" baseline="30000" dirty="0">
                <a:cs typeface="Times New Roman" pitchFamily="18" charset="0"/>
              </a:rPr>
              <a:t> </a:t>
            </a:r>
            <a:r>
              <a:rPr lang="en-US" sz="2400" dirty="0"/>
              <a:t>(Equation 15.3)</a:t>
            </a:r>
          </a:p>
          <a:p>
            <a:pPr marL="627063" lvl="1">
              <a:lnSpc>
                <a:spcPct val="110000"/>
              </a:lnSpc>
              <a:spcBef>
                <a:spcPts val="0"/>
              </a:spcBef>
            </a:pPr>
            <a:r>
              <a:rPr lang="en-US" sz="2000" dirty="0"/>
              <a:t>Four Steps</a:t>
            </a:r>
          </a:p>
          <a:p>
            <a:pPr marL="962025" lvl="2" indent="-342900">
              <a:lnSpc>
                <a:spcPct val="110000"/>
              </a:lnSpc>
              <a:spcBef>
                <a:spcPts val="0"/>
              </a:spcBef>
              <a:buSzPct val="100000"/>
              <a:buFont typeface="+mj-lt"/>
              <a:buAutoNum type="arabicPeriod"/>
            </a:pPr>
            <a:r>
              <a:rPr lang="en-US" sz="1800" dirty="0"/>
              <a:t>For each cell/category, subtract expected frequency from observed frequency</a:t>
            </a:r>
          </a:p>
          <a:p>
            <a:pPr marL="962025" lvl="2" indent="-342900">
              <a:lnSpc>
                <a:spcPct val="110000"/>
              </a:lnSpc>
              <a:spcBef>
                <a:spcPts val="0"/>
              </a:spcBef>
              <a:buSzPct val="100000"/>
              <a:buFont typeface="+mj-lt"/>
              <a:buAutoNum type="arabicPeriod"/>
            </a:pPr>
            <a:r>
              <a:rPr lang="en-US" sz="1800" dirty="0"/>
              <a:t>Square each difference</a:t>
            </a:r>
          </a:p>
          <a:p>
            <a:pPr marL="962025" lvl="2" indent="-342900">
              <a:lnSpc>
                <a:spcPct val="110000"/>
              </a:lnSpc>
              <a:spcBef>
                <a:spcPts val="0"/>
              </a:spcBef>
              <a:buSzPct val="100000"/>
              <a:buFont typeface="+mj-lt"/>
              <a:buAutoNum type="arabicPeriod"/>
            </a:pPr>
            <a:r>
              <a:rPr lang="en-US" sz="1800" dirty="0"/>
              <a:t>Divide each squared difference by respective expected frequency, yields quotient</a:t>
            </a:r>
          </a:p>
          <a:p>
            <a:pPr marL="962025" lvl="2" indent="-342900">
              <a:lnSpc>
                <a:spcPct val="110000"/>
              </a:lnSpc>
              <a:spcBef>
                <a:spcPts val="0"/>
              </a:spcBef>
              <a:buSzPct val="100000"/>
              <a:buFont typeface="+mj-lt"/>
              <a:buAutoNum type="arabicPeriod"/>
            </a:pPr>
            <a:r>
              <a:rPr lang="en-US" sz="1800" dirty="0"/>
              <a:t>Sum all the quotients to obtain the chi-square value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E82FF19-A8E6-4403-B396-3C113C77CFA2}"/>
                  </a:ext>
                </a:extLst>
              </p:cNvPr>
              <p:cNvSpPr txBox="1"/>
              <p:nvPr/>
            </p:nvSpPr>
            <p:spPr>
              <a:xfrm>
                <a:off x="4191000" y="718304"/>
                <a:ext cx="4876800" cy="486889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charset="0"/>
                              <a:ea typeface="Cambria Math" charset="0"/>
                              <a:cs typeface="Cambria Math" charset="0"/>
                            </a:rPr>
                            <m:t>𝜒</m:t>
                          </m:r>
                        </m:e>
                        <m:sup>
                          <m:r>
                            <a:rPr lang="en-US" i="1">
                              <a:latin typeface="Cambria Math" charset="0"/>
                            </a:rPr>
                            <m:t>2</m:t>
                          </m:r>
                        </m:sup>
                      </m:sSup>
                      <m:r>
                        <a:rPr lang="en-US" i="1">
                          <a:latin typeface="Cambria Math" charset="0"/>
                        </a:rPr>
                        <m:t>=</m:t>
                      </m:r>
                      <m:r>
                        <m:rPr>
                          <m:sty m:val="p"/>
                        </m:rPr>
                        <a:rPr lang="el-GR" i="1">
                          <a:latin typeface="Cambria Math" charset="0"/>
                          <a:ea typeface="Cambria Math" charset="0"/>
                          <a:cs typeface="Cambria Math" charset="0"/>
                        </a:rPr>
                        <m:t>Σ</m:t>
                      </m:r>
                      <m:f>
                        <m:fPr>
                          <m:ctrlPr>
                            <a:rPr lang="el-GR" i="1">
                              <a:latin typeface="Cambria Math" panose="02040503050406030204" pitchFamily="18" charset="0"/>
                              <a:ea typeface="Cambria Math" charset="0"/>
                              <a:cs typeface="Cambria Math" charset="0"/>
                            </a:rPr>
                          </m:ctrlPr>
                        </m:fPr>
                        <m:num>
                          <m:sSup>
                            <m:sSupPr>
                              <m:ctrlPr>
                                <a:rPr lang="el-GR" i="1">
                                  <a:latin typeface="Cambria Math" panose="02040503050406030204" pitchFamily="18" charset="0"/>
                                  <a:ea typeface="Cambria Math" charset="0"/>
                                  <a:cs typeface="Cambria Math" charset="0"/>
                                </a:rPr>
                              </m:ctrlPr>
                            </m:sSupPr>
                            <m:e>
                              <m:d>
                                <m:dPr>
                                  <m:ctrlPr>
                                    <a:rPr lang="el-GR" i="1">
                                      <a:latin typeface="Cambria Math" panose="02040503050406030204" pitchFamily="18" charset="0"/>
                                      <a:ea typeface="Cambria Math" charset="0"/>
                                      <a:cs typeface="Cambria Math" charset="0"/>
                                    </a:rPr>
                                  </m:ctrlPr>
                                </m:dPr>
                                <m:e>
                                  <m:sSub>
                                    <m:sSubPr>
                                      <m:ctrlPr>
                                        <a:rPr lang="el-GR"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𝑓</m:t>
                                      </m:r>
                                    </m:e>
                                    <m:sub>
                                      <m:r>
                                        <m:rPr>
                                          <m:sty m:val="p"/>
                                        </m:rPr>
                                        <a:rPr lang="en-US" i="0">
                                          <a:latin typeface="Cambria Math" charset="0"/>
                                          <a:ea typeface="Cambria Math" charset="0"/>
                                          <a:cs typeface="Cambria Math" charset="0"/>
                                        </a:rPr>
                                        <m:t>Observed</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𝑓</m:t>
                                      </m:r>
                                    </m:e>
                                    <m:sub>
                                      <m:r>
                                        <m:rPr>
                                          <m:sty m:val="p"/>
                                        </m:rPr>
                                        <a:rPr lang="en-US" i="0">
                                          <a:latin typeface="Cambria Math" charset="0"/>
                                          <a:ea typeface="Cambria Math" charset="0"/>
                                          <a:cs typeface="Cambria Math" charset="0"/>
                                        </a:rPr>
                                        <m:t>Expected</m:t>
                                      </m:r>
                                    </m:sub>
                                  </m:sSub>
                                </m:e>
                              </m:d>
                            </m:e>
                            <m:sup>
                              <m:r>
                                <a:rPr lang="en-US" i="1">
                                  <a:latin typeface="Cambria Math" charset="0"/>
                                  <a:ea typeface="Cambria Math" charset="0"/>
                                  <a:cs typeface="Cambria Math" charset="0"/>
                                </a:rPr>
                                <m:t>2</m:t>
                              </m:r>
                            </m:sup>
                          </m:sSup>
                        </m:num>
                        <m:den>
                          <m:sSub>
                            <m:sSubPr>
                              <m:ctrlPr>
                                <a:rPr lang="el-GR"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𝑓</m:t>
                              </m:r>
                            </m:e>
                            <m:sub>
                              <m:r>
                                <m:rPr>
                                  <m:sty m:val="p"/>
                                </m:rPr>
                                <a:rPr lang="en-US" i="0">
                                  <a:latin typeface="Cambria Math" charset="0"/>
                                  <a:ea typeface="Cambria Math" charset="0"/>
                                  <a:cs typeface="Cambria Math" charset="0"/>
                                </a:rPr>
                                <m:t>Expected</m:t>
                              </m:r>
                            </m:sub>
                          </m:sSub>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p>
                            <m:sSupPr>
                              <m:ctrlPr>
                                <a:rPr lang="en-US" b="0" i="1" smtClean="0">
                                  <a:latin typeface="Cambria Math" panose="02040503050406030204" pitchFamily="18" charset="0"/>
                                  <a:ea typeface="Cambria Math" charset="0"/>
                                  <a:cs typeface="Cambria Math" charset="0"/>
                                </a:rPr>
                              </m:ctrlPr>
                            </m:sSupPr>
                            <m:e>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11−5.76</m:t>
                                  </m:r>
                                </m:e>
                              </m:d>
                            </m:e>
                            <m:sup>
                              <m:r>
                                <a:rPr lang="en-US" b="0" i="1" smtClean="0">
                                  <a:latin typeface="Cambria Math" charset="0"/>
                                  <a:ea typeface="Cambria Math" charset="0"/>
                                  <a:cs typeface="Cambria Math" charset="0"/>
                                </a:rPr>
                                <m:t>2</m:t>
                              </m:r>
                            </m:sup>
                          </m:sSup>
                        </m:num>
                        <m:den>
                          <m:r>
                            <a:rPr lang="en-US" b="0" i="1" smtClean="0">
                              <a:latin typeface="Cambria Math" charset="0"/>
                              <a:ea typeface="Cambria Math" charset="0"/>
                              <a:cs typeface="Cambria Math" charset="0"/>
                            </a:rPr>
                            <m:t>5.76</m:t>
                          </m:r>
                        </m:den>
                      </m:f>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p>
                            <m:sSupPr>
                              <m:ctrlPr>
                                <a:rPr lang="en-US" b="0" i="1" smtClean="0">
                                  <a:latin typeface="Cambria Math" panose="02040503050406030204" pitchFamily="18" charset="0"/>
                                  <a:ea typeface="Cambria Math" charset="0"/>
                                  <a:cs typeface="Cambria Math" charset="0"/>
                                </a:rPr>
                              </m:ctrlPr>
                            </m:sSupPr>
                            <m:e>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61−66.24</m:t>
                                  </m:r>
                                </m:e>
                              </m:d>
                            </m:e>
                            <m:sup>
                              <m:r>
                                <a:rPr lang="en-US" b="0" i="1" smtClean="0">
                                  <a:latin typeface="Cambria Math" charset="0"/>
                                  <a:ea typeface="Cambria Math" charset="0"/>
                                  <a:cs typeface="Cambria Math" charset="0"/>
                                </a:rPr>
                                <m:t>2</m:t>
                              </m:r>
                            </m:sup>
                          </m:sSup>
                        </m:num>
                        <m:den>
                          <m:r>
                            <a:rPr lang="en-US" b="0" i="1" smtClean="0">
                              <a:latin typeface="Cambria Math" charset="0"/>
                              <a:ea typeface="Cambria Math" charset="0"/>
                              <a:cs typeface="Cambria Math" charset="0"/>
                            </a:rPr>
                            <m:t>66.24</m:t>
                          </m:r>
                        </m:den>
                      </m:f>
                    </m:oMath>
                    <m:oMath xmlns:m="http://schemas.openxmlformats.org/officeDocument/2006/math">
                      <m:r>
                        <a:rPr lang="en-US" b="0" i="1" smtClean="0">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sSup>
                            <m:sSupPr>
                              <m:ctrlPr>
                                <a:rPr lang="en-US" i="1">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5.2400</m:t>
                              </m:r>
                            </m:e>
                            <m:sup>
                              <m:r>
                                <a:rPr lang="en-US" i="1">
                                  <a:latin typeface="Cambria Math" charset="0"/>
                                  <a:ea typeface="Cambria Math" charset="0"/>
                                  <a:cs typeface="Cambria Math" charset="0"/>
                                </a:rPr>
                                <m:t>2</m:t>
                              </m:r>
                            </m:sup>
                          </m:sSup>
                        </m:num>
                        <m:den>
                          <m:r>
                            <a:rPr lang="en-US" i="1">
                              <a:latin typeface="Cambria Math" charset="0"/>
                              <a:ea typeface="Cambria Math" charset="0"/>
                              <a:cs typeface="Cambria Math" charset="0"/>
                            </a:rPr>
                            <m:t>5.76</m:t>
                          </m:r>
                        </m:den>
                      </m:f>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sSup>
                            <m:sSupPr>
                              <m:ctrlPr>
                                <a:rPr lang="en-US" i="1">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−5.2400</m:t>
                              </m:r>
                            </m:e>
                            <m:sup>
                              <m:r>
                                <a:rPr lang="en-US" i="1">
                                  <a:latin typeface="Cambria Math" charset="0"/>
                                  <a:ea typeface="Cambria Math" charset="0"/>
                                  <a:cs typeface="Cambria Math" charset="0"/>
                                </a:rPr>
                                <m:t>2</m:t>
                              </m:r>
                            </m:sup>
                          </m:sSup>
                        </m:num>
                        <m:den>
                          <m:r>
                            <a:rPr lang="en-US" i="1">
                              <a:latin typeface="Cambria Math" charset="0"/>
                              <a:ea typeface="Cambria Math" charset="0"/>
                              <a:cs typeface="Cambria Math" charset="0"/>
                            </a:rPr>
                            <m:t>66.24</m:t>
                          </m:r>
                        </m:den>
                      </m:f>
                    </m:oMath>
                    <m:oMath xmlns:m="http://schemas.openxmlformats.org/officeDocument/2006/math">
                      <m:r>
                        <a:rPr lang="en-US" b="0" i="1" smtClean="0">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27.4576</m:t>
                          </m:r>
                        </m:num>
                        <m:den>
                          <m:r>
                            <a:rPr lang="en-US" i="1">
                              <a:latin typeface="Cambria Math" charset="0"/>
                              <a:ea typeface="Cambria Math" charset="0"/>
                              <a:cs typeface="Cambria Math" charset="0"/>
                            </a:rPr>
                            <m:t>5.76</m:t>
                          </m:r>
                        </m:den>
                      </m:f>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27.4576</m:t>
                          </m:r>
                        </m:num>
                        <m:den>
                          <m:r>
                            <a:rPr lang="en-US" i="1">
                              <a:latin typeface="Cambria Math" charset="0"/>
                              <a:ea typeface="Cambria Math" charset="0"/>
                              <a:cs typeface="Cambria Math" charset="0"/>
                            </a:rPr>
                            <m:t>66.24</m:t>
                          </m:r>
                        </m:den>
                      </m:f>
                    </m:oMath>
                    <m:oMath xmlns:m="http://schemas.openxmlformats.org/officeDocument/2006/math">
                      <m:r>
                        <a:rPr lang="en-US" b="0" i="1" smtClean="0">
                          <a:latin typeface="Cambria Math" charset="0"/>
                          <a:ea typeface="Cambria Math" charset="0"/>
                          <a:cs typeface="Cambria Math" charset="0"/>
                        </a:rPr>
                        <m:t>=4.7669+0.4145</m:t>
                      </m:r>
                    </m:oMath>
                    <m:oMath xmlns:m="http://schemas.openxmlformats.org/officeDocument/2006/math">
                      <m:r>
                        <a:rPr lang="en-US" b="0" i="1" smtClean="0">
                          <a:latin typeface="Cambria Math" charset="0"/>
                          <a:ea typeface="Cambria Math" charset="0"/>
                          <a:cs typeface="Cambria Math" charset="0"/>
                        </a:rPr>
                        <m:t>=5.1814</m:t>
                      </m:r>
                    </m:oMath>
                    <m:oMath xmlns:m="http://schemas.openxmlformats.org/officeDocument/2006/math">
                      <m:r>
                        <a:rPr lang="en-US" b="0" i="1" smtClean="0">
                          <a:latin typeface="Cambria Math" charset="0"/>
                          <a:ea typeface="Cambria Math" charset="0"/>
                          <a:cs typeface="Cambria Math" charset="0"/>
                        </a:rPr>
                        <m:t>=5.18</m:t>
                      </m:r>
                    </m:oMath>
                  </m:oMathPara>
                </a14:m>
                <a:endParaRPr lang="en-US" dirty="0"/>
              </a:p>
            </p:txBody>
          </p:sp>
        </mc:Choice>
        <mc:Fallback xmlns="">
          <p:sp>
            <p:nvSpPr>
              <p:cNvPr id="11" name="TextBox 10">
                <a:extLst>
                  <a:ext uri="{FF2B5EF4-FFF2-40B4-BE49-F238E27FC236}">
                    <a16:creationId xmlns:a16="http://schemas.microsoft.com/office/drawing/2014/main" id="{AE82FF19-A8E6-4403-B396-3C113C77CFA2}"/>
                  </a:ext>
                </a:extLst>
              </p:cNvPr>
              <p:cNvSpPr txBox="1">
                <a:spLocks noRot="1" noChangeAspect="1" noMove="1" noResize="1" noEditPoints="1" noAdjustHandles="1" noChangeArrowheads="1" noChangeShapeType="1" noTextEdit="1"/>
              </p:cNvSpPr>
              <p:nvPr/>
            </p:nvSpPr>
            <p:spPr>
              <a:xfrm>
                <a:off x="4191000" y="718304"/>
                <a:ext cx="4876800" cy="48688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54730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849652" cy="502602"/>
          </a:xfrm>
        </p:spPr>
        <p:txBody>
          <a:bodyPr>
            <a:normAutofit fontScale="90000"/>
          </a:bodyPr>
          <a:lstStyle/>
          <a:p>
            <a:r>
              <a:rPr lang="en-US" sz="4000" dirty="0"/>
              <a:t>Traffic Tickets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0E280F78-0937-43BD-B142-CF59E3A6A7FF}"/>
              </a:ext>
            </a:extLst>
          </p:cNvPr>
          <p:cNvSpPr>
            <a:spLocks noGrp="1"/>
          </p:cNvSpPr>
          <p:nvPr>
            <p:ph idx="1"/>
          </p:nvPr>
        </p:nvSpPr>
        <p:spPr>
          <a:xfrm>
            <a:off x="457200" y="1166018"/>
            <a:ext cx="8686800" cy="5034060"/>
          </a:xfrm>
        </p:spPr>
        <p:txBody>
          <a:bodyPr>
            <a:normAutofit/>
          </a:bodyPr>
          <a:lstStyle/>
          <a:p>
            <a:pPr>
              <a:spcBef>
                <a:spcPts val="0"/>
              </a:spcBef>
            </a:pPr>
            <a:r>
              <a:rPr lang="en-US" sz="3600" b="1" dirty="0"/>
              <a:t>STEP 6:</a:t>
            </a:r>
            <a:r>
              <a:rPr lang="en-US" sz="3600" dirty="0"/>
              <a:t> Interpret the Results</a:t>
            </a:r>
          </a:p>
          <a:p>
            <a:pPr lvl="1">
              <a:spcBef>
                <a:spcPts val="0"/>
              </a:spcBef>
            </a:pPr>
            <a:r>
              <a:rPr lang="en-US" sz="3200" dirty="0"/>
              <a:t>Need to answer two questions</a:t>
            </a:r>
          </a:p>
          <a:p>
            <a:pPr lvl="2">
              <a:spcBef>
                <a:spcPts val="0"/>
              </a:spcBef>
            </a:pPr>
            <a:r>
              <a:rPr lang="en-US" sz="2800" dirty="0"/>
              <a:t>Was the null hypothesis rejected?</a:t>
            </a:r>
          </a:p>
          <a:p>
            <a:pPr lvl="2">
              <a:spcBef>
                <a:spcPts val="0"/>
              </a:spcBef>
            </a:pPr>
            <a:r>
              <a:rPr lang="en-US" sz="2800" dirty="0"/>
              <a:t>If so, what is the direction of the results?</a:t>
            </a:r>
          </a:p>
        </p:txBody>
      </p:sp>
      <p:sp>
        <p:nvSpPr>
          <p:cNvPr id="6" name="TextBox 5">
            <a:extLst>
              <a:ext uri="{FF2B5EF4-FFF2-40B4-BE49-F238E27FC236}">
                <a16:creationId xmlns:a16="http://schemas.microsoft.com/office/drawing/2014/main" id="{6715FA1E-175A-4338-A9C8-49455B3545D8}"/>
              </a:ext>
            </a:extLst>
          </p:cNvPr>
          <p:cNvSpPr txBox="1"/>
          <p:nvPr/>
        </p:nvSpPr>
        <p:spPr>
          <a:xfrm>
            <a:off x="954156" y="3970539"/>
            <a:ext cx="4572000" cy="646331"/>
          </a:xfrm>
          <a:prstGeom prst="rect">
            <a:avLst/>
          </a:prstGeom>
          <a:noFill/>
        </p:spPr>
        <p:txBody>
          <a:bodyPr wrap="square">
            <a:spAutoFit/>
          </a:bodyPr>
          <a:lstStyle/>
          <a:p>
            <a:pPr marL="571500" lvl="1">
              <a:spcBef>
                <a:spcPts val="0"/>
              </a:spcBef>
            </a:pPr>
            <a:r>
              <a:rPr lang="en-US" sz="1800" dirty="0">
                <a:latin typeface="Times New Roman" pitchFamily="18" charset="0"/>
                <a:cs typeface="Times New Roman" pitchFamily="18" charset="0"/>
              </a:rPr>
              <a:t>If </a:t>
            </a:r>
            <a:r>
              <a:rPr lang="el-GR" sz="1800" i="1" dirty="0">
                <a:latin typeface="Times New Roman" pitchFamily="18" charset="0"/>
                <a:cs typeface="Times New Roman" pitchFamily="18" charset="0"/>
              </a:rPr>
              <a:t>χ</a:t>
            </a:r>
            <a:r>
              <a:rPr lang="en-US" sz="1800" i="1" baseline="30000" dirty="0">
                <a:latin typeface="Times New Roman" pitchFamily="18" charset="0"/>
                <a:cs typeface="Times New Roman" pitchFamily="18" charset="0"/>
              </a:rPr>
              <a:t>2</a:t>
            </a:r>
            <a:r>
              <a:rPr lang="en-US" sz="1800" dirty="0">
                <a:latin typeface="Times New Roman" pitchFamily="18" charset="0"/>
                <a:cs typeface="Times New Roman" pitchFamily="18" charset="0"/>
              </a:rPr>
              <a:t> ≥ 3.841, reject </a:t>
            </a:r>
            <a:r>
              <a:rPr lang="en-US" sz="1800" i="1" dirty="0">
                <a:latin typeface="Times New Roman" pitchFamily="18" charset="0"/>
                <a:cs typeface="Times New Roman" pitchFamily="18" charset="0"/>
              </a:rPr>
              <a:t>H</a:t>
            </a:r>
            <a:r>
              <a:rPr lang="en-US" sz="1800" baseline="-25000" dirty="0">
                <a:latin typeface="Times New Roman" pitchFamily="18" charset="0"/>
                <a:cs typeface="Times New Roman" pitchFamily="18" charset="0"/>
              </a:rPr>
              <a:t>0</a:t>
            </a:r>
            <a:endParaRPr lang="en-US" sz="1800" dirty="0">
              <a:latin typeface="Times New Roman" pitchFamily="18" charset="0"/>
              <a:cs typeface="Times New Roman" pitchFamily="18" charset="0"/>
            </a:endParaRPr>
          </a:p>
          <a:p>
            <a:pPr marL="571500" lvl="1">
              <a:spcBef>
                <a:spcPts val="0"/>
              </a:spcBef>
            </a:pPr>
            <a:r>
              <a:rPr lang="en-US" sz="1800" dirty="0">
                <a:latin typeface="Times New Roman" pitchFamily="18" charset="0"/>
                <a:cs typeface="Times New Roman" pitchFamily="18" charset="0"/>
              </a:rPr>
              <a:t>If </a:t>
            </a:r>
            <a:r>
              <a:rPr lang="el-GR" sz="1800" i="1" dirty="0">
                <a:latin typeface="Times New Roman" pitchFamily="18" charset="0"/>
                <a:cs typeface="Times New Roman" pitchFamily="18" charset="0"/>
              </a:rPr>
              <a:t>χ</a:t>
            </a:r>
            <a:r>
              <a:rPr lang="en-US" sz="1800" i="1" baseline="30000" dirty="0">
                <a:latin typeface="Times New Roman" pitchFamily="18" charset="0"/>
                <a:cs typeface="Times New Roman" pitchFamily="18" charset="0"/>
              </a:rPr>
              <a:t>2 </a:t>
            </a:r>
            <a:r>
              <a:rPr lang="en-US" sz="1800" dirty="0">
                <a:latin typeface="Times New Roman" pitchFamily="18" charset="0"/>
                <a:cs typeface="Times New Roman" pitchFamily="18" charset="0"/>
              </a:rPr>
              <a:t>&lt; 3.841, fail to reject </a:t>
            </a:r>
            <a:r>
              <a:rPr lang="en-US" sz="1800" i="1" dirty="0">
                <a:latin typeface="Times New Roman" pitchFamily="18" charset="0"/>
                <a:cs typeface="Times New Roman" pitchFamily="18" charset="0"/>
              </a:rPr>
              <a:t>H</a:t>
            </a:r>
            <a:r>
              <a:rPr lang="en-US" sz="1800" baseline="-25000" dirty="0">
                <a:latin typeface="Times New Roman" pitchFamily="18" charset="0"/>
                <a:cs typeface="Times New Roman" pitchFamily="18" charset="0"/>
              </a:rPr>
              <a:t>0</a:t>
            </a:r>
            <a:endParaRPr lang="en-US"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57A4ECD4-2A33-4AFE-A810-0E695EAB036D}"/>
              </a:ext>
            </a:extLst>
          </p:cNvPr>
          <p:cNvSpPr txBox="1"/>
          <p:nvPr/>
        </p:nvSpPr>
        <p:spPr>
          <a:xfrm>
            <a:off x="954156" y="3581657"/>
            <a:ext cx="795859" cy="369332"/>
          </a:xfrm>
          <a:prstGeom prst="rect">
            <a:avLst/>
          </a:prstGeom>
          <a:noFill/>
        </p:spPr>
        <p:txBody>
          <a:bodyPr wrap="none" rtlCol="0">
            <a:spAutoFit/>
          </a:bodyPr>
          <a:lstStyle/>
          <a:p>
            <a:r>
              <a:rPr lang="en-US" dirty="0"/>
              <a:t>Recall:</a:t>
            </a:r>
          </a:p>
        </p:txBody>
      </p:sp>
    </p:spTree>
    <p:extLst>
      <p:ext uri="{BB962C8B-B14F-4D97-AF65-F5344CB8AC3E}">
        <p14:creationId xmlns:p14="http://schemas.microsoft.com/office/powerpoint/2010/main" val="411357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6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A494D886-40D9-4C1D-830A-2ACBF5703BEA}"/>
              </a:ext>
            </a:extLst>
          </p:cNvPr>
          <p:cNvSpPr>
            <a:spLocks noGrp="1"/>
          </p:cNvSpPr>
          <p:nvPr>
            <p:ph idx="1"/>
          </p:nvPr>
        </p:nvSpPr>
        <p:spPr>
          <a:xfrm>
            <a:off x="457200" y="1076093"/>
            <a:ext cx="8229600" cy="4525963"/>
          </a:xfrm>
        </p:spPr>
        <p:txBody>
          <a:bodyPr>
            <a:normAutofit fontScale="85000" lnSpcReduction="10000"/>
          </a:bodyPr>
          <a:lstStyle/>
          <a:p>
            <a:pPr>
              <a:lnSpc>
                <a:spcPct val="120000"/>
              </a:lnSpc>
              <a:spcBef>
                <a:spcPts val="0"/>
              </a:spcBef>
            </a:pPr>
            <a:r>
              <a:rPr lang="en-US" b="1" dirty="0"/>
              <a:t>STEP 6:</a:t>
            </a:r>
            <a:r>
              <a:rPr lang="en-US" dirty="0"/>
              <a:t> Interpret the Results</a:t>
            </a:r>
          </a:p>
          <a:p>
            <a:pPr lvl="1">
              <a:lnSpc>
                <a:spcPct val="120000"/>
              </a:lnSpc>
              <a:spcBef>
                <a:spcPts val="0"/>
              </a:spcBef>
            </a:pPr>
            <a:r>
              <a:rPr lang="en-US" dirty="0"/>
              <a:t>APA format, </a:t>
            </a:r>
            <a:r>
              <a:rPr lang="el-GR" i="1" dirty="0">
                <a:latin typeface="Times New Roman" pitchFamily="18" charset="0"/>
                <a:cs typeface="Times New Roman" pitchFamily="18" charset="0"/>
              </a:rPr>
              <a:t>χ</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72) = 5.18,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&lt; .05</a:t>
            </a:r>
            <a:endParaRPr lang="en-US" dirty="0"/>
          </a:p>
          <a:p>
            <a:pPr lvl="2">
              <a:lnSpc>
                <a:spcPct val="120000"/>
              </a:lnSpc>
              <a:spcBef>
                <a:spcPts val="0"/>
              </a:spcBef>
            </a:pPr>
            <a:r>
              <a:rPr lang="en-US" dirty="0"/>
              <a:t> </a:t>
            </a:r>
            <a:r>
              <a:rPr lang="el-GR" i="1" dirty="0">
                <a:latin typeface="Times New Roman" pitchFamily="18" charset="0"/>
                <a:cs typeface="Times New Roman" pitchFamily="18" charset="0"/>
              </a:rPr>
              <a:t>χ</a:t>
            </a:r>
            <a:r>
              <a:rPr lang="en-US" baseline="30000" dirty="0">
                <a:latin typeface="Times New Roman" pitchFamily="18" charset="0"/>
                <a:cs typeface="Times New Roman" pitchFamily="18" charset="0"/>
              </a:rPr>
              <a:t>2 </a:t>
            </a:r>
            <a:r>
              <a:rPr lang="en-US" dirty="0"/>
              <a:t>reveals test statistic is a chi-square value.</a:t>
            </a:r>
          </a:p>
          <a:p>
            <a:pPr lvl="2">
              <a:lnSpc>
                <a:spcPct val="120000"/>
              </a:lnSpc>
              <a:spcBef>
                <a:spcPts val="0"/>
              </a:spcBef>
            </a:pPr>
            <a:r>
              <a:rPr lang="en-US" dirty="0"/>
              <a:t>The 1 in the parentheses is the degrees of freedom.</a:t>
            </a:r>
          </a:p>
          <a:p>
            <a:pPr lvl="2">
              <a:lnSpc>
                <a:spcPct val="120000"/>
              </a:lnSpc>
              <a:spcBef>
                <a:spcPts val="0"/>
              </a:spcBef>
            </a:pPr>
            <a:r>
              <a:rPr lang="en-US" i="1" dirty="0"/>
              <a:t>N</a:t>
            </a:r>
            <a:r>
              <a:rPr lang="en-US" dirty="0"/>
              <a:t> = 72 gives the sample size.</a:t>
            </a:r>
          </a:p>
          <a:p>
            <a:pPr lvl="2">
              <a:lnSpc>
                <a:spcPct val="120000"/>
              </a:lnSpc>
              <a:spcBef>
                <a:spcPts val="0"/>
              </a:spcBef>
            </a:pPr>
            <a:r>
              <a:rPr lang="en-US" dirty="0"/>
              <a:t>5.18 is the value of the test statistic that was calculated</a:t>
            </a:r>
            <a:br>
              <a:rPr lang="en-US" dirty="0"/>
            </a:br>
            <a:r>
              <a:rPr lang="en-US" dirty="0"/>
              <a:t>(APA format requires value to be reported to two decimal places).</a:t>
            </a:r>
          </a:p>
          <a:p>
            <a:pPr lvl="2">
              <a:lnSpc>
                <a:spcPct val="120000"/>
              </a:lnSpc>
              <a:spcBef>
                <a:spcPts val="0"/>
              </a:spcBef>
            </a:pPr>
            <a:r>
              <a:rPr lang="en-US" dirty="0"/>
              <a:t>.05 indicates that alpha was set at .05; in other words, a 5% chance of making a Type 1 error.</a:t>
            </a:r>
          </a:p>
          <a:p>
            <a:pPr lvl="2">
              <a:lnSpc>
                <a:spcPct val="120000"/>
              </a:lnSpc>
              <a:spcBef>
                <a:spcPts val="0"/>
              </a:spcBef>
            </a:pPr>
            <a:r>
              <a:rPr lang="en-US" i="1" dirty="0"/>
              <a:t>p</a:t>
            </a:r>
            <a:r>
              <a:rPr lang="en-US" dirty="0"/>
              <a:t> &lt; .05 reveals that the null hypothesis was rejected.</a:t>
            </a:r>
            <a:br>
              <a:rPr lang="en-US" dirty="0"/>
            </a:br>
            <a:r>
              <a:rPr lang="en-US" dirty="0"/>
              <a:t>Value of the test statistic (5.18) is a rare result: the probability of its occurring is less than .05 when the null hypothesis is true.</a:t>
            </a:r>
          </a:p>
          <a:p>
            <a:pPr>
              <a:lnSpc>
                <a:spcPct val="120000"/>
              </a:lnSpc>
              <a:spcBef>
                <a:spcPts val="0"/>
              </a:spcBef>
            </a:pPr>
            <a:endParaRPr lang="en-US" dirty="0"/>
          </a:p>
        </p:txBody>
      </p:sp>
    </p:spTree>
    <p:extLst>
      <p:ext uri="{BB962C8B-B14F-4D97-AF65-F5344CB8AC3E}">
        <p14:creationId xmlns:p14="http://schemas.microsoft.com/office/powerpoint/2010/main" val="3501940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t>Traffic Tickets Example: Step 6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F3FFAEEC-FC01-4409-8C40-8F9B1D37DE79}"/>
              </a:ext>
            </a:extLst>
          </p:cNvPr>
          <p:cNvSpPr>
            <a:spLocks noGrp="1"/>
          </p:cNvSpPr>
          <p:nvPr>
            <p:ph idx="1"/>
          </p:nvPr>
        </p:nvSpPr>
        <p:spPr>
          <a:xfrm>
            <a:off x="457200" y="1031490"/>
            <a:ext cx="8229600" cy="4525963"/>
          </a:xfrm>
        </p:spPr>
        <p:txBody>
          <a:bodyPr/>
          <a:lstStyle/>
          <a:p>
            <a:pPr>
              <a:spcBef>
                <a:spcPts val="0"/>
              </a:spcBef>
            </a:pPr>
            <a:r>
              <a:rPr lang="en-US" b="1" dirty="0"/>
              <a:t>STEP 6:</a:t>
            </a:r>
            <a:r>
              <a:rPr lang="en-US" dirty="0"/>
              <a:t> Interpret the Results</a:t>
            </a:r>
          </a:p>
          <a:p>
            <a:pPr marL="677863" lvl="1">
              <a:spcBef>
                <a:spcPts val="0"/>
              </a:spcBef>
            </a:pPr>
            <a:r>
              <a:rPr lang="en-US" dirty="0"/>
              <a:t>What is the direction of the results?</a:t>
            </a:r>
          </a:p>
          <a:p>
            <a:pPr marL="962025" lvl="2">
              <a:spcBef>
                <a:spcPts val="0"/>
              </a:spcBef>
              <a:spcAft>
                <a:spcPts val="1200"/>
              </a:spcAft>
            </a:pPr>
            <a:r>
              <a:rPr lang="en-US" dirty="0"/>
              <a:t>Compare what was observed to what was expected:</a:t>
            </a:r>
          </a:p>
          <a:p>
            <a:pPr marL="1265238" lvl="3">
              <a:spcBef>
                <a:spcPts val="0"/>
              </a:spcBef>
              <a:spcAft>
                <a:spcPts val="1200"/>
              </a:spcAft>
            </a:pPr>
            <a:r>
              <a:rPr lang="en-US" sz="2000" dirty="0"/>
              <a:t>Teenagers account for 8% of the drivers, but they received 15.28% of the tickets.</a:t>
            </a:r>
          </a:p>
          <a:p>
            <a:pPr marL="1265238" lvl="3">
              <a:spcBef>
                <a:spcPts val="0"/>
              </a:spcBef>
              <a:spcAft>
                <a:spcPts val="1200"/>
              </a:spcAft>
            </a:pPr>
            <a:r>
              <a:rPr lang="en-US" sz="2000" dirty="0"/>
              <a:t>Researcher can say that 15.28% is statistically higher than 8%.</a:t>
            </a:r>
          </a:p>
          <a:p>
            <a:pPr marL="808038" lvl="2">
              <a:spcBef>
                <a:spcPts val="0"/>
              </a:spcBef>
              <a:spcAft>
                <a:spcPts val="1200"/>
              </a:spcAft>
            </a:pPr>
            <a:r>
              <a:rPr lang="en-US" sz="2200" dirty="0"/>
              <a:t>Dr. Koenig concludes that teens in this town get statistically significantly more tickets than expected for the number of teens who are drivers.</a:t>
            </a:r>
          </a:p>
        </p:txBody>
      </p:sp>
    </p:spTree>
    <p:extLst>
      <p:ext uri="{BB962C8B-B14F-4D97-AF65-F5344CB8AC3E}">
        <p14:creationId xmlns:p14="http://schemas.microsoft.com/office/powerpoint/2010/main" val="1099282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4243876" cy="502602"/>
          </a:xfrm>
        </p:spPr>
        <p:txBody>
          <a:bodyPr>
            <a:normAutofit fontScale="90000"/>
          </a:bodyPr>
          <a:lstStyle/>
          <a:p>
            <a:r>
              <a:rPr lang="en-US" sz="4000" dirty="0"/>
              <a:t>Putting It All Together</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F902E3C1-9C3A-4889-A236-897210F88765}"/>
              </a:ext>
            </a:extLst>
          </p:cNvPr>
          <p:cNvSpPr>
            <a:spLocks noGrp="1"/>
          </p:cNvSpPr>
          <p:nvPr>
            <p:ph idx="1"/>
          </p:nvPr>
        </p:nvSpPr>
        <p:spPr>
          <a:xfrm>
            <a:off x="457200" y="1143006"/>
            <a:ext cx="7582829" cy="4525963"/>
          </a:xfrm>
        </p:spPr>
        <p:txBody>
          <a:bodyPr>
            <a:normAutofit/>
          </a:bodyPr>
          <a:lstStyle/>
          <a:p>
            <a:pPr>
              <a:spcBef>
                <a:spcPts val="0"/>
              </a:spcBef>
            </a:pPr>
            <a:r>
              <a:rPr lang="en-US" sz="3600" b="0" dirty="0"/>
              <a:t>A four-point interpretation </a:t>
            </a:r>
          </a:p>
          <a:p>
            <a:pPr lvl="1">
              <a:spcBef>
                <a:spcPts val="0"/>
              </a:spcBef>
            </a:pPr>
            <a:r>
              <a:rPr lang="en-US" sz="3200" b="0" dirty="0"/>
              <a:t>What was done? </a:t>
            </a:r>
          </a:p>
          <a:p>
            <a:pPr lvl="1">
              <a:spcBef>
                <a:spcPts val="0"/>
              </a:spcBef>
            </a:pPr>
            <a:r>
              <a:rPr lang="en-US" sz="3200" b="0" dirty="0"/>
              <a:t>What was found? </a:t>
            </a:r>
            <a:endParaRPr lang="en-US" sz="3200" dirty="0"/>
          </a:p>
          <a:p>
            <a:pPr lvl="1">
              <a:spcBef>
                <a:spcPts val="0"/>
              </a:spcBef>
            </a:pPr>
            <a:r>
              <a:rPr lang="en-US" sz="3200" b="0" dirty="0"/>
              <a:t>What does it mean?</a:t>
            </a:r>
          </a:p>
          <a:p>
            <a:pPr lvl="1">
              <a:spcBef>
                <a:spcPts val="0"/>
              </a:spcBef>
            </a:pPr>
            <a:r>
              <a:rPr lang="en-US" sz="3200" b="0" dirty="0"/>
              <a:t>What suggestions are there for future research?</a:t>
            </a:r>
          </a:p>
        </p:txBody>
      </p:sp>
    </p:spTree>
    <p:extLst>
      <p:ext uri="{BB962C8B-B14F-4D97-AF65-F5344CB8AC3E}">
        <p14:creationId xmlns:p14="http://schemas.microsoft.com/office/powerpoint/2010/main" val="2772648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485271" cy="1013876"/>
          </a:xfrm>
        </p:spPr>
        <p:txBody>
          <a:bodyPr>
            <a:normAutofit fontScale="90000"/>
          </a:bodyPr>
          <a:lstStyle/>
          <a:p>
            <a:pPr algn="l"/>
            <a:r>
              <a:rPr lang="en-US" sz="4000" dirty="0"/>
              <a:t>Calculating the Chi-Square Test of Independence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8EB4F611-A683-418C-9822-B9609EFE0E44}"/>
              </a:ext>
            </a:extLst>
          </p:cNvPr>
          <p:cNvSpPr>
            <a:spLocks noGrp="1"/>
          </p:cNvSpPr>
          <p:nvPr>
            <p:ph idx="1"/>
          </p:nvPr>
        </p:nvSpPr>
        <p:spPr>
          <a:xfrm>
            <a:off x="457200" y="1366024"/>
            <a:ext cx="7984274" cy="4525963"/>
          </a:xfrm>
        </p:spPr>
        <p:txBody>
          <a:bodyPr>
            <a:normAutofit lnSpcReduction="10000"/>
          </a:bodyPr>
          <a:lstStyle/>
          <a:p>
            <a:pPr>
              <a:lnSpc>
                <a:spcPct val="120000"/>
              </a:lnSpc>
              <a:spcBef>
                <a:spcPts val="0"/>
              </a:spcBef>
            </a:pPr>
            <a:r>
              <a:rPr lang="en-US" sz="2400" dirty="0"/>
              <a:t>Chi-Square Test of Independence </a:t>
            </a:r>
          </a:p>
          <a:p>
            <a:pPr lvl="1">
              <a:lnSpc>
                <a:spcPct val="120000"/>
              </a:lnSpc>
              <a:spcBef>
                <a:spcPts val="0"/>
              </a:spcBef>
            </a:pPr>
            <a:r>
              <a:rPr lang="en-US" sz="2000" dirty="0"/>
              <a:t>Nonparametric test used to determine whether two or more samples of cases differ on a categorical (nominal- or ordinal-level) dependent variable</a:t>
            </a:r>
          </a:p>
          <a:p>
            <a:pPr lvl="1">
              <a:lnSpc>
                <a:spcPct val="120000"/>
              </a:lnSpc>
              <a:spcBef>
                <a:spcPts val="0"/>
              </a:spcBef>
            </a:pPr>
            <a:r>
              <a:rPr lang="en-US" sz="2000" dirty="0"/>
              <a:t>Answers the question of whether two variables are related or independent </a:t>
            </a:r>
          </a:p>
          <a:p>
            <a:pPr lvl="2">
              <a:lnSpc>
                <a:spcPct val="120000"/>
              </a:lnSpc>
              <a:spcBef>
                <a:spcPts val="0"/>
              </a:spcBef>
            </a:pPr>
            <a:r>
              <a:rPr lang="en-US" sz="1800" dirty="0"/>
              <a:t>Functions like a relationship test </a:t>
            </a:r>
          </a:p>
          <a:p>
            <a:pPr lvl="3">
              <a:lnSpc>
                <a:spcPct val="120000"/>
              </a:lnSpc>
              <a:spcBef>
                <a:spcPts val="0"/>
              </a:spcBef>
            </a:pPr>
            <a:r>
              <a:rPr lang="en-US" sz="1400" dirty="0"/>
              <a:t>Example: Is there a relationship between sex and the presence of an eating disorder?</a:t>
            </a:r>
          </a:p>
          <a:p>
            <a:pPr lvl="2">
              <a:lnSpc>
                <a:spcPct val="120000"/>
              </a:lnSpc>
              <a:spcBef>
                <a:spcPts val="0"/>
              </a:spcBef>
            </a:pPr>
            <a:r>
              <a:rPr lang="en-US" sz="1800" dirty="0"/>
              <a:t>Functions like a difference test </a:t>
            </a:r>
          </a:p>
          <a:p>
            <a:pPr lvl="3">
              <a:lnSpc>
                <a:spcPct val="120000"/>
              </a:lnSpc>
              <a:spcBef>
                <a:spcPts val="0"/>
              </a:spcBef>
            </a:pPr>
            <a:r>
              <a:rPr lang="en-US" sz="1400" dirty="0"/>
              <a:t>Example: Do the sexes differ in the prevalence of eating disorders?</a:t>
            </a:r>
          </a:p>
          <a:p>
            <a:pPr lvl="1">
              <a:lnSpc>
                <a:spcPct val="120000"/>
              </a:lnSpc>
              <a:spcBef>
                <a:spcPts val="0"/>
              </a:spcBef>
            </a:pPr>
            <a:r>
              <a:rPr lang="en-US" sz="2000" dirty="0"/>
              <a:t>Also known as</a:t>
            </a:r>
          </a:p>
          <a:p>
            <a:pPr lvl="2">
              <a:lnSpc>
                <a:spcPct val="120000"/>
              </a:lnSpc>
              <a:spcBef>
                <a:spcPts val="0"/>
              </a:spcBef>
            </a:pPr>
            <a:r>
              <a:rPr lang="en-US" sz="1800" dirty="0"/>
              <a:t>Chi-square test of association</a:t>
            </a:r>
          </a:p>
          <a:p>
            <a:pPr lvl="2">
              <a:lnSpc>
                <a:spcPct val="120000"/>
              </a:lnSpc>
              <a:spcBef>
                <a:spcPts val="0"/>
              </a:spcBef>
            </a:pPr>
            <a:r>
              <a:rPr lang="en-US" sz="1800" dirty="0"/>
              <a:t>Chi-square test for contingency tables</a:t>
            </a:r>
          </a:p>
        </p:txBody>
      </p:sp>
    </p:spTree>
    <p:extLst>
      <p:ext uri="{BB962C8B-B14F-4D97-AF65-F5344CB8AC3E}">
        <p14:creationId xmlns:p14="http://schemas.microsoft.com/office/powerpoint/2010/main" val="122373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485271" cy="1013876"/>
          </a:xfrm>
        </p:spPr>
        <p:txBody>
          <a:bodyPr>
            <a:normAutofit fontScale="90000"/>
          </a:bodyPr>
          <a:lstStyle/>
          <a:p>
            <a:pPr algn="l"/>
            <a:r>
              <a:rPr lang="en-US" sz="4000" dirty="0"/>
              <a:t>Calculating the Chi-Square Test of Independence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DDC2B919-18FD-4E8C-B2FC-CBC941D4F774}"/>
              </a:ext>
            </a:extLst>
          </p:cNvPr>
          <p:cNvSpPr>
            <a:spLocks noGrp="1"/>
          </p:cNvSpPr>
          <p:nvPr>
            <p:ph idx="1"/>
          </p:nvPr>
        </p:nvSpPr>
        <p:spPr>
          <a:xfrm>
            <a:off x="457199" y="1421783"/>
            <a:ext cx="8419171" cy="4525963"/>
          </a:xfrm>
        </p:spPr>
        <p:txBody>
          <a:bodyPr>
            <a:normAutofit/>
          </a:bodyPr>
          <a:lstStyle/>
          <a:p>
            <a:pPr>
              <a:lnSpc>
                <a:spcPct val="110000"/>
              </a:lnSpc>
              <a:spcBef>
                <a:spcPts val="0"/>
              </a:spcBef>
            </a:pPr>
            <a:r>
              <a:rPr lang="en-US" sz="2800" dirty="0"/>
              <a:t>Example: Dr. Pradesh’s Reading and Grades Study</a:t>
            </a:r>
          </a:p>
          <a:p>
            <a:pPr lvl="1">
              <a:lnSpc>
                <a:spcPct val="110000"/>
              </a:lnSpc>
              <a:spcBef>
                <a:spcPts val="0"/>
              </a:spcBef>
            </a:pPr>
            <a:r>
              <a:rPr lang="en-US" sz="2400" dirty="0"/>
              <a:t>Does reading a textbook before or after class have an impact on how well a student does in class?</a:t>
            </a:r>
            <a:br>
              <a:rPr lang="en-US" sz="2400" dirty="0"/>
            </a:br>
            <a:endParaRPr lang="en-US" sz="2400" dirty="0"/>
          </a:p>
          <a:p>
            <a:pPr lvl="1">
              <a:lnSpc>
                <a:spcPct val="110000"/>
              </a:lnSpc>
              <a:spcBef>
                <a:spcPts val="0"/>
              </a:spcBef>
            </a:pPr>
            <a:r>
              <a:rPr lang="en-US" sz="2400" dirty="0"/>
              <a:t>Random sample of 50 students from introductory psychology classes </a:t>
            </a:r>
          </a:p>
          <a:p>
            <a:pPr lvl="2">
              <a:lnSpc>
                <a:spcPct val="110000"/>
              </a:lnSpc>
              <a:spcBef>
                <a:spcPts val="0"/>
              </a:spcBef>
            </a:pPr>
            <a:r>
              <a:rPr lang="en-US" sz="2000" dirty="0"/>
              <a:t>26 read the textbook chapters before class</a:t>
            </a:r>
          </a:p>
          <a:p>
            <a:pPr lvl="2">
              <a:lnSpc>
                <a:spcPct val="110000"/>
              </a:lnSpc>
              <a:spcBef>
                <a:spcPts val="0"/>
              </a:spcBef>
            </a:pPr>
            <a:r>
              <a:rPr lang="en-US" sz="2000" dirty="0"/>
              <a:t>24 read them after the lectures</a:t>
            </a:r>
            <a:br>
              <a:rPr lang="en-US" sz="2000" dirty="0"/>
            </a:br>
            <a:endParaRPr lang="en-US" sz="2000" dirty="0"/>
          </a:p>
          <a:p>
            <a:pPr lvl="1">
              <a:lnSpc>
                <a:spcPct val="110000"/>
              </a:lnSpc>
              <a:spcBef>
                <a:spcPts val="0"/>
              </a:spcBef>
            </a:pPr>
            <a:r>
              <a:rPr lang="en-US" sz="2400" dirty="0"/>
              <a:t>Students’ grades classified as high (A or B) or low (C, D, or F)</a:t>
            </a:r>
          </a:p>
        </p:txBody>
      </p:sp>
    </p:spTree>
    <p:extLst>
      <p:ext uri="{BB962C8B-B14F-4D97-AF65-F5344CB8AC3E}">
        <p14:creationId xmlns:p14="http://schemas.microsoft.com/office/powerpoint/2010/main" val="4109922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485271" cy="1013876"/>
          </a:xfrm>
        </p:spPr>
        <p:txBody>
          <a:bodyPr>
            <a:normAutofit fontScale="90000"/>
          </a:bodyPr>
          <a:lstStyle/>
          <a:p>
            <a:pPr algn="l"/>
            <a:r>
              <a:rPr lang="en-US" sz="4000" dirty="0"/>
              <a:t>Calculating the Chi-Square Test of Independence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4BC8860D-B09D-4AAA-B521-43D99AF64EA3}"/>
              </a:ext>
            </a:extLst>
          </p:cNvPr>
          <p:cNvSpPr>
            <a:spLocks noGrp="1"/>
          </p:cNvSpPr>
          <p:nvPr>
            <p:ph idx="1"/>
          </p:nvPr>
        </p:nvSpPr>
        <p:spPr>
          <a:xfrm>
            <a:off x="457200" y="1522144"/>
            <a:ext cx="8229600" cy="2133599"/>
          </a:xfrm>
        </p:spPr>
        <p:txBody>
          <a:bodyPr>
            <a:normAutofit fontScale="77500" lnSpcReduction="20000"/>
          </a:bodyPr>
          <a:lstStyle/>
          <a:p>
            <a:pPr>
              <a:lnSpc>
                <a:spcPct val="120000"/>
              </a:lnSpc>
              <a:spcBef>
                <a:spcPts val="0"/>
              </a:spcBef>
            </a:pPr>
            <a:r>
              <a:rPr lang="en-US" dirty="0"/>
              <a:t>Results of Example: Dr. Pradesh’s Reading and Grades Study</a:t>
            </a:r>
            <a:br>
              <a:rPr lang="en-US" dirty="0"/>
            </a:br>
            <a:br>
              <a:rPr lang="en-US" dirty="0"/>
            </a:br>
            <a:r>
              <a:rPr lang="en-US" dirty="0"/>
              <a:t>Observed Frequencies for Read the Text Before Lecture vs. Read the Text After Lecture Study</a:t>
            </a:r>
          </a:p>
        </p:txBody>
      </p:sp>
      <p:graphicFrame>
        <p:nvGraphicFramePr>
          <p:cNvPr id="9" name="Table 8">
            <a:extLst>
              <a:ext uri="{FF2B5EF4-FFF2-40B4-BE49-F238E27FC236}">
                <a16:creationId xmlns:a16="http://schemas.microsoft.com/office/drawing/2014/main" id="{39FC0B5E-5550-4E43-BACD-48BA352018A0}"/>
              </a:ext>
            </a:extLst>
          </p:cNvPr>
          <p:cNvGraphicFramePr>
            <a:graphicFrameLocks noGrp="1"/>
          </p:cNvGraphicFramePr>
          <p:nvPr>
            <p:extLst>
              <p:ext uri="{D42A27DB-BD31-4B8C-83A1-F6EECF244321}">
                <p14:modId xmlns:p14="http://schemas.microsoft.com/office/powerpoint/2010/main" val="2294876140"/>
              </p:ext>
            </p:extLst>
          </p:nvPr>
        </p:nvGraphicFramePr>
        <p:xfrm>
          <a:off x="431800" y="3247291"/>
          <a:ext cx="8178800" cy="2021840"/>
        </p:xfrm>
        <a:graphic>
          <a:graphicData uri="http://schemas.openxmlformats.org/drawingml/2006/table">
            <a:tbl>
              <a:tblPr firstRow="1" bandRow="1">
                <a:tableStyleId>{7DF18680-E054-41AD-8BC1-D1AEF772440D}</a:tableStyleId>
              </a:tblPr>
              <a:tblGrid>
                <a:gridCol w="20447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20447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High Grade</a:t>
                      </a:r>
                    </a:p>
                  </a:txBody>
                  <a:tcPr/>
                </a:tc>
                <a:tc>
                  <a:txBody>
                    <a:bodyPr/>
                    <a:lstStyle/>
                    <a:p>
                      <a:pPr algn="ctr"/>
                      <a:r>
                        <a:rPr lang="en-US" dirty="0"/>
                        <a:t>Low Grade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Read text before lecture</a:t>
                      </a:r>
                    </a:p>
                  </a:txBody>
                  <a:tcPr/>
                </a:tc>
                <a:tc>
                  <a:txBody>
                    <a:bodyPr/>
                    <a:lstStyle/>
                    <a:p>
                      <a:pPr algn="ctr"/>
                      <a:r>
                        <a:rPr lang="en-US" dirty="0"/>
                        <a:t>A</a:t>
                      </a:r>
                      <a:br>
                        <a:rPr lang="en-US" dirty="0"/>
                      </a:br>
                      <a:r>
                        <a:rPr lang="en-US" dirty="0"/>
                        <a:t>20</a:t>
                      </a:r>
                    </a:p>
                  </a:txBody>
                  <a:tcPr/>
                </a:tc>
                <a:tc>
                  <a:txBody>
                    <a:bodyPr/>
                    <a:lstStyle/>
                    <a:p>
                      <a:pPr algn="ctr"/>
                      <a:r>
                        <a:rPr lang="en-US" dirty="0"/>
                        <a:t>B</a:t>
                      </a:r>
                      <a:br>
                        <a:rPr lang="en-US" dirty="0"/>
                      </a:br>
                      <a:r>
                        <a:rPr lang="en-US" dirty="0"/>
                        <a:t>6</a:t>
                      </a:r>
                    </a:p>
                  </a:txBody>
                  <a:tcPr/>
                </a:tc>
                <a:tc>
                  <a:txBody>
                    <a:bodyPr/>
                    <a:lstStyle/>
                    <a:p>
                      <a:r>
                        <a:rPr lang="en-US" dirty="0"/>
                        <a:t>26</a:t>
                      </a:r>
                    </a:p>
                  </a:txBody>
                  <a:tcPr/>
                </a:tc>
                <a:extLst>
                  <a:ext uri="{0D108BD9-81ED-4DB2-BD59-A6C34878D82A}">
                    <a16:rowId xmlns:a16="http://schemas.microsoft.com/office/drawing/2014/main" val="10001"/>
                  </a:ext>
                </a:extLst>
              </a:tr>
              <a:tr h="370840">
                <a:tc>
                  <a:txBody>
                    <a:bodyPr/>
                    <a:lstStyle/>
                    <a:p>
                      <a:r>
                        <a:rPr lang="en-US" dirty="0"/>
                        <a:t>Read text</a:t>
                      </a:r>
                      <a:r>
                        <a:rPr lang="en-US" baseline="0" dirty="0"/>
                        <a:t> after lecture</a:t>
                      </a:r>
                      <a:endParaRPr lang="en-US" dirty="0"/>
                    </a:p>
                  </a:txBody>
                  <a:tcPr/>
                </a:tc>
                <a:tc>
                  <a:txBody>
                    <a:bodyPr/>
                    <a:lstStyle/>
                    <a:p>
                      <a:pPr algn="ctr"/>
                      <a:r>
                        <a:rPr lang="en-US" dirty="0"/>
                        <a:t>C</a:t>
                      </a:r>
                      <a:br>
                        <a:rPr lang="en-US" dirty="0"/>
                      </a:br>
                      <a:r>
                        <a:rPr lang="en-US" dirty="0"/>
                        <a:t>12</a:t>
                      </a:r>
                    </a:p>
                  </a:txBody>
                  <a:tcPr/>
                </a:tc>
                <a:tc>
                  <a:txBody>
                    <a:bodyPr/>
                    <a:lstStyle/>
                    <a:p>
                      <a:pPr algn="ctr"/>
                      <a:r>
                        <a:rPr lang="en-US" dirty="0"/>
                        <a:t>D</a:t>
                      </a:r>
                      <a:br>
                        <a:rPr lang="en-US" dirty="0"/>
                      </a:br>
                      <a:r>
                        <a:rPr lang="en-US" dirty="0"/>
                        <a:t>12</a:t>
                      </a:r>
                    </a:p>
                  </a:txBody>
                  <a:tcPr/>
                </a:tc>
                <a:tc>
                  <a:txBody>
                    <a:bodyPr/>
                    <a:lstStyle/>
                    <a:p>
                      <a:r>
                        <a:rPr lang="en-US" dirty="0"/>
                        <a:t>24</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pPr algn="ctr"/>
                      <a:r>
                        <a:rPr lang="en-US" dirty="0"/>
                        <a:t>32</a:t>
                      </a:r>
                    </a:p>
                  </a:txBody>
                  <a:tcPr/>
                </a:tc>
                <a:tc>
                  <a:txBody>
                    <a:bodyPr/>
                    <a:lstStyle/>
                    <a:p>
                      <a:pPr algn="ctr"/>
                      <a:r>
                        <a:rPr lang="en-US" dirty="0"/>
                        <a:t>18</a:t>
                      </a:r>
                    </a:p>
                  </a:txBody>
                  <a:tcPr/>
                </a:tc>
                <a:tc>
                  <a:txBody>
                    <a:bodyPr/>
                    <a:lstStyle/>
                    <a:p>
                      <a:r>
                        <a:rPr lang="en-US" i="1" dirty="0"/>
                        <a:t>N </a:t>
                      </a:r>
                      <a:r>
                        <a:rPr lang="en-US" dirty="0"/>
                        <a:t>= 50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64236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485271" cy="1013876"/>
          </a:xfrm>
        </p:spPr>
        <p:txBody>
          <a:bodyPr>
            <a:normAutofit fontScale="90000"/>
          </a:bodyPr>
          <a:lstStyle/>
          <a:p>
            <a:pPr algn="l"/>
            <a:r>
              <a:rPr lang="en-US" sz="4000" dirty="0"/>
              <a:t>Calculating the Chi-Square Test of Independence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5B61BD96-D615-4BB4-AD82-AD9F8F3E15BC}"/>
              </a:ext>
            </a:extLst>
          </p:cNvPr>
          <p:cNvSpPr>
            <a:spLocks noGrp="1"/>
          </p:cNvSpPr>
          <p:nvPr>
            <p:ph idx="1"/>
          </p:nvPr>
        </p:nvSpPr>
        <p:spPr>
          <a:xfrm>
            <a:off x="457200" y="1477537"/>
            <a:ext cx="7917366" cy="4120376"/>
          </a:xfrm>
        </p:spPr>
        <p:txBody>
          <a:bodyPr>
            <a:normAutofit fontScale="92500" lnSpcReduction="20000"/>
          </a:bodyPr>
          <a:lstStyle/>
          <a:p>
            <a:pPr>
              <a:lnSpc>
                <a:spcPct val="110000"/>
              </a:lnSpc>
              <a:spcBef>
                <a:spcPts val="0"/>
              </a:spcBef>
            </a:pPr>
            <a:r>
              <a:rPr lang="en-US" dirty="0"/>
              <a:t>Contingency Table</a:t>
            </a:r>
          </a:p>
          <a:p>
            <a:pPr lvl="1">
              <a:lnSpc>
                <a:spcPct val="110000"/>
              </a:lnSpc>
              <a:spcBef>
                <a:spcPts val="0"/>
              </a:spcBef>
            </a:pPr>
            <a:r>
              <a:rPr lang="en-US" dirty="0"/>
              <a:t>Table showing the degree to which a case’s value on the dependent variable depends on the category of the independent variable</a:t>
            </a:r>
            <a:br>
              <a:rPr lang="en-US" dirty="0"/>
            </a:br>
            <a:endParaRPr lang="en-US" dirty="0"/>
          </a:p>
          <a:p>
            <a:pPr lvl="1">
              <a:lnSpc>
                <a:spcPct val="110000"/>
              </a:lnSpc>
              <a:spcBef>
                <a:spcPts val="0"/>
              </a:spcBef>
            </a:pPr>
            <a:r>
              <a:rPr lang="en-US" dirty="0"/>
              <a:t>Also called a cross-tabulation table</a:t>
            </a:r>
          </a:p>
          <a:p>
            <a:pPr lvl="2">
              <a:lnSpc>
                <a:spcPct val="110000"/>
              </a:lnSpc>
              <a:spcBef>
                <a:spcPts val="0"/>
              </a:spcBef>
            </a:pPr>
            <a:r>
              <a:rPr lang="en-US" dirty="0"/>
              <a:t>Indicates how the levels of one variable intersect with the levels of the other variable</a:t>
            </a:r>
            <a:br>
              <a:rPr lang="en-US" dirty="0"/>
            </a:br>
            <a:endParaRPr lang="en-US" dirty="0"/>
          </a:p>
          <a:p>
            <a:pPr lvl="1">
              <a:lnSpc>
                <a:spcPct val="110000"/>
              </a:lnSpc>
              <a:spcBef>
                <a:spcPts val="0"/>
              </a:spcBef>
            </a:pPr>
            <a:r>
              <a:rPr lang="en-US" dirty="0"/>
              <a:t>This table illustrates the degree to which students’ grades are contingent on when they read the text</a:t>
            </a:r>
          </a:p>
          <a:p>
            <a:pPr lvl="1">
              <a:lnSpc>
                <a:spcPct val="110000"/>
              </a:lnSpc>
              <a:spcBef>
                <a:spcPts val="0"/>
              </a:spcBef>
            </a:pPr>
            <a:endParaRPr lang="en-US" dirty="0"/>
          </a:p>
        </p:txBody>
      </p:sp>
    </p:spTree>
    <p:extLst>
      <p:ext uri="{BB962C8B-B14F-4D97-AF65-F5344CB8AC3E}">
        <p14:creationId xmlns:p14="http://schemas.microsoft.com/office/powerpoint/2010/main" val="238946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964773" cy="502602"/>
          </a:xfrm>
        </p:spPr>
        <p:txBody>
          <a:bodyPr>
            <a:normAutofit fontScale="90000"/>
          </a:bodyPr>
          <a:lstStyle/>
          <a:p>
            <a:r>
              <a:rPr lang="en-US" sz="4000" dirty="0"/>
              <a:t>Introduction to Nonparametric Tests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51E7063C-975C-43F4-A374-19DD76893B8B}"/>
              </a:ext>
            </a:extLst>
          </p:cNvPr>
          <p:cNvSpPr>
            <a:spLocks noGrp="1"/>
          </p:cNvSpPr>
          <p:nvPr>
            <p:ph idx="1"/>
          </p:nvPr>
        </p:nvSpPr>
        <p:spPr>
          <a:xfrm>
            <a:off x="457200" y="977717"/>
            <a:ext cx="8229600" cy="4525963"/>
          </a:xfrm>
        </p:spPr>
        <p:txBody>
          <a:bodyPr>
            <a:normAutofit fontScale="62500" lnSpcReduction="20000"/>
          </a:bodyPr>
          <a:lstStyle/>
          <a:p>
            <a:pPr>
              <a:lnSpc>
                <a:spcPct val="120000"/>
              </a:lnSpc>
              <a:spcBef>
                <a:spcPts val="0"/>
              </a:spcBef>
            </a:pPr>
            <a:r>
              <a:rPr lang="en-US" dirty="0"/>
              <a:t>Parametric test</a:t>
            </a:r>
          </a:p>
          <a:p>
            <a:pPr lvl="1">
              <a:lnSpc>
                <a:spcPct val="120000"/>
              </a:lnSpc>
              <a:spcBef>
                <a:spcPts val="0"/>
              </a:spcBef>
            </a:pPr>
            <a:r>
              <a:rPr lang="en-US" dirty="0"/>
              <a:t>Statistical test for use with interval- or ratio-level dependent variables, and for which assumptions about the shape of the population must be met</a:t>
            </a:r>
          </a:p>
          <a:p>
            <a:pPr lvl="1">
              <a:lnSpc>
                <a:spcPct val="120000"/>
              </a:lnSpc>
              <a:spcBef>
                <a:spcPts val="0"/>
              </a:spcBef>
            </a:pPr>
            <a:r>
              <a:rPr lang="en-US" dirty="0"/>
              <a:t>Examples</a:t>
            </a:r>
          </a:p>
          <a:p>
            <a:pPr lvl="2">
              <a:lnSpc>
                <a:spcPct val="120000"/>
              </a:lnSpc>
              <a:spcBef>
                <a:spcPts val="0"/>
              </a:spcBef>
            </a:pPr>
            <a:r>
              <a:rPr lang="en-US" i="1" dirty="0"/>
              <a:t>z, t, F,</a:t>
            </a:r>
            <a:r>
              <a:rPr lang="en-US" dirty="0"/>
              <a:t> and </a:t>
            </a:r>
            <a:r>
              <a:rPr lang="en-US" i="1" dirty="0"/>
              <a:t>r</a:t>
            </a:r>
            <a:br>
              <a:rPr lang="en-US" dirty="0"/>
            </a:br>
            <a:endParaRPr lang="en-US" dirty="0"/>
          </a:p>
          <a:p>
            <a:pPr>
              <a:lnSpc>
                <a:spcPct val="120000"/>
              </a:lnSpc>
              <a:spcBef>
                <a:spcPts val="0"/>
              </a:spcBef>
            </a:pPr>
            <a:r>
              <a:rPr lang="en-US" dirty="0"/>
              <a:t>Nonparametric Test</a:t>
            </a:r>
          </a:p>
          <a:p>
            <a:pPr lvl="1">
              <a:lnSpc>
                <a:spcPct val="120000"/>
              </a:lnSpc>
              <a:spcBef>
                <a:spcPts val="0"/>
              </a:spcBef>
            </a:pPr>
            <a:r>
              <a:rPr lang="en-US" dirty="0"/>
              <a:t>Statistical test for use with nominal- or ordinal-level dependent variables, and for which assumptions about the shape of the population do not have to be met</a:t>
            </a:r>
          </a:p>
          <a:p>
            <a:pPr lvl="1">
              <a:lnSpc>
                <a:spcPct val="120000"/>
              </a:lnSpc>
              <a:spcBef>
                <a:spcPts val="0"/>
              </a:spcBef>
            </a:pPr>
            <a:r>
              <a:rPr lang="en-US" dirty="0"/>
              <a:t>Less powerful than parametric tests</a:t>
            </a:r>
          </a:p>
          <a:p>
            <a:pPr lvl="1">
              <a:lnSpc>
                <a:spcPct val="120000"/>
              </a:lnSpc>
              <a:spcBef>
                <a:spcPts val="0"/>
              </a:spcBef>
            </a:pPr>
            <a:r>
              <a:rPr lang="en-US" dirty="0"/>
              <a:t>Examples</a:t>
            </a:r>
          </a:p>
          <a:p>
            <a:pPr lvl="2">
              <a:lnSpc>
                <a:spcPct val="120000"/>
              </a:lnSpc>
              <a:spcBef>
                <a:spcPts val="0"/>
              </a:spcBef>
            </a:pPr>
            <a:r>
              <a:rPr lang="en-US" dirty="0"/>
              <a:t>Chi-square goodness-of-fit test</a:t>
            </a:r>
          </a:p>
          <a:p>
            <a:pPr lvl="2">
              <a:lnSpc>
                <a:spcPct val="120000"/>
              </a:lnSpc>
              <a:spcBef>
                <a:spcPts val="0"/>
              </a:spcBef>
            </a:pPr>
            <a:r>
              <a:rPr lang="en-US" dirty="0"/>
              <a:t>Chi-square test of independence</a:t>
            </a:r>
          </a:p>
          <a:p>
            <a:pPr lvl="2">
              <a:lnSpc>
                <a:spcPct val="120000"/>
              </a:lnSpc>
              <a:spcBef>
                <a:spcPts val="0"/>
              </a:spcBef>
            </a:pPr>
            <a:r>
              <a:rPr lang="en-US" dirty="0"/>
              <a:t>Spearman rank-order correlation coefficient</a:t>
            </a:r>
          </a:p>
          <a:p>
            <a:pPr lvl="2">
              <a:lnSpc>
                <a:spcPct val="120000"/>
              </a:lnSpc>
              <a:spcBef>
                <a:spcPts val="0"/>
              </a:spcBef>
            </a:pPr>
            <a:r>
              <a:rPr lang="en-US" dirty="0"/>
              <a:t>Mann</a:t>
            </a:r>
            <a:r>
              <a:rPr lang="en-US" dirty="0">
                <a:cs typeface="Arial" panose="020B0604020202020204" pitchFamily="34" charset="0"/>
              </a:rPr>
              <a:t>–</a:t>
            </a:r>
            <a:r>
              <a:rPr lang="en-US" dirty="0"/>
              <a:t>Whitney </a:t>
            </a:r>
            <a:r>
              <a:rPr lang="en-US" i="1" dirty="0"/>
              <a:t>U</a:t>
            </a:r>
            <a:r>
              <a:rPr lang="en-US" dirty="0"/>
              <a:t> Test</a:t>
            </a:r>
          </a:p>
          <a:p>
            <a:pPr>
              <a:lnSpc>
                <a:spcPct val="120000"/>
              </a:lnSpc>
              <a:spcBef>
                <a:spcPts val="0"/>
              </a:spcBef>
            </a:pPr>
            <a:endParaRPr lang="en-US" dirty="0"/>
          </a:p>
        </p:txBody>
      </p:sp>
    </p:spTree>
    <p:extLst>
      <p:ext uri="{BB962C8B-B14F-4D97-AF65-F5344CB8AC3E}">
        <p14:creationId xmlns:p14="http://schemas.microsoft.com/office/powerpoint/2010/main" val="323227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485271" cy="1013876"/>
          </a:xfrm>
        </p:spPr>
        <p:txBody>
          <a:bodyPr>
            <a:normAutofit fontScale="90000"/>
          </a:bodyPr>
          <a:lstStyle/>
          <a:p>
            <a:pPr algn="l"/>
            <a:r>
              <a:rPr lang="en-US" sz="4000" dirty="0"/>
              <a:t>Calculating the Chi-Square Test of Independence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4BC8860D-B09D-4AAA-B521-43D99AF64EA3}"/>
              </a:ext>
            </a:extLst>
          </p:cNvPr>
          <p:cNvSpPr>
            <a:spLocks noGrp="1"/>
          </p:cNvSpPr>
          <p:nvPr>
            <p:ph idx="1"/>
          </p:nvPr>
        </p:nvSpPr>
        <p:spPr>
          <a:xfrm>
            <a:off x="457200" y="1522144"/>
            <a:ext cx="8229600" cy="2133599"/>
          </a:xfrm>
        </p:spPr>
        <p:txBody>
          <a:bodyPr>
            <a:normAutofit fontScale="77500" lnSpcReduction="20000"/>
          </a:bodyPr>
          <a:lstStyle/>
          <a:p>
            <a:pPr>
              <a:lnSpc>
                <a:spcPct val="120000"/>
              </a:lnSpc>
              <a:spcBef>
                <a:spcPts val="0"/>
              </a:spcBef>
            </a:pPr>
            <a:r>
              <a:rPr lang="en-US" dirty="0"/>
              <a:t>Results of Example: Dr. Pradesh’s Reading and Grades Study</a:t>
            </a:r>
            <a:br>
              <a:rPr lang="en-US" dirty="0"/>
            </a:br>
            <a:br>
              <a:rPr lang="en-US" dirty="0"/>
            </a:br>
            <a:r>
              <a:rPr lang="en-US" dirty="0"/>
              <a:t>Observed Frequencies for Read the Text Before Lecture vs. Read the Text After Lecture Study</a:t>
            </a:r>
          </a:p>
        </p:txBody>
      </p:sp>
      <p:graphicFrame>
        <p:nvGraphicFramePr>
          <p:cNvPr id="9" name="Table 8">
            <a:extLst>
              <a:ext uri="{FF2B5EF4-FFF2-40B4-BE49-F238E27FC236}">
                <a16:creationId xmlns:a16="http://schemas.microsoft.com/office/drawing/2014/main" id="{39FC0B5E-5550-4E43-BACD-48BA352018A0}"/>
              </a:ext>
            </a:extLst>
          </p:cNvPr>
          <p:cNvGraphicFramePr>
            <a:graphicFrameLocks noGrp="1"/>
          </p:cNvGraphicFramePr>
          <p:nvPr/>
        </p:nvGraphicFramePr>
        <p:xfrm>
          <a:off x="431800" y="3247291"/>
          <a:ext cx="8178800" cy="2021840"/>
        </p:xfrm>
        <a:graphic>
          <a:graphicData uri="http://schemas.openxmlformats.org/drawingml/2006/table">
            <a:tbl>
              <a:tblPr firstRow="1" bandRow="1">
                <a:tableStyleId>{7DF18680-E054-41AD-8BC1-D1AEF772440D}</a:tableStyleId>
              </a:tblPr>
              <a:tblGrid>
                <a:gridCol w="20447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20447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pPr algn="ctr"/>
                      <a:r>
                        <a:rPr lang="en-US" dirty="0"/>
                        <a:t>High Grade</a:t>
                      </a:r>
                    </a:p>
                  </a:txBody>
                  <a:tcPr/>
                </a:tc>
                <a:tc>
                  <a:txBody>
                    <a:bodyPr/>
                    <a:lstStyle/>
                    <a:p>
                      <a:pPr algn="ctr"/>
                      <a:r>
                        <a:rPr lang="en-US" dirty="0"/>
                        <a:t>Low Grade</a:t>
                      </a:r>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Read text before lecture</a:t>
                      </a:r>
                    </a:p>
                  </a:txBody>
                  <a:tcPr/>
                </a:tc>
                <a:tc>
                  <a:txBody>
                    <a:bodyPr/>
                    <a:lstStyle/>
                    <a:p>
                      <a:pPr algn="ctr"/>
                      <a:r>
                        <a:rPr lang="en-US" dirty="0"/>
                        <a:t>A</a:t>
                      </a:r>
                      <a:br>
                        <a:rPr lang="en-US" dirty="0"/>
                      </a:br>
                      <a:r>
                        <a:rPr lang="en-US" dirty="0"/>
                        <a:t>20</a:t>
                      </a:r>
                    </a:p>
                  </a:txBody>
                  <a:tcPr/>
                </a:tc>
                <a:tc>
                  <a:txBody>
                    <a:bodyPr/>
                    <a:lstStyle/>
                    <a:p>
                      <a:pPr algn="ctr"/>
                      <a:r>
                        <a:rPr lang="en-US" dirty="0"/>
                        <a:t>B</a:t>
                      </a:r>
                      <a:br>
                        <a:rPr lang="en-US" dirty="0"/>
                      </a:br>
                      <a:r>
                        <a:rPr lang="en-US" dirty="0"/>
                        <a:t>6</a:t>
                      </a:r>
                    </a:p>
                  </a:txBody>
                  <a:tcPr/>
                </a:tc>
                <a:tc>
                  <a:txBody>
                    <a:bodyPr/>
                    <a:lstStyle/>
                    <a:p>
                      <a:r>
                        <a:rPr lang="en-US" dirty="0"/>
                        <a:t>26</a:t>
                      </a:r>
                    </a:p>
                  </a:txBody>
                  <a:tcPr/>
                </a:tc>
                <a:extLst>
                  <a:ext uri="{0D108BD9-81ED-4DB2-BD59-A6C34878D82A}">
                    <a16:rowId xmlns:a16="http://schemas.microsoft.com/office/drawing/2014/main" val="10001"/>
                  </a:ext>
                </a:extLst>
              </a:tr>
              <a:tr h="370840">
                <a:tc>
                  <a:txBody>
                    <a:bodyPr/>
                    <a:lstStyle/>
                    <a:p>
                      <a:r>
                        <a:rPr lang="en-US" dirty="0"/>
                        <a:t>Read text</a:t>
                      </a:r>
                      <a:r>
                        <a:rPr lang="en-US" baseline="0" dirty="0"/>
                        <a:t> after lecture</a:t>
                      </a:r>
                      <a:endParaRPr lang="en-US" dirty="0"/>
                    </a:p>
                  </a:txBody>
                  <a:tcPr/>
                </a:tc>
                <a:tc>
                  <a:txBody>
                    <a:bodyPr/>
                    <a:lstStyle/>
                    <a:p>
                      <a:pPr algn="ctr"/>
                      <a:r>
                        <a:rPr lang="en-US" dirty="0"/>
                        <a:t>C</a:t>
                      </a:r>
                      <a:br>
                        <a:rPr lang="en-US" dirty="0"/>
                      </a:br>
                      <a:r>
                        <a:rPr lang="en-US" dirty="0"/>
                        <a:t>12</a:t>
                      </a:r>
                    </a:p>
                  </a:txBody>
                  <a:tcPr/>
                </a:tc>
                <a:tc>
                  <a:txBody>
                    <a:bodyPr/>
                    <a:lstStyle/>
                    <a:p>
                      <a:pPr algn="ctr"/>
                      <a:r>
                        <a:rPr lang="en-US" dirty="0"/>
                        <a:t>D</a:t>
                      </a:r>
                      <a:br>
                        <a:rPr lang="en-US" dirty="0"/>
                      </a:br>
                      <a:r>
                        <a:rPr lang="en-US" dirty="0"/>
                        <a:t>12</a:t>
                      </a:r>
                    </a:p>
                  </a:txBody>
                  <a:tcPr/>
                </a:tc>
                <a:tc>
                  <a:txBody>
                    <a:bodyPr/>
                    <a:lstStyle/>
                    <a:p>
                      <a:r>
                        <a:rPr lang="en-US" dirty="0"/>
                        <a:t>24</a:t>
                      </a:r>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pPr algn="ctr"/>
                      <a:r>
                        <a:rPr lang="en-US" dirty="0"/>
                        <a:t>32</a:t>
                      </a:r>
                    </a:p>
                  </a:txBody>
                  <a:tcPr/>
                </a:tc>
                <a:tc>
                  <a:txBody>
                    <a:bodyPr/>
                    <a:lstStyle/>
                    <a:p>
                      <a:pPr algn="ctr"/>
                      <a:r>
                        <a:rPr lang="en-US" dirty="0"/>
                        <a:t>18</a:t>
                      </a:r>
                    </a:p>
                  </a:txBody>
                  <a:tcPr/>
                </a:tc>
                <a:tc>
                  <a:txBody>
                    <a:bodyPr/>
                    <a:lstStyle/>
                    <a:p>
                      <a:r>
                        <a:rPr lang="en-US" i="1" dirty="0"/>
                        <a:t>N </a:t>
                      </a:r>
                      <a:r>
                        <a:rPr lang="en-US" dirty="0"/>
                        <a:t>= 50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9677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87798" cy="502602"/>
          </a:xfrm>
        </p:spPr>
        <p:txBody>
          <a:bodyPr>
            <a:normAutofit fontScale="90000"/>
          </a:bodyPr>
          <a:lstStyle/>
          <a:p>
            <a:r>
              <a:rPr lang="en-US" sz="4000" dirty="0"/>
              <a:t>Hypothesis Testing in Action: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90D9E09-96FD-4FC3-B1C1-A9BEB25E45C4}"/>
              </a:ext>
            </a:extLst>
          </p:cNvPr>
          <p:cNvSpPr>
            <a:spLocks noGrp="1"/>
          </p:cNvSpPr>
          <p:nvPr>
            <p:ph idx="1"/>
          </p:nvPr>
        </p:nvSpPr>
        <p:spPr>
          <a:xfrm>
            <a:off x="457199" y="1166017"/>
            <a:ext cx="8686801" cy="5480109"/>
          </a:xfrm>
          <a:effectLst/>
        </p:spPr>
        <p:txBody>
          <a:bodyPr>
            <a:normAutofit/>
          </a:bodyPr>
          <a:lstStyle/>
          <a:p>
            <a:pPr>
              <a:spcBef>
                <a:spcPts val="0"/>
              </a:spcBef>
            </a:pPr>
            <a:r>
              <a:rPr lang="en-US" sz="3600" dirty="0"/>
              <a:t>Example: Dr. Pradesh’s Reading Study</a:t>
            </a:r>
          </a:p>
          <a:p>
            <a:pPr marL="623888" lvl="1">
              <a:spcBef>
                <a:spcPts val="0"/>
              </a:spcBef>
            </a:pPr>
            <a:r>
              <a:rPr lang="en-US" sz="3200" dirty="0"/>
              <a:t>6 Steps of Hypothesis Testing</a:t>
            </a:r>
          </a:p>
          <a:p>
            <a:pPr marL="917575" lvl="2">
              <a:spcBef>
                <a:spcPts val="0"/>
              </a:spcBef>
            </a:pPr>
            <a:r>
              <a:rPr lang="en-US" sz="2800" b="1" dirty="0"/>
              <a:t>STEP 1:</a:t>
            </a:r>
            <a:r>
              <a:rPr lang="en-US" sz="2800" dirty="0"/>
              <a:t> Pick a </a:t>
            </a:r>
            <a:r>
              <a:rPr lang="en-US" sz="2800" b="1" u="sng" dirty="0"/>
              <a:t>T</a:t>
            </a:r>
            <a:r>
              <a:rPr lang="en-US" sz="2800" dirty="0"/>
              <a:t>est</a:t>
            </a:r>
          </a:p>
          <a:p>
            <a:pPr marL="917575" lvl="2">
              <a:spcBef>
                <a:spcPts val="0"/>
              </a:spcBef>
            </a:pPr>
            <a:r>
              <a:rPr lang="en-US" sz="2800" b="1" dirty="0"/>
              <a:t>STEP 2:</a:t>
            </a:r>
            <a:r>
              <a:rPr lang="en-US" sz="2800" dirty="0"/>
              <a:t> Check the </a:t>
            </a:r>
            <a:r>
              <a:rPr lang="en-US" sz="2800" b="1" u="sng" dirty="0"/>
              <a:t>A</a:t>
            </a:r>
            <a:r>
              <a:rPr lang="en-US" sz="2800" dirty="0"/>
              <a:t>ssumptions</a:t>
            </a:r>
          </a:p>
          <a:p>
            <a:pPr marL="917575" lvl="2">
              <a:spcBef>
                <a:spcPts val="0"/>
              </a:spcBef>
            </a:pPr>
            <a:r>
              <a:rPr lang="en-US" sz="2800" b="1" dirty="0"/>
              <a:t>STEP 3:</a:t>
            </a:r>
            <a:r>
              <a:rPr lang="en-US" sz="2800" dirty="0"/>
              <a:t> List the </a:t>
            </a:r>
            <a:r>
              <a:rPr lang="en-US" sz="2800" b="1" u="sng" dirty="0"/>
              <a:t>H</a:t>
            </a:r>
            <a:r>
              <a:rPr lang="en-US" sz="2800" dirty="0"/>
              <a:t>ypotheses</a:t>
            </a:r>
          </a:p>
          <a:p>
            <a:pPr marL="917575" lvl="2">
              <a:spcBef>
                <a:spcPts val="0"/>
              </a:spcBef>
              <a:tabLst>
                <a:tab pos="2286000" algn="l"/>
              </a:tabLst>
            </a:pPr>
            <a:r>
              <a:rPr lang="en-US" sz="2800" b="1" dirty="0"/>
              <a:t>STEP 4:</a:t>
            </a:r>
            <a:r>
              <a:rPr lang="en-US" sz="2800" dirty="0"/>
              <a:t> Set the </a:t>
            </a:r>
            <a:r>
              <a:rPr lang="en-US" sz="2800" b="1" u="sng" dirty="0"/>
              <a:t>D</a:t>
            </a:r>
            <a:r>
              <a:rPr lang="en-US" sz="2800" dirty="0"/>
              <a:t>ecision Rule</a:t>
            </a:r>
          </a:p>
          <a:p>
            <a:pPr marL="917575" lvl="2">
              <a:spcBef>
                <a:spcPts val="0"/>
              </a:spcBef>
            </a:pPr>
            <a:r>
              <a:rPr lang="en-US" sz="2800" b="1" dirty="0"/>
              <a:t>STEP 5:</a:t>
            </a:r>
            <a:r>
              <a:rPr lang="en-US" sz="2800" dirty="0"/>
              <a:t> </a:t>
            </a:r>
            <a:r>
              <a:rPr lang="en-US" sz="2800" b="1" u="sng" dirty="0"/>
              <a:t>C</a:t>
            </a:r>
            <a:r>
              <a:rPr lang="en-US" sz="2800" dirty="0"/>
              <a:t>alculate the Test Statistic</a:t>
            </a:r>
          </a:p>
          <a:p>
            <a:pPr marL="917575" lvl="2">
              <a:spcBef>
                <a:spcPts val="0"/>
              </a:spcBef>
            </a:pPr>
            <a:r>
              <a:rPr lang="en-US" sz="2800" b="1" dirty="0"/>
              <a:t>STEP 6”</a:t>
            </a:r>
            <a:r>
              <a:rPr lang="en-US" sz="2800" dirty="0"/>
              <a:t> </a:t>
            </a:r>
            <a:r>
              <a:rPr lang="en-US" sz="2800" b="1" u="sng" dirty="0"/>
              <a:t>I</a:t>
            </a:r>
            <a:r>
              <a:rPr lang="en-US" sz="2800" dirty="0"/>
              <a:t>nterpret</a:t>
            </a:r>
            <a:r>
              <a:rPr lang="en-US" sz="2800" b="1" dirty="0"/>
              <a:t> </a:t>
            </a:r>
            <a:r>
              <a:rPr lang="en-US" sz="2800" dirty="0"/>
              <a:t>the Results</a:t>
            </a:r>
            <a:endParaRPr lang="en-US" sz="2000" dirty="0"/>
          </a:p>
        </p:txBody>
      </p:sp>
    </p:spTree>
    <p:extLst>
      <p:ext uri="{BB962C8B-B14F-4D97-AF65-F5344CB8AC3E}">
        <p14:creationId xmlns:p14="http://schemas.microsoft.com/office/powerpoint/2010/main" val="4216895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1</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7F815F6A-F4FB-4266-BC60-B2A34EB8CBEB}"/>
              </a:ext>
            </a:extLst>
          </p:cNvPr>
          <p:cNvSpPr>
            <a:spLocks noGrp="1"/>
          </p:cNvSpPr>
          <p:nvPr>
            <p:ph idx="1"/>
          </p:nvPr>
        </p:nvSpPr>
        <p:spPr>
          <a:xfrm>
            <a:off x="457200" y="1064947"/>
            <a:ext cx="8229600" cy="4525963"/>
          </a:xfrm>
        </p:spPr>
        <p:txBody>
          <a:bodyPr/>
          <a:lstStyle/>
          <a:p>
            <a:pPr>
              <a:spcBef>
                <a:spcPts val="0"/>
              </a:spcBef>
            </a:pPr>
            <a:r>
              <a:rPr lang="en-US" b="1" dirty="0"/>
              <a:t>STEP 1:</a:t>
            </a:r>
            <a:r>
              <a:rPr lang="en-US" dirty="0"/>
              <a:t> Pick a Test</a:t>
            </a:r>
          </a:p>
          <a:p>
            <a:pPr lvl="1">
              <a:spcBef>
                <a:spcPts val="0"/>
              </a:spcBef>
            </a:pPr>
            <a:r>
              <a:rPr lang="en-US" dirty="0"/>
              <a:t>Involves comparing 2 groups (read text before class vs. read text after class) to see if a difference exists for a variable used to categorize people as good performers vs. poor performers</a:t>
            </a:r>
            <a:br>
              <a:rPr lang="en-US" dirty="0"/>
            </a:br>
            <a:endParaRPr lang="en-US" dirty="0"/>
          </a:p>
          <a:p>
            <a:pPr lvl="1">
              <a:spcBef>
                <a:spcPts val="0"/>
              </a:spcBef>
              <a:spcAft>
                <a:spcPts val="1200"/>
              </a:spcAft>
            </a:pPr>
            <a:r>
              <a:rPr lang="en-US" dirty="0"/>
              <a:t>Chi-square test of independence</a:t>
            </a:r>
          </a:p>
          <a:p>
            <a:pPr>
              <a:spcBef>
                <a:spcPts val="0"/>
              </a:spcBef>
            </a:pPr>
            <a:endParaRPr lang="en-US" dirty="0"/>
          </a:p>
        </p:txBody>
      </p:sp>
    </p:spTree>
    <p:extLst>
      <p:ext uri="{BB962C8B-B14F-4D97-AF65-F5344CB8AC3E}">
        <p14:creationId xmlns:p14="http://schemas.microsoft.com/office/powerpoint/2010/main" val="59589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2</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7A146B7-3032-49B0-8AC7-DFFF4DF031F8}"/>
              </a:ext>
            </a:extLst>
          </p:cNvPr>
          <p:cNvSpPr>
            <a:spLocks noGrp="1"/>
          </p:cNvSpPr>
          <p:nvPr>
            <p:ph idx="1"/>
          </p:nvPr>
        </p:nvSpPr>
        <p:spPr>
          <a:xfrm>
            <a:off x="457200" y="1109545"/>
            <a:ext cx="7917366" cy="4525963"/>
          </a:xfrm>
        </p:spPr>
        <p:txBody>
          <a:bodyPr>
            <a:normAutofit lnSpcReduction="10000"/>
          </a:bodyPr>
          <a:lstStyle/>
          <a:p>
            <a:pPr>
              <a:lnSpc>
                <a:spcPct val="110000"/>
              </a:lnSpc>
              <a:spcBef>
                <a:spcPts val="0"/>
              </a:spcBef>
            </a:pPr>
            <a:r>
              <a:rPr lang="en-US" b="1" dirty="0"/>
              <a:t>STEP 2:</a:t>
            </a:r>
            <a:r>
              <a:rPr lang="en-US" dirty="0"/>
              <a:t> Check the Assumptions</a:t>
            </a:r>
          </a:p>
          <a:p>
            <a:pPr>
              <a:lnSpc>
                <a:spcPct val="110000"/>
              </a:lnSpc>
              <a:spcBef>
                <a:spcPts val="0"/>
              </a:spcBef>
            </a:pPr>
            <a:r>
              <a:rPr lang="en-US" b="0" dirty="0"/>
              <a:t>The three assumptions for the chi-square test of independence are the same as for the chi-square goodness-of-fit test:</a:t>
            </a:r>
            <a:endParaRPr lang="en-US" dirty="0"/>
          </a:p>
          <a:p>
            <a:pPr lvl="1">
              <a:lnSpc>
                <a:spcPct val="110000"/>
              </a:lnSpc>
              <a:spcBef>
                <a:spcPts val="0"/>
              </a:spcBef>
            </a:pPr>
            <a:r>
              <a:rPr lang="en-US" dirty="0"/>
              <a:t>Random samples</a:t>
            </a:r>
          </a:p>
          <a:p>
            <a:pPr lvl="1">
              <a:lnSpc>
                <a:spcPct val="110000"/>
              </a:lnSpc>
              <a:spcBef>
                <a:spcPts val="0"/>
              </a:spcBef>
            </a:pPr>
            <a:r>
              <a:rPr lang="en-US" dirty="0"/>
              <a:t>Independence of observations</a:t>
            </a:r>
          </a:p>
          <a:p>
            <a:pPr lvl="1">
              <a:lnSpc>
                <a:spcPct val="110000"/>
              </a:lnSpc>
              <a:spcBef>
                <a:spcPts val="0"/>
              </a:spcBef>
            </a:pPr>
            <a:r>
              <a:rPr lang="en-US" dirty="0"/>
              <a:t>Expected frequencies</a:t>
            </a:r>
            <a:br>
              <a:rPr lang="en-US" dirty="0"/>
            </a:br>
            <a:endParaRPr lang="en-US" dirty="0"/>
          </a:p>
          <a:p>
            <a:pPr>
              <a:lnSpc>
                <a:spcPct val="110000"/>
              </a:lnSpc>
              <a:spcBef>
                <a:spcPts val="0"/>
              </a:spcBef>
            </a:pPr>
            <a:r>
              <a:rPr lang="en-US" b="0" dirty="0"/>
              <a:t>No assumptions are violated.</a:t>
            </a:r>
          </a:p>
        </p:txBody>
      </p:sp>
    </p:spTree>
    <p:extLst>
      <p:ext uri="{BB962C8B-B14F-4D97-AF65-F5344CB8AC3E}">
        <p14:creationId xmlns:p14="http://schemas.microsoft.com/office/powerpoint/2010/main" val="1115136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3</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7D12303B-F12F-4C1D-83ED-49658FAD96BB}"/>
              </a:ext>
            </a:extLst>
          </p:cNvPr>
          <p:cNvSpPr>
            <a:spLocks noGrp="1"/>
          </p:cNvSpPr>
          <p:nvPr>
            <p:ph idx="1"/>
          </p:nvPr>
        </p:nvSpPr>
        <p:spPr>
          <a:xfrm>
            <a:off x="457200" y="998039"/>
            <a:ext cx="8229600" cy="4525963"/>
          </a:xfrm>
        </p:spPr>
        <p:txBody>
          <a:bodyPr>
            <a:normAutofit lnSpcReduction="10000"/>
          </a:bodyPr>
          <a:lstStyle/>
          <a:p>
            <a:pPr>
              <a:lnSpc>
                <a:spcPct val="110000"/>
              </a:lnSpc>
              <a:spcBef>
                <a:spcPts val="0"/>
              </a:spcBef>
            </a:pPr>
            <a:r>
              <a:rPr lang="en-US" b="1" dirty="0"/>
              <a:t>STEP 3:</a:t>
            </a:r>
            <a:r>
              <a:rPr lang="en-US" dirty="0"/>
              <a:t> List the Hypotheses</a:t>
            </a:r>
          </a:p>
          <a:p>
            <a:pPr lvl="1">
              <a:lnSpc>
                <a:spcPct val="110000"/>
              </a:lnSpc>
              <a:spcBef>
                <a:spcPts val="0"/>
              </a:spcBef>
              <a:spcAft>
                <a:spcPts val="1200"/>
              </a:spcAft>
            </a:pPr>
            <a:r>
              <a:rPr lang="en-US" dirty="0"/>
              <a:t>Null and alternative hypotheses are statements about populations, not samples</a:t>
            </a:r>
          </a:p>
          <a:p>
            <a:pPr lvl="1">
              <a:lnSpc>
                <a:spcPct val="110000"/>
              </a:lnSpc>
              <a:spcBef>
                <a:spcPts val="0"/>
              </a:spcBef>
              <a:spcAft>
                <a:spcPts val="1200"/>
              </a:spcAft>
            </a:pPr>
            <a:r>
              <a:rPr lang="en-US" dirty="0"/>
              <a:t>Expressed the same way as the Pearson </a:t>
            </a:r>
            <a:r>
              <a:rPr lang="en-US" i="1" dirty="0">
                <a:latin typeface="Times New Roman" pitchFamily="18" charset="0"/>
                <a:cs typeface="Times New Roman" pitchFamily="18" charset="0"/>
              </a:rPr>
              <a:t>r</a:t>
            </a:r>
          </a:p>
          <a:p>
            <a:pPr lvl="1">
              <a:lnSpc>
                <a:spcPct val="110000"/>
              </a:lnSpc>
              <a:spcBef>
                <a:spcPts val="0"/>
              </a:spcBef>
              <a:spcAft>
                <a:spcPts val="1200"/>
              </a:spcAft>
            </a:pPr>
            <a:r>
              <a:rPr lang="en-US" dirty="0"/>
              <a:t>Greek letter rho, </a:t>
            </a:r>
            <a:r>
              <a:rPr lang="el-GR" dirty="0">
                <a:latin typeface="Times New Roman"/>
                <a:cs typeface="Times New Roman"/>
              </a:rPr>
              <a:t>ρ</a:t>
            </a:r>
            <a:r>
              <a:rPr lang="en-US" dirty="0"/>
              <a:t>, will be used as the abbreviation</a:t>
            </a:r>
          </a:p>
          <a:p>
            <a:pPr lvl="2">
              <a:lnSpc>
                <a:spcPct val="110000"/>
              </a:lnSpc>
              <a:spcBef>
                <a:spcPts val="0"/>
              </a:spcBef>
            </a:pPr>
            <a:r>
              <a:rPr lang="en-US" sz="2200" i="1" dirty="0">
                <a:latin typeface="Times New Roman" pitchFamily="18" charset="0"/>
                <a:cs typeface="Times New Roman" pitchFamily="18" charset="0"/>
              </a:rPr>
              <a:t>H</a:t>
            </a:r>
            <a:r>
              <a:rPr lang="en-US" sz="2200" baseline="-25000" dirty="0">
                <a:latin typeface="Times New Roman" pitchFamily="18" charset="0"/>
                <a:cs typeface="Times New Roman" pitchFamily="18" charset="0"/>
              </a:rPr>
              <a:t>0</a:t>
            </a:r>
            <a:r>
              <a:rPr lang="en-US" sz="2200" dirty="0">
                <a:latin typeface="Times New Roman" pitchFamily="18" charset="0"/>
                <a:cs typeface="Times New Roman" pitchFamily="18" charset="0"/>
              </a:rPr>
              <a:t>: </a:t>
            </a:r>
            <a:r>
              <a:rPr lang="el-GR" sz="2400" dirty="0">
                <a:latin typeface="Times New Roman"/>
                <a:cs typeface="Times New Roman"/>
              </a:rPr>
              <a:t>ρ</a:t>
            </a:r>
            <a:r>
              <a:rPr lang="en-US" sz="2200" dirty="0">
                <a:latin typeface="Times New Roman" pitchFamily="18" charset="0"/>
                <a:cs typeface="Times New Roman" pitchFamily="18" charset="0"/>
              </a:rPr>
              <a:t> = 0</a:t>
            </a:r>
            <a:br>
              <a:rPr lang="en-US" sz="2200" baseline="-25000" dirty="0">
                <a:latin typeface="Times New Roman" pitchFamily="18" charset="0"/>
                <a:cs typeface="Times New Roman" pitchFamily="18" charset="0"/>
              </a:rPr>
            </a:br>
            <a:endParaRPr lang="en-US" sz="2200" dirty="0">
              <a:latin typeface="Times New Roman" pitchFamily="18" charset="0"/>
              <a:cs typeface="Times New Roman" pitchFamily="18" charset="0"/>
            </a:endParaRPr>
          </a:p>
          <a:p>
            <a:pPr lvl="2">
              <a:lnSpc>
                <a:spcPct val="110000"/>
              </a:lnSpc>
              <a:spcBef>
                <a:spcPts val="0"/>
              </a:spcBef>
            </a:pPr>
            <a:r>
              <a:rPr lang="en-US" sz="2200" i="1" dirty="0">
                <a:latin typeface="Times New Roman" pitchFamily="18" charset="0"/>
                <a:cs typeface="Times New Roman" pitchFamily="18" charset="0"/>
              </a:rPr>
              <a:t>H</a:t>
            </a:r>
            <a:r>
              <a:rPr lang="en-US" sz="2200"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 </a:t>
            </a:r>
            <a:r>
              <a:rPr lang="el-GR" sz="2400" dirty="0">
                <a:latin typeface="Times New Roman"/>
                <a:cs typeface="Times New Roman"/>
              </a:rPr>
              <a:t>ρ</a:t>
            </a:r>
            <a:r>
              <a:rPr lang="en-US" sz="2200" dirty="0">
                <a:latin typeface="Times New Roman" pitchFamily="18" charset="0"/>
                <a:cs typeface="Times New Roman" pitchFamily="18" charset="0"/>
              </a:rPr>
              <a:t> ≠ 0</a:t>
            </a:r>
            <a:endParaRPr lang="en-US" dirty="0"/>
          </a:p>
        </p:txBody>
      </p:sp>
    </p:spTree>
    <p:extLst>
      <p:ext uri="{BB962C8B-B14F-4D97-AF65-F5344CB8AC3E}">
        <p14:creationId xmlns:p14="http://schemas.microsoft.com/office/powerpoint/2010/main" val="1822814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D1207BE-FDF2-42F9-8368-D54521AD0AF5}"/>
              </a:ext>
            </a:extLst>
          </p:cNvPr>
          <p:cNvSpPr>
            <a:spLocks noGrp="1"/>
          </p:cNvSpPr>
          <p:nvPr>
            <p:ph idx="1"/>
          </p:nvPr>
        </p:nvSpPr>
        <p:spPr>
          <a:xfrm>
            <a:off x="457200" y="1009190"/>
            <a:ext cx="8229600" cy="4525963"/>
          </a:xfrm>
        </p:spPr>
        <p:txBody>
          <a:bodyPr>
            <a:normAutofit fontScale="85000" lnSpcReduction="10000"/>
          </a:bodyPr>
          <a:lstStyle/>
          <a:p>
            <a:pPr>
              <a:lnSpc>
                <a:spcPct val="120000"/>
              </a:lnSpc>
              <a:spcBef>
                <a:spcPts val="0"/>
              </a:spcBef>
              <a:spcAft>
                <a:spcPts val="600"/>
              </a:spcAft>
            </a:pPr>
            <a:r>
              <a:rPr lang="en-US" b="1" dirty="0"/>
              <a:t>STEP 4:</a:t>
            </a:r>
            <a:r>
              <a:rPr lang="en-US" dirty="0"/>
              <a:t> Set the Decision Rule</a:t>
            </a:r>
          </a:p>
          <a:p>
            <a:pPr lvl="1">
              <a:lnSpc>
                <a:spcPct val="120000"/>
              </a:lnSpc>
              <a:spcBef>
                <a:spcPts val="0"/>
              </a:spcBef>
              <a:spcAft>
                <a:spcPts val="1200"/>
              </a:spcAft>
            </a:pPr>
            <a:r>
              <a:rPr lang="en-US" dirty="0"/>
              <a:t>Critical value of chi-square</a:t>
            </a:r>
            <a:r>
              <a:rPr lang="en-US" i="1" dirty="0"/>
              <a:t>  </a:t>
            </a:r>
            <a:r>
              <a:rPr lang="en-US" dirty="0"/>
              <a:t>(</a:t>
            </a: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a:t>
            </a:r>
            <a:r>
              <a:rPr lang="en-US" dirty="0">
                <a:latin typeface="Times New Roman" pitchFamily="18" charset="0"/>
                <a:cs typeface="Times New Roman" pitchFamily="18" charset="0"/>
              </a:rPr>
              <a:t>)</a:t>
            </a:r>
          </a:p>
          <a:p>
            <a:pPr lvl="2">
              <a:lnSpc>
                <a:spcPct val="120000"/>
              </a:lnSpc>
              <a:spcBef>
                <a:spcPts val="0"/>
              </a:spcBef>
              <a:spcAft>
                <a:spcPts val="1200"/>
              </a:spcAft>
            </a:pP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 </a:t>
            </a:r>
            <a:r>
              <a:rPr lang="en-US" sz="2200" dirty="0"/>
              <a:t>used to determine whether null hypothesis is rejected or not</a:t>
            </a:r>
          </a:p>
          <a:p>
            <a:pPr lvl="2">
              <a:lnSpc>
                <a:spcPct val="120000"/>
              </a:lnSpc>
              <a:spcBef>
                <a:spcPts val="0"/>
              </a:spcBef>
              <a:spcAft>
                <a:spcPts val="1200"/>
              </a:spcAft>
            </a:pPr>
            <a:r>
              <a:rPr lang="en-US" dirty="0"/>
              <a:t>Use Appendix Table 9 to find</a:t>
            </a:r>
            <a:r>
              <a:rPr lang="en-US" i="1" dirty="0"/>
              <a:t> </a:t>
            </a: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 </a:t>
            </a:r>
            <a:br>
              <a:rPr lang="en-US" dirty="0"/>
            </a:br>
            <a:endParaRPr lang="en-US" dirty="0"/>
          </a:p>
          <a:p>
            <a:pPr lvl="1">
              <a:lnSpc>
                <a:spcPct val="120000"/>
              </a:lnSpc>
              <a:spcBef>
                <a:spcPts val="0"/>
              </a:spcBef>
              <a:spcAft>
                <a:spcPts val="1200"/>
              </a:spcAft>
            </a:pPr>
            <a:r>
              <a:rPr lang="en-US" dirty="0"/>
              <a:t>Two pieces of information are needed to find the </a:t>
            </a: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a:t>
            </a:r>
            <a:r>
              <a:rPr lang="en-US" i="1" baseline="-50000" dirty="0">
                <a:latin typeface="Times New Roman" pitchFamily="18" charset="0"/>
                <a:cs typeface="Times New Roman" pitchFamily="18" charset="0"/>
              </a:rPr>
              <a:t>cv</a:t>
            </a:r>
            <a:r>
              <a:rPr lang="en-US" i="1" baseline="-25000" dirty="0"/>
              <a:t> </a:t>
            </a:r>
            <a:endParaRPr lang="en-US" dirty="0"/>
          </a:p>
          <a:p>
            <a:pPr marL="1371600" lvl="2" indent="-457200">
              <a:lnSpc>
                <a:spcPct val="120000"/>
              </a:lnSpc>
              <a:spcBef>
                <a:spcPts val="0"/>
              </a:spcBef>
              <a:spcAft>
                <a:spcPts val="1200"/>
              </a:spcAft>
              <a:buSzPct val="100000"/>
              <a:buFont typeface="+mj-lt"/>
              <a:buAutoNum type="arabicParenR"/>
            </a:pPr>
            <a:r>
              <a:rPr lang="en-US" dirty="0"/>
              <a:t>Willingness to make a Type I error, determined by alpha level</a:t>
            </a:r>
          </a:p>
          <a:p>
            <a:pPr marL="1371600" lvl="2" indent="-457200">
              <a:lnSpc>
                <a:spcPct val="120000"/>
              </a:lnSpc>
              <a:spcBef>
                <a:spcPts val="0"/>
              </a:spcBef>
              <a:spcAft>
                <a:spcPts val="1200"/>
              </a:spcAft>
              <a:buSzPct val="100000"/>
              <a:buFont typeface="+mj-lt"/>
              <a:buAutoNum type="arabicParenR"/>
            </a:pPr>
            <a:r>
              <a:rPr lang="en-US" dirty="0"/>
              <a:t>How many degrees of freedom the test has, based on categories</a:t>
            </a:r>
          </a:p>
        </p:txBody>
      </p:sp>
    </p:spTree>
    <p:extLst>
      <p:ext uri="{BB962C8B-B14F-4D97-AF65-F5344CB8AC3E}">
        <p14:creationId xmlns:p14="http://schemas.microsoft.com/office/powerpoint/2010/main" val="17249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1080784"/>
          </a:xfrm>
        </p:spPr>
        <p:txBody>
          <a:bodyPr>
            <a:normAutofit fontScale="90000"/>
          </a:bodyPr>
          <a:lstStyle/>
          <a:p>
            <a:pPr algn="l"/>
            <a:r>
              <a:rPr lang="en-US" sz="4000" dirty="0"/>
              <a:t>Reading and Grades Example: Step 4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A0F6109-D8A1-4EA0-AA38-B502BE9A3E0E}"/>
              </a:ext>
            </a:extLst>
          </p:cNvPr>
          <p:cNvSpPr>
            <a:spLocks noGrp="1"/>
          </p:cNvSpPr>
          <p:nvPr>
            <p:ph idx="1"/>
          </p:nvPr>
        </p:nvSpPr>
        <p:spPr>
          <a:xfrm>
            <a:off x="457200" y="1499842"/>
            <a:ext cx="8229600" cy="1371600"/>
          </a:xfrm>
        </p:spPr>
        <p:txBody>
          <a:bodyPr>
            <a:normAutofit fontScale="92500" lnSpcReduction="20000"/>
          </a:bodyPr>
          <a:lstStyle/>
          <a:p>
            <a:pPr>
              <a:lnSpc>
                <a:spcPct val="120000"/>
              </a:lnSpc>
              <a:spcBef>
                <a:spcPts val="0"/>
              </a:spcBef>
            </a:pPr>
            <a:r>
              <a:rPr lang="en-US" dirty="0"/>
              <a:t>Degrees of Freedom (</a:t>
            </a:r>
            <a:r>
              <a:rPr lang="en-US" b="0" i="1" dirty="0" err="1">
                <a:cs typeface="Times New Roman" pitchFamily="18" charset="0"/>
              </a:rPr>
              <a:t>df</a:t>
            </a:r>
            <a:r>
              <a:rPr lang="en-US" b="0" i="1" dirty="0">
                <a:cs typeface="Times New Roman" pitchFamily="18" charset="0"/>
              </a:rPr>
              <a:t> </a:t>
            </a:r>
            <a:r>
              <a:rPr lang="en-US" dirty="0"/>
              <a:t>)</a:t>
            </a:r>
            <a:endParaRPr lang="en-US" sz="400" dirty="0"/>
          </a:p>
          <a:p>
            <a:pPr lvl="1">
              <a:lnSpc>
                <a:spcPct val="120000"/>
              </a:lnSpc>
              <a:spcBef>
                <a:spcPts val="0"/>
              </a:spcBef>
            </a:pPr>
            <a:r>
              <a:rPr lang="en-US" dirty="0"/>
              <a:t>Reading and Grades example</a:t>
            </a:r>
          </a:p>
          <a:p>
            <a:pPr lvl="1">
              <a:lnSpc>
                <a:spcPct val="120000"/>
              </a:lnSpc>
              <a:spcBef>
                <a:spcPts val="0"/>
              </a:spcBef>
            </a:pPr>
            <a:r>
              <a:rPr lang="en-US" dirty="0"/>
              <a:t>Use Appendix Table 9 to find </a:t>
            </a:r>
            <a:r>
              <a:rPr lang="el-GR" i="1" dirty="0">
                <a:cs typeface="Times New Roman" pitchFamily="18" charset="0"/>
              </a:rPr>
              <a:t>χ</a:t>
            </a:r>
            <a:r>
              <a:rPr lang="en-US" i="1" baseline="30000" dirty="0">
                <a:cs typeface="Times New Roman" pitchFamily="18" charset="0"/>
              </a:rPr>
              <a:t>2</a:t>
            </a:r>
            <a:r>
              <a:rPr lang="en-US" i="1" baseline="-50000" dirty="0">
                <a:cs typeface="Times New Roman" pitchFamily="18" charset="0"/>
              </a:rPr>
              <a:t>cv</a:t>
            </a:r>
            <a:r>
              <a:rPr lang="en-US" i="1" baseline="-25000" dirty="0"/>
              <a:t> </a:t>
            </a: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2033BE5-7B4E-4AA8-B974-205BC6E79D30}"/>
                  </a:ext>
                </a:extLst>
              </p:cNvPr>
              <p:cNvSpPr/>
              <p:nvPr/>
            </p:nvSpPr>
            <p:spPr>
              <a:xfrm>
                <a:off x="457200" y="2942492"/>
                <a:ext cx="6034548" cy="231616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800" b="0" i="1" smtClean="0">
                          <a:latin typeface="Cambria Math" charset="0"/>
                        </a:rPr>
                        <m:t>𝑑𝑓</m:t>
                      </m:r>
                      <m:r>
                        <a:rPr lang="en-US" sz="1800" b="0" i="1" smtClean="0">
                          <a:latin typeface="Cambria Math" charset="0"/>
                        </a:rPr>
                        <m:t>=</m:t>
                      </m:r>
                      <m:d>
                        <m:dPr>
                          <m:ctrlPr>
                            <a:rPr lang="en-US" sz="1800" b="0" i="1" smtClean="0">
                              <a:latin typeface="Cambria Math" panose="02040503050406030204" pitchFamily="18" charset="0"/>
                            </a:rPr>
                          </m:ctrlPr>
                        </m:dPr>
                        <m:e>
                          <m:r>
                            <a:rPr lang="en-US" sz="1800" b="0" i="1" smtClean="0">
                              <a:latin typeface="Cambria Math" charset="0"/>
                            </a:rPr>
                            <m:t>𝑅</m:t>
                          </m:r>
                          <m:r>
                            <a:rPr lang="en-US" sz="1800" b="0" i="1" smtClean="0">
                              <a:latin typeface="Cambria Math" charset="0"/>
                            </a:rPr>
                            <m:t>−1</m:t>
                          </m:r>
                        </m:e>
                      </m:d>
                      <m:r>
                        <a:rPr lang="en-US" sz="1800" b="0" i="1" smtClean="0">
                          <a:latin typeface="Cambria Math" charset="0"/>
                          <a:ea typeface="Cambria Math" charset="0"/>
                          <a:cs typeface="Cambria Math" charset="0"/>
                        </a:rPr>
                        <m:t>×</m:t>
                      </m:r>
                      <m:d>
                        <m:dPr>
                          <m:ctrlPr>
                            <a:rPr lang="en-US" sz="1800" b="0" i="1" smtClean="0">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𝐶</m:t>
                          </m:r>
                          <m:r>
                            <a:rPr lang="en-US" sz="1800" b="0" i="1" smtClean="0">
                              <a:latin typeface="Cambria Math" charset="0"/>
                              <a:ea typeface="Cambria Math" charset="0"/>
                              <a:cs typeface="Cambria Math" charset="0"/>
                            </a:rPr>
                            <m:t>−1</m:t>
                          </m:r>
                        </m:e>
                      </m:d>
                    </m:oMath>
                    <m:oMath xmlns:m="http://schemas.openxmlformats.org/officeDocument/2006/math">
                      <m:r>
                        <m:rPr>
                          <m:sty m:val="p"/>
                        </m:rPr>
                        <a:rPr lang="en-US" sz="1800" b="0" i="0" smtClean="0">
                          <a:latin typeface="Cambria Math" charset="0"/>
                          <a:ea typeface="Cambria Math" charset="0"/>
                          <a:cs typeface="Cambria Math" charset="0"/>
                        </a:rPr>
                        <m:t>where</m:t>
                      </m:r>
                      <m:r>
                        <a:rPr lang="en-US" sz="1800" b="0" i="0" smtClean="0">
                          <a:latin typeface="Cambria Math" charset="0"/>
                          <a:ea typeface="Cambria Math" charset="0"/>
                          <a:cs typeface="Cambria Math" charset="0"/>
                        </a:rPr>
                        <m:t> </m:t>
                      </m:r>
                      <m:r>
                        <a:rPr lang="en-US" sz="1800" b="0" i="1" smtClean="0">
                          <a:latin typeface="Cambria Math" charset="0"/>
                          <a:ea typeface="Cambria Math" charset="0"/>
                          <a:cs typeface="Cambria Math" charset="0"/>
                        </a:rPr>
                        <m:t>𝑑𝑓</m:t>
                      </m:r>
                      <m:r>
                        <a:rPr lang="en-US" sz="1800" b="0" i="1" smtClean="0">
                          <a:latin typeface="Cambria Math" charset="0"/>
                          <a:ea typeface="Cambria Math" charset="0"/>
                          <a:cs typeface="Cambria Math" charset="0"/>
                        </a:rPr>
                        <m:t>=</m:t>
                      </m:r>
                      <m:r>
                        <m:rPr>
                          <m:sty m:val="p"/>
                        </m:rPr>
                        <a:rPr lang="en-US" sz="1800" b="0" i="0" smtClean="0">
                          <a:latin typeface="Cambria Math" charset="0"/>
                          <a:ea typeface="Cambria Math" charset="0"/>
                          <a:cs typeface="Cambria Math" charset="0"/>
                        </a:rPr>
                        <m:t>degrees</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of</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freedom</m:t>
                      </m:r>
                    </m:oMath>
                    <m:oMath xmlns:m="http://schemas.openxmlformats.org/officeDocument/2006/math">
                      <m:r>
                        <a:rPr lang="en-US" sz="1800" b="0" i="1" smtClean="0">
                          <a:latin typeface="Cambria Math" charset="0"/>
                          <a:ea typeface="Cambria Math" charset="0"/>
                          <a:cs typeface="Cambria Math" charset="0"/>
                        </a:rPr>
                        <m:t>𝑅</m:t>
                      </m:r>
                      <m:r>
                        <a:rPr lang="en-US" sz="1800" b="0" i="1" smtClean="0">
                          <a:latin typeface="Cambria Math" charset="0"/>
                          <a:ea typeface="Cambria Math" charset="0"/>
                          <a:cs typeface="Cambria Math" charset="0"/>
                        </a:rPr>
                        <m:t>=</m:t>
                      </m:r>
                      <m:r>
                        <m:rPr>
                          <m:sty m:val="p"/>
                        </m:rPr>
                        <a:rPr lang="en-US" sz="1800" b="0" i="0" smtClean="0">
                          <a:latin typeface="Cambria Math" charset="0"/>
                          <a:ea typeface="Cambria Math" charset="0"/>
                          <a:cs typeface="Cambria Math" charset="0"/>
                        </a:rPr>
                        <m:t>number</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of</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rows</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in</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the</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contingency</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table</m:t>
                      </m:r>
                    </m:oMath>
                    <m:oMath xmlns:m="http://schemas.openxmlformats.org/officeDocument/2006/math">
                      <m:r>
                        <a:rPr lang="en-US" sz="1800" b="0" i="1" smtClean="0">
                          <a:latin typeface="Cambria Math" charset="0"/>
                          <a:ea typeface="Cambria Math" charset="0"/>
                          <a:cs typeface="Cambria Math" charset="0"/>
                        </a:rPr>
                        <m:t>𝐶</m:t>
                      </m:r>
                      <m:r>
                        <a:rPr lang="en-US" sz="1800" b="0" i="1" smtClean="0">
                          <a:latin typeface="Cambria Math" charset="0"/>
                          <a:ea typeface="Cambria Math" charset="0"/>
                          <a:cs typeface="Cambria Math" charset="0"/>
                        </a:rPr>
                        <m:t>=</m:t>
                      </m:r>
                      <m:r>
                        <m:rPr>
                          <m:sty m:val="p"/>
                        </m:rPr>
                        <a:rPr lang="en-US" sz="1800" b="0" i="0" smtClean="0">
                          <a:latin typeface="Cambria Math" charset="0"/>
                          <a:ea typeface="Cambria Math" charset="0"/>
                          <a:cs typeface="Cambria Math" charset="0"/>
                        </a:rPr>
                        <m:t>number</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of</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columns</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in</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the</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contingency</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table</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A2033BE5-7B4E-4AA8-B974-205BC6E79D30}"/>
                  </a:ext>
                </a:extLst>
              </p:cNvPr>
              <p:cNvSpPr>
                <a:spLocks noRot="1" noChangeAspect="1" noMove="1" noResize="1" noEditPoints="1" noAdjustHandles="1" noChangeArrowheads="1" noChangeShapeType="1" noTextEdit="1"/>
              </p:cNvSpPr>
              <p:nvPr/>
            </p:nvSpPr>
            <p:spPr>
              <a:xfrm>
                <a:off x="457200" y="2942492"/>
                <a:ext cx="6034548" cy="23161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680140D-E0D4-42FE-9BD6-25D18B3F93E6}"/>
                  </a:ext>
                </a:extLst>
              </p:cNvPr>
              <p:cNvSpPr txBox="1"/>
              <p:nvPr/>
            </p:nvSpPr>
            <p:spPr>
              <a:xfrm>
                <a:off x="5140711" y="3494762"/>
                <a:ext cx="5486400"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charset="0"/>
                        </a:rPr>
                        <m:t>𝑑𝑓</m:t>
                      </m:r>
                      <m:r>
                        <a:rPr lang="en-US" sz="1800" i="1" smtClean="0">
                          <a:latin typeface="Cambria Math" charset="0"/>
                        </a:rPr>
                        <m:t>=</m:t>
                      </m:r>
                      <m:d>
                        <m:dPr>
                          <m:ctrlPr>
                            <a:rPr lang="en-US" sz="1800" i="1">
                              <a:latin typeface="Cambria Math" panose="02040503050406030204" pitchFamily="18" charset="0"/>
                            </a:rPr>
                          </m:ctrlPr>
                        </m:dPr>
                        <m:e>
                          <m:r>
                            <a:rPr lang="en-US" sz="1800" i="1">
                              <a:latin typeface="Cambria Math" charset="0"/>
                            </a:rPr>
                            <m:t>𝑅</m:t>
                          </m:r>
                          <m:r>
                            <a:rPr lang="en-US" sz="1800" i="1">
                              <a:latin typeface="Cambria Math" charset="0"/>
                            </a:rPr>
                            <m:t>−1</m:t>
                          </m:r>
                        </m:e>
                      </m:d>
                      <m:r>
                        <a:rPr lang="en-US" sz="1800" i="1">
                          <a:latin typeface="Cambria Math" charset="0"/>
                          <a:ea typeface="Cambria Math" charset="0"/>
                          <a:cs typeface="Cambria Math" charset="0"/>
                        </a:rPr>
                        <m:t>×</m:t>
                      </m:r>
                      <m:d>
                        <m:dPr>
                          <m:ctrlPr>
                            <a:rPr lang="en-US" sz="1800" i="1">
                              <a:latin typeface="Cambria Math" panose="02040503050406030204" pitchFamily="18" charset="0"/>
                              <a:ea typeface="Cambria Math" charset="0"/>
                              <a:cs typeface="Cambria Math" charset="0"/>
                            </a:rPr>
                          </m:ctrlPr>
                        </m:dPr>
                        <m:e>
                          <m:r>
                            <a:rPr lang="en-US" sz="1800" i="1">
                              <a:latin typeface="Cambria Math" charset="0"/>
                              <a:ea typeface="Cambria Math" charset="0"/>
                              <a:cs typeface="Cambria Math" charset="0"/>
                            </a:rPr>
                            <m:t>𝐶</m:t>
                          </m:r>
                          <m:r>
                            <a:rPr lang="en-US" sz="1800" i="1">
                              <a:latin typeface="Cambria Math" charset="0"/>
                              <a:ea typeface="Cambria Math" charset="0"/>
                              <a:cs typeface="Cambria Math" charset="0"/>
                            </a:rPr>
                            <m:t>−1</m:t>
                          </m:r>
                        </m:e>
                      </m:d>
                    </m:oMath>
                    <m:oMath xmlns:m="http://schemas.openxmlformats.org/officeDocument/2006/math">
                      <m:r>
                        <a:rPr lang="en-US" sz="1800" b="0" i="1" smtClean="0">
                          <a:latin typeface="Cambria Math" charset="0"/>
                        </a:rPr>
                        <m:t>=</m:t>
                      </m:r>
                      <m:d>
                        <m:dPr>
                          <m:ctrlPr>
                            <a:rPr lang="en-US" sz="1800" b="0" i="1" smtClean="0">
                              <a:latin typeface="Cambria Math" panose="02040503050406030204" pitchFamily="18" charset="0"/>
                            </a:rPr>
                          </m:ctrlPr>
                        </m:dPr>
                        <m:e>
                          <m:r>
                            <a:rPr lang="en-US" sz="1800" b="0" i="1" smtClean="0">
                              <a:latin typeface="Cambria Math" charset="0"/>
                            </a:rPr>
                            <m:t>2−1</m:t>
                          </m:r>
                        </m:e>
                      </m:d>
                      <m:r>
                        <a:rPr lang="en-US" sz="1800" b="0" i="1" smtClean="0">
                          <a:latin typeface="Cambria Math" charset="0"/>
                          <a:ea typeface="Cambria Math" charset="0"/>
                          <a:cs typeface="Cambria Math" charset="0"/>
                        </a:rPr>
                        <m:t>×</m:t>
                      </m:r>
                      <m:d>
                        <m:dPr>
                          <m:ctrlPr>
                            <a:rPr lang="en-US" sz="1800" b="0" i="1" smtClean="0">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2−1</m:t>
                          </m:r>
                        </m:e>
                      </m:d>
                    </m:oMath>
                    <m:oMath xmlns:m="http://schemas.openxmlformats.org/officeDocument/2006/math">
                      <m:r>
                        <a:rPr lang="en-US" sz="1800" b="0" i="1" smtClean="0">
                          <a:latin typeface="Cambria Math" charset="0"/>
                          <a:ea typeface="Cambria Math" charset="0"/>
                          <a:cs typeface="Cambria Math" charset="0"/>
                        </a:rPr>
                        <m:t>=1×1</m:t>
                      </m:r>
                    </m:oMath>
                    <m:oMath xmlns:m="http://schemas.openxmlformats.org/officeDocument/2006/math">
                      <m:r>
                        <a:rPr lang="en-US" sz="1800" b="0" i="1" smtClean="0">
                          <a:latin typeface="Cambria Math" charset="0"/>
                          <a:ea typeface="Cambria Math" charset="0"/>
                          <a:cs typeface="Cambria Math" charset="0"/>
                        </a:rPr>
                        <m:t>=1</m:t>
                      </m:r>
                    </m:oMath>
                  </m:oMathPara>
                </a14:m>
                <a:endParaRPr lang="en-US" sz="1800" dirty="0"/>
              </a:p>
            </p:txBody>
          </p:sp>
        </mc:Choice>
        <mc:Fallback xmlns="">
          <p:sp>
            <p:nvSpPr>
              <p:cNvPr id="10" name="TextBox 9">
                <a:extLst>
                  <a:ext uri="{FF2B5EF4-FFF2-40B4-BE49-F238E27FC236}">
                    <a16:creationId xmlns:a16="http://schemas.microsoft.com/office/drawing/2014/main" id="{7680140D-E0D4-42FE-9BD6-25D18B3F93E6}"/>
                  </a:ext>
                </a:extLst>
              </p:cNvPr>
              <p:cNvSpPr txBox="1">
                <a:spLocks noRot="1" noChangeAspect="1" noMove="1" noResize="1" noEditPoints="1" noAdjustHandles="1" noChangeArrowheads="1" noChangeShapeType="1" noTextEdit="1"/>
              </p:cNvSpPr>
              <p:nvPr/>
            </p:nvSpPr>
            <p:spPr>
              <a:xfrm>
                <a:off x="5140711" y="3494762"/>
                <a:ext cx="5486400" cy="120032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4740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5392453" cy="502602"/>
          </a:xfrm>
        </p:spPr>
        <p:txBody>
          <a:bodyPr>
            <a:normAutofit fontScale="90000"/>
          </a:bodyPr>
          <a:lstStyle/>
          <a:p>
            <a:r>
              <a:rPr lang="en-US" sz="4000" dirty="0"/>
              <a:t>Critical Values of Chi-Square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FEF6955D-718E-4A67-9BF9-547C15A2637E}"/>
              </a:ext>
            </a:extLst>
          </p:cNvPr>
          <p:cNvSpPr>
            <a:spLocks noGrp="1"/>
          </p:cNvSpPr>
          <p:nvPr>
            <p:ph idx="1"/>
          </p:nvPr>
        </p:nvSpPr>
        <p:spPr>
          <a:xfrm>
            <a:off x="457200" y="986887"/>
            <a:ext cx="8229600" cy="4525963"/>
          </a:xfrm>
        </p:spPr>
        <p:txBody>
          <a:bodyPr>
            <a:normAutofit/>
          </a:bodyPr>
          <a:lstStyle/>
          <a:p>
            <a:pPr>
              <a:spcBef>
                <a:spcPts val="0"/>
              </a:spcBef>
            </a:pPr>
            <a:r>
              <a:rPr lang="en-US" sz="2800" dirty="0"/>
              <a:t>Critical Value of Chi-Square (See Appendix Table 10)</a:t>
            </a:r>
          </a:p>
          <a:p>
            <a:pPr marL="677863" lvl="1">
              <a:spcBef>
                <a:spcPts val="0"/>
              </a:spcBef>
              <a:spcAft>
                <a:spcPts val="1200"/>
              </a:spcAft>
            </a:pPr>
            <a:r>
              <a:rPr lang="en-US" sz="2400" b="0" dirty="0"/>
              <a:t>Critical value of </a:t>
            </a:r>
            <a:r>
              <a:rPr lang="el-GR" sz="2400" i="1" dirty="0">
                <a:latin typeface="Times New Roman" pitchFamily="18" charset="0"/>
                <a:cs typeface="Times New Roman" pitchFamily="18" charset="0"/>
              </a:rPr>
              <a:t>χ</a:t>
            </a:r>
            <a:r>
              <a:rPr lang="en-US" sz="2400" i="1" baseline="30000" dirty="0">
                <a:latin typeface="Times New Roman" pitchFamily="18" charset="0"/>
                <a:cs typeface="Times New Roman" pitchFamily="18" charset="0"/>
              </a:rPr>
              <a:t>2</a:t>
            </a:r>
            <a:r>
              <a:rPr lang="en-US" sz="2400" b="0" dirty="0"/>
              <a:t> </a:t>
            </a:r>
            <a:br>
              <a:rPr lang="en-US" sz="2400" b="0" dirty="0"/>
            </a:br>
            <a:r>
              <a:rPr lang="en-US" sz="2400" b="0" dirty="0"/>
              <a:t>is found at the intersection of the row with the correct number of degrees of freedom and the column with the desired alpha level</a:t>
            </a:r>
          </a:p>
          <a:p>
            <a:pPr marL="677863" lvl="1">
              <a:spcBef>
                <a:spcPts val="0"/>
              </a:spcBef>
              <a:spcAft>
                <a:spcPts val="1200"/>
              </a:spcAft>
            </a:pPr>
            <a:r>
              <a:rPr lang="en-US" sz="2400" b="0" dirty="0"/>
              <a:t>Most commonly used alpha level is </a:t>
            </a:r>
            <a:br>
              <a:rPr lang="en-US" sz="2400" b="0" dirty="0"/>
            </a:br>
            <a:r>
              <a:rPr lang="en-US" sz="2400" b="0" dirty="0">
                <a:latin typeface="Times New Roman" pitchFamily="18" charset="0"/>
                <a:cs typeface="Times New Roman" pitchFamily="18" charset="0"/>
              </a:rPr>
              <a:t>α = .05</a:t>
            </a:r>
            <a:r>
              <a:rPr lang="en-US" sz="2400" b="0" dirty="0"/>
              <a:t>, values in bold</a:t>
            </a:r>
          </a:p>
          <a:p>
            <a:pPr lvl="1">
              <a:spcBef>
                <a:spcPts val="0"/>
              </a:spcBef>
              <a:spcAft>
                <a:spcPts val="1200"/>
              </a:spcAft>
            </a:pP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.05, </a:t>
            </a:r>
            <a:r>
              <a:rPr lang="en-US" sz="2400" i="1" dirty="0" err="1">
                <a:latin typeface="Times New Roman" pitchFamily="18" charset="0"/>
                <a:cs typeface="Times New Roman" pitchFamily="18" charset="0"/>
              </a:rPr>
              <a:t>df</a:t>
            </a:r>
            <a:r>
              <a:rPr lang="en-US" sz="2400" dirty="0">
                <a:latin typeface="Times New Roman" pitchFamily="18" charset="0"/>
                <a:cs typeface="Times New Roman" pitchFamily="18" charset="0"/>
              </a:rPr>
              <a:t> = 1</a:t>
            </a:r>
          </a:p>
          <a:p>
            <a:pPr lvl="2">
              <a:spcBef>
                <a:spcPts val="0"/>
              </a:spcBef>
            </a:pPr>
            <a:r>
              <a:rPr lang="en-US" sz="2800" dirty="0"/>
              <a:t> </a:t>
            </a:r>
            <a:r>
              <a:rPr lang="el-GR" sz="2800" i="1" dirty="0">
                <a:latin typeface="Times New Roman" pitchFamily="18" charset="0"/>
                <a:cs typeface="Times New Roman" pitchFamily="18" charset="0"/>
              </a:rPr>
              <a:t>χ</a:t>
            </a:r>
            <a:r>
              <a:rPr lang="en-US" sz="2800" i="1" baseline="30000" dirty="0">
                <a:latin typeface="Times New Roman" pitchFamily="18" charset="0"/>
                <a:cs typeface="Times New Roman" pitchFamily="18" charset="0"/>
              </a:rPr>
              <a:t>2</a:t>
            </a:r>
            <a:r>
              <a:rPr lang="en-US" sz="2800" i="1" baseline="-50000" dirty="0">
                <a:latin typeface="Times New Roman" pitchFamily="18" charset="0"/>
                <a:cs typeface="Times New Roman" pitchFamily="18" charset="0"/>
              </a:rPr>
              <a:t>cv</a:t>
            </a:r>
            <a:r>
              <a:rPr lang="en-US" sz="2800" i="1" baseline="-25000" dirty="0">
                <a:latin typeface="Times New Roman" pitchFamily="18" charset="0"/>
                <a:cs typeface="Times New Roman" pitchFamily="18" charset="0"/>
              </a:rPr>
              <a:t>  </a:t>
            </a:r>
            <a:r>
              <a:rPr lang="en-US" sz="2800" dirty="0">
                <a:latin typeface="Times New Roman" pitchFamily="18" charset="0"/>
                <a:cs typeface="Times New Roman" pitchFamily="18" charset="0"/>
              </a:rPr>
              <a:t>= 3.841</a:t>
            </a:r>
          </a:p>
          <a:p>
            <a:pPr marL="677863" lvl="1">
              <a:spcBef>
                <a:spcPts val="0"/>
              </a:spcBef>
            </a:pPr>
            <a:endParaRPr lang="en-US" sz="2400" b="0" dirty="0"/>
          </a:p>
        </p:txBody>
      </p:sp>
    </p:spTree>
    <p:extLst>
      <p:ext uri="{BB962C8B-B14F-4D97-AF65-F5344CB8AC3E}">
        <p14:creationId xmlns:p14="http://schemas.microsoft.com/office/powerpoint/2010/main" val="1910848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0F8E2E87-DD66-48D2-88F4-A4EDFA130A90}"/>
              </a:ext>
            </a:extLst>
          </p:cNvPr>
          <p:cNvSpPr>
            <a:spLocks noGrp="1"/>
          </p:cNvSpPr>
          <p:nvPr>
            <p:ph idx="1"/>
          </p:nvPr>
        </p:nvSpPr>
        <p:spPr>
          <a:xfrm>
            <a:off x="457200" y="1042640"/>
            <a:ext cx="8229600" cy="4525963"/>
          </a:xfrm>
        </p:spPr>
        <p:txBody>
          <a:bodyPr/>
          <a:lstStyle/>
          <a:p>
            <a:pPr>
              <a:spcBef>
                <a:spcPts val="0"/>
              </a:spcBef>
            </a:pPr>
            <a:r>
              <a:rPr lang="en-US" b="1" dirty="0"/>
              <a:t>STEP 5:</a:t>
            </a:r>
            <a:r>
              <a:rPr lang="en-US" dirty="0"/>
              <a:t> Calculate the Test Statistic</a:t>
            </a:r>
          </a:p>
          <a:p>
            <a:pPr lvl="1">
              <a:spcBef>
                <a:spcPts val="0"/>
              </a:spcBef>
            </a:pPr>
            <a:r>
              <a:rPr lang="en-US" dirty="0"/>
              <a:t>Calculate Chi-Square (</a:t>
            </a: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 </a:t>
            </a:r>
            <a:r>
              <a:rPr lang="en-US" dirty="0">
                <a:latin typeface="Times New Roman" pitchFamily="18" charset="0"/>
                <a:cs typeface="Times New Roman" pitchFamily="18" charset="0"/>
              </a:rPr>
              <a:t>)</a:t>
            </a: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30D054D-30B0-4FD2-B7E7-58FE1A8B2D97}"/>
                  </a:ext>
                </a:extLst>
              </p:cNvPr>
              <p:cNvSpPr/>
              <p:nvPr/>
            </p:nvSpPr>
            <p:spPr>
              <a:xfrm>
                <a:off x="442453" y="2252547"/>
                <a:ext cx="8244348" cy="29041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smtClean="0">
                              <a:latin typeface="Cambria Math" charset="0"/>
                              <a:ea typeface="Cambria Math" charset="0"/>
                              <a:cs typeface="Cambria Math" charset="0"/>
                            </a:rPr>
                            <m:t>𝜒</m:t>
                          </m:r>
                        </m:e>
                        <m:sup>
                          <m:r>
                            <a:rPr lang="en-US" sz="1800" b="0" i="1" smtClean="0">
                              <a:latin typeface="Cambria Math" charset="0"/>
                            </a:rPr>
                            <m:t>2</m:t>
                          </m:r>
                        </m:sup>
                      </m:sSup>
                      <m:r>
                        <a:rPr lang="en-US" sz="1800" b="0" i="1" smtClean="0">
                          <a:latin typeface="Cambria Math" charset="0"/>
                        </a:rPr>
                        <m:t>=</m:t>
                      </m:r>
                      <m:r>
                        <m:rPr>
                          <m:sty m:val="p"/>
                        </m:rPr>
                        <a:rPr lang="el-GR" sz="1800" b="0" i="1" smtClean="0">
                          <a:latin typeface="Cambria Math" charset="0"/>
                          <a:ea typeface="Cambria Math" charset="0"/>
                          <a:cs typeface="Cambria Math" charset="0"/>
                        </a:rPr>
                        <m:t>Σ</m:t>
                      </m:r>
                      <m:f>
                        <m:fPr>
                          <m:ctrlPr>
                            <a:rPr lang="el-GR" sz="1800" b="0" i="1" smtClean="0">
                              <a:latin typeface="Cambria Math" panose="02040503050406030204" pitchFamily="18" charset="0"/>
                              <a:ea typeface="Cambria Math" charset="0"/>
                              <a:cs typeface="Cambria Math" charset="0"/>
                            </a:rPr>
                          </m:ctrlPr>
                        </m:fPr>
                        <m:num>
                          <m:sSup>
                            <m:sSupPr>
                              <m:ctrlPr>
                                <a:rPr lang="el-GR" sz="1800" b="0" i="1" smtClean="0">
                                  <a:latin typeface="Cambria Math" panose="02040503050406030204" pitchFamily="18" charset="0"/>
                                  <a:ea typeface="Cambria Math" charset="0"/>
                                  <a:cs typeface="Cambria Math" charset="0"/>
                                </a:rPr>
                              </m:ctrlPr>
                            </m:sSupPr>
                            <m:e>
                              <m:d>
                                <m:dPr>
                                  <m:ctrlPr>
                                    <a:rPr lang="el-GR" sz="1800" b="0" i="1" smtClean="0">
                                      <a:latin typeface="Cambria Math" panose="02040503050406030204" pitchFamily="18" charset="0"/>
                                      <a:ea typeface="Cambria Math" charset="0"/>
                                      <a:cs typeface="Cambria Math" charset="0"/>
                                    </a:rPr>
                                  </m:ctrlPr>
                                </m:dPr>
                                <m:e>
                                  <m:sSub>
                                    <m:sSubPr>
                                      <m:ctrlPr>
                                        <a:rPr lang="el-GR"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𝑓</m:t>
                                      </m:r>
                                    </m:e>
                                    <m:sub>
                                      <m:r>
                                        <m:rPr>
                                          <m:sty m:val="p"/>
                                        </m:rPr>
                                        <a:rPr lang="en-US" sz="1800" b="0" i="0" smtClean="0">
                                          <a:latin typeface="Cambria Math" charset="0"/>
                                          <a:ea typeface="Cambria Math" charset="0"/>
                                          <a:cs typeface="Cambria Math" charset="0"/>
                                        </a:rPr>
                                        <m:t>Observed</m:t>
                                      </m:r>
                                    </m:sub>
                                  </m:sSub>
                                  <m:r>
                                    <a:rPr lang="en-US" sz="1800" b="0" i="1" smtClean="0">
                                      <a:latin typeface="Cambria Math" charset="0"/>
                                      <a:ea typeface="Cambria Math" charset="0"/>
                                      <a:cs typeface="Cambria Math" charset="0"/>
                                    </a:rPr>
                                    <m:t>−</m:t>
                                  </m:r>
                                  <m:sSub>
                                    <m:sSubPr>
                                      <m:ctrlPr>
                                        <a:rPr lang="en-US"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𝑓</m:t>
                                      </m:r>
                                    </m:e>
                                    <m:sub>
                                      <m:r>
                                        <m:rPr>
                                          <m:sty m:val="p"/>
                                        </m:rPr>
                                        <a:rPr lang="en-US" sz="1800" b="0" i="0" smtClean="0">
                                          <a:latin typeface="Cambria Math" charset="0"/>
                                          <a:ea typeface="Cambria Math" charset="0"/>
                                          <a:cs typeface="Cambria Math" charset="0"/>
                                        </a:rPr>
                                        <m:t>Expected</m:t>
                                      </m:r>
                                    </m:sub>
                                  </m:sSub>
                                </m:e>
                              </m:d>
                            </m:e>
                            <m:sup>
                              <m:r>
                                <a:rPr lang="en-US" sz="1800" b="0" i="1" smtClean="0">
                                  <a:latin typeface="Cambria Math" charset="0"/>
                                  <a:ea typeface="Cambria Math" charset="0"/>
                                  <a:cs typeface="Cambria Math" charset="0"/>
                                </a:rPr>
                                <m:t>2</m:t>
                              </m:r>
                            </m:sup>
                          </m:sSup>
                        </m:num>
                        <m:den>
                          <m:sSub>
                            <m:sSubPr>
                              <m:ctrlPr>
                                <a:rPr lang="el-GR"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𝑓</m:t>
                              </m:r>
                            </m:e>
                            <m:sub>
                              <m:r>
                                <m:rPr>
                                  <m:sty m:val="p"/>
                                </m:rPr>
                                <a:rPr lang="en-US" sz="1800" b="0" i="0" smtClean="0">
                                  <a:latin typeface="Cambria Math" charset="0"/>
                                  <a:ea typeface="Cambria Math" charset="0"/>
                                  <a:cs typeface="Cambria Math" charset="0"/>
                                </a:rPr>
                                <m:t>Expected</m:t>
                              </m:r>
                            </m:sub>
                          </m:sSub>
                        </m:den>
                      </m:f>
                    </m:oMath>
                    <m:oMath xmlns:m="http://schemas.openxmlformats.org/officeDocument/2006/math">
                      <m:r>
                        <m:rPr>
                          <m:sty m:val="p"/>
                        </m:rPr>
                        <a:rPr lang="en-US" sz="1800" b="0" i="0" smtClean="0">
                          <a:latin typeface="Cambria Math" charset="0"/>
                          <a:ea typeface="Cambria Math" charset="0"/>
                          <a:cs typeface="Cambria Math" charset="0"/>
                        </a:rPr>
                        <m:t>where</m:t>
                      </m:r>
                      <m:r>
                        <a:rPr lang="en-US" sz="1800" b="0" i="0" smtClean="0">
                          <a:latin typeface="Cambria Math" charset="0"/>
                          <a:ea typeface="Cambria Math" charset="0"/>
                          <a:cs typeface="Cambria Math" charset="0"/>
                        </a:rPr>
                        <m:t> </m:t>
                      </m:r>
                      <m:sSup>
                        <m:sSupPr>
                          <m:ctrlPr>
                            <a:rPr lang="en-US" sz="1800" i="1">
                              <a:latin typeface="Cambria Math" panose="02040503050406030204" pitchFamily="18" charset="0"/>
                            </a:rPr>
                          </m:ctrlPr>
                        </m:sSupPr>
                        <m:e>
                          <m:r>
                            <a:rPr lang="en-US" sz="1800" i="1">
                              <a:latin typeface="Cambria Math" charset="0"/>
                              <a:ea typeface="Cambria Math" charset="0"/>
                              <a:cs typeface="Cambria Math" charset="0"/>
                            </a:rPr>
                            <m:t>𝜒</m:t>
                          </m:r>
                        </m:e>
                        <m:sup>
                          <m:r>
                            <a:rPr lang="en-US" sz="1800" i="1">
                              <a:latin typeface="Cambria Math" charset="0"/>
                            </a:rPr>
                            <m:t>2</m:t>
                          </m:r>
                        </m:sup>
                      </m:sSup>
                      <m:r>
                        <a:rPr lang="en-US" sz="1800" b="0" i="1" smtClean="0">
                          <a:latin typeface="Cambria Math" charset="0"/>
                        </a:rPr>
                        <m:t>=</m:t>
                      </m:r>
                      <m:r>
                        <m:rPr>
                          <m:sty m:val="p"/>
                        </m:rPr>
                        <a:rPr lang="en-US" sz="1800" b="0" i="0" smtClean="0">
                          <a:latin typeface="Cambria Math" charset="0"/>
                        </a:rPr>
                        <m:t>chi</m:t>
                      </m:r>
                      <m:r>
                        <m:rPr>
                          <m:nor/>
                        </m:rPr>
                        <a:rPr lang="en-US" sz="1800" dirty="0">
                          <a:solidFill>
                            <a:srgbClr val="000000"/>
                          </a:solidFill>
                          <a:latin typeface="Tempus Sans ITC" pitchFamily="82" charset="0"/>
                        </a:rPr>
                        <m:t>−</m:t>
                      </m:r>
                      <m:r>
                        <m:rPr>
                          <m:sty m:val="p"/>
                        </m:rPr>
                        <a:rPr lang="en-US" sz="1800" b="0" i="0" smtClean="0">
                          <a:latin typeface="Cambria Math" charset="0"/>
                        </a:rPr>
                        <m:t>square</m:t>
                      </m:r>
                      <m:r>
                        <a:rPr lang="en-US" sz="1800" b="0" i="0" smtClean="0">
                          <a:latin typeface="Cambria Math" charset="0"/>
                        </a:rPr>
                        <m:t> </m:t>
                      </m:r>
                      <m:r>
                        <m:rPr>
                          <m:sty m:val="p"/>
                        </m:rPr>
                        <a:rPr lang="en-US" sz="1800" b="0" i="0" smtClean="0">
                          <a:latin typeface="Cambria Math" charset="0"/>
                        </a:rPr>
                        <m:t>value</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𝑓</m:t>
                          </m:r>
                        </m:e>
                        <m:sub>
                          <m:r>
                            <m:rPr>
                              <m:sty m:val="p"/>
                            </m:rPr>
                            <a:rPr lang="en-US" sz="1800" b="0" i="0" smtClean="0">
                              <a:latin typeface="Cambria Math" charset="0"/>
                            </a:rPr>
                            <m:t>Observed</m:t>
                          </m:r>
                        </m:sub>
                      </m:sSub>
                      <m:r>
                        <a:rPr lang="en-US" sz="1800" b="0" i="1" smtClean="0">
                          <a:latin typeface="Cambria Math" charset="0"/>
                        </a:rPr>
                        <m:t>=</m:t>
                      </m:r>
                      <m:r>
                        <m:rPr>
                          <m:sty m:val="p"/>
                        </m:rPr>
                        <a:rPr lang="en-US" sz="1800" b="0" i="0" smtClean="0">
                          <a:latin typeface="Cambria Math" charset="0"/>
                        </a:rPr>
                        <m:t>observed</m:t>
                      </m:r>
                      <m:r>
                        <a:rPr lang="en-US" sz="1800" b="0" i="0" smtClean="0">
                          <a:latin typeface="Cambria Math" charset="0"/>
                        </a:rPr>
                        <m:t> </m:t>
                      </m:r>
                      <m:r>
                        <m:rPr>
                          <m:sty m:val="p"/>
                        </m:rPr>
                        <a:rPr lang="en-US" sz="1800" b="0" i="0" smtClean="0">
                          <a:latin typeface="Cambria Math" charset="0"/>
                        </a:rPr>
                        <m:t>frequency</m:t>
                      </m:r>
                      <m:r>
                        <a:rPr lang="en-US" sz="1800" b="0" i="0" smtClean="0">
                          <a:latin typeface="Cambria Math" charset="0"/>
                        </a:rPr>
                        <m:t> </m:t>
                      </m:r>
                      <m:r>
                        <m:rPr>
                          <m:sty m:val="p"/>
                        </m:rPr>
                        <a:rPr lang="en-US" sz="1800" b="0" i="0" smtClean="0">
                          <a:latin typeface="Cambria Math" charset="0"/>
                        </a:rPr>
                        <m:t>for</m:t>
                      </m:r>
                      <m:r>
                        <a:rPr lang="en-US" sz="1800" b="0" i="0" smtClean="0">
                          <a:latin typeface="Cambria Math" charset="0"/>
                        </a:rPr>
                        <m:t> </m:t>
                      </m:r>
                      <m:r>
                        <m:rPr>
                          <m:sty m:val="p"/>
                        </m:rPr>
                        <a:rPr lang="en-US" sz="1800" b="0" i="0" smtClean="0">
                          <a:latin typeface="Cambria Math" charset="0"/>
                        </a:rPr>
                        <m:t>a</m:t>
                      </m:r>
                      <m:r>
                        <a:rPr lang="en-US" sz="1800" b="0" i="0" smtClean="0">
                          <a:latin typeface="Cambria Math" charset="0"/>
                        </a:rPr>
                        <m:t> </m:t>
                      </m:r>
                      <m:r>
                        <m:rPr>
                          <m:sty m:val="p"/>
                        </m:rPr>
                        <a:rPr lang="en-US" sz="1800" b="0" i="0" smtClean="0">
                          <a:latin typeface="Cambria Math" charset="0"/>
                        </a:rPr>
                        <m:t>cell</m:t>
                      </m:r>
                      <m:r>
                        <a:rPr lang="en-US" sz="1800" b="0" i="0" smtClean="0">
                          <a:latin typeface="Cambria Math" charset="0"/>
                        </a:rPr>
                        <m:t> </m:t>
                      </m:r>
                      <m:r>
                        <m:rPr>
                          <m:sty m:val="p"/>
                        </m:rPr>
                        <a:rPr lang="en-US" sz="1800" b="0" i="0" smtClean="0">
                          <a:latin typeface="Cambria Math" charset="0"/>
                        </a:rPr>
                        <m:t>or</m:t>
                      </m:r>
                      <m:r>
                        <a:rPr lang="en-US" sz="1800" b="0" i="0" smtClean="0">
                          <a:latin typeface="Cambria Math" charset="0"/>
                        </a:rPr>
                        <m:t> </m:t>
                      </m:r>
                      <m:r>
                        <m:rPr>
                          <m:sty m:val="p"/>
                        </m:rPr>
                        <a:rPr lang="en-US" sz="1800" b="0" i="0" smtClean="0">
                          <a:latin typeface="Cambria Math" charset="0"/>
                        </a:rPr>
                        <m:t>category</m:t>
                      </m:r>
                    </m:oMath>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charset="0"/>
                            </a:rPr>
                            <m:t>𝑓</m:t>
                          </m:r>
                        </m:e>
                        <m:sub>
                          <m:r>
                            <m:rPr>
                              <m:sty m:val="p"/>
                            </m:rPr>
                            <a:rPr lang="en-US" sz="1800" b="0" i="0" smtClean="0">
                              <a:latin typeface="Cambria Math" charset="0"/>
                            </a:rPr>
                            <m:t>Expected</m:t>
                          </m:r>
                        </m:sub>
                      </m:sSub>
                      <m:r>
                        <a:rPr lang="en-US" sz="1800" b="0" i="1" smtClean="0">
                          <a:latin typeface="Cambria Math" charset="0"/>
                        </a:rPr>
                        <m:t>=</m:t>
                      </m:r>
                      <m:r>
                        <m:rPr>
                          <m:sty m:val="p"/>
                        </m:rPr>
                        <a:rPr lang="en-US" sz="1800" b="0" i="0" smtClean="0">
                          <a:latin typeface="Cambria Math" charset="0"/>
                        </a:rPr>
                        <m:t>expected</m:t>
                      </m:r>
                      <m:r>
                        <a:rPr lang="en-US" sz="1800" b="0" i="0" smtClean="0">
                          <a:latin typeface="Cambria Math" charset="0"/>
                        </a:rPr>
                        <m:t> </m:t>
                      </m:r>
                      <m:r>
                        <m:rPr>
                          <m:sty m:val="p"/>
                        </m:rPr>
                        <a:rPr lang="en-US" sz="1800" b="0" i="0" smtClean="0">
                          <a:latin typeface="Cambria Math" charset="0"/>
                        </a:rPr>
                        <m:t>frequency</m:t>
                      </m:r>
                      <m:r>
                        <a:rPr lang="en-US" sz="1800" b="0" i="0" smtClean="0">
                          <a:latin typeface="Cambria Math" charset="0"/>
                        </a:rPr>
                        <m:t> </m:t>
                      </m:r>
                      <m:r>
                        <m:rPr>
                          <m:sty m:val="p"/>
                        </m:rPr>
                        <a:rPr lang="en-US" sz="1800" b="0" i="0" smtClean="0">
                          <a:latin typeface="Cambria Math" charset="0"/>
                        </a:rPr>
                        <m:t>for</m:t>
                      </m:r>
                      <m:r>
                        <a:rPr lang="en-US" sz="1800" b="0" i="0" smtClean="0">
                          <a:latin typeface="Cambria Math" charset="0"/>
                        </a:rPr>
                        <m:t> </m:t>
                      </m:r>
                      <m:r>
                        <m:rPr>
                          <m:sty m:val="p"/>
                        </m:rPr>
                        <a:rPr lang="en-US" sz="1800" b="0" i="0" smtClean="0">
                          <a:latin typeface="Cambria Math" charset="0"/>
                        </a:rPr>
                        <m:t>a</m:t>
                      </m:r>
                      <m:r>
                        <a:rPr lang="en-US" sz="1800" b="0" i="0" smtClean="0">
                          <a:latin typeface="Cambria Math" charset="0"/>
                        </a:rPr>
                        <m:t> </m:t>
                      </m:r>
                      <m:r>
                        <m:rPr>
                          <m:sty m:val="p"/>
                        </m:rPr>
                        <a:rPr lang="en-US" sz="1800" b="0" i="0" smtClean="0">
                          <a:latin typeface="Cambria Math" charset="0"/>
                        </a:rPr>
                        <m:t>cell</m:t>
                      </m:r>
                      <m:r>
                        <a:rPr lang="en-US" sz="1800" b="0" i="0" smtClean="0">
                          <a:latin typeface="Cambria Math" charset="0"/>
                        </a:rPr>
                        <m:t> </m:t>
                      </m:r>
                      <m:r>
                        <m:rPr>
                          <m:sty m:val="p"/>
                        </m:rPr>
                        <a:rPr lang="en-US" sz="1800" b="0" i="0" smtClean="0">
                          <a:latin typeface="Cambria Math" charset="0"/>
                        </a:rPr>
                        <m:t>or</m:t>
                      </m:r>
                      <m:r>
                        <a:rPr lang="en-US" sz="1800" b="0" i="0" smtClean="0">
                          <a:latin typeface="Cambria Math" charset="0"/>
                        </a:rPr>
                        <m:t> </m:t>
                      </m:r>
                      <m:r>
                        <m:rPr>
                          <m:sty m:val="p"/>
                        </m:rPr>
                        <a:rPr lang="en-US" sz="1800" b="0" i="0" smtClean="0">
                          <a:latin typeface="Cambria Math" charset="0"/>
                        </a:rPr>
                        <m:t>category</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930D054D-30B0-4FD2-B7E7-58FE1A8B2D97}"/>
                  </a:ext>
                </a:extLst>
              </p:cNvPr>
              <p:cNvSpPr>
                <a:spLocks noRot="1" noChangeAspect="1" noMove="1" noResize="1" noEditPoints="1" noAdjustHandles="1" noChangeArrowheads="1" noChangeShapeType="1" noTextEdit="1"/>
              </p:cNvSpPr>
              <p:nvPr/>
            </p:nvSpPr>
            <p:spPr>
              <a:xfrm>
                <a:off x="442453" y="2252547"/>
                <a:ext cx="8244348" cy="29041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5925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1080784"/>
          </a:xfrm>
        </p:spPr>
        <p:txBody>
          <a:bodyPr>
            <a:normAutofit fontScale="90000"/>
          </a:bodyPr>
          <a:lstStyle/>
          <a:p>
            <a:pPr algn="l"/>
            <a:r>
              <a:rPr lang="en-US" sz="4000" dirty="0"/>
              <a:t>Reading and Grades Example: Step 5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16836C1F-0A2E-433B-B279-F0EEB212F685}"/>
              </a:ext>
            </a:extLst>
          </p:cNvPr>
          <p:cNvSpPr>
            <a:spLocks noGrp="1"/>
          </p:cNvSpPr>
          <p:nvPr>
            <p:ph idx="1"/>
          </p:nvPr>
        </p:nvSpPr>
        <p:spPr>
          <a:xfrm>
            <a:off x="457199" y="1388327"/>
            <a:ext cx="8367251" cy="1828800"/>
          </a:xfrm>
        </p:spPr>
        <p:txBody>
          <a:bodyPr>
            <a:normAutofit fontScale="77500" lnSpcReduction="20000"/>
          </a:bodyPr>
          <a:lstStyle/>
          <a:p>
            <a:pPr>
              <a:lnSpc>
                <a:spcPct val="120000"/>
              </a:lnSpc>
              <a:spcBef>
                <a:spcPts val="0"/>
              </a:spcBef>
            </a:pPr>
            <a:r>
              <a:rPr lang="en-US" b="1" dirty="0"/>
              <a:t>STEP 5:</a:t>
            </a:r>
            <a:r>
              <a:rPr lang="en-US" dirty="0"/>
              <a:t> Calculate the Test Statistic</a:t>
            </a:r>
          </a:p>
          <a:p>
            <a:pPr lvl="1">
              <a:lnSpc>
                <a:spcPct val="120000"/>
              </a:lnSpc>
              <a:spcBef>
                <a:spcPts val="0"/>
              </a:spcBef>
            </a:pPr>
            <a:r>
              <a:rPr lang="en-US" dirty="0"/>
              <a:t>To apply chi-square formula, two values are needed for each cell: </a:t>
            </a:r>
          </a:p>
          <a:p>
            <a:pPr lvl="2">
              <a:lnSpc>
                <a:spcPct val="120000"/>
              </a:lnSpc>
              <a:spcBef>
                <a:spcPts val="0"/>
              </a:spcBef>
            </a:pPr>
            <a:r>
              <a:rPr lang="en-US" dirty="0"/>
              <a:t>Observed frequency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f</a:t>
            </a:r>
            <a:r>
              <a:rPr lang="en-US" baseline="-25000" dirty="0" err="1">
                <a:latin typeface="Times New Roman" pitchFamily="18" charset="0"/>
                <a:cs typeface="Times New Roman" pitchFamily="18" charset="0"/>
              </a:rPr>
              <a:t>Observed</a:t>
            </a:r>
            <a:r>
              <a:rPr lang="en-US" dirty="0">
                <a:latin typeface="Times New Roman" pitchFamily="18" charset="0"/>
                <a:cs typeface="Times New Roman" pitchFamily="18" charset="0"/>
              </a:rPr>
              <a:t>) </a:t>
            </a:r>
          </a:p>
          <a:p>
            <a:pPr lvl="2">
              <a:lnSpc>
                <a:spcPct val="120000"/>
              </a:lnSpc>
              <a:spcBef>
                <a:spcPts val="0"/>
              </a:spcBef>
            </a:pPr>
            <a:r>
              <a:rPr lang="en-US" dirty="0"/>
              <a:t>Expected frequency </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f</a:t>
            </a:r>
            <a:r>
              <a:rPr lang="en-US" baseline="-25000" dirty="0" err="1">
                <a:latin typeface="Times New Roman" pitchFamily="18" charset="0"/>
                <a:cs typeface="Times New Roman" pitchFamily="18" charset="0"/>
              </a:rPr>
              <a:t>Expected</a:t>
            </a:r>
            <a:r>
              <a:rPr lang="en-US" dirty="0">
                <a:latin typeface="Times New Roman" pitchFamily="18" charset="0"/>
                <a:cs typeface="Times New Roman" pitchFamily="18" charset="0"/>
              </a:rPr>
              <a:t>)</a:t>
            </a:r>
            <a:endParaRPr lang="en-US" dirty="0"/>
          </a:p>
          <a:p>
            <a:pPr>
              <a:lnSpc>
                <a:spcPct val="120000"/>
              </a:lnSpc>
              <a:spcBef>
                <a:spcPts val="0"/>
              </a:spcBef>
            </a:pPr>
            <a:endParaRPr lang="en-US"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253B962-13DA-4A65-B8C4-6E45F3899085}"/>
                  </a:ext>
                </a:extLst>
              </p:cNvPr>
              <p:cNvSpPr/>
              <p:nvPr/>
            </p:nvSpPr>
            <p:spPr>
              <a:xfrm>
                <a:off x="442452" y="2771084"/>
                <a:ext cx="8381999" cy="269716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charset="0"/>
                            </a:rPr>
                            <m:t>𝑓</m:t>
                          </m:r>
                        </m:e>
                        <m:sub>
                          <m:r>
                            <m:rPr>
                              <m:sty m:val="p"/>
                            </m:rPr>
                            <a:rPr lang="en-US" sz="1800" b="0" i="0" smtClean="0">
                              <a:latin typeface="Cambria Math" charset="0"/>
                            </a:rPr>
                            <m:t>Expected</m:t>
                          </m:r>
                        </m:sub>
                      </m:sSub>
                      <m:r>
                        <a:rPr lang="en-US" sz="1800" b="0" i="1" smtClean="0">
                          <a:latin typeface="Cambria Math" charset="0"/>
                        </a:rPr>
                        <m:t>=</m:t>
                      </m:r>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charset="0"/>
                                </a:rPr>
                                <m:t>𝑁</m:t>
                              </m:r>
                            </m:e>
                            <m:sub>
                              <m:r>
                                <m:rPr>
                                  <m:sty m:val="p"/>
                                </m:rPr>
                                <a:rPr lang="en-US" sz="1800" b="0" i="0" smtClean="0">
                                  <a:latin typeface="Cambria Math" charset="0"/>
                                </a:rPr>
                                <m:t>Row</m:t>
                              </m:r>
                            </m:sub>
                          </m:sSub>
                          <m:r>
                            <a:rPr lang="en-US" sz="1800" b="0" i="1" smtClean="0">
                              <a:latin typeface="Cambria Math" charset="0"/>
                              <a:ea typeface="Cambria Math" charset="0"/>
                              <a:cs typeface="Cambria Math" charset="0"/>
                            </a:rPr>
                            <m:t>×</m:t>
                          </m:r>
                          <m:sSub>
                            <m:sSubPr>
                              <m:ctrlPr>
                                <a:rPr lang="en-US" sz="1800" b="0" i="1" smtClean="0">
                                  <a:latin typeface="Cambria Math" panose="02040503050406030204" pitchFamily="18" charset="0"/>
                                  <a:ea typeface="Cambria Math" charset="0"/>
                                  <a:cs typeface="Cambria Math" charset="0"/>
                                </a:rPr>
                              </m:ctrlPr>
                            </m:sSubPr>
                            <m:e>
                              <m:r>
                                <a:rPr lang="en-US" sz="1800" b="0" i="1" smtClean="0">
                                  <a:latin typeface="Cambria Math" charset="0"/>
                                  <a:ea typeface="Cambria Math" charset="0"/>
                                  <a:cs typeface="Cambria Math" charset="0"/>
                                </a:rPr>
                                <m:t>𝑁</m:t>
                              </m:r>
                            </m:e>
                            <m:sub>
                              <m:r>
                                <m:rPr>
                                  <m:sty m:val="p"/>
                                </m:rPr>
                                <a:rPr lang="en-US" sz="1800" b="0" i="0" smtClean="0">
                                  <a:latin typeface="Cambria Math" charset="0"/>
                                  <a:ea typeface="Cambria Math" charset="0"/>
                                  <a:cs typeface="Cambria Math" charset="0"/>
                                </a:rPr>
                                <m:t>Column</m:t>
                              </m:r>
                            </m:sub>
                          </m:sSub>
                        </m:num>
                        <m:den>
                          <m:r>
                            <a:rPr lang="en-US" sz="1800" b="0" i="1" smtClean="0">
                              <a:latin typeface="Cambria Math" charset="0"/>
                            </a:rPr>
                            <m:t>𝑁</m:t>
                          </m:r>
                        </m:den>
                      </m:f>
                    </m:oMath>
                    <m:oMath xmlns:m="http://schemas.openxmlformats.org/officeDocument/2006/math">
                      <m:r>
                        <a:rPr lang="en-US" sz="1800" b="0" i="1" smtClean="0">
                          <a:latin typeface="Cambria Math" charset="0"/>
                        </a:rPr>
                        <m:t>𝑤h𝑒𝑟𝑒</m:t>
                      </m:r>
                      <m:r>
                        <a:rPr lang="en-US" sz="1800" b="0" i="1" smtClean="0">
                          <a:latin typeface="Cambria Math" charset="0"/>
                        </a:rPr>
                        <m:t> </m:t>
                      </m:r>
                      <m:sSub>
                        <m:sSubPr>
                          <m:ctrlPr>
                            <a:rPr lang="en-US" sz="1800" i="1">
                              <a:latin typeface="Cambria Math" panose="02040503050406030204" pitchFamily="18" charset="0"/>
                            </a:rPr>
                          </m:ctrlPr>
                        </m:sSubPr>
                        <m:e>
                          <m:r>
                            <a:rPr lang="en-US" sz="1800" i="1">
                              <a:latin typeface="Cambria Math" charset="0"/>
                            </a:rPr>
                            <m:t>𝑓</m:t>
                          </m:r>
                        </m:e>
                        <m:sub>
                          <m:r>
                            <m:rPr>
                              <m:sty m:val="p"/>
                            </m:rPr>
                            <a:rPr lang="en-US" sz="1800" i="0">
                              <a:latin typeface="Cambria Math" charset="0"/>
                            </a:rPr>
                            <m:t>Expected</m:t>
                          </m:r>
                        </m:sub>
                      </m:sSub>
                      <m:r>
                        <a:rPr lang="en-US" sz="1800" b="0" i="1" smtClean="0">
                          <a:latin typeface="Cambria Math" charset="0"/>
                        </a:rPr>
                        <m:t>=</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expected</m:t>
                      </m:r>
                      <m:r>
                        <a:rPr lang="en-US" sz="1800" b="0" i="0" smtClean="0">
                          <a:latin typeface="Cambria Math" charset="0"/>
                        </a:rPr>
                        <m:t> </m:t>
                      </m:r>
                      <m:r>
                        <m:rPr>
                          <m:sty m:val="p"/>
                        </m:rPr>
                        <a:rPr lang="en-US" sz="1800" b="0" i="0" smtClean="0">
                          <a:latin typeface="Cambria Math" charset="0"/>
                        </a:rPr>
                        <m:t>frequency</m:t>
                      </m:r>
                      <m:r>
                        <a:rPr lang="en-US" sz="1800" b="0" i="0" smtClean="0">
                          <a:latin typeface="Cambria Math" charset="0"/>
                        </a:rPr>
                        <m:t> </m:t>
                      </m:r>
                      <m:r>
                        <m:rPr>
                          <m:sty m:val="p"/>
                        </m:rPr>
                        <a:rPr lang="en-US" sz="1800" b="0" i="0" smtClean="0">
                          <a:latin typeface="Cambria Math" charset="0"/>
                        </a:rPr>
                        <m:t>for</m:t>
                      </m:r>
                      <m:r>
                        <a:rPr lang="en-US" sz="1800" b="0" i="0" smtClean="0">
                          <a:latin typeface="Cambria Math" charset="0"/>
                        </a:rPr>
                        <m:t> </m:t>
                      </m:r>
                      <m:r>
                        <m:rPr>
                          <m:sty m:val="p"/>
                        </m:rPr>
                        <a:rPr lang="en-US" sz="1800" b="0" i="0" smtClean="0">
                          <a:latin typeface="Cambria Math" charset="0"/>
                        </a:rPr>
                        <m:t>a</m:t>
                      </m:r>
                      <m:r>
                        <a:rPr lang="en-US" sz="1800" b="0" i="0" smtClean="0">
                          <a:latin typeface="Cambria Math" charset="0"/>
                        </a:rPr>
                        <m:t> </m:t>
                      </m:r>
                      <m:r>
                        <m:rPr>
                          <m:sty m:val="p"/>
                        </m:rPr>
                        <a:rPr lang="en-US" sz="1800" b="0" i="0" smtClean="0">
                          <a:latin typeface="Cambria Math" charset="0"/>
                        </a:rPr>
                        <m:t>cell</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𝑁</m:t>
                          </m:r>
                        </m:e>
                        <m:sub>
                          <m:r>
                            <m:rPr>
                              <m:sty m:val="p"/>
                            </m:rPr>
                            <a:rPr lang="en-US" sz="1800" i="0">
                              <a:latin typeface="Cambria Math" charset="0"/>
                            </a:rPr>
                            <m:t>Row</m:t>
                          </m:r>
                        </m:sub>
                      </m:sSub>
                      <m:r>
                        <a:rPr lang="en-US" sz="1800" b="0" i="1" smtClean="0">
                          <a:latin typeface="Cambria Math" charset="0"/>
                        </a:rPr>
                        <m:t>=</m:t>
                      </m:r>
                      <m:r>
                        <m:rPr>
                          <m:sty m:val="p"/>
                        </m:rPr>
                        <a:rPr lang="en-US" sz="1800" b="0" i="0" smtClean="0">
                          <a:latin typeface="Cambria Math" charset="0"/>
                        </a:rPr>
                        <m:t>number</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cases</m:t>
                      </m:r>
                      <m:r>
                        <a:rPr lang="en-US" sz="1800" b="0" i="0" smtClean="0">
                          <a:latin typeface="Cambria Math" charset="0"/>
                        </a:rPr>
                        <m:t> </m:t>
                      </m:r>
                      <m:r>
                        <m:rPr>
                          <m:sty m:val="p"/>
                        </m:rPr>
                        <a:rPr lang="en-US" sz="1800" b="0" i="0" smtClean="0">
                          <a:latin typeface="Cambria Math" charset="0"/>
                        </a:rPr>
                        <m:t>in</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row</m:t>
                      </m:r>
                      <m:r>
                        <a:rPr lang="en-US" sz="1800" b="0" i="0" smtClean="0">
                          <a:latin typeface="Cambria Math" charset="0"/>
                        </a:rPr>
                        <m:t> </m:t>
                      </m:r>
                      <m:r>
                        <m:rPr>
                          <m:sty m:val="p"/>
                        </m:rPr>
                        <a:rPr lang="en-US" sz="1800" b="0" i="0" smtClean="0">
                          <a:latin typeface="Cambria Math" charset="0"/>
                        </a:rPr>
                        <m:t>with</m:t>
                      </m:r>
                      <m:r>
                        <a:rPr lang="en-US" sz="1800" b="0" i="0" smtClean="0">
                          <a:latin typeface="Cambria Math" charset="0"/>
                        </a:rPr>
                        <m:t> </m:t>
                      </m:r>
                      <m:r>
                        <m:rPr>
                          <m:sty m:val="p"/>
                        </m:rPr>
                        <a:rPr lang="en-US" sz="1800" b="0" i="0" smtClean="0">
                          <a:latin typeface="Cambria Math" charset="0"/>
                        </a:rPr>
                        <m:t>that</m:t>
                      </m:r>
                      <m:r>
                        <a:rPr lang="en-US" sz="1800" b="0" i="0" smtClean="0">
                          <a:latin typeface="Cambria Math" charset="0"/>
                        </a:rPr>
                        <m:t> </m:t>
                      </m:r>
                      <m:r>
                        <m:rPr>
                          <m:sty m:val="p"/>
                        </m:rPr>
                        <a:rPr lang="en-US" sz="1800" b="0" i="0" smtClean="0">
                          <a:latin typeface="Cambria Math" charset="0"/>
                        </a:rPr>
                        <m:t>cell</m:t>
                      </m:r>
                    </m:oMath>
                    <m:oMath xmlns:m="http://schemas.openxmlformats.org/officeDocument/2006/math">
                      <m:sSub>
                        <m:sSubPr>
                          <m:ctrlPr>
                            <a:rPr lang="en-US" sz="1800" i="1">
                              <a:latin typeface="Cambria Math" panose="02040503050406030204" pitchFamily="18" charset="0"/>
                            </a:rPr>
                          </m:ctrlPr>
                        </m:sSubPr>
                        <m:e>
                          <m:r>
                            <a:rPr lang="en-US" sz="1800" i="1">
                              <a:latin typeface="Cambria Math" charset="0"/>
                            </a:rPr>
                            <m:t>𝑁</m:t>
                          </m:r>
                        </m:e>
                        <m:sub>
                          <m:r>
                            <m:rPr>
                              <m:sty m:val="p"/>
                            </m:rPr>
                            <a:rPr lang="en-US" sz="1800" b="0" i="0" smtClean="0">
                              <a:latin typeface="Cambria Math" charset="0"/>
                            </a:rPr>
                            <m:t>Column</m:t>
                          </m:r>
                        </m:sub>
                      </m:sSub>
                      <m:r>
                        <a:rPr lang="en-US" sz="1800" i="1">
                          <a:latin typeface="Cambria Math" charset="0"/>
                        </a:rPr>
                        <m:t>=</m:t>
                      </m:r>
                      <m:r>
                        <m:rPr>
                          <m:sty m:val="p"/>
                        </m:rPr>
                        <a:rPr lang="en-US" sz="1800" i="0">
                          <a:latin typeface="Cambria Math" charset="0"/>
                        </a:rPr>
                        <m:t>number</m:t>
                      </m:r>
                      <m:r>
                        <a:rPr lang="en-US" sz="1800" i="0">
                          <a:latin typeface="Cambria Math" charset="0"/>
                        </a:rPr>
                        <m:t> </m:t>
                      </m:r>
                      <m:r>
                        <m:rPr>
                          <m:sty m:val="p"/>
                        </m:rPr>
                        <a:rPr lang="en-US" sz="1800" i="0">
                          <a:latin typeface="Cambria Math" charset="0"/>
                        </a:rPr>
                        <m:t>of</m:t>
                      </m:r>
                      <m:r>
                        <a:rPr lang="en-US" sz="1800" i="0">
                          <a:latin typeface="Cambria Math" charset="0"/>
                        </a:rPr>
                        <m:t> </m:t>
                      </m:r>
                      <m:r>
                        <m:rPr>
                          <m:sty m:val="p"/>
                        </m:rPr>
                        <a:rPr lang="en-US" sz="1800" i="0">
                          <a:latin typeface="Cambria Math" charset="0"/>
                        </a:rPr>
                        <m:t>cases</m:t>
                      </m:r>
                      <m:r>
                        <a:rPr lang="en-US" sz="1800" i="0">
                          <a:latin typeface="Cambria Math" charset="0"/>
                        </a:rPr>
                        <m:t> </m:t>
                      </m:r>
                      <m:r>
                        <m:rPr>
                          <m:sty m:val="p"/>
                        </m:rPr>
                        <a:rPr lang="en-US" sz="1800" i="0">
                          <a:latin typeface="Cambria Math" charset="0"/>
                        </a:rPr>
                        <m:t>in</m:t>
                      </m:r>
                      <m:r>
                        <a:rPr lang="en-US" sz="1800" i="0">
                          <a:latin typeface="Cambria Math" charset="0"/>
                        </a:rPr>
                        <m:t> </m:t>
                      </m:r>
                      <m:r>
                        <m:rPr>
                          <m:sty m:val="p"/>
                        </m:rPr>
                        <a:rPr lang="en-US" sz="1800" i="0">
                          <a:latin typeface="Cambria Math" charset="0"/>
                        </a:rPr>
                        <m:t>the</m:t>
                      </m:r>
                      <m:r>
                        <a:rPr lang="en-US" sz="1800" i="0">
                          <a:latin typeface="Cambria Math" charset="0"/>
                        </a:rPr>
                        <m:t> </m:t>
                      </m:r>
                      <m:r>
                        <m:rPr>
                          <m:sty m:val="p"/>
                        </m:rPr>
                        <a:rPr lang="en-US" sz="1800" b="0" i="0" smtClean="0">
                          <a:latin typeface="Cambria Math" charset="0"/>
                        </a:rPr>
                        <m:t>column</m:t>
                      </m:r>
                      <m:r>
                        <a:rPr lang="en-US" sz="1800" i="0">
                          <a:latin typeface="Cambria Math" charset="0"/>
                        </a:rPr>
                        <m:t> </m:t>
                      </m:r>
                      <m:r>
                        <m:rPr>
                          <m:sty m:val="p"/>
                        </m:rPr>
                        <a:rPr lang="en-US" sz="1800" i="0">
                          <a:latin typeface="Cambria Math" charset="0"/>
                        </a:rPr>
                        <m:t>with</m:t>
                      </m:r>
                      <m:r>
                        <a:rPr lang="en-US" sz="1800" i="0">
                          <a:latin typeface="Cambria Math" charset="0"/>
                        </a:rPr>
                        <m:t> </m:t>
                      </m:r>
                      <m:r>
                        <m:rPr>
                          <m:sty m:val="p"/>
                        </m:rPr>
                        <a:rPr lang="en-US" sz="1800" i="0">
                          <a:latin typeface="Cambria Math" charset="0"/>
                        </a:rPr>
                        <m:t>that</m:t>
                      </m:r>
                      <m:r>
                        <a:rPr lang="en-US" sz="1800" i="0">
                          <a:latin typeface="Cambria Math" charset="0"/>
                        </a:rPr>
                        <m:t> </m:t>
                      </m:r>
                      <m:r>
                        <m:rPr>
                          <m:sty m:val="p"/>
                        </m:rPr>
                        <a:rPr lang="en-US" sz="1800" i="0">
                          <a:latin typeface="Cambria Math" charset="0"/>
                        </a:rPr>
                        <m:t>cell</m:t>
                      </m:r>
                    </m:oMath>
                    <m:oMath xmlns:m="http://schemas.openxmlformats.org/officeDocument/2006/math">
                      <m:r>
                        <a:rPr lang="en-US" sz="1800" b="0" i="1" smtClean="0">
                          <a:latin typeface="Cambria Math" charset="0"/>
                        </a:rPr>
                        <m:t>𝑁</m:t>
                      </m:r>
                      <m:r>
                        <a:rPr lang="en-US" sz="1800" b="0" i="1" smtClean="0">
                          <a:latin typeface="Cambria Math" charset="0"/>
                        </a:rPr>
                        <m:t>=</m:t>
                      </m:r>
                      <m:r>
                        <m:rPr>
                          <m:sty m:val="p"/>
                        </m:rPr>
                        <a:rPr lang="en-US" sz="1800" b="0" i="0" smtClean="0">
                          <a:latin typeface="Cambria Math" charset="0"/>
                        </a:rPr>
                        <m:t>total</m:t>
                      </m:r>
                      <m:r>
                        <a:rPr lang="en-US" sz="1800" b="0" i="0" smtClean="0">
                          <a:latin typeface="Cambria Math" charset="0"/>
                        </a:rPr>
                        <m:t> </m:t>
                      </m:r>
                      <m:r>
                        <m:rPr>
                          <m:sty m:val="p"/>
                        </m:rPr>
                        <a:rPr lang="en-US" sz="1800" b="0" i="0" smtClean="0">
                          <a:latin typeface="Cambria Math" charset="0"/>
                        </a:rPr>
                        <m:t>number</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cases</m:t>
                      </m:r>
                      <m:r>
                        <a:rPr lang="en-US" sz="1800" b="0" i="0" smtClean="0">
                          <a:latin typeface="Cambria Math" charset="0"/>
                        </a:rPr>
                        <m:t> </m:t>
                      </m:r>
                      <m:r>
                        <m:rPr>
                          <m:sty m:val="p"/>
                        </m:rPr>
                        <a:rPr lang="en-US" sz="1800" b="0" i="0" smtClean="0">
                          <a:latin typeface="Cambria Math" charset="0"/>
                        </a:rPr>
                        <m:t>in</m:t>
                      </m:r>
                      <m:r>
                        <a:rPr lang="en-US" sz="1800" b="0" i="0" smtClean="0">
                          <a:latin typeface="Cambria Math" charset="0"/>
                        </a:rPr>
                        <m:t> </m:t>
                      </m:r>
                      <m:r>
                        <m:rPr>
                          <m:sty m:val="p"/>
                        </m:rPr>
                        <a:rPr lang="en-US" sz="1800" b="0" i="0" smtClean="0">
                          <a:latin typeface="Cambria Math" charset="0"/>
                        </a:rPr>
                        <m:t>the</m:t>
                      </m:r>
                      <m:r>
                        <a:rPr lang="en-US" sz="1800" b="0" i="0" smtClean="0">
                          <a:latin typeface="Cambria Math" charset="0"/>
                        </a:rPr>
                        <m:t> </m:t>
                      </m:r>
                      <m:r>
                        <m:rPr>
                          <m:sty m:val="p"/>
                        </m:rPr>
                        <a:rPr lang="en-US" sz="1800" b="0" i="0" smtClean="0">
                          <a:latin typeface="Cambria Math" charset="0"/>
                        </a:rPr>
                        <m:t>contingency</m:t>
                      </m:r>
                      <m:r>
                        <a:rPr lang="en-US" sz="1800" b="0" i="0" smtClean="0">
                          <a:latin typeface="Cambria Math" charset="0"/>
                        </a:rPr>
                        <m:t> </m:t>
                      </m:r>
                      <m:r>
                        <m:rPr>
                          <m:sty m:val="p"/>
                        </m:rPr>
                        <a:rPr lang="en-US" sz="1800" b="0" i="0" smtClean="0">
                          <a:latin typeface="Cambria Math" charset="0"/>
                        </a:rPr>
                        <m:t>table</m:t>
                      </m:r>
                    </m:oMath>
                  </m:oMathPara>
                </a14:m>
                <a:br>
                  <a:rPr lang="en-US" sz="1800" dirty="0"/>
                </a:br>
                <a:endParaRPr lang="en-US" sz="1800" dirty="0"/>
              </a:p>
            </p:txBody>
          </p:sp>
        </mc:Choice>
        <mc:Fallback xmlns="">
          <p:sp>
            <p:nvSpPr>
              <p:cNvPr id="12" name="Rectangle 11">
                <a:extLst>
                  <a:ext uri="{FF2B5EF4-FFF2-40B4-BE49-F238E27FC236}">
                    <a16:creationId xmlns:a16="http://schemas.microsoft.com/office/drawing/2014/main" id="{9253B962-13DA-4A65-B8C4-6E45F3899085}"/>
                  </a:ext>
                </a:extLst>
              </p:cNvPr>
              <p:cNvSpPr>
                <a:spLocks noRot="1" noChangeAspect="1" noMove="1" noResize="1" noEditPoints="1" noAdjustHandles="1" noChangeArrowheads="1" noChangeShapeType="1" noTextEdit="1"/>
              </p:cNvSpPr>
              <p:nvPr/>
            </p:nvSpPr>
            <p:spPr>
              <a:xfrm>
                <a:off x="442452" y="2771084"/>
                <a:ext cx="8381999" cy="26971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9713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964773" cy="502602"/>
          </a:xfrm>
        </p:spPr>
        <p:txBody>
          <a:bodyPr>
            <a:normAutofit fontScale="90000"/>
          </a:bodyPr>
          <a:lstStyle/>
          <a:p>
            <a:r>
              <a:rPr lang="en-US" sz="4000" dirty="0"/>
              <a:t>The Chi-Square Goodness-of-Fit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252D766-C64A-457C-BB4C-1E9CB71BE7C6}"/>
              </a:ext>
            </a:extLst>
          </p:cNvPr>
          <p:cNvSpPr>
            <a:spLocks noGrp="1"/>
          </p:cNvSpPr>
          <p:nvPr>
            <p:ph idx="1"/>
          </p:nvPr>
        </p:nvSpPr>
        <p:spPr>
          <a:xfrm>
            <a:off x="457200" y="977717"/>
            <a:ext cx="7660888" cy="4525963"/>
          </a:xfrm>
        </p:spPr>
        <p:txBody>
          <a:bodyPr>
            <a:normAutofit fontScale="92500" lnSpcReduction="10000"/>
          </a:bodyPr>
          <a:lstStyle/>
          <a:p>
            <a:pPr>
              <a:lnSpc>
                <a:spcPct val="110000"/>
              </a:lnSpc>
              <a:spcBef>
                <a:spcPts val="0"/>
              </a:spcBef>
            </a:pPr>
            <a:r>
              <a:rPr lang="en-US" sz="2400" b="0" dirty="0"/>
              <a:t>Nonparametric, single-sample test used to compare the distribution of a categorical (nominal- or ordinal-level) dependent variable in a sample to a known population value</a:t>
            </a:r>
            <a:br>
              <a:rPr lang="en-US" sz="2400" dirty="0"/>
            </a:br>
            <a:endParaRPr lang="en-US" sz="2400" dirty="0"/>
          </a:p>
          <a:p>
            <a:pPr>
              <a:lnSpc>
                <a:spcPct val="110000"/>
              </a:lnSpc>
              <a:spcBef>
                <a:spcPts val="0"/>
              </a:spcBef>
            </a:pPr>
            <a:r>
              <a:rPr lang="en-US" sz="2400" dirty="0"/>
              <a:t>Abbreviations</a:t>
            </a:r>
          </a:p>
          <a:p>
            <a:pPr lvl="1">
              <a:lnSpc>
                <a:spcPct val="110000"/>
              </a:lnSpc>
              <a:spcBef>
                <a:spcPts val="0"/>
              </a:spcBef>
            </a:pPr>
            <a:r>
              <a:rPr lang="en-US" sz="2000" dirty="0"/>
              <a:t>Chi-square  abbreviated </a:t>
            </a:r>
            <a:r>
              <a:rPr lang="el-GR" sz="2000" dirty="0">
                <a:cs typeface="Times New Roman" pitchFamily="18" charset="0"/>
              </a:rPr>
              <a:t>χ</a:t>
            </a:r>
            <a:r>
              <a:rPr lang="en-US" sz="2000" baseline="30000" dirty="0">
                <a:cs typeface="Times New Roman" pitchFamily="18" charset="0"/>
              </a:rPr>
              <a:t>2</a:t>
            </a:r>
            <a:endParaRPr lang="en-US" sz="2000" dirty="0">
              <a:cs typeface="Times New Roman" pitchFamily="18" charset="0"/>
            </a:endParaRPr>
          </a:p>
          <a:p>
            <a:pPr lvl="2">
              <a:lnSpc>
                <a:spcPct val="110000"/>
              </a:lnSpc>
              <a:spcBef>
                <a:spcPts val="0"/>
              </a:spcBef>
              <a:spcAft>
                <a:spcPts val="600"/>
              </a:spcAft>
            </a:pPr>
            <a:r>
              <a:rPr lang="en-US" sz="1800" dirty="0">
                <a:cs typeface="Times New Roman" pitchFamily="18" charset="0"/>
              </a:rPr>
              <a:t>χ</a:t>
            </a:r>
            <a:r>
              <a:rPr lang="en-US" sz="1800" dirty="0"/>
              <a:t> is the Greek letter chi, pronounced “</a:t>
            </a:r>
            <a:r>
              <a:rPr lang="en-US" sz="1800" dirty="0" err="1"/>
              <a:t>kai</a:t>
            </a:r>
            <a:r>
              <a:rPr lang="en-US" sz="1800" dirty="0"/>
              <a:t>” </a:t>
            </a:r>
          </a:p>
          <a:p>
            <a:pPr lvl="1">
              <a:lnSpc>
                <a:spcPct val="110000"/>
              </a:lnSpc>
              <a:spcBef>
                <a:spcPts val="0"/>
              </a:spcBef>
              <a:spcAft>
                <a:spcPts val="600"/>
              </a:spcAft>
            </a:pPr>
            <a:r>
              <a:rPr lang="en-US" sz="2000" dirty="0"/>
              <a:t>Goodness-of-fit is abbreviated GOF</a:t>
            </a:r>
            <a:br>
              <a:rPr lang="en-US" sz="2000" dirty="0"/>
            </a:br>
            <a:endParaRPr lang="en-US" sz="2000" dirty="0"/>
          </a:p>
          <a:p>
            <a:pPr>
              <a:lnSpc>
                <a:spcPct val="110000"/>
              </a:lnSpc>
              <a:spcBef>
                <a:spcPts val="0"/>
              </a:spcBef>
            </a:pPr>
            <a:r>
              <a:rPr lang="en-US" sz="2400" dirty="0"/>
              <a:t>Called a single-sample test</a:t>
            </a:r>
          </a:p>
          <a:p>
            <a:pPr lvl="1">
              <a:lnSpc>
                <a:spcPct val="110000"/>
              </a:lnSpc>
              <a:spcBef>
                <a:spcPts val="0"/>
              </a:spcBef>
            </a:pPr>
            <a:r>
              <a:rPr lang="en-US" sz="2000" b="1" dirty="0"/>
              <a:t>Single-sample test</a:t>
            </a:r>
          </a:p>
          <a:p>
            <a:pPr lvl="2">
              <a:lnSpc>
                <a:spcPct val="110000"/>
              </a:lnSpc>
              <a:spcBef>
                <a:spcPts val="0"/>
              </a:spcBef>
            </a:pPr>
            <a:r>
              <a:rPr lang="en-US" sz="1800" dirty="0"/>
              <a:t>Statistical test used to compare the results in a sample to a known population value </a:t>
            </a:r>
          </a:p>
          <a:p>
            <a:pPr lvl="2">
              <a:lnSpc>
                <a:spcPct val="110000"/>
              </a:lnSpc>
              <a:spcBef>
                <a:spcPts val="0"/>
              </a:spcBef>
            </a:pPr>
            <a:endParaRPr lang="en-US" dirty="0"/>
          </a:p>
          <a:p>
            <a:pPr>
              <a:lnSpc>
                <a:spcPct val="110000"/>
              </a:lnSpc>
              <a:spcBef>
                <a:spcPts val="0"/>
              </a:spcBef>
            </a:pPr>
            <a:endParaRPr lang="en-US" dirty="0"/>
          </a:p>
        </p:txBody>
      </p:sp>
    </p:spTree>
    <p:extLst>
      <p:ext uri="{BB962C8B-B14F-4D97-AF65-F5344CB8AC3E}">
        <p14:creationId xmlns:p14="http://schemas.microsoft.com/office/powerpoint/2010/main" val="1598722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178800" cy="467467"/>
          </a:xfrm>
        </p:spPr>
        <p:txBody>
          <a:bodyPr>
            <a:noAutofit/>
          </a:bodyPr>
          <a:lstStyle/>
          <a:p>
            <a:pPr algn="l"/>
            <a:r>
              <a:rPr lang="en-US" sz="3200" dirty="0"/>
              <a:t>Reading and Grades Example: Step 5 </a:t>
            </a:r>
            <a:r>
              <a:rPr lang="en-US" sz="3200" i="1" dirty="0"/>
              <a:t>(continued)</a:t>
            </a:r>
            <a:endParaRPr lang="en-US" sz="32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14" name="Table 13">
            <a:extLst>
              <a:ext uri="{FF2B5EF4-FFF2-40B4-BE49-F238E27FC236}">
                <a16:creationId xmlns:a16="http://schemas.microsoft.com/office/drawing/2014/main" id="{FDD76D94-EA5C-44B5-B708-4D6E224B557B}"/>
              </a:ext>
            </a:extLst>
          </p:cNvPr>
          <p:cNvGraphicFramePr>
            <a:graphicFrameLocks noGrp="1"/>
          </p:cNvGraphicFramePr>
          <p:nvPr>
            <p:extLst>
              <p:ext uri="{D42A27DB-BD31-4B8C-83A1-F6EECF244321}">
                <p14:modId xmlns:p14="http://schemas.microsoft.com/office/powerpoint/2010/main" val="1137740640"/>
              </p:ext>
            </p:extLst>
          </p:nvPr>
        </p:nvGraphicFramePr>
        <p:xfrm>
          <a:off x="584200" y="1026382"/>
          <a:ext cx="8178800" cy="1828800"/>
        </p:xfrm>
        <a:graphic>
          <a:graphicData uri="http://schemas.openxmlformats.org/drawingml/2006/table">
            <a:tbl>
              <a:tblPr firstRow="1" bandRow="1">
                <a:tableStyleId>{7DF18680-E054-41AD-8BC1-D1AEF772440D}</a:tableStyleId>
              </a:tblPr>
              <a:tblGrid>
                <a:gridCol w="20447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20447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136270">
                <a:tc>
                  <a:txBody>
                    <a:bodyPr/>
                    <a:lstStyle/>
                    <a:p>
                      <a:endParaRPr lang="en-US" sz="1600" dirty="0"/>
                    </a:p>
                  </a:txBody>
                  <a:tcPr/>
                </a:tc>
                <a:tc>
                  <a:txBody>
                    <a:bodyPr/>
                    <a:lstStyle/>
                    <a:p>
                      <a:pPr algn="ctr"/>
                      <a:r>
                        <a:rPr lang="en-US" sz="1600" dirty="0"/>
                        <a:t>High Grade</a:t>
                      </a:r>
                    </a:p>
                  </a:txBody>
                  <a:tcPr/>
                </a:tc>
                <a:tc>
                  <a:txBody>
                    <a:bodyPr/>
                    <a:lstStyle/>
                    <a:p>
                      <a:pPr algn="ctr"/>
                      <a:r>
                        <a:rPr lang="en-US" sz="1600" dirty="0"/>
                        <a:t>Low Grade</a:t>
                      </a:r>
                    </a:p>
                  </a:txBody>
                  <a:tcPr/>
                </a:tc>
                <a:tc>
                  <a:txBody>
                    <a:bodyPr/>
                    <a:lstStyle/>
                    <a:p>
                      <a:endParaRPr lang="en-US" sz="1600" dirty="0"/>
                    </a:p>
                  </a:txBody>
                  <a:tcPr/>
                </a:tc>
                <a:extLst>
                  <a:ext uri="{0D108BD9-81ED-4DB2-BD59-A6C34878D82A}">
                    <a16:rowId xmlns:a16="http://schemas.microsoft.com/office/drawing/2014/main" val="10000"/>
                  </a:ext>
                </a:extLst>
              </a:tr>
              <a:tr h="235205">
                <a:tc>
                  <a:txBody>
                    <a:bodyPr/>
                    <a:lstStyle/>
                    <a:p>
                      <a:r>
                        <a:rPr lang="en-US" sz="1600" dirty="0"/>
                        <a:t>Read text before lecture</a:t>
                      </a:r>
                    </a:p>
                  </a:txBody>
                  <a:tcPr/>
                </a:tc>
                <a:tc>
                  <a:txBody>
                    <a:bodyPr/>
                    <a:lstStyle/>
                    <a:p>
                      <a:pPr algn="ctr"/>
                      <a:r>
                        <a:rPr lang="en-US" sz="1600" dirty="0"/>
                        <a:t>A</a:t>
                      </a:r>
                      <a:br>
                        <a:rPr lang="en-US" sz="1600" dirty="0"/>
                      </a:br>
                      <a:r>
                        <a:rPr lang="en-US" sz="1600" dirty="0"/>
                        <a:t>20</a:t>
                      </a:r>
                    </a:p>
                  </a:txBody>
                  <a:tcPr/>
                </a:tc>
                <a:tc>
                  <a:txBody>
                    <a:bodyPr/>
                    <a:lstStyle/>
                    <a:p>
                      <a:pPr algn="ctr"/>
                      <a:r>
                        <a:rPr lang="en-US" sz="1600" dirty="0"/>
                        <a:t>B</a:t>
                      </a:r>
                      <a:br>
                        <a:rPr lang="en-US" sz="1600" dirty="0"/>
                      </a:br>
                      <a:r>
                        <a:rPr lang="en-US" sz="1600" dirty="0"/>
                        <a:t>6</a:t>
                      </a:r>
                    </a:p>
                  </a:txBody>
                  <a:tcPr/>
                </a:tc>
                <a:tc>
                  <a:txBody>
                    <a:bodyPr/>
                    <a:lstStyle/>
                    <a:p>
                      <a:r>
                        <a:rPr lang="en-US" sz="1600" dirty="0"/>
                        <a:t>26</a:t>
                      </a:r>
                    </a:p>
                  </a:txBody>
                  <a:tcPr/>
                </a:tc>
                <a:extLst>
                  <a:ext uri="{0D108BD9-81ED-4DB2-BD59-A6C34878D82A}">
                    <a16:rowId xmlns:a16="http://schemas.microsoft.com/office/drawing/2014/main" val="10001"/>
                  </a:ext>
                </a:extLst>
              </a:tr>
              <a:tr h="235205">
                <a:tc>
                  <a:txBody>
                    <a:bodyPr/>
                    <a:lstStyle/>
                    <a:p>
                      <a:r>
                        <a:rPr lang="en-US" sz="1600" dirty="0"/>
                        <a:t>Read text</a:t>
                      </a:r>
                      <a:r>
                        <a:rPr lang="en-US" sz="1600" baseline="0" dirty="0"/>
                        <a:t> after lecture</a:t>
                      </a:r>
                      <a:endParaRPr lang="en-US" sz="1600" dirty="0"/>
                    </a:p>
                  </a:txBody>
                  <a:tcPr/>
                </a:tc>
                <a:tc>
                  <a:txBody>
                    <a:bodyPr/>
                    <a:lstStyle/>
                    <a:p>
                      <a:pPr algn="ctr"/>
                      <a:r>
                        <a:rPr lang="en-US" sz="1600" dirty="0"/>
                        <a:t>C</a:t>
                      </a:r>
                      <a:br>
                        <a:rPr lang="en-US" sz="1600" dirty="0"/>
                      </a:br>
                      <a:r>
                        <a:rPr lang="en-US" sz="1600" dirty="0"/>
                        <a:t>12</a:t>
                      </a:r>
                    </a:p>
                  </a:txBody>
                  <a:tcPr/>
                </a:tc>
                <a:tc>
                  <a:txBody>
                    <a:bodyPr/>
                    <a:lstStyle/>
                    <a:p>
                      <a:pPr algn="ctr"/>
                      <a:r>
                        <a:rPr lang="en-US" sz="1600" dirty="0"/>
                        <a:t>D</a:t>
                      </a:r>
                      <a:br>
                        <a:rPr lang="en-US" sz="1600" dirty="0"/>
                      </a:br>
                      <a:r>
                        <a:rPr lang="en-US" sz="1600" dirty="0"/>
                        <a:t>12</a:t>
                      </a:r>
                    </a:p>
                  </a:txBody>
                  <a:tcPr/>
                </a:tc>
                <a:tc>
                  <a:txBody>
                    <a:bodyPr/>
                    <a:lstStyle/>
                    <a:p>
                      <a:r>
                        <a:rPr lang="en-US" sz="1600" dirty="0"/>
                        <a:t>24</a:t>
                      </a:r>
                    </a:p>
                  </a:txBody>
                  <a:tcPr/>
                </a:tc>
                <a:extLst>
                  <a:ext uri="{0D108BD9-81ED-4DB2-BD59-A6C34878D82A}">
                    <a16:rowId xmlns:a16="http://schemas.microsoft.com/office/drawing/2014/main" val="10002"/>
                  </a:ext>
                </a:extLst>
              </a:tr>
              <a:tr h="136270">
                <a:tc>
                  <a:txBody>
                    <a:bodyPr/>
                    <a:lstStyle/>
                    <a:p>
                      <a:endParaRPr lang="en-US" sz="1600" dirty="0"/>
                    </a:p>
                  </a:txBody>
                  <a:tcPr/>
                </a:tc>
                <a:tc>
                  <a:txBody>
                    <a:bodyPr/>
                    <a:lstStyle/>
                    <a:p>
                      <a:pPr algn="ctr"/>
                      <a:r>
                        <a:rPr lang="en-US" sz="1600" dirty="0"/>
                        <a:t>32</a:t>
                      </a:r>
                    </a:p>
                  </a:txBody>
                  <a:tcPr/>
                </a:tc>
                <a:tc>
                  <a:txBody>
                    <a:bodyPr/>
                    <a:lstStyle/>
                    <a:p>
                      <a:pPr algn="ctr"/>
                      <a:r>
                        <a:rPr lang="en-US" sz="1600" dirty="0"/>
                        <a:t>18</a:t>
                      </a:r>
                    </a:p>
                  </a:txBody>
                  <a:tcPr/>
                </a:tc>
                <a:tc>
                  <a:txBody>
                    <a:bodyPr/>
                    <a:lstStyle/>
                    <a:p>
                      <a:r>
                        <a:rPr lang="en-US" sz="1600" i="1" dirty="0"/>
                        <a:t>N </a:t>
                      </a:r>
                      <a:r>
                        <a:rPr lang="en-US" sz="1600" dirty="0"/>
                        <a:t>= 50</a:t>
                      </a:r>
                    </a:p>
                  </a:txBody>
                  <a:tcPr/>
                </a:tc>
                <a:extLst>
                  <a:ext uri="{0D108BD9-81ED-4DB2-BD59-A6C34878D82A}">
                    <a16:rowId xmlns:a16="http://schemas.microsoft.com/office/drawing/2014/main" val="10003"/>
                  </a:ext>
                </a:extLst>
              </a:tr>
            </a:tbl>
          </a:graphicData>
        </a:graphic>
      </p:graphicFrame>
      <p:cxnSp>
        <p:nvCxnSpPr>
          <p:cNvPr id="15" name="Straight Connector 14">
            <a:extLst>
              <a:ext uri="{FF2B5EF4-FFF2-40B4-BE49-F238E27FC236}">
                <a16:creationId xmlns:a16="http://schemas.microsoft.com/office/drawing/2014/main" id="{5264D6F9-C591-43A7-A481-8C7DD193A4F7}"/>
              </a:ext>
            </a:extLst>
          </p:cNvPr>
          <p:cNvCxnSpPr>
            <a:cxnSpLocks/>
          </p:cNvCxnSpPr>
          <p:nvPr/>
        </p:nvCxnSpPr>
        <p:spPr>
          <a:xfrm>
            <a:off x="4673600" y="3148363"/>
            <a:ext cx="0" cy="2281646"/>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382763F-1B82-47DC-B6CF-7C6A814502FC}"/>
                  </a:ext>
                </a:extLst>
              </p:cNvPr>
              <p:cNvSpPr txBox="1"/>
              <p:nvPr/>
            </p:nvSpPr>
            <p:spPr>
              <a:xfrm>
                <a:off x="812800" y="2891237"/>
                <a:ext cx="3759200" cy="253877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m:rPr>
                                  <m:sty m:val="p"/>
                                </m:rPr>
                                <a:rPr lang="en-US" sz="1600" b="0" i="0" smtClean="0">
                                  <a:latin typeface="Cambria Math" charset="0"/>
                                </a:rPr>
                                <m:t>Row</m:t>
                              </m:r>
                              <m:r>
                                <a:rPr lang="en-US" sz="1600" b="0" i="0" smtClean="0">
                                  <a:latin typeface="Cambria Math" panose="02040503050406030204" pitchFamily="18" charset="0"/>
                                </a:rPr>
                                <m:t>1</m:t>
                              </m:r>
                            </m:sub>
                          </m:sSub>
                          <m:r>
                            <a:rPr lang="en-US" sz="1600" b="0" i="1" smtClean="0">
                              <a:latin typeface="Cambria Math" charset="0"/>
                              <a:ea typeface="Cambria Math" charset="0"/>
                              <a:cs typeface="Cambria Math" charset="0"/>
                            </a:rPr>
                            <m:t>×</m:t>
                          </m:r>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panose="02040503050406030204" pitchFamily="18" charset="0"/>
                                  <a:ea typeface="Cambria Math" charset="0"/>
                                  <a:cs typeface="Cambria Math" charset="0"/>
                                </a:rPr>
                                <m:t>𝑁</m:t>
                              </m:r>
                            </m:e>
                            <m:sub>
                              <m:r>
                                <m:rPr>
                                  <m:sty m:val="p"/>
                                </m:rPr>
                                <a:rPr lang="en-US" sz="1600" b="0" i="0" smtClean="0">
                                  <a:latin typeface="Cambria Math" charset="0"/>
                                  <a:ea typeface="Cambria Math" charset="0"/>
                                  <a:cs typeface="Cambria Math" charset="0"/>
                                </a:rPr>
                                <m:t>Column</m:t>
                              </m:r>
                              <m:r>
                                <a:rPr lang="en-US" sz="1600" b="0" i="0" smtClean="0">
                                  <a:latin typeface="Cambria Math" panose="02040503050406030204" pitchFamily="18" charset="0"/>
                                  <a:ea typeface="Cambria Math" charset="0"/>
                                  <a:cs typeface="Cambria Math" charset="0"/>
                                </a:rPr>
                                <m:t>1</m:t>
                              </m:r>
                            </m:sub>
                          </m:sSub>
                        </m:num>
                        <m:den>
                          <m:r>
                            <a:rPr lang="en-US" sz="1600" b="0" i="1" smtClean="0">
                              <a:latin typeface="Cambria Math" panose="02040503050406030204" pitchFamily="18" charset="0"/>
                            </a:rPr>
                            <m:t>𝑁</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26</m:t>
                          </m:r>
                          <m:r>
                            <a:rPr lang="en-US" sz="1600" i="1">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32</m:t>
                          </m:r>
                        </m:num>
                        <m:den>
                          <m:r>
                            <a:rPr lang="en-US" sz="1600" b="0" i="1" smtClean="0">
                              <a:latin typeface="Cambria Math" panose="02040503050406030204" pitchFamily="18" charset="0"/>
                              <a:ea typeface="Cambria Math" charset="0"/>
                              <a:cs typeface="Cambria Math" charset="0"/>
                            </a:rPr>
                            <m:t>50</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832</m:t>
                          </m:r>
                        </m:num>
                        <m:den>
                          <m:r>
                            <a:rPr lang="en-US" sz="1600" b="0" i="1" smtClean="0">
                              <a:latin typeface="Cambria Math" panose="02040503050406030204" pitchFamily="18" charset="0"/>
                            </a:rPr>
                            <m:t>5</m:t>
                          </m:r>
                          <m:r>
                            <a:rPr lang="en-US" sz="1600" i="1">
                              <a:latin typeface="Cambria Math" charset="0"/>
                            </a:rPr>
                            <m:t>0</m:t>
                          </m:r>
                        </m:den>
                      </m:f>
                    </m:oMath>
                    <m:oMath xmlns:m="http://schemas.openxmlformats.org/officeDocument/2006/math">
                      <m:r>
                        <a:rPr lang="en-US" sz="1600" b="0" i="1" smtClean="0">
                          <a:latin typeface="Cambria Math" charset="0"/>
                        </a:rPr>
                        <m:t>=16.64</m:t>
                      </m:r>
                    </m:oMath>
                  </m:oMathPara>
                </a14:m>
                <a:endParaRPr lang="en-US" sz="1600" dirty="0"/>
              </a:p>
            </p:txBody>
          </p:sp>
        </mc:Choice>
        <mc:Fallback xmlns="">
          <p:sp>
            <p:nvSpPr>
              <p:cNvPr id="16" name="TextBox 15">
                <a:extLst>
                  <a:ext uri="{FF2B5EF4-FFF2-40B4-BE49-F238E27FC236}">
                    <a16:creationId xmlns:a16="http://schemas.microsoft.com/office/drawing/2014/main" id="{8382763F-1B82-47DC-B6CF-7C6A814502FC}"/>
                  </a:ext>
                </a:extLst>
              </p:cNvPr>
              <p:cNvSpPr txBox="1">
                <a:spLocks noRot="1" noChangeAspect="1" noMove="1" noResize="1" noEditPoints="1" noAdjustHandles="1" noChangeArrowheads="1" noChangeShapeType="1" noTextEdit="1"/>
              </p:cNvSpPr>
              <p:nvPr/>
            </p:nvSpPr>
            <p:spPr>
              <a:xfrm>
                <a:off x="812800" y="2891237"/>
                <a:ext cx="3759200" cy="2538772"/>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9ED109E2-20BC-4736-AECB-A2A338E62EC5}"/>
              </a:ext>
            </a:extLst>
          </p:cNvPr>
          <p:cNvSpPr txBox="1"/>
          <p:nvPr/>
        </p:nvSpPr>
        <p:spPr>
          <a:xfrm>
            <a:off x="798859" y="3107477"/>
            <a:ext cx="834011" cy="338554"/>
          </a:xfrm>
          <a:prstGeom prst="rect">
            <a:avLst/>
          </a:prstGeom>
          <a:noFill/>
        </p:spPr>
        <p:txBody>
          <a:bodyPr wrap="none" rtlCol="0">
            <a:spAutoFit/>
          </a:bodyPr>
          <a:lstStyle/>
          <a:p>
            <a:r>
              <a:rPr lang="en-US" sz="1600" i="1" dirty="0" err="1">
                <a:solidFill>
                  <a:srgbClr val="000000"/>
                </a:solidFill>
              </a:rPr>
              <a:t>f</a:t>
            </a:r>
            <a:r>
              <a:rPr lang="en-US" sz="1600" baseline="-25000" dirty="0" err="1">
                <a:solidFill>
                  <a:srgbClr val="000000"/>
                </a:solidFill>
              </a:rPr>
              <a:t>ExpectedA</a:t>
            </a:r>
            <a:endParaRPr lang="en-US" sz="1600" baseline="-25000" dirty="0">
              <a:solidFill>
                <a:srgbClr val="000000"/>
              </a:solidFill>
            </a:endParaRPr>
          </a:p>
        </p:txBody>
      </p:sp>
      <p:sp>
        <p:nvSpPr>
          <p:cNvPr id="19" name="TextBox 18">
            <a:extLst>
              <a:ext uri="{FF2B5EF4-FFF2-40B4-BE49-F238E27FC236}">
                <a16:creationId xmlns:a16="http://schemas.microsoft.com/office/drawing/2014/main" id="{635FDB53-EA8E-4FCE-9462-A3F2A6E7A53D}"/>
              </a:ext>
            </a:extLst>
          </p:cNvPr>
          <p:cNvSpPr txBox="1"/>
          <p:nvPr/>
        </p:nvSpPr>
        <p:spPr>
          <a:xfrm>
            <a:off x="5539545" y="3115226"/>
            <a:ext cx="829201" cy="338554"/>
          </a:xfrm>
          <a:prstGeom prst="rect">
            <a:avLst/>
          </a:prstGeom>
          <a:noFill/>
        </p:spPr>
        <p:txBody>
          <a:bodyPr wrap="none" rtlCol="0">
            <a:spAutoFit/>
          </a:bodyPr>
          <a:lstStyle/>
          <a:p>
            <a:r>
              <a:rPr lang="en-US" sz="1600" i="1" dirty="0" err="1">
                <a:solidFill>
                  <a:srgbClr val="000000"/>
                </a:solidFill>
              </a:rPr>
              <a:t>f</a:t>
            </a:r>
            <a:r>
              <a:rPr lang="en-US" sz="1600" baseline="-25000" dirty="0" err="1">
                <a:solidFill>
                  <a:srgbClr val="000000"/>
                </a:solidFill>
              </a:rPr>
              <a:t>ExpectedB</a:t>
            </a:r>
            <a:endParaRPr lang="en-US" sz="1600" baseline="-25000" dirty="0">
              <a:solidFill>
                <a:srgbClr val="00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55BEEBD-82EB-485E-8D17-C97CB8E51799}"/>
                  </a:ext>
                </a:extLst>
              </p:cNvPr>
              <p:cNvSpPr txBox="1"/>
              <p:nvPr/>
            </p:nvSpPr>
            <p:spPr>
              <a:xfrm>
                <a:off x="5556254" y="2871439"/>
                <a:ext cx="3759200" cy="253877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m:rPr>
                                  <m:sty m:val="p"/>
                                </m:rPr>
                                <a:rPr lang="en-US" sz="1600" b="0" i="0" smtClean="0">
                                  <a:latin typeface="Cambria Math" charset="0"/>
                                </a:rPr>
                                <m:t>Row</m:t>
                              </m:r>
                              <m:r>
                                <a:rPr lang="en-US" sz="1600" b="0" i="0" smtClean="0">
                                  <a:latin typeface="Cambria Math" panose="02040503050406030204" pitchFamily="18" charset="0"/>
                                </a:rPr>
                                <m:t>1</m:t>
                              </m:r>
                            </m:sub>
                          </m:sSub>
                          <m:r>
                            <a:rPr lang="en-US" sz="1600" b="0" i="1" smtClean="0">
                              <a:latin typeface="Cambria Math" charset="0"/>
                              <a:ea typeface="Cambria Math" charset="0"/>
                              <a:cs typeface="Cambria Math" charset="0"/>
                            </a:rPr>
                            <m:t>×</m:t>
                          </m:r>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panose="02040503050406030204" pitchFamily="18" charset="0"/>
                                  <a:ea typeface="Cambria Math" charset="0"/>
                                  <a:cs typeface="Cambria Math" charset="0"/>
                                </a:rPr>
                                <m:t>𝑁</m:t>
                              </m:r>
                            </m:e>
                            <m:sub>
                              <m:r>
                                <m:rPr>
                                  <m:sty m:val="p"/>
                                </m:rPr>
                                <a:rPr lang="en-US" sz="1600" b="0" i="0" smtClean="0">
                                  <a:latin typeface="Cambria Math" charset="0"/>
                                  <a:ea typeface="Cambria Math" charset="0"/>
                                  <a:cs typeface="Cambria Math" charset="0"/>
                                </a:rPr>
                                <m:t>Column</m:t>
                              </m:r>
                              <m:r>
                                <a:rPr lang="en-US" sz="1600" b="0" i="0" smtClean="0">
                                  <a:latin typeface="Cambria Math" panose="02040503050406030204" pitchFamily="18" charset="0"/>
                                  <a:ea typeface="Cambria Math" charset="0"/>
                                  <a:cs typeface="Cambria Math" charset="0"/>
                                </a:rPr>
                                <m:t>2</m:t>
                              </m:r>
                            </m:sub>
                          </m:sSub>
                        </m:num>
                        <m:den>
                          <m:r>
                            <a:rPr lang="en-US" sz="1600" b="0" i="1" smtClean="0">
                              <a:latin typeface="Cambria Math" panose="02040503050406030204" pitchFamily="18" charset="0"/>
                            </a:rPr>
                            <m:t>𝑁</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26</m:t>
                          </m:r>
                          <m:r>
                            <a:rPr lang="en-US" sz="1600" i="1">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18</m:t>
                          </m:r>
                        </m:num>
                        <m:den>
                          <m:r>
                            <a:rPr lang="en-US" sz="1600" b="0" i="1" smtClean="0">
                              <a:latin typeface="Cambria Math" panose="02040503050406030204" pitchFamily="18" charset="0"/>
                              <a:ea typeface="Cambria Math" charset="0"/>
                              <a:cs typeface="Cambria Math" charset="0"/>
                            </a:rPr>
                            <m:t>50</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468</m:t>
                          </m:r>
                        </m:num>
                        <m:den>
                          <m:r>
                            <a:rPr lang="en-US" sz="1600" b="0" i="1" smtClean="0">
                              <a:latin typeface="Cambria Math" panose="02040503050406030204" pitchFamily="18" charset="0"/>
                            </a:rPr>
                            <m:t>5</m:t>
                          </m:r>
                          <m:r>
                            <a:rPr lang="en-US" sz="1600" i="1">
                              <a:latin typeface="Cambria Math" charset="0"/>
                            </a:rPr>
                            <m:t>0</m:t>
                          </m:r>
                        </m:den>
                      </m:f>
                    </m:oMath>
                    <m:oMath xmlns:m="http://schemas.openxmlformats.org/officeDocument/2006/math">
                      <m:r>
                        <a:rPr lang="en-US" sz="1600" b="0" i="1" smtClean="0">
                          <a:latin typeface="Cambria Math" charset="0"/>
                        </a:rPr>
                        <m:t>=</m:t>
                      </m:r>
                      <m:r>
                        <a:rPr lang="en-US" sz="1600" b="0" i="1" smtClean="0">
                          <a:latin typeface="Cambria Math" panose="02040503050406030204" pitchFamily="18" charset="0"/>
                        </a:rPr>
                        <m:t>9.36</m:t>
                      </m:r>
                    </m:oMath>
                  </m:oMathPara>
                </a14:m>
                <a:endParaRPr lang="en-US" sz="1600" dirty="0"/>
              </a:p>
            </p:txBody>
          </p:sp>
        </mc:Choice>
        <mc:Fallback xmlns="">
          <p:sp>
            <p:nvSpPr>
              <p:cNvPr id="20" name="TextBox 19">
                <a:extLst>
                  <a:ext uri="{FF2B5EF4-FFF2-40B4-BE49-F238E27FC236}">
                    <a16:creationId xmlns:a16="http://schemas.microsoft.com/office/drawing/2014/main" id="{D55BEEBD-82EB-485E-8D17-C97CB8E51799}"/>
                  </a:ext>
                </a:extLst>
              </p:cNvPr>
              <p:cNvSpPr txBox="1">
                <a:spLocks noRot="1" noChangeAspect="1" noMove="1" noResize="1" noEditPoints="1" noAdjustHandles="1" noChangeArrowheads="1" noChangeShapeType="1" noTextEdit="1"/>
              </p:cNvSpPr>
              <p:nvPr/>
            </p:nvSpPr>
            <p:spPr>
              <a:xfrm>
                <a:off x="5556254" y="2871439"/>
                <a:ext cx="3759200" cy="253877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1966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178800" cy="467467"/>
          </a:xfrm>
        </p:spPr>
        <p:txBody>
          <a:bodyPr>
            <a:noAutofit/>
          </a:bodyPr>
          <a:lstStyle/>
          <a:p>
            <a:pPr algn="l"/>
            <a:r>
              <a:rPr lang="en-US" sz="3200" dirty="0"/>
              <a:t>Reading and Grades Example: Step 5 </a:t>
            </a:r>
            <a:r>
              <a:rPr lang="en-US" sz="3200" i="1" dirty="0"/>
              <a:t>(continued)</a:t>
            </a:r>
            <a:endParaRPr lang="en-US" sz="32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14" name="Table 13">
            <a:extLst>
              <a:ext uri="{FF2B5EF4-FFF2-40B4-BE49-F238E27FC236}">
                <a16:creationId xmlns:a16="http://schemas.microsoft.com/office/drawing/2014/main" id="{FDD76D94-EA5C-44B5-B708-4D6E224B557B}"/>
              </a:ext>
            </a:extLst>
          </p:cNvPr>
          <p:cNvGraphicFramePr>
            <a:graphicFrameLocks noGrp="1"/>
          </p:cNvGraphicFramePr>
          <p:nvPr/>
        </p:nvGraphicFramePr>
        <p:xfrm>
          <a:off x="584200" y="1026382"/>
          <a:ext cx="8178800" cy="1828800"/>
        </p:xfrm>
        <a:graphic>
          <a:graphicData uri="http://schemas.openxmlformats.org/drawingml/2006/table">
            <a:tbl>
              <a:tblPr firstRow="1" bandRow="1">
                <a:tableStyleId>{7DF18680-E054-41AD-8BC1-D1AEF772440D}</a:tableStyleId>
              </a:tblPr>
              <a:tblGrid>
                <a:gridCol w="20447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gridCol w="20447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136270">
                <a:tc>
                  <a:txBody>
                    <a:bodyPr/>
                    <a:lstStyle/>
                    <a:p>
                      <a:endParaRPr lang="en-US" sz="1600" dirty="0"/>
                    </a:p>
                  </a:txBody>
                  <a:tcPr/>
                </a:tc>
                <a:tc>
                  <a:txBody>
                    <a:bodyPr/>
                    <a:lstStyle/>
                    <a:p>
                      <a:pPr algn="ctr"/>
                      <a:r>
                        <a:rPr lang="en-US" sz="1600" dirty="0"/>
                        <a:t>High Grade</a:t>
                      </a:r>
                    </a:p>
                  </a:txBody>
                  <a:tcPr/>
                </a:tc>
                <a:tc>
                  <a:txBody>
                    <a:bodyPr/>
                    <a:lstStyle/>
                    <a:p>
                      <a:pPr algn="ctr"/>
                      <a:r>
                        <a:rPr lang="en-US" sz="1600" dirty="0"/>
                        <a:t>Low Grade</a:t>
                      </a:r>
                    </a:p>
                  </a:txBody>
                  <a:tcPr/>
                </a:tc>
                <a:tc>
                  <a:txBody>
                    <a:bodyPr/>
                    <a:lstStyle/>
                    <a:p>
                      <a:endParaRPr lang="en-US" sz="1600" dirty="0"/>
                    </a:p>
                  </a:txBody>
                  <a:tcPr/>
                </a:tc>
                <a:extLst>
                  <a:ext uri="{0D108BD9-81ED-4DB2-BD59-A6C34878D82A}">
                    <a16:rowId xmlns:a16="http://schemas.microsoft.com/office/drawing/2014/main" val="10000"/>
                  </a:ext>
                </a:extLst>
              </a:tr>
              <a:tr h="235205">
                <a:tc>
                  <a:txBody>
                    <a:bodyPr/>
                    <a:lstStyle/>
                    <a:p>
                      <a:r>
                        <a:rPr lang="en-US" sz="1600" dirty="0"/>
                        <a:t>Read text before lecture</a:t>
                      </a:r>
                    </a:p>
                  </a:txBody>
                  <a:tcPr/>
                </a:tc>
                <a:tc>
                  <a:txBody>
                    <a:bodyPr/>
                    <a:lstStyle/>
                    <a:p>
                      <a:pPr algn="ctr"/>
                      <a:r>
                        <a:rPr lang="en-US" sz="1600" dirty="0"/>
                        <a:t>A</a:t>
                      </a:r>
                      <a:br>
                        <a:rPr lang="en-US" sz="1600" dirty="0"/>
                      </a:br>
                      <a:r>
                        <a:rPr lang="en-US" sz="1600" dirty="0"/>
                        <a:t>20</a:t>
                      </a:r>
                    </a:p>
                  </a:txBody>
                  <a:tcPr/>
                </a:tc>
                <a:tc>
                  <a:txBody>
                    <a:bodyPr/>
                    <a:lstStyle/>
                    <a:p>
                      <a:pPr algn="ctr"/>
                      <a:r>
                        <a:rPr lang="en-US" sz="1600" dirty="0"/>
                        <a:t>B</a:t>
                      </a:r>
                      <a:br>
                        <a:rPr lang="en-US" sz="1600" dirty="0"/>
                      </a:br>
                      <a:r>
                        <a:rPr lang="en-US" sz="1600" dirty="0"/>
                        <a:t>6</a:t>
                      </a:r>
                    </a:p>
                  </a:txBody>
                  <a:tcPr/>
                </a:tc>
                <a:tc>
                  <a:txBody>
                    <a:bodyPr/>
                    <a:lstStyle/>
                    <a:p>
                      <a:r>
                        <a:rPr lang="en-US" sz="1600" dirty="0"/>
                        <a:t>26</a:t>
                      </a:r>
                    </a:p>
                  </a:txBody>
                  <a:tcPr/>
                </a:tc>
                <a:extLst>
                  <a:ext uri="{0D108BD9-81ED-4DB2-BD59-A6C34878D82A}">
                    <a16:rowId xmlns:a16="http://schemas.microsoft.com/office/drawing/2014/main" val="10001"/>
                  </a:ext>
                </a:extLst>
              </a:tr>
              <a:tr h="235205">
                <a:tc>
                  <a:txBody>
                    <a:bodyPr/>
                    <a:lstStyle/>
                    <a:p>
                      <a:r>
                        <a:rPr lang="en-US" sz="1600" dirty="0"/>
                        <a:t>Read text</a:t>
                      </a:r>
                      <a:r>
                        <a:rPr lang="en-US" sz="1600" baseline="0" dirty="0"/>
                        <a:t> after lecture</a:t>
                      </a:r>
                      <a:endParaRPr lang="en-US" sz="1600" dirty="0"/>
                    </a:p>
                  </a:txBody>
                  <a:tcPr/>
                </a:tc>
                <a:tc>
                  <a:txBody>
                    <a:bodyPr/>
                    <a:lstStyle/>
                    <a:p>
                      <a:pPr algn="ctr"/>
                      <a:r>
                        <a:rPr lang="en-US" sz="1600" dirty="0"/>
                        <a:t>C</a:t>
                      </a:r>
                      <a:br>
                        <a:rPr lang="en-US" sz="1600" dirty="0"/>
                      </a:br>
                      <a:r>
                        <a:rPr lang="en-US" sz="1600" dirty="0"/>
                        <a:t>12</a:t>
                      </a:r>
                    </a:p>
                  </a:txBody>
                  <a:tcPr/>
                </a:tc>
                <a:tc>
                  <a:txBody>
                    <a:bodyPr/>
                    <a:lstStyle/>
                    <a:p>
                      <a:pPr algn="ctr"/>
                      <a:r>
                        <a:rPr lang="en-US" sz="1600" dirty="0"/>
                        <a:t>D</a:t>
                      </a:r>
                      <a:br>
                        <a:rPr lang="en-US" sz="1600" dirty="0"/>
                      </a:br>
                      <a:r>
                        <a:rPr lang="en-US" sz="1600" dirty="0"/>
                        <a:t>12</a:t>
                      </a:r>
                    </a:p>
                  </a:txBody>
                  <a:tcPr/>
                </a:tc>
                <a:tc>
                  <a:txBody>
                    <a:bodyPr/>
                    <a:lstStyle/>
                    <a:p>
                      <a:r>
                        <a:rPr lang="en-US" sz="1600" dirty="0"/>
                        <a:t>24</a:t>
                      </a:r>
                    </a:p>
                  </a:txBody>
                  <a:tcPr/>
                </a:tc>
                <a:extLst>
                  <a:ext uri="{0D108BD9-81ED-4DB2-BD59-A6C34878D82A}">
                    <a16:rowId xmlns:a16="http://schemas.microsoft.com/office/drawing/2014/main" val="10002"/>
                  </a:ext>
                </a:extLst>
              </a:tr>
              <a:tr h="136270">
                <a:tc>
                  <a:txBody>
                    <a:bodyPr/>
                    <a:lstStyle/>
                    <a:p>
                      <a:endParaRPr lang="en-US" sz="1600" dirty="0"/>
                    </a:p>
                  </a:txBody>
                  <a:tcPr/>
                </a:tc>
                <a:tc>
                  <a:txBody>
                    <a:bodyPr/>
                    <a:lstStyle/>
                    <a:p>
                      <a:pPr algn="ctr"/>
                      <a:r>
                        <a:rPr lang="en-US" sz="1600" dirty="0"/>
                        <a:t>32</a:t>
                      </a:r>
                    </a:p>
                  </a:txBody>
                  <a:tcPr/>
                </a:tc>
                <a:tc>
                  <a:txBody>
                    <a:bodyPr/>
                    <a:lstStyle/>
                    <a:p>
                      <a:pPr algn="ctr"/>
                      <a:r>
                        <a:rPr lang="en-US" sz="1600" dirty="0"/>
                        <a:t>18</a:t>
                      </a:r>
                    </a:p>
                  </a:txBody>
                  <a:tcPr/>
                </a:tc>
                <a:tc>
                  <a:txBody>
                    <a:bodyPr/>
                    <a:lstStyle/>
                    <a:p>
                      <a:r>
                        <a:rPr lang="en-US" sz="1600" i="1" dirty="0"/>
                        <a:t>N </a:t>
                      </a:r>
                      <a:r>
                        <a:rPr lang="en-US" sz="1600" dirty="0"/>
                        <a:t>= 50</a:t>
                      </a:r>
                    </a:p>
                  </a:txBody>
                  <a:tcPr/>
                </a:tc>
                <a:extLst>
                  <a:ext uri="{0D108BD9-81ED-4DB2-BD59-A6C34878D82A}">
                    <a16:rowId xmlns:a16="http://schemas.microsoft.com/office/drawing/2014/main" val="10003"/>
                  </a:ext>
                </a:extLst>
              </a:tr>
            </a:tbl>
          </a:graphicData>
        </a:graphic>
      </p:graphicFrame>
      <p:cxnSp>
        <p:nvCxnSpPr>
          <p:cNvPr id="15" name="Straight Connector 14">
            <a:extLst>
              <a:ext uri="{FF2B5EF4-FFF2-40B4-BE49-F238E27FC236}">
                <a16:creationId xmlns:a16="http://schemas.microsoft.com/office/drawing/2014/main" id="{5264D6F9-C591-43A7-A481-8C7DD193A4F7}"/>
              </a:ext>
            </a:extLst>
          </p:cNvPr>
          <p:cNvCxnSpPr>
            <a:cxnSpLocks/>
          </p:cNvCxnSpPr>
          <p:nvPr/>
        </p:nvCxnSpPr>
        <p:spPr>
          <a:xfrm>
            <a:off x="4673600" y="3148363"/>
            <a:ext cx="0" cy="2281646"/>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382763F-1B82-47DC-B6CF-7C6A814502FC}"/>
                  </a:ext>
                </a:extLst>
              </p:cNvPr>
              <p:cNvSpPr txBox="1"/>
              <p:nvPr/>
            </p:nvSpPr>
            <p:spPr>
              <a:xfrm>
                <a:off x="812800" y="2891237"/>
                <a:ext cx="3759200" cy="253877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m:rPr>
                                  <m:sty m:val="p"/>
                                </m:rPr>
                                <a:rPr lang="en-US" sz="1600" b="0" i="0" smtClean="0">
                                  <a:latin typeface="Cambria Math" charset="0"/>
                                </a:rPr>
                                <m:t>Row</m:t>
                              </m:r>
                              <m:r>
                                <a:rPr lang="en-US" sz="1600" b="0" i="0" smtClean="0">
                                  <a:latin typeface="Cambria Math" panose="02040503050406030204" pitchFamily="18" charset="0"/>
                                </a:rPr>
                                <m:t>2</m:t>
                              </m:r>
                            </m:sub>
                          </m:sSub>
                          <m:r>
                            <a:rPr lang="en-US" sz="1600" b="0" i="1" smtClean="0">
                              <a:latin typeface="Cambria Math" charset="0"/>
                              <a:ea typeface="Cambria Math" charset="0"/>
                              <a:cs typeface="Cambria Math" charset="0"/>
                            </a:rPr>
                            <m:t>×</m:t>
                          </m:r>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panose="02040503050406030204" pitchFamily="18" charset="0"/>
                                  <a:ea typeface="Cambria Math" charset="0"/>
                                  <a:cs typeface="Cambria Math" charset="0"/>
                                </a:rPr>
                                <m:t>𝑁</m:t>
                              </m:r>
                            </m:e>
                            <m:sub>
                              <m:r>
                                <m:rPr>
                                  <m:sty m:val="p"/>
                                </m:rPr>
                                <a:rPr lang="en-US" sz="1600" b="0" i="0" smtClean="0">
                                  <a:latin typeface="Cambria Math" charset="0"/>
                                  <a:ea typeface="Cambria Math" charset="0"/>
                                  <a:cs typeface="Cambria Math" charset="0"/>
                                </a:rPr>
                                <m:t>Column</m:t>
                              </m:r>
                              <m:r>
                                <a:rPr lang="en-US" sz="1600" b="0" i="0" smtClean="0">
                                  <a:latin typeface="Cambria Math" panose="02040503050406030204" pitchFamily="18" charset="0"/>
                                  <a:ea typeface="Cambria Math" charset="0"/>
                                  <a:cs typeface="Cambria Math" charset="0"/>
                                </a:rPr>
                                <m:t>1</m:t>
                              </m:r>
                            </m:sub>
                          </m:sSub>
                        </m:num>
                        <m:den>
                          <m:r>
                            <a:rPr lang="en-US" sz="1600" b="0" i="1" smtClean="0">
                              <a:latin typeface="Cambria Math" panose="02040503050406030204" pitchFamily="18" charset="0"/>
                            </a:rPr>
                            <m:t>𝑁</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24</m:t>
                          </m:r>
                          <m:r>
                            <a:rPr lang="en-US" sz="1600" i="1">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32</m:t>
                          </m:r>
                        </m:num>
                        <m:den>
                          <m:r>
                            <a:rPr lang="en-US" sz="1600" b="0" i="1" smtClean="0">
                              <a:latin typeface="Cambria Math" panose="02040503050406030204" pitchFamily="18" charset="0"/>
                              <a:ea typeface="Cambria Math" charset="0"/>
                              <a:cs typeface="Cambria Math" charset="0"/>
                            </a:rPr>
                            <m:t>50</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768</m:t>
                          </m:r>
                        </m:num>
                        <m:den>
                          <m:r>
                            <a:rPr lang="en-US" sz="1600" b="0" i="1" smtClean="0">
                              <a:latin typeface="Cambria Math" panose="02040503050406030204" pitchFamily="18" charset="0"/>
                            </a:rPr>
                            <m:t>5</m:t>
                          </m:r>
                          <m:r>
                            <a:rPr lang="en-US" sz="1600" i="1">
                              <a:latin typeface="Cambria Math" charset="0"/>
                            </a:rPr>
                            <m:t>0</m:t>
                          </m:r>
                        </m:den>
                      </m:f>
                    </m:oMath>
                    <m:oMath xmlns:m="http://schemas.openxmlformats.org/officeDocument/2006/math">
                      <m:r>
                        <a:rPr lang="en-US" sz="1600" b="0" i="1" smtClean="0">
                          <a:latin typeface="Cambria Math" charset="0"/>
                        </a:rPr>
                        <m:t>=</m:t>
                      </m:r>
                      <m:r>
                        <a:rPr lang="en-US" sz="1600" b="0" i="1" smtClean="0">
                          <a:latin typeface="Cambria Math" panose="02040503050406030204" pitchFamily="18" charset="0"/>
                        </a:rPr>
                        <m:t>15.36</m:t>
                      </m:r>
                    </m:oMath>
                  </m:oMathPara>
                </a14:m>
                <a:endParaRPr lang="en-US" sz="1600" dirty="0"/>
              </a:p>
            </p:txBody>
          </p:sp>
        </mc:Choice>
        <mc:Fallback xmlns="">
          <p:sp>
            <p:nvSpPr>
              <p:cNvPr id="16" name="TextBox 15">
                <a:extLst>
                  <a:ext uri="{FF2B5EF4-FFF2-40B4-BE49-F238E27FC236}">
                    <a16:creationId xmlns:a16="http://schemas.microsoft.com/office/drawing/2014/main" id="{8382763F-1B82-47DC-B6CF-7C6A814502FC}"/>
                  </a:ext>
                </a:extLst>
              </p:cNvPr>
              <p:cNvSpPr txBox="1">
                <a:spLocks noRot="1" noChangeAspect="1" noMove="1" noResize="1" noEditPoints="1" noAdjustHandles="1" noChangeArrowheads="1" noChangeShapeType="1" noTextEdit="1"/>
              </p:cNvSpPr>
              <p:nvPr/>
            </p:nvSpPr>
            <p:spPr>
              <a:xfrm>
                <a:off x="812800" y="2891237"/>
                <a:ext cx="3759200" cy="2538772"/>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9ED109E2-20BC-4736-AECB-A2A338E62EC5}"/>
              </a:ext>
            </a:extLst>
          </p:cNvPr>
          <p:cNvSpPr txBox="1"/>
          <p:nvPr/>
        </p:nvSpPr>
        <p:spPr>
          <a:xfrm>
            <a:off x="798859" y="3107477"/>
            <a:ext cx="827599" cy="338554"/>
          </a:xfrm>
          <a:prstGeom prst="rect">
            <a:avLst/>
          </a:prstGeom>
          <a:noFill/>
        </p:spPr>
        <p:txBody>
          <a:bodyPr wrap="none" rtlCol="0">
            <a:spAutoFit/>
          </a:bodyPr>
          <a:lstStyle/>
          <a:p>
            <a:r>
              <a:rPr lang="en-US" sz="1600" i="1" dirty="0" err="1">
                <a:solidFill>
                  <a:srgbClr val="000000"/>
                </a:solidFill>
              </a:rPr>
              <a:t>f</a:t>
            </a:r>
            <a:r>
              <a:rPr lang="en-US" sz="1600" baseline="-25000" dirty="0" err="1">
                <a:solidFill>
                  <a:srgbClr val="000000"/>
                </a:solidFill>
              </a:rPr>
              <a:t>ExpectedC</a:t>
            </a:r>
            <a:endParaRPr lang="en-US" sz="1600" baseline="-25000" dirty="0">
              <a:solidFill>
                <a:srgbClr val="000000"/>
              </a:solidFill>
            </a:endParaRPr>
          </a:p>
        </p:txBody>
      </p:sp>
      <p:sp>
        <p:nvSpPr>
          <p:cNvPr id="19" name="TextBox 18">
            <a:extLst>
              <a:ext uri="{FF2B5EF4-FFF2-40B4-BE49-F238E27FC236}">
                <a16:creationId xmlns:a16="http://schemas.microsoft.com/office/drawing/2014/main" id="{635FDB53-EA8E-4FCE-9462-A3F2A6E7A53D}"/>
              </a:ext>
            </a:extLst>
          </p:cNvPr>
          <p:cNvSpPr txBox="1"/>
          <p:nvPr/>
        </p:nvSpPr>
        <p:spPr>
          <a:xfrm>
            <a:off x="5539545" y="3115226"/>
            <a:ext cx="838819" cy="338554"/>
          </a:xfrm>
          <a:prstGeom prst="rect">
            <a:avLst/>
          </a:prstGeom>
          <a:noFill/>
        </p:spPr>
        <p:txBody>
          <a:bodyPr wrap="none" rtlCol="0">
            <a:spAutoFit/>
          </a:bodyPr>
          <a:lstStyle/>
          <a:p>
            <a:r>
              <a:rPr lang="en-US" sz="1600" i="1" dirty="0" err="1">
                <a:solidFill>
                  <a:srgbClr val="000000"/>
                </a:solidFill>
              </a:rPr>
              <a:t>f</a:t>
            </a:r>
            <a:r>
              <a:rPr lang="en-US" sz="1600" baseline="-25000" dirty="0" err="1">
                <a:solidFill>
                  <a:srgbClr val="000000"/>
                </a:solidFill>
              </a:rPr>
              <a:t>ExpectedD</a:t>
            </a:r>
            <a:endParaRPr lang="en-US" sz="1600" baseline="-25000" dirty="0">
              <a:solidFill>
                <a:srgbClr val="00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55BEEBD-82EB-485E-8D17-C97CB8E51799}"/>
                  </a:ext>
                </a:extLst>
              </p:cNvPr>
              <p:cNvSpPr txBox="1"/>
              <p:nvPr/>
            </p:nvSpPr>
            <p:spPr>
              <a:xfrm>
                <a:off x="5545103" y="2871439"/>
                <a:ext cx="3759200" cy="253877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m:rPr>
                                  <m:sty m:val="p"/>
                                </m:rPr>
                                <a:rPr lang="en-US" sz="1600" b="0" i="0" smtClean="0">
                                  <a:latin typeface="Cambria Math" charset="0"/>
                                </a:rPr>
                                <m:t>Row</m:t>
                              </m:r>
                              <m:r>
                                <a:rPr lang="en-US" sz="1600" b="0" i="0" smtClean="0">
                                  <a:latin typeface="Cambria Math" panose="02040503050406030204" pitchFamily="18" charset="0"/>
                                </a:rPr>
                                <m:t>2</m:t>
                              </m:r>
                            </m:sub>
                          </m:sSub>
                          <m:r>
                            <a:rPr lang="en-US" sz="1600" b="0" i="1" smtClean="0">
                              <a:latin typeface="Cambria Math" charset="0"/>
                              <a:ea typeface="Cambria Math" charset="0"/>
                              <a:cs typeface="Cambria Math" charset="0"/>
                            </a:rPr>
                            <m:t>×</m:t>
                          </m:r>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panose="02040503050406030204" pitchFamily="18" charset="0"/>
                                  <a:ea typeface="Cambria Math" charset="0"/>
                                  <a:cs typeface="Cambria Math" charset="0"/>
                                </a:rPr>
                                <m:t>𝑁</m:t>
                              </m:r>
                            </m:e>
                            <m:sub>
                              <m:r>
                                <m:rPr>
                                  <m:sty m:val="p"/>
                                </m:rPr>
                                <a:rPr lang="en-US" sz="1600" b="0" i="0" smtClean="0">
                                  <a:latin typeface="Cambria Math" charset="0"/>
                                  <a:ea typeface="Cambria Math" charset="0"/>
                                  <a:cs typeface="Cambria Math" charset="0"/>
                                </a:rPr>
                                <m:t>Column</m:t>
                              </m:r>
                              <m:r>
                                <a:rPr lang="en-US" sz="1600" b="0" i="0" smtClean="0">
                                  <a:latin typeface="Cambria Math" panose="02040503050406030204" pitchFamily="18" charset="0"/>
                                  <a:ea typeface="Cambria Math" charset="0"/>
                                  <a:cs typeface="Cambria Math" charset="0"/>
                                </a:rPr>
                                <m:t>2</m:t>
                              </m:r>
                            </m:sub>
                          </m:sSub>
                        </m:num>
                        <m:den>
                          <m:r>
                            <a:rPr lang="en-US" sz="1600" b="0" i="1" smtClean="0">
                              <a:latin typeface="Cambria Math" panose="02040503050406030204" pitchFamily="18" charset="0"/>
                            </a:rPr>
                            <m:t>𝑁</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24</m:t>
                          </m:r>
                          <m:r>
                            <a:rPr lang="en-US" sz="1600" i="1">
                              <a:latin typeface="Cambria Math" charset="0"/>
                              <a:ea typeface="Cambria Math" charset="0"/>
                              <a:cs typeface="Cambria Math" charset="0"/>
                            </a:rPr>
                            <m:t>×</m:t>
                          </m:r>
                          <m:r>
                            <a:rPr lang="en-US" sz="1600" b="0" i="1" smtClean="0">
                              <a:latin typeface="Cambria Math" panose="02040503050406030204" pitchFamily="18" charset="0"/>
                              <a:ea typeface="Cambria Math" charset="0"/>
                              <a:cs typeface="Cambria Math" charset="0"/>
                            </a:rPr>
                            <m:t>18</m:t>
                          </m:r>
                        </m:num>
                        <m:den>
                          <m:r>
                            <a:rPr lang="en-US" sz="1600" b="0" i="1" smtClean="0">
                              <a:latin typeface="Cambria Math" panose="02040503050406030204" pitchFamily="18" charset="0"/>
                              <a:ea typeface="Cambria Math" charset="0"/>
                              <a:cs typeface="Cambria Math" charset="0"/>
                            </a:rPr>
                            <m:t>50</m:t>
                          </m:r>
                        </m:den>
                      </m:f>
                    </m:oMath>
                    <m:oMath xmlns:m="http://schemas.openxmlformats.org/officeDocument/2006/math">
                      <m:r>
                        <a:rPr lang="en-US" sz="1600" b="0" i="1" smtClean="0">
                          <a:latin typeface="Cambria Math"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432</m:t>
                          </m:r>
                        </m:num>
                        <m:den>
                          <m:r>
                            <a:rPr lang="en-US" sz="1600" b="0" i="1" smtClean="0">
                              <a:latin typeface="Cambria Math" panose="02040503050406030204" pitchFamily="18" charset="0"/>
                            </a:rPr>
                            <m:t>5</m:t>
                          </m:r>
                          <m:r>
                            <a:rPr lang="en-US" sz="1600" i="1">
                              <a:latin typeface="Cambria Math" charset="0"/>
                            </a:rPr>
                            <m:t>0</m:t>
                          </m:r>
                        </m:den>
                      </m:f>
                    </m:oMath>
                    <m:oMath xmlns:m="http://schemas.openxmlformats.org/officeDocument/2006/math">
                      <m:r>
                        <a:rPr lang="en-US" sz="1600" b="0" i="1" smtClean="0">
                          <a:latin typeface="Cambria Math" charset="0"/>
                        </a:rPr>
                        <m:t>=</m:t>
                      </m:r>
                      <m:r>
                        <a:rPr lang="en-US" sz="1600" b="0" i="1" smtClean="0">
                          <a:latin typeface="Cambria Math" panose="02040503050406030204" pitchFamily="18" charset="0"/>
                        </a:rPr>
                        <m:t>8.64</m:t>
                      </m:r>
                    </m:oMath>
                  </m:oMathPara>
                </a14:m>
                <a:endParaRPr lang="en-US" sz="1600" dirty="0"/>
              </a:p>
            </p:txBody>
          </p:sp>
        </mc:Choice>
        <mc:Fallback xmlns="">
          <p:sp>
            <p:nvSpPr>
              <p:cNvPr id="20" name="TextBox 19">
                <a:extLst>
                  <a:ext uri="{FF2B5EF4-FFF2-40B4-BE49-F238E27FC236}">
                    <a16:creationId xmlns:a16="http://schemas.microsoft.com/office/drawing/2014/main" id="{D55BEEBD-82EB-485E-8D17-C97CB8E51799}"/>
                  </a:ext>
                </a:extLst>
              </p:cNvPr>
              <p:cNvSpPr txBox="1">
                <a:spLocks noRot="1" noChangeAspect="1" noMove="1" noResize="1" noEditPoints="1" noAdjustHandles="1" noChangeArrowheads="1" noChangeShapeType="1" noTextEdit="1"/>
              </p:cNvSpPr>
              <p:nvPr/>
            </p:nvSpPr>
            <p:spPr>
              <a:xfrm>
                <a:off x="5545103" y="2871439"/>
                <a:ext cx="3759200" cy="253877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48186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Rectangle 9">
            <a:extLst>
              <a:ext uri="{FF2B5EF4-FFF2-40B4-BE49-F238E27FC236}">
                <a16:creationId xmlns:a16="http://schemas.microsoft.com/office/drawing/2014/main" id="{5DC322F3-B685-4715-989A-021BD116300E}"/>
              </a:ext>
            </a:extLst>
          </p:cNvPr>
          <p:cNvSpPr/>
          <p:nvPr/>
        </p:nvSpPr>
        <p:spPr>
          <a:xfrm>
            <a:off x="508000" y="1027347"/>
            <a:ext cx="7757349" cy="707886"/>
          </a:xfrm>
          <a:prstGeom prst="rect">
            <a:avLst/>
          </a:prstGeom>
        </p:spPr>
        <p:txBody>
          <a:bodyPr wrap="square">
            <a:spAutoFit/>
          </a:bodyPr>
          <a:lstStyle/>
          <a:p>
            <a:r>
              <a:rPr lang="en-US" sz="2000" dirty="0">
                <a:solidFill>
                  <a:srgbClr val="000000"/>
                </a:solidFill>
                <a:latin typeface=""/>
              </a:rPr>
              <a:t>Expected Frequencies for the Read Text Before Lecture vs. Read Text After Lecture Study</a:t>
            </a:r>
            <a:endParaRPr lang="en-US" sz="2000" dirty="0">
              <a:solidFill>
                <a:srgbClr val="000000"/>
              </a:solidFill>
            </a:endParaRPr>
          </a:p>
        </p:txBody>
      </p:sp>
      <p:sp>
        <p:nvSpPr>
          <p:cNvPr id="11" name="Rectangle 10">
            <a:extLst>
              <a:ext uri="{FF2B5EF4-FFF2-40B4-BE49-F238E27FC236}">
                <a16:creationId xmlns:a16="http://schemas.microsoft.com/office/drawing/2014/main" id="{7E1AA3B0-7F65-4685-8138-0FCF3E643466}"/>
              </a:ext>
            </a:extLst>
          </p:cNvPr>
          <p:cNvSpPr/>
          <p:nvPr/>
        </p:nvSpPr>
        <p:spPr>
          <a:xfrm>
            <a:off x="285813" y="4094008"/>
            <a:ext cx="8201722" cy="1200329"/>
          </a:xfrm>
          <a:prstGeom prst="rect">
            <a:avLst/>
          </a:prstGeom>
        </p:spPr>
        <p:txBody>
          <a:bodyPr wrap="square">
            <a:spAutoFit/>
          </a:bodyPr>
          <a:lstStyle/>
          <a:p>
            <a:r>
              <a:rPr lang="en-US" sz="1800" dirty="0">
                <a:solidFill>
                  <a:srgbClr val="000000"/>
                </a:solidFill>
              </a:rPr>
              <a:t>Equation 15.16 is used to calculate the expected frequencies for a contingency table. </a:t>
            </a:r>
          </a:p>
          <a:p>
            <a:r>
              <a:rPr lang="en-US" sz="1800" dirty="0">
                <a:solidFill>
                  <a:srgbClr val="000000"/>
                </a:solidFill>
              </a:rPr>
              <a:t>Note that the row frequencies and column frequencies found in this table are the same as those in Table 15.7, the contingency table showing observed frequencies for these data.</a:t>
            </a:r>
          </a:p>
        </p:txBody>
      </p:sp>
      <p:graphicFrame>
        <p:nvGraphicFramePr>
          <p:cNvPr id="12" name="Table 11">
            <a:extLst>
              <a:ext uri="{FF2B5EF4-FFF2-40B4-BE49-F238E27FC236}">
                <a16:creationId xmlns:a16="http://schemas.microsoft.com/office/drawing/2014/main" id="{19116884-CCE7-4EC0-BF14-F06186EC691B}"/>
              </a:ext>
            </a:extLst>
          </p:cNvPr>
          <p:cNvGraphicFramePr>
            <a:graphicFrameLocks noGrp="1"/>
          </p:cNvGraphicFramePr>
          <p:nvPr>
            <p:extLst>
              <p:ext uri="{D42A27DB-BD31-4B8C-83A1-F6EECF244321}">
                <p14:modId xmlns:p14="http://schemas.microsoft.com/office/powerpoint/2010/main" val="3809541496"/>
              </p:ext>
            </p:extLst>
          </p:nvPr>
        </p:nvGraphicFramePr>
        <p:xfrm>
          <a:off x="508000" y="1865547"/>
          <a:ext cx="7757348" cy="2011680"/>
        </p:xfrm>
        <a:graphic>
          <a:graphicData uri="http://schemas.openxmlformats.org/drawingml/2006/table">
            <a:tbl>
              <a:tblPr firstRow="1" bandRow="1">
                <a:tableStyleId>{7DF18680-E054-41AD-8BC1-D1AEF772440D}</a:tableStyleId>
              </a:tblPr>
              <a:tblGrid>
                <a:gridCol w="1939337">
                  <a:extLst>
                    <a:ext uri="{9D8B030D-6E8A-4147-A177-3AD203B41FA5}">
                      <a16:colId xmlns:a16="http://schemas.microsoft.com/office/drawing/2014/main" val="20000"/>
                    </a:ext>
                  </a:extLst>
                </a:gridCol>
                <a:gridCol w="1939337">
                  <a:extLst>
                    <a:ext uri="{9D8B030D-6E8A-4147-A177-3AD203B41FA5}">
                      <a16:colId xmlns:a16="http://schemas.microsoft.com/office/drawing/2014/main" val="20001"/>
                    </a:ext>
                  </a:extLst>
                </a:gridCol>
                <a:gridCol w="1939337">
                  <a:extLst>
                    <a:ext uri="{9D8B030D-6E8A-4147-A177-3AD203B41FA5}">
                      <a16:colId xmlns:a16="http://schemas.microsoft.com/office/drawing/2014/main" val="20002"/>
                    </a:ext>
                  </a:extLst>
                </a:gridCol>
                <a:gridCol w="1939337">
                  <a:extLst>
                    <a:ext uri="{9D8B030D-6E8A-4147-A177-3AD203B41FA5}">
                      <a16:colId xmlns:a16="http://schemas.microsoft.com/office/drawing/2014/main" val="20003"/>
                    </a:ext>
                  </a:extLst>
                </a:gridCol>
              </a:tblGrid>
              <a:tr h="136270">
                <a:tc>
                  <a:txBody>
                    <a:bodyPr/>
                    <a:lstStyle/>
                    <a:p>
                      <a:endParaRPr lang="en-US" dirty="0"/>
                    </a:p>
                  </a:txBody>
                  <a:tcPr/>
                </a:tc>
                <a:tc>
                  <a:txBody>
                    <a:bodyPr/>
                    <a:lstStyle/>
                    <a:p>
                      <a:pPr algn="ctr"/>
                      <a:r>
                        <a:rPr lang="en-US" dirty="0"/>
                        <a:t>High Grade</a:t>
                      </a:r>
                    </a:p>
                  </a:txBody>
                  <a:tcPr/>
                </a:tc>
                <a:tc>
                  <a:txBody>
                    <a:bodyPr/>
                    <a:lstStyle/>
                    <a:p>
                      <a:pPr algn="ctr"/>
                      <a:r>
                        <a:rPr lang="en-US" dirty="0"/>
                        <a:t>Low Grade</a:t>
                      </a:r>
                    </a:p>
                  </a:txBody>
                  <a:tcPr/>
                </a:tc>
                <a:tc>
                  <a:txBody>
                    <a:bodyPr/>
                    <a:lstStyle/>
                    <a:p>
                      <a:endParaRPr lang="en-US" dirty="0"/>
                    </a:p>
                  </a:txBody>
                  <a:tcPr/>
                </a:tc>
                <a:extLst>
                  <a:ext uri="{0D108BD9-81ED-4DB2-BD59-A6C34878D82A}">
                    <a16:rowId xmlns:a16="http://schemas.microsoft.com/office/drawing/2014/main" val="10000"/>
                  </a:ext>
                </a:extLst>
              </a:tr>
              <a:tr h="235205">
                <a:tc>
                  <a:txBody>
                    <a:bodyPr/>
                    <a:lstStyle/>
                    <a:p>
                      <a:r>
                        <a:rPr lang="en-US" dirty="0"/>
                        <a:t>Read text before lecture</a:t>
                      </a:r>
                    </a:p>
                  </a:txBody>
                  <a:tcPr/>
                </a:tc>
                <a:tc>
                  <a:txBody>
                    <a:bodyPr/>
                    <a:lstStyle/>
                    <a:p>
                      <a:pPr algn="ctr"/>
                      <a:r>
                        <a:rPr lang="en-US" dirty="0"/>
                        <a:t>A</a:t>
                      </a:r>
                      <a:br>
                        <a:rPr lang="en-US" dirty="0"/>
                      </a:br>
                      <a:r>
                        <a:rPr lang="en-US" dirty="0"/>
                        <a:t>16.64</a:t>
                      </a:r>
                    </a:p>
                  </a:txBody>
                  <a:tcPr/>
                </a:tc>
                <a:tc>
                  <a:txBody>
                    <a:bodyPr/>
                    <a:lstStyle/>
                    <a:p>
                      <a:pPr algn="ctr"/>
                      <a:r>
                        <a:rPr lang="en-US" dirty="0"/>
                        <a:t>B</a:t>
                      </a:r>
                      <a:br>
                        <a:rPr lang="en-US" dirty="0"/>
                      </a:br>
                      <a:r>
                        <a:rPr lang="en-US" dirty="0"/>
                        <a:t>9.36</a:t>
                      </a:r>
                    </a:p>
                  </a:txBody>
                  <a:tcPr/>
                </a:tc>
                <a:tc>
                  <a:txBody>
                    <a:bodyPr/>
                    <a:lstStyle/>
                    <a:p>
                      <a:r>
                        <a:rPr lang="en-US" dirty="0"/>
                        <a:t>26</a:t>
                      </a:r>
                    </a:p>
                  </a:txBody>
                  <a:tcPr/>
                </a:tc>
                <a:extLst>
                  <a:ext uri="{0D108BD9-81ED-4DB2-BD59-A6C34878D82A}">
                    <a16:rowId xmlns:a16="http://schemas.microsoft.com/office/drawing/2014/main" val="10001"/>
                  </a:ext>
                </a:extLst>
              </a:tr>
              <a:tr h="235205">
                <a:tc>
                  <a:txBody>
                    <a:bodyPr/>
                    <a:lstStyle/>
                    <a:p>
                      <a:r>
                        <a:rPr lang="en-US" dirty="0"/>
                        <a:t>Read text</a:t>
                      </a:r>
                      <a:r>
                        <a:rPr lang="en-US" baseline="0" dirty="0"/>
                        <a:t> after lecture</a:t>
                      </a:r>
                      <a:endParaRPr lang="en-US" dirty="0"/>
                    </a:p>
                  </a:txBody>
                  <a:tcPr/>
                </a:tc>
                <a:tc>
                  <a:txBody>
                    <a:bodyPr/>
                    <a:lstStyle/>
                    <a:p>
                      <a:pPr algn="ctr"/>
                      <a:r>
                        <a:rPr lang="en-US" dirty="0"/>
                        <a:t>C</a:t>
                      </a:r>
                      <a:br>
                        <a:rPr lang="en-US" dirty="0"/>
                      </a:br>
                      <a:r>
                        <a:rPr lang="en-US" dirty="0"/>
                        <a:t>15.36</a:t>
                      </a:r>
                    </a:p>
                  </a:txBody>
                  <a:tcPr/>
                </a:tc>
                <a:tc>
                  <a:txBody>
                    <a:bodyPr/>
                    <a:lstStyle/>
                    <a:p>
                      <a:pPr algn="ctr"/>
                      <a:r>
                        <a:rPr lang="en-US" dirty="0"/>
                        <a:t>D</a:t>
                      </a:r>
                      <a:br>
                        <a:rPr lang="en-US" dirty="0"/>
                      </a:br>
                      <a:r>
                        <a:rPr lang="en-US" dirty="0"/>
                        <a:t>8.64</a:t>
                      </a:r>
                    </a:p>
                  </a:txBody>
                  <a:tcPr/>
                </a:tc>
                <a:tc>
                  <a:txBody>
                    <a:bodyPr/>
                    <a:lstStyle/>
                    <a:p>
                      <a:r>
                        <a:rPr lang="en-US" dirty="0"/>
                        <a:t>24</a:t>
                      </a:r>
                    </a:p>
                  </a:txBody>
                  <a:tcPr/>
                </a:tc>
                <a:extLst>
                  <a:ext uri="{0D108BD9-81ED-4DB2-BD59-A6C34878D82A}">
                    <a16:rowId xmlns:a16="http://schemas.microsoft.com/office/drawing/2014/main" val="10002"/>
                  </a:ext>
                </a:extLst>
              </a:tr>
              <a:tr h="136270">
                <a:tc>
                  <a:txBody>
                    <a:bodyPr/>
                    <a:lstStyle/>
                    <a:p>
                      <a:endParaRPr lang="en-US" dirty="0"/>
                    </a:p>
                  </a:txBody>
                  <a:tcPr/>
                </a:tc>
                <a:tc>
                  <a:txBody>
                    <a:bodyPr/>
                    <a:lstStyle/>
                    <a:p>
                      <a:pPr algn="ctr"/>
                      <a:r>
                        <a:rPr lang="en-US" dirty="0"/>
                        <a:t>32</a:t>
                      </a:r>
                    </a:p>
                  </a:txBody>
                  <a:tcPr/>
                </a:tc>
                <a:tc>
                  <a:txBody>
                    <a:bodyPr/>
                    <a:lstStyle/>
                    <a:p>
                      <a:pPr algn="ctr"/>
                      <a:r>
                        <a:rPr lang="en-US" dirty="0"/>
                        <a:t>18</a:t>
                      </a:r>
                    </a:p>
                  </a:txBody>
                  <a:tcPr/>
                </a:tc>
                <a:tc>
                  <a:txBody>
                    <a:bodyPr/>
                    <a:lstStyle/>
                    <a:p>
                      <a:r>
                        <a:rPr lang="en-US" i="1" dirty="0"/>
                        <a:t>N </a:t>
                      </a:r>
                      <a:r>
                        <a:rPr lang="en-US" dirty="0"/>
                        <a:t>= 50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9642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9F96C0D1-FE73-4039-95C5-A112D47D95EC}"/>
              </a:ext>
            </a:extLst>
          </p:cNvPr>
          <p:cNvSpPr>
            <a:spLocks noGrp="1"/>
          </p:cNvSpPr>
          <p:nvPr>
            <p:ph idx="1"/>
          </p:nvPr>
        </p:nvSpPr>
        <p:spPr>
          <a:xfrm>
            <a:off x="457200" y="1098399"/>
            <a:ext cx="2514600" cy="4525963"/>
          </a:xfrm>
        </p:spPr>
        <p:txBody>
          <a:bodyPr>
            <a:normAutofit/>
          </a:bodyPr>
          <a:lstStyle/>
          <a:p>
            <a:pPr>
              <a:spcBef>
                <a:spcPts val="0"/>
              </a:spcBef>
            </a:pPr>
            <a:r>
              <a:rPr lang="en-US" sz="2400" b="1" dirty="0"/>
              <a:t>STEP 5: </a:t>
            </a:r>
            <a:r>
              <a:rPr lang="en-US" sz="2400" dirty="0"/>
              <a:t>Calculate the Test Statistic</a:t>
            </a:r>
          </a:p>
          <a:p>
            <a:pPr lvl="1">
              <a:spcBef>
                <a:spcPts val="0"/>
              </a:spcBef>
            </a:pPr>
            <a:r>
              <a:rPr lang="en-US" sz="2000" dirty="0"/>
              <a:t>Calculate Chi-Square </a:t>
            </a:r>
            <a:r>
              <a:rPr lang="el-GR" sz="2000" i="1" dirty="0">
                <a:latin typeface="Times New Roman" pitchFamily="18" charset="0"/>
                <a:cs typeface="Times New Roman" pitchFamily="18" charset="0"/>
              </a:rPr>
              <a:t>χ</a:t>
            </a:r>
            <a:r>
              <a:rPr lang="en-US" sz="2000" i="1" baseline="30000" dirty="0">
                <a:latin typeface="Times New Roman" pitchFamily="18" charset="0"/>
                <a:cs typeface="Times New Roman" pitchFamily="18" charset="0"/>
              </a:rPr>
              <a:t>2 </a:t>
            </a:r>
            <a:r>
              <a:rPr lang="en-US" sz="2000" dirty="0"/>
              <a:t>(Equation 15.3)</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384BC6E-5E36-40F0-A726-32891F710B60}"/>
                  </a:ext>
                </a:extLst>
              </p:cNvPr>
              <p:cNvSpPr txBox="1"/>
              <p:nvPr/>
            </p:nvSpPr>
            <p:spPr>
              <a:xfrm>
                <a:off x="1981200" y="641199"/>
                <a:ext cx="8077200" cy="485075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a:latin typeface="Cambria Math" charset="0"/>
                              <a:ea typeface="Cambria Math" charset="0"/>
                              <a:cs typeface="Cambria Math" charset="0"/>
                            </a:rPr>
                            <m:t>𝜒</m:t>
                          </m:r>
                        </m:e>
                        <m:sup>
                          <m:r>
                            <a:rPr lang="en-US" sz="1800" i="1">
                              <a:latin typeface="Cambria Math" charset="0"/>
                            </a:rPr>
                            <m:t>2</m:t>
                          </m:r>
                        </m:sup>
                      </m:sSup>
                      <m:r>
                        <a:rPr lang="en-US" sz="1800" i="1">
                          <a:latin typeface="Cambria Math" charset="0"/>
                        </a:rPr>
                        <m:t>=</m:t>
                      </m:r>
                      <m:r>
                        <m:rPr>
                          <m:sty m:val="p"/>
                        </m:rPr>
                        <a:rPr lang="el-GR" sz="1800" i="1">
                          <a:latin typeface="Cambria Math" charset="0"/>
                          <a:ea typeface="Cambria Math" charset="0"/>
                          <a:cs typeface="Cambria Math" charset="0"/>
                        </a:rPr>
                        <m:t>Σ</m:t>
                      </m:r>
                      <m:f>
                        <m:fPr>
                          <m:ctrlPr>
                            <a:rPr lang="el-GR" sz="1800" i="1">
                              <a:latin typeface="Cambria Math" panose="02040503050406030204" pitchFamily="18" charset="0"/>
                              <a:ea typeface="Cambria Math" charset="0"/>
                              <a:cs typeface="Cambria Math" charset="0"/>
                            </a:rPr>
                          </m:ctrlPr>
                        </m:fPr>
                        <m:num>
                          <m:sSup>
                            <m:sSupPr>
                              <m:ctrlPr>
                                <a:rPr lang="el-GR" sz="1800" i="1">
                                  <a:latin typeface="Cambria Math" panose="02040503050406030204" pitchFamily="18" charset="0"/>
                                  <a:ea typeface="Cambria Math" charset="0"/>
                                  <a:cs typeface="Cambria Math" charset="0"/>
                                </a:rPr>
                              </m:ctrlPr>
                            </m:sSupPr>
                            <m:e>
                              <m:d>
                                <m:dPr>
                                  <m:ctrlPr>
                                    <a:rPr lang="el-GR" sz="1800" i="1">
                                      <a:latin typeface="Cambria Math" panose="02040503050406030204" pitchFamily="18" charset="0"/>
                                      <a:ea typeface="Cambria Math" charset="0"/>
                                      <a:cs typeface="Cambria Math" charset="0"/>
                                    </a:rPr>
                                  </m:ctrlPr>
                                </m:dPr>
                                <m:e>
                                  <m:sSub>
                                    <m:sSubPr>
                                      <m:ctrlPr>
                                        <a:rPr lang="el-GR"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𝑓</m:t>
                                      </m:r>
                                    </m:e>
                                    <m:sub>
                                      <m:r>
                                        <m:rPr>
                                          <m:sty m:val="p"/>
                                        </m:rPr>
                                        <a:rPr lang="en-US" sz="1800" i="0">
                                          <a:latin typeface="Cambria Math" charset="0"/>
                                          <a:ea typeface="Cambria Math" charset="0"/>
                                          <a:cs typeface="Cambria Math" charset="0"/>
                                        </a:rPr>
                                        <m:t>Observed</m:t>
                                      </m:r>
                                    </m:sub>
                                  </m:sSub>
                                  <m:r>
                                    <a:rPr lang="en-US" sz="1800" i="1">
                                      <a:latin typeface="Cambria Math" charset="0"/>
                                      <a:ea typeface="Cambria Math" charset="0"/>
                                      <a:cs typeface="Cambria Math" charset="0"/>
                                    </a:rPr>
                                    <m:t>−</m:t>
                                  </m:r>
                                  <m:sSub>
                                    <m:sSubPr>
                                      <m:ctrlPr>
                                        <a:rPr lang="en-US"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𝑓</m:t>
                                      </m:r>
                                    </m:e>
                                    <m:sub>
                                      <m:r>
                                        <m:rPr>
                                          <m:sty m:val="p"/>
                                        </m:rPr>
                                        <a:rPr lang="en-US" sz="1800" i="0">
                                          <a:latin typeface="Cambria Math" charset="0"/>
                                          <a:ea typeface="Cambria Math" charset="0"/>
                                          <a:cs typeface="Cambria Math" charset="0"/>
                                        </a:rPr>
                                        <m:t>Expected</m:t>
                                      </m:r>
                                    </m:sub>
                                  </m:sSub>
                                </m:e>
                              </m:d>
                            </m:e>
                            <m:sup>
                              <m:r>
                                <a:rPr lang="en-US" sz="1800" i="1">
                                  <a:latin typeface="Cambria Math" charset="0"/>
                                  <a:ea typeface="Cambria Math" charset="0"/>
                                  <a:cs typeface="Cambria Math" charset="0"/>
                                </a:rPr>
                                <m:t>2</m:t>
                              </m:r>
                            </m:sup>
                          </m:sSup>
                        </m:num>
                        <m:den>
                          <m:sSub>
                            <m:sSubPr>
                              <m:ctrlPr>
                                <a:rPr lang="el-GR"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𝑓</m:t>
                              </m:r>
                            </m:e>
                            <m:sub>
                              <m:r>
                                <m:rPr>
                                  <m:sty m:val="p"/>
                                </m:rPr>
                                <a:rPr lang="en-US" sz="1800" i="0">
                                  <a:latin typeface="Cambria Math" charset="0"/>
                                  <a:ea typeface="Cambria Math" charset="0"/>
                                  <a:cs typeface="Cambria Math" charset="0"/>
                                </a:rPr>
                                <m:t>Expected</m:t>
                              </m:r>
                            </m:sub>
                          </m:sSub>
                        </m:den>
                      </m:f>
                    </m:oMath>
                    <m:oMath xmlns:m="http://schemas.openxmlformats.org/officeDocument/2006/math">
                      <m:r>
                        <a:rPr lang="en-US" sz="1800" b="0" i="1" smtClean="0">
                          <a:latin typeface="Cambria Math" charset="0"/>
                          <a:ea typeface="Cambria Math" charset="0"/>
                          <a:cs typeface="Cambria Math" charset="0"/>
                        </a:rPr>
                        <m:t>=</m:t>
                      </m:r>
                      <m:f>
                        <m:fPr>
                          <m:ctrlPr>
                            <a:rPr lang="en-US" sz="1800" b="0" i="1" smtClean="0">
                              <a:latin typeface="Cambria Math" panose="02040503050406030204" pitchFamily="18" charset="0"/>
                              <a:ea typeface="Cambria Math" charset="0"/>
                              <a:cs typeface="Cambria Math" charset="0"/>
                            </a:rPr>
                          </m:ctrlPr>
                        </m:fPr>
                        <m:num>
                          <m:sSup>
                            <m:sSupPr>
                              <m:ctrlPr>
                                <a:rPr lang="en-US" sz="1800" b="0" i="1" smtClean="0">
                                  <a:latin typeface="Cambria Math" panose="02040503050406030204" pitchFamily="18" charset="0"/>
                                  <a:ea typeface="Cambria Math" charset="0"/>
                                  <a:cs typeface="Cambria Math" charset="0"/>
                                </a:rPr>
                              </m:ctrlPr>
                            </m:sSupPr>
                            <m:e>
                              <m:d>
                                <m:dPr>
                                  <m:ctrlPr>
                                    <a:rPr lang="en-US" sz="1800" b="0" i="1" smtClean="0">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20−16.64</m:t>
                                  </m:r>
                                </m:e>
                              </m:d>
                            </m:e>
                            <m:sup>
                              <m:r>
                                <a:rPr lang="en-US" sz="1800" b="0" i="1" smtClean="0">
                                  <a:latin typeface="Cambria Math" charset="0"/>
                                  <a:ea typeface="Cambria Math" charset="0"/>
                                  <a:cs typeface="Cambria Math" charset="0"/>
                                </a:rPr>
                                <m:t>2</m:t>
                              </m:r>
                            </m:sup>
                          </m:sSup>
                        </m:num>
                        <m:den>
                          <m:r>
                            <a:rPr lang="en-US" sz="1800" b="0" i="1" smtClean="0">
                              <a:latin typeface="Cambria Math" charset="0"/>
                              <a:ea typeface="Cambria Math" charset="0"/>
                              <a:cs typeface="Cambria Math" charset="0"/>
                            </a:rPr>
                            <m:t>16.64</m:t>
                          </m:r>
                        </m:den>
                      </m:f>
                      <m:r>
                        <a:rPr lang="en-US" sz="1800" b="0" i="1" smtClean="0">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d>
                                <m:dPr>
                                  <m:ctrlPr>
                                    <a:rPr lang="en-US" sz="1800" i="1">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6−9.36</m:t>
                                  </m:r>
                                </m:e>
                              </m:d>
                            </m:e>
                            <m:sup>
                              <m:r>
                                <a:rPr lang="en-US" sz="1800" i="1">
                                  <a:latin typeface="Cambria Math" charset="0"/>
                                  <a:ea typeface="Cambria Math" charset="0"/>
                                  <a:cs typeface="Cambria Math" charset="0"/>
                                </a:rPr>
                                <m:t>2</m:t>
                              </m:r>
                            </m:sup>
                          </m:sSup>
                        </m:num>
                        <m:den>
                          <m:r>
                            <a:rPr lang="en-US" sz="1800" b="0" i="1" smtClean="0">
                              <a:latin typeface="Cambria Math" charset="0"/>
                              <a:ea typeface="Cambria Math" charset="0"/>
                              <a:cs typeface="Cambria Math" charset="0"/>
                            </a:rPr>
                            <m:t>9.36</m:t>
                          </m:r>
                        </m:den>
                      </m:f>
                      <m:r>
                        <a:rPr lang="en-US" sz="1800" b="0" i="1" smtClean="0">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d>
                                <m:dPr>
                                  <m:ctrlPr>
                                    <a:rPr lang="en-US" sz="1800" i="1">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12−15.39</m:t>
                                  </m:r>
                                </m:e>
                              </m:d>
                            </m:e>
                            <m:sup>
                              <m:r>
                                <a:rPr lang="en-US" sz="1800" i="1">
                                  <a:latin typeface="Cambria Math" charset="0"/>
                                  <a:ea typeface="Cambria Math" charset="0"/>
                                  <a:cs typeface="Cambria Math" charset="0"/>
                                </a:rPr>
                                <m:t>2</m:t>
                              </m:r>
                            </m:sup>
                          </m:sSup>
                        </m:num>
                        <m:den>
                          <m:r>
                            <a:rPr lang="en-US" sz="1800" i="1">
                              <a:latin typeface="Cambria Math" charset="0"/>
                              <a:ea typeface="Cambria Math" charset="0"/>
                              <a:cs typeface="Cambria Math" charset="0"/>
                            </a:rPr>
                            <m:t>1</m:t>
                          </m:r>
                          <m:r>
                            <a:rPr lang="en-US" sz="1800" b="0" i="1" smtClean="0">
                              <a:latin typeface="Cambria Math" charset="0"/>
                              <a:ea typeface="Cambria Math" charset="0"/>
                              <a:cs typeface="Cambria Math" charset="0"/>
                            </a:rPr>
                            <m:t>5.36</m:t>
                          </m:r>
                        </m:den>
                      </m:f>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d>
                                <m:dPr>
                                  <m:ctrlPr>
                                    <a:rPr lang="en-US" sz="1800" i="1">
                                      <a:latin typeface="Cambria Math" panose="02040503050406030204" pitchFamily="18" charset="0"/>
                                      <a:ea typeface="Cambria Math" charset="0"/>
                                      <a:cs typeface="Cambria Math" charset="0"/>
                                    </a:rPr>
                                  </m:ctrlPr>
                                </m:dPr>
                                <m:e>
                                  <m:r>
                                    <a:rPr lang="en-US" sz="1800" b="0" i="1" smtClean="0">
                                      <a:latin typeface="Cambria Math" charset="0"/>
                                      <a:ea typeface="Cambria Math" charset="0"/>
                                      <a:cs typeface="Cambria Math" charset="0"/>
                                    </a:rPr>
                                    <m:t>12.8.64</m:t>
                                  </m:r>
                                </m:e>
                              </m:d>
                            </m:e>
                            <m:sup>
                              <m:r>
                                <a:rPr lang="en-US" sz="1800" i="1">
                                  <a:latin typeface="Cambria Math" charset="0"/>
                                  <a:ea typeface="Cambria Math" charset="0"/>
                                  <a:cs typeface="Cambria Math" charset="0"/>
                                </a:rPr>
                                <m:t>2</m:t>
                              </m:r>
                            </m:sup>
                          </m:sSup>
                        </m:num>
                        <m:den>
                          <m:r>
                            <a:rPr lang="en-US" sz="1800" b="0" i="1" smtClean="0">
                              <a:latin typeface="Cambria Math" charset="0"/>
                              <a:ea typeface="Cambria Math" charset="0"/>
                              <a:cs typeface="Cambria Math" charset="0"/>
                            </a:rPr>
                            <m:t>8</m:t>
                          </m:r>
                          <m:r>
                            <a:rPr lang="en-US" sz="1800" i="1">
                              <a:latin typeface="Cambria Math" charset="0"/>
                              <a:ea typeface="Cambria Math" charset="0"/>
                              <a:cs typeface="Cambria Math" charset="0"/>
                            </a:rPr>
                            <m:t>.64</m:t>
                          </m:r>
                        </m:den>
                      </m:f>
                    </m:oMath>
                    <m:oMath xmlns:m="http://schemas.openxmlformats.org/officeDocument/2006/math">
                      <m:r>
                        <a:rPr lang="en-US" sz="1800" b="0" i="1" smtClean="0">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3.3600</m:t>
                              </m:r>
                            </m:e>
                            <m:sup>
                              <m:r>
                                <a:rPr lang="en-US" sz="1800" i="1">
                                  <a:latin typeface="Cambria Math" charset="0"/>
                                  <a:ea typeface="Cambria Math" charset="0"/>
                                  <a:cs typeface="Cambria Math" charset="0"/>
                                </a:rPr>
                                <m:t>2</m:t>
                              </m:r>
                            </m:sup>
                          </m:sSup>
                        </m:num>
                        <m:den>
                          <m:r>
                            <a:rPr lang="en-US" sz="1800" i="1">
                              <a:latin typeface="Cambria Math" charset="0"/>
                              <a:ea typeface="Cambria Math" charset="0"/>
                              <a:cs typeface="Cambria Math" charset="0"/>
                            </a:rPr>
                            <m:t>16.64</m:t>
                          </m:r>
                        </m:den>
                      </m:f>
                      <m:r>
                        <a:rPr lang="en-US" sz="1800" i="1">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−3.3600</m:t>
                              </m:r>
                            </m:e>
                            <m:sup>
                              <m:r>
                                <a:rPr lang="en-US" sz="1800" i="1">
                                  <a:latin typeface="Cambria Math" charset="0"/>
                                  <a:ea typeface="Cambria Math" charset="0"/>
                                  <a:cs typeface="Cambria Math" charset="0"/>
                                </a:rPr>
                                <m:t>2</m:t>
                              </m:r>
                            </m:sup>
                          </m:sSup>
                        </m:num>
                        <m:den>
                          <m:r>
                            <a:rPr lang="en-US" sz="1800" i="1">
                              <a:latin typeface="Cambria Math" charset="0"/>
                              <a:ea typeface="Cambria Math" charset="0"/>
                              <a:cs typeface="Cambria Math" charset="0"/>
                            </a:rPr>
                            <m:t>9.36</m:t>
                          </m:r>
                        </m:den>
                      </m:f>
                      <m:r>
                        <a:rPr lang="en-US" sz="1800" i="1">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−3.3600</m:t>
                              </m:r>
                            </m:e>
                            <m:sup>
                              <m:r>
                                <a:rPr lang="en-US" sz="1800" i="1">
                                  <a:latin typeface="Cambria Math" charset="0"/>
                                  <a:ea typeface="Cambria Math" charset="0"/>
                                  <a:cs typeface="Cambria Math" charset="0"/>
                                </a:rPr>
                                <m:t>2</m:t>
                              </m:r>
                            </m:sup>
                          </m:sSup>
                        </m:num>
                        <m:den>
                          <m:r>
                            <a:rPr lang="en-US" sz="1800" i="1">
                              <a:latin typeface="Cambria Math" charset="0"/>
                              <a:ea typeface="Cambria Math" charset="0"/>
                              <a:cs typeface="Cambria Math" charset="0"/>
                            </a:rPr>
                            <m:t>15.36</m:t>
                          </m:r>
                        </m:den>
                      </m:f>
                      <m:f>
                        <m:fPr>
                          <m:ctrlPr>
                            <a:rPr lang="en-US" sz="1800" i="1">
                              <a:latin typeface="Cambria Math" panose="02040503050406030204" pitchFamily="18" charset="0"/>
                              <a:ea typeface="Cambria Math" charset="0"/>
                              <a:cs typeface="Cambria Math" charset="0"/>
                            </a:rPr>
                          </m:ctrlPr>
                        </m:fPr>
                        <m:num>
                          <m:sSup>
                            <m:sSupPr>
                              <m:ctrlPr>
                                <a:rPr lang="en-US" sz="1800" i="1">
                                  <a:latin typeface="Cambria Math" panose="02040503050406030204" pitchFamily="18" charset="0"/>
                                  <a:ea typeface="Cambria Math" charset="0"/>
                                  <a:cs typeface="Cambria Math" charset="0"/>
                                </a:rPr>
                              </m:ctrlPr>
                            </m:sSupPr>
                            <m:e>
                              <m:r>
                                <a:rPr lang="en-US" sz="1800" b="0" i="1" smtClean="0">
                                  <a:latin typeface="Cambria Math" charset="0"/>
                                  <a:ea typeface="Cambria Math" charset="0"/>
                                  <a:cs typeface="Cambria Math" charset="0"/>
                                </a:rPr>
                                <m:t>3.3600</m:t>
                              </m:r>
                            </m:e>
                            <m:sup>
                              <m:r>
                                <a:rPr lang="en-US" sz="1800" i="1">
                                  <a:latin typeface="Cambria Math" charset="0"/>
                                  <a:ea typeface="Cambria Math" charset="0"/>
                                  <a:cs typeface="Cambria Math" charset="0"/>
                                </a:rPr>
                                <m:t>2</m:t>
                              </m:r>
                            </m:sup>
                          </m:sSup>
                        </m:num>
                        <m:den>
                          <m:r>
                            <a:rPr lang="en-US" sz="1800" i="1">
                              <a:latin typeface="Cambria Math" charset="0"/>
                              <a:ea typeface="Cambria Math" charset="0"/>
                              <a:cs typeface="Cambria Math" charset="0"/>
                            </a:rPr>
                            <m:t>8.64</m:t>
                          </m:r>
                        </m:den>
                      </m:f>
                    </m:oMath>
                    <m:oMath xmlns:m="http://schemas.openxmlformats.org/officeDocument/2006/math">
                      <m:r>
                        <a:rPr lang="en-US" sz="1800" b="0" i="1" smtClean="0">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11.2896</m:t>
                          </m:r>
                        </m:num>
                        <m:den>
                          <m:r>
                            <a:rPr lang="en-US" sz="1800" i="1">
                              <a:latin typeface="Cambria Math" charset="0"/>
                              <a:ea typeface="Cambria Math" charset="0"/>
                              <a:cs typeface="Cambria Math" charset="0"/>
                            </a:rPr>
                            <m:t>16.64</m:t>
                          </m:r>
                        </m:den>
                      </m:f>
                      <m:r>
                        <a:rPr lang="en-US" sz="1800" i="1">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11.2896</m:t>
                          </m:r>
                        </m:num>
                        <m:den>
                          <m:r>
                            <a:rPr lang="en-US" sz="1800" i="1">
                              <a:latin typeface="Cambria Math" charset="0"/>
                              <a:ea typeface="Cambria Math" charset="0"/>
                              <a:cs typeface="Cambria Math" charset="0"/>
                            </a:rPr>
                            <m:t>9.36</m:t>
                          </m:r>
                        </m:den>
                      </m:f>
                      <m:r>
                        <a:rPr lang="en-US" sz="1800" i="1">
                          <a:latin typeface="Cambria Math" charset="0"/>
                          <a:ea typeface="Cambria Math" charset="0"/>
                          <a:cs typeface="Cambria Math" charset="0"/>
                        </a:rPr>
                        <m:t>+</m:t>
                      </m:r>
                      <m:f>
                        <m:fPr>
                          <m:ctrlPr>
                            <a:rPr lang="en-US" sz="1800" i="1">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11.2896</m:t>
                          </m:r>
                        </m:num>
                        <m:den>
                          <m:r>
                            <a:rPr lang="en-US" sz="1800" i="1">
                              <a:latin typeface="Cambria Math" charset="0"/>
                              <a:ea typeface="Cambria Math" charset="0"/>
                              <a:cs typeface="Cambria Math" charset="0"/>
                            </a:rPr>
                            <m:t>15.36</m:t>
                          </m:r>
                        </m:den>
                      </m:f>
                      <m:f>
                        <m:fPr>
                          <m:ctrlPr>
                            <a:rPr lang="en-US" sz="1800" i="1">
                              <a:latin typeface="Cambria Math" panose="02040503050406030204" pitchFamily="18" charset="0"/>
                              <a:ea typeface="Cambria Math" charset="0"/>
                              <a:cs typeface="Cambria Math" charset="0"/>
                            </a:rPr>
                          </m:ctrlPr>
                        </m:fPr>
                        <m:num>
                          <m:r>
                            <a:rPr lang="en-US" sz="1800" b="0" i="1" smtClean="0">
                              <a:latin typeface="Cambria Math" charset="0"/>
                              <a:ea typeface="Cambria Math" charset="0"/>
                              <a:cs typeface="Cambria Math" charset="0"/>
                            </a:rPr>
                            <m:t>11.2896</m:t>
                          </m:r>
                        </m:num>
                        <m:den>
                          <m:r>
                            <a:rPr lang="en-US" sz="1800" i="1">
                              <a:latin typeface="Cambria Math" charset="0"/>
                              <a:ea typeface="Cambria Math" charset="0"/>
                              <a:cs typeface="Cambria Math" charset="0"/>
                            </a:rPr>
                            <m:t>8.64</m:t>
                          </m:r>
                        </m:den>
                      </m:f>
                    </m:oMath>
                    <m:oMath xmlns:m="http://schemas.openxmlformats.org/officeDocument/2006/math">
                      <m:r>
                        <a:rPr lang="en-US" sz="1800" b="0" i="1" smtClean="0">
                          <a:latin typeface="Cambria Math" charset="0"/>
                          <a:ea typeface="Cambria Math" charset="0"/>
                          <a:cs typeface="Cambria Math" charset="0"/>
                        </a:rPr>
                        <m:t>=0.6785</m:t>
                      </m:r>
                      <m:r>
                        <a:rPr lang="en-US" sz="1800" i="1">
                          <a:latin typeface="Cambria Math" charset="0"/>
                          <a:ea typeface="Cambria Math" charset="0"/>
                          <a:cs typeface="Cambria Math" charset="0"/>
                        </a:rPr>
                        <m:t>+</m:t>
                      </m:r>
                      <m:r>
                        <a:rPr lang="en-US" sz="1800" b="0" i="1" smtClean="0">
                          <a:latin typeface="Cambria Math" charset="0"/>
                          <a:ea typeface="Cambria Math" charset="0"/>
                          <a:cs typeface="Cambria Math" charset="0"/>
                        </a:rPr>
                        <m:t>1.2062</m:t>
                      </m:r>
                      <m:r>
                        <a:rPr lang="en-US" sz="1800" i="1">
                          <a:latin typeface="Cambria Math" charset="0"/>
                          <a:ea typeface="Cambria Math" charset="0"/>
                          <a:cs typeface="Cambria Math" charset="0"/>
                        </a:rPr>
                        <m:t>+</m:t>
                      </m:r>
                      <m:r>
                        <a:rPr lang="en-US" sz="1800" b="0" i="1" smtClean="0">
                          <a:latin typeface="Cambria Math" charset="0"/>
                          <a:ea typeface="Cambria Math" charset="0"/>
                          <a:cs typeface="Cambria Math" charset="0"/>
                        </a:rPr>
                        <m:t>0.73501.3067</m:t>
                      </m:r>
                    </m:oMath>
                    <m:oMath xmlns:m="http://schemas.openxmlformats.org/officeDocument/2006/math">
                      <m:r>
                        <a:rPr lang="en-US" sz="1800" b="0" i="1" smtClean="0">
                          <a:latin typeface="Cambria Math" charset="0"/>
                          <a:ea typeface="Cambria Math" charset="0"/>
                          <a:cs typeface="Cambria Math" charset="0"/>
                        </a:rPr>
                        <m:t>=3.9264</m:t>
                      </m:r>
                    </m:oMath>
                    <m:oMath xmlns:m="http://schemas.openxmlformats.org/officeDocument/2006/math">
                      <m:r>
                        <a:rPr lang="en-US" sz="1800" b="0" i="1" smtClean="0">
                          <a:latin typeface="Cambria Math" charset="0"/>
                          <a:ea typeface="Cambria Math" charset="0"/>
                          <a:cs typeface="Cambria Math" charset="0"/>
                        </a:rPr>
                        <m:t>=3.93</m:t>
                      </m:r>
                    </m:oMath>
                  </m:oMathPara>
                </a14:m>
                <a:endParaRPr lang="en-US" sz="1800" dirty="0"/>
              </a:p>
            </p:txBody>
          </p:sp>
        </mc:Choice>
        <mc:Fallback xmlns="">
          <p:sp>
            <p:nvSpPr>
              <p:cNvPr id="8" name="TextBox 7">
                <a:extLst>
                  <a:ext uri="{FF2B5EF4-FFF2-40B4-BE49-F238E27FC236}">
                    <a16:creationId xmlns:a16="http://schemas.microsoft.com/office/drawing/2014/main" id="{7384BC6E-5E36-40F0-A726-32891F710B60}"/>
                  </a:ext>
                </a:extLst>
              </p:cNvPr>
              <p:cNvSpPr txBox="1">
                <a:spLocks noRot="1" noChangeAspect="1" noMove="1" noResize="1" noEditPoints="1" noAdjustHandles="1" noChangeArrowheads="1" noChangeShapeType="1" noTextEdit="1"/>
              </p:cNvSpPr>
              <p:nvPr/>
            </p:nvSpPr>
            <p:spPr>
              <a:xfrm>
                <a:off x="1981200" y="641199"/>
                <a:ext cx="8077200" cy="485075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47255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7BC221B9-F7AD-4AFC-B75D-67F83479C298}"/>
              </a:ext>
            </a:extLst>
          </p:cNvPr>
          <p:cNvSpPr>
            <a:spLocks noGrp="1"/>
          </p:cNvSpPr>
          <p:nvPr>
            <p:ph idx="1"/>
          </p:nvPr>
        </p:nvSpPr>
        <p:spPr>
          <a:xfrm>
            <a:off x="457200" y="1132565"/>
            <a:ext cx="8229600" cy="4525963"/>
          </a:xfrm>
        </p:spPr>
        <p:txBody>
          <a:bodyPr/>
          <a:lstStyle/>
          <a:p>
            <a:pPr>
              <a:spcBef>
                <a:spcPts val="0"/>
              </a:spcBef>
              <a:spcAft>
                <a:spcPts val="600"/>
              </a:spcAft>
            </a:pPr>
            <a:r>
              <a:rPr lang="en-US" b="1" dirty="0"/>
              <a:t>STEP 6:</a:t>
            </a:r>
            <a:r>
              <a:rPr lang="en-US" dirty="0"/>
              <a:t> Interpret the Results of Chi-Square Test of Independence</a:t>
            </a:r>
          </a:p>
          <a:p>
            <a:pPr lvl="1">
              <a:spcBef>
                <a:spcPts val="0"/>
              </a:spcBef>
              <a:spcAft>
                <a:spcPts val="1200"/>
              </a:spcAft>
            </a:pPr>
            <a:r>
              <a:rPr lang="en-US" sz="2800" dirty="0"/>
              <a:t>Need to answer 3 questions</a:t>
            </a:r>
          </a:p>
          <a:p>
            <a:pPr lvl="2">
              <a:spcBef>
                <a:spcPts val="0"/>
              </a:spcBef>
              <a:spcAft>
                <a:spcPts val="1200"/>
              </a:spcAft>
            </a:pPr>
            <a:r>
              <a:rPr lang="en-US" sz="2400" dirty="0"/>
              <a:t>Was the null hypothesis rejected?</a:t>
            </a:r>
          </a:p>
          <a:p>
            <a:pPr lvl="2">
              <a:spcBef>
                <a:spcPts val="0"/>
              </a:spcBef>
              <a:spcAft>
                <a:spcPts val="1200"/>
              </a:spcAft>
            </a:pPr>
            <a:r>
              <a:rPr lang="en-US" sz="2400" dirty="0"/>
              <a:t>If so, what is the direction of the difference?</a:t>
            </a:r>
          </a:p>
          <a:p>
            <a:pPr lvl="2">
              <a:spcBef>
                <a:spcPts val="0"/>
              </a:spcBef>
              <a:spcAft>
                <a:spcPts val="1200"/>
              </a:spcAft>
            </a:pPr>
            <a:r>
              <a:rPr lang="en-US" sz="2400" dirty="0"/>
              <a:t>How big is the effect?</a:t>
            </a:r>
          </a:p>
          <a:p>
            <a:pPr>
              <a:spcBef>
                <a:spcPts val="0"/>
              </a:spcBef>
            </a:pPr>
            <a:endParaRPr lang="en-US" dirty="0"/>
          </a:p>
        </p:txBody>
      </p:sp>
    </p:spTree>
    <p:extLst>
      <p:ext uri="{BB962C8B-B14F-4D97-AF65-F5344CB8AC3E}">
        <p14:creationId xmlns:p14="http://schemas.microsoft.com/office/powerpoint/2010/main" val="2229747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0379FF7E-A602-4E24-93F2-43BF926DDC29}"/>
              </a:ext>
            </a:extLst>
          </p:cNvPr>
          <p:cNvSpPr>
            <a:spLocks noGrp="1"/>
          </p:cNvSpPr>
          <p:nvPr>
            <p:ph idx="1"/>
          </p:nvPr>
        </p:nvSpPr>
        <p:spPr>
          <a:xfrm>
            <a:off x="457200" y="1031491"/>
            <a:ext cx="8229600" cy="4525963"/>
          </a:xfrm>
        </p:spPr>
        <p:txBody>
          <a:bodyPr>
            <a:normAutofit lnSpcReduction="10000"/>
          </a:bodyPr>
          <a:lstStyle/>
          <a:p>
            <a:pPr>
              <a:lnSpc>
                <a:spcPct val="110000"/>
              </a:lnSpc>
              <a:spcBef>
                <a:spcPts val="0"/>
              </a:spcBef>
              <a:spcAft>
                <a:spcPts val="600"/>
              </a:spcAft>
            </a:pPr>
            <a:r>
              <a:rPr lang="en-US" b="1" dirty="0"/>
              <a:t>STEP 6:</a:t>
            </a:r>
            <a:r>
              <a:rPr lang="en-US" dirty="0"/>
              <a:t> Interpret the Results</a:t>
            </a:r>
          </a:p>
          <a:p>
            <a:pPr lvl="1">
              <a:lnSpc>
                <a:spcPct val="110000"/>
              </a:lnSpc>
              <a:spcBef>
                <a:spcPts val="0"/>
              </a:spcBef>
              <a:spcAft>
                <a:spcPts val="600"/>
              </a:spcAft>
            </a:pPr>
            <a:r>
              <a:rPr lang="en-US" dirty="0"/>
              <a:t>Was the null hypothesis rejected?</a:t>
            </a:r>
          </a:p>
          <a:p>
            <a:pPr lvl="2">
              <a:lnSpc>
                <a:spcPct val="110000"/>
              </a:lnSpc>
              <a:spcBef>
                <a:spcPts val="0"/>
              </a:spcBef>
              <a:spcAft>
                <a:spcPts val="1200"/>
              </a:spcAft>
            </a:pP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=.05, </a:t>
            </a:r>
            <a:r>
              <a:rPr lang="en-US" sz="2400" i="1" dirty="0" err="1">
                <a:latin typeface="Times New Roman" pitchFamily="18" charset="0"/>
                <a:cs typeface="Times New Roman" pitchFamily="18" charset="0"/>
              </a:rPr>
              <a:t>df</a:t>
            </a:r>
            <a:r>
              <a:rPr lang="en-US" sz="2400" dirty="0">
                <a:latin typeface="Times New Roman" pitchFamily="18" charset="0"/>
                <a:cs typeface="Times New Roman" pitchFamily="18" charset="0"/>
              </a:rPr>
              <a:t> = 1, </a:t>
            </a:r>
            <a:r>
              <a:rPr lang="el-GR" sz="2400" i="1" dirty="0">
                <a:latin typeface="Times New Roman" pitchFamily="18" charset="0"/>
                <a:cs typeface="Times New Roman" pitchFamily="18" charset="0"/>
              </a:rPr>
              <a:t>χ</a:t>
            </a:r>
            <a:r>
              <a:rPr lang="en-US" sz="2400" i="1" baseline="30000" dirty="0">
                <a:latin typeface="Times New Roman" pitchFamily="18" charset="0"/>
                <a:cs typeface="Times New Roman" pitchFamily="18" charset="0"/>
              </a:rPr>
              <a:t>2</a:t>
            </a:r>
            <a:r>
              <a:rPr lang="en-US" sz="2400" i="1" baseline="-50000" dirty="0">
                <a:latin typeface="Times New Roman" pitchFamily="18" charset="0"/>
                <a:cs typeface="Times New Roman" pitchFamily="18" charset="0"/>
              </a:rPr>
              <a:t>cv</a:t>
            </a:r>
            <a:r>
              <a:rPr lang="en-US" sz="2400" i="1"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3.841 calculated </a:t>
            </a:r>
            <a:r>
              <a:rPr lang="el-GR" sz="2400" i="1" dirty="0">
                <a:latin typeface="Times New Roman" pitchFamily="18" charset="0"/>
                <a:cs typeface="Times New Roman" pitchFamily="18" charset="0"/>
              </a:rPr>
              <a:t>χ</a:t>
            </a:r>
            <a:r>
              <a:rPr lang="en-US" sz="2400" i="1"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3.93 </a:t>
            </a:r>
          </a:p>
          <a:p>
            <a:pPr lvl="2">
              <a:lnSpc>
                <a:spcPct val="110000"/>
              </a:lnSpc>
              <a:spcBef>
                <a:spcPts val="0"/>
              </a:spcBef>
              <a:spcAft>
                <a:spcPts val="1200"/>
              </a:spcAft>
            </a:pPr>
            <a:r>
              <a:rPr lang="en-US" sz="2400" dirty="0"/>
              <a:t>Decision rule </a:t>
            </a:r>
            <a:r>
              <a:rPr lang="en-US" sz="2400" dirty="0">
                <a:latin typeface="Times New Roman" pitchFamily="18" charset="0"/>
                <a:cs typeface="Times New Roman" pitchFamily="18" charset="0"/>
              </a:rPr>
              <a:t>3.93 ≥ 3.841;</a:t>
            </a:r>
            <a:r>
              <a:rPr lang="en-US" sz="2400" dirty="0"/>
              <a:t> null hypothesis is rejected</a:t>
            </a:r>
          </a:p>
          <a:p>
            <a:pPr lvl="2">
              <a:lnSpc>
                <a:spcPct val="110000"/>
              </a:lnSpc>
              <a:spcBef>
                <a:spcPts val="0"/>
              </a:spcBef>
              <a:spcAft>
                <a:spcPts val="1200"/>
              </a:spcAft>
            </a:pPr>
            <a:r>
              <a:rPr lang="en-US" sz="2400" dirty="0"/>
              <a:t>Results can be phrased two ways:</a:t>
            </a:r>
          </a:p>
          <a:p>
            <a:pPr marL="1714500" lvl="3" indent="-342900">
              <a:lnSpc>
                <a:spcPct val="110000"/>
              </a:lnSpc>
              <a:spcBef>
                <a:spcPts val="0"/>
              </a:spcBef>
              <a:spcAft>
                <a:spcPts val="1200"/>
              </a:spcAft>
              <a:buSzPct val="100000"/>
              <a:buFont typeface="+mj-lt"/>
              <a:buAutoNum type="arabicParenR"/>
            </a:pPr>
            <a:r>
              <a:rPr lang="en-US" sz="2000" dirty="0"/>
              <a:t>There is a relationship between when a student reads the text and what grade he or she receives in the class.</a:t>
            </a:r>
          </a:p>
          <a:p>
            <a:pPr marL="1714500" lvl="3" indent="-342900">
              <a:lnSpc>
                <a:spcPct val="110000"/>
              </a:lnSpc>
              <a:spcBef>
                <a:spcPts val="0"/>
              </a:spcBef>
              <a:spcAft>
                <a:spcPts val="1200"/>
              </a:spcAft>
              <a:buSzPct val="100000"/>
              <a:buFont typeface="+mj-lt"/>
              <a:buAutoNum type="arabicParenR"/>
            </a:pPr>
            <a:r>
              <a:rPr lang="en-US" sz="2000" dirty="0"/>
              <a:t>Among those students who get high grades, a statistically significant difference exists between the students who read the text before class vs. those who read the text after class.</a:t>
            </a:r>
          </a:p>
        </p:txBody>
      </p:sp>
    </p:spTree>
    <p:extLst>
      <p:ext uri="{BB962C8B-B14F-4D97-AF65-F5344CB8AC3E}">
        <p14:creationId xmlns:p14="http://schemas.microsoft.com/office/powerpoint/2010/main" val="3470901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9BAD825-EBCE-44DB-87BE-18EB99E8923C}"/>
              </a:ext>
            </a:extLst>
          </p:cNvPr>
          <p:cNvSpPr>
            <a:spLocks noGrp="1"/>
          </p:cNvSpPr>
          <p:nvPr>
            <p:ph idx="1"/>
          </p:nvPr>
        </p:nvSpPr>
        <p:spPr>
          <a:xfrm>
            <a:off x="457200" y="1020338"/>
            <a:ext cx="7828156" cy="4525963"/>
          </a:xfrm>
        </p:spPr>
        <p:txBody>
          <a:bodyPr>
            <a:normAutofit/>
          </a:bodyPr>
          <a:lstStyle/>
          <a:p>
            <a:pPr>
              <a:spcBef>
                <a:spcPts val="0"/>
              </a:spcBef>
              <a:spcAft>
                <a:spcPts val="600"/>
              </a:spcAft>
            </a:pPr>
            <a:r>
              <a:rPr lang="en-US" b="1" dirty="0"/>
              <a:t>STEP 6:</a:t>
            </a:r>
            <a:r>
              <a:rPr lang="en-US" dirty="0"/>
              <a:t> Interpret the Results</a:t>
            </a:r>
          </a:p>
          <a:p>
            <a:pPr lvl="1">
              <a:spcBef>
                <a:spcPts val="0"/>
              </a:spcBef>
              <a:spcAft>
                <a:spcPts val="1200"/>
              </a:spcAft>
            </a:pPr>
            <a:r>
              <a:rPr lang="en-US" sz="2800" dirty="0"/>
              <a:t>What is the direction of the difference?</a:t>
            </a:r>
          </a:p>
          <a:p>
            <a:pPr lvl="2">
              <a:spcBef>
                <a:spcPts val="0"/>
              </a:spcBef>
              <a:spcAft>
                <a:spcPts val="1200"/>
              </a:spcAft>
            </a:pPr>
            <a:r>
              <a:rPr lang="en-US" dirty="0"/>
              <a:t>Twenty of the 26 students in the read-before-class group (76.92%) received high grades compared to 12 of the 24 students (50.00%) of the read-after-class group.</a:t>
            </a:r>
          </a:p>
          <a:p>
            <a:pPr lvl="2">
              <a:spcBef>
                <a:spcPts val="0"/>
              </a:spcBef>
              <a:spcAft>
                <a:spcPts val="1200"/>
              </a:spcAft>
            </a:pPr>
            <a:r>
              <a:rPr lang="en-US" dirty="0"/>
              <a:t>For the larger population of introductory psychology students at this university, completing the textbook readings before class leads to a better grade outcome than completing the reading after class.</a:t>
            </a:r>
            <a:endParaRPr lang="en-US" sz="7600" dirty="0"/>
          </a:p>
          <a:p>
            <a:pPr>
              <a:spcBef>
                <a:spcPts val="0"/>
              </a:spcBef>
            </a:pPr>
            <a:endParaRPr lang="en-US" dirty="0"/>
          </a:p>
        </p:txBody>
      </p:sp>
    </p:spTree>
    <p:extLst>
      <p:ext uri="{BB962C8B-B14F-4D97-AF65-F5344CB8AC3E}">
        <p14:creationId xmlns:p14="http://schemas.microsoft.com/office/powerpoint/2010/main" val="523397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4C46AF12-03AD-4455-8CF6-5AFD385449D2}"/>
              </a:ext>
            </a:extLst>
          </p:cNvPr>
          <p:cNvSpPr>
            <a:spLocks noGrp="1"/>
          </p:cNvSpPr>
          <p:nvPr>
            <p:ph idx="1"/>
          </p:nvPr>
        </p:nvSpPr>
        <p:spPr>
          <a:xfrm>
            <a:off x="457200" y="1020338"/>
            <a:ext cx="7738946" cy="4525963"/>
          </a:xfrm>
        </p:spPr>
        <p:txBody>
          <a:bodyPr>
            <a:normAutofit fontScale="85000" lnSpcReduction="20000"/>
          </a:bodyPr>
          <a:lstStyle/>
          <a:p>
            <a:pPr>
              <a:lnSpc>
                <a:spcPct val="120000"/>
              </a:lnSpc>
              <a:spcBef>
                <a:spcPts val="0"/>
              </a:spcBef>
            </a:pPr>
            <a:r>
              <a:rPr lang="en-US" b="1" dirty="0"/>
              <a:t>STEP 6:</a:t>
            </a:r>
            <a:r>
              <a:rPr lang="en-US" dirty="0"/>
              <a:t> Interpret the Results</a:t>
            </a:r>
          </a:p>
          <a:p>
            <a:pPr lvl="1">
              <a:lnSpc>
                <a:spcPct val="120000"/>
              </a:lnSpc>
              <a:spcBef>
                <a:spcPts val="0"/>
              </a:spcBef>
              <a:spcAft>
                <a:spcPts val="1200"/>
              </a:spcAft>
            </a:pPr>
            <a:r>
              <a:rPr lang="en-US" dirty="0"/>
              <a:t>APA format, </a:t>
            </a: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50) = 3.93, </a:t>
            </a:r>
            <a:r>
              <a:rPr lang="en-US" i="1" dirty="0">
                <a:latin typeface="Times New Roman" pitchFamily="18" charset="0"/>
                <a:cs typeface="Times New Roman" pitchFamily="18" charset="0"/>
              </a:rPr>
              <a:t>p</a:t>
            </a:r>
            <a:r>
              <a:rPr lang="en-US" dirty="0">
                <a:latin typeface="Times New Roman" pitchFamily="18" charset="0"/>
                <a:cs typeface="Times New Roman" pitchFamily="18" charset="0"/>
              </a:rPr>
              <a:t> &lt; .05</a:t>
            </a:r>
            <a:endParaRPr lang="en-US" dirty="0"/>
          </a:p>
          <a:p>
            <a:pPr lvl="2">
              <a:lnSpc>
                <a:spcPct val="120000"/>
              </a:lnSpc>
              <a:spcBef>
                <a:spcPts val="0"/>
              </a:spcBef>
              <a:spcAft>
                <a:spcPts val="1200"/>
              </a:spcAft>
            </a:pPr>
            <a:r>
              <a:rPr lang="el-GR" i="1" dirty="0">
                <a:latin typeface="Times New Roman" pitchFamily="18" charset="0"/>
                <a:cs typeface="Times New Roman" pitchFamily="18" charset="0"/>
              </a:rPr>
              <a:t>χ</a:t>
            </a:r>
            <a:r>
              <a:rPr lang="en-US" i="1" baseline="30000" dirty="0">
                <a:latin typeface="Times New Roman" pitchFamily="18" charset="0"/>
                <a:cs typeface="Times New Roman" pitchFamily="18" charset="0"/>
              </a:rPr>
              <a:t>2</a:t>
            </a:r>
            <a:r>
              <a:rPr lang="en-US" i="1" dirty="0"/>
              <a:t> </a:t>
            </a:r>
            <a:r>
              <a:rPr lang="en-US" dirty="0"/>
              <a:t>reveals that test statistic was a chi-square.</a:t>
            </a:r>
          </a:p>
          <a:p>
            <a:pPr lvl="2">
              <a:lnSpc>
                <a:spcPct val="120000"/>
              </a:lnSpc>
              <a:spcBef>
                <a:spcPts val="0"/>
              </a:spcBef>
              <a:spcAft>
                <a:spcPts val="1200"/>
              </a:spcAft>
            </a:pPr>
            <a:r>
              <a:rPr lang="en-US" dirty="0">
                <a:latin typeface="Times New Roman" pitchFamily="18" charset="0"/>
                <a:cs typeface="Times New Roman" pitchFamily="18" charset="0"/>
              </a:rPr>
              <a:t>1</a:t>
            </a:r>
            <a:r>
              <a:rPr lang="en-US" dirty="0"/>
              <a:t>, in parentheses, is the degrees of freedom.</a:t>
            </a:r>
          </a:p>
          <a:p>
            <a:pPr lvl="2">
              <a:lnSpc>
                <a:spcPct val="120000"/>
              </a:lnSpc>
              <a:spcBef>
                <a:spcPts val="0"/>
              </a:spcBef>
              <a:spcAft>
                <a:spcPts val="1200"/>
              </a:spcAft>
            </a:pP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50 </a:t>
            </a:r>
            <a:r>
              <a:rPr lang="en-US" dirty="0">
                <a:cs typeface="Times New Roman" pitchFamily="18" charset="0"/>
              </a:rPr>
              <a:t>tells how many cases there were.</a:t>
            </a:r>
          </a:p>
          <a:p>
            <a:pPr lvl="2">
              <a:lnSpc>
                <a:spcPct val="120000"/>
              </a:lnSpc>
              <a:spcBef>
                <a:spcPts val="0"/>
              </a:spcBef>
              <a:spcAft>
                <a:spcPts val="1200"/>
              </a:spcAft>
            </a:pPr>
            <a:r>
              <a:rPr lang="en-US" dirty="0">
                <a:latin typeface="Times New Roman" pitchFamily="18" charset="0"/>
                <a:cs typeface="Times New Roman" pitchFamily="18" charset="0"/>
              </a:rPr>
              <a:t>3.93</a:t>
            </a:r>
            <a:r>
              <a:rPr lang="en-US" i="1" dirty="0"/>
              <a:t> </a:t>
            </a:r>
            <a:r>
              <a:rPr lang="en-US" dirty="0"/>
              <a:t>is the value of the test statistic that was calculated.</a:t>
            </a:r>
          </a:p>
          <a:p>
            <a:pPr lvl="2">
              <a:lnSpc>
                <a:spcPct val="120000"/>
              </a:lnSpc>
              <a:spcBef>
                <a:spcPts val="0"/>
              </a:spcBef>
              <a:spcAft>
                <a:spcPts val="1200"/>
              </a:spcAft>
            </a:pPr>
            <a:r>
              <a:rPr lang="en-US" dirty="0">
                <a:latin typeface="Times New Roman" pitchFamily="18" charset="0"/>
                <a:cs typeface="Times New Roman" pitchFamily="18" charset="0"/>
              </a:rPr>
              <a:t>.05 </a:t>
            </a:r>
            <a:r>
              <a:rPr lang="en-US" dirty="0"/>
              <a:t>indicates that alpha was set at </a:t>
            </a:r>
            <a:r>
              <a:rPr lang="en-US" dirty="0">
                <a:latin typeface="Times New Roman" pitchFamily="18" charset="0"/>
                <a:cs typeface="Times New Roman" pitchFamily="18" charset="0"/>
              </a:rPr>
              <a:t>.05, in other words, a 5% </a:t>
            </a:r>
            <a:r>
              <a:rPr lang="en-US" dirty="0">
                <a:cs typeface="Times New Roman" pitchFamily="18" charset="0"/>
              </a:rPr>
              <a:t>chance of making a Type 1 error.</a:t>
            </a:r>
            <a:endParaRPr lang="en-US" dirty="0"/>
          </a:p>
          <a:p>
            <a:pPr lvl="2">
              <a:lnSpc>
                <a:spcPct val="120000"/>
              </a:lnSpc>
              <a:spcBef>
                <a:spcPts val="0"/>
              </a:spcBef>
              <a:spcAft>
                <a:spcPts val="1200"/>
              </a:spcAft>
            </a:pPr>
            <a:r>
              <a:rPr lang="en-US" i="1" dirty="0">
                <a:latin typeface="Times New Roman" pitchFamily="18" charset="0"/>
                <a:cs typeface="Times New Roman" pitchFamily="18" charset="0"/>
              </a:rPr>
              <a:t>p </a:t>
            </a:r>
            <a:r>
              <a:rPr lang="en-US" dirty="0">
                <a:latin typeface="Times New Roman" pitchFamily="18" charset="0"/>
                <a:cs typeface="Times New Roman" pitchFamily="18" charset="0"/>
              </a:rPr>
              <a:t>&lt; .05 means</a:t>
            </a:r>
            <a:r>
              <a:rPr lang="en-US" dirty="0"/>
              <a:t> that the null hypothesis was rejected.</a:t>
            </a:r>
            <a:br>
              <a:rPr lang="en-US" dirty="0"/>
            </a:br>
            <a:endParaRPr lang="en-US" dirty="0"/>
          </a:p>
          <a:p>
            <a:pPr>
              <a:lnSpc>
                <a:spcPct val="120000"/>
              </a:lnSpc>
              <a:spcBef>
                <a:spcPts val="0"/>
              </a:spcBef>
              <a:buNone/>
            </a:pPr>
            <a:endParaRPr lang="en-US" dirty="0"/>
          </a:p>
        </p:txBody>
      </p:sp>
    </p:spTree>
    <p:extLst>
      <p:ext uri="{BB962C8B-B14F-4D97-AF65-F5344CB8AC3E}">
        <p14:creationId xmlns:p14="http://schemas.microsoft.com/office/powerpoint/2010/main" val="446234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A4A6840-1761-42DC-ACEC-77AC36EF9B99}"/>
              </a:ext>
            </a:extLst>
          </p:cNvPr>
          <p:cNvSpPr>
            <a:spLocks noGrp="1"/>
          </p:cNvSpPr>
          <p:nvPr>
            <p:ph idx="1"/>
          </p:nvPr>
        </p:nvSpPr>
        <p:spPr>
          <a:xfrm>
            <a:off x="457200" y="931134"/>
            <a:ext cx="8229600" cy="1219199"/>
          </a:xfrm>
        </p:spPr>
        <p:txBody>
          <a:bodyPr>
            <a:normAutofit fontScale="85000" lnSpcReduction="20000"/>
          </a:bodyPr>
          <a:lstStyle/>
          <a:p>
            <a:pPr>
              <a:lnSpc>
                <a:spcPct val="120000"/>
              </a:lnSpc>
              <a:spcBef>
                <a:spcPts val="0"/>
              </a:spcBef>
              <a:spcAft>
                <a:spcPts val="0"/>
              </a:spcAft>
            </a:pPr>
            <a:r>
              <a:rPr lang="en-US" b="1" dirty="0"/>
              <a:t>STEP 6:</a:t>
            </a:r>
            <a:r>
              <a:rPr lang="en-US" dirty="0"/>
              <a:t> Interpret the Results</a:t>
            </a:r>
          </a:p>
          <a:p>
            <a:pPr lvl="1">
              <a:lnSpc>
                <a:spcPct val="120000"/>
              </a:lnSpc>
              <a:spcBef>
                <a:spcPts val="0"/>
              </a:spcBef>
              <a:spcAft>
                <a:spcPts val="0"/>
              </a:spcAft>
            </a:pPr>
            <a:r>
              <a:rPr lang="en-US" sz="2800" dirty="0"/>
              <a:t>How big is the effect?</a:t>
            </a:r>
          </a:p>
          <a:p>
            <a:pPr lvl="2">
              <a:lnSpc>
                <a:spcPct val="120000"/>
              </a:lnSpc>
              <a:spcBef>
                <a:spcPts val="0"/>
              </a:spcBef>
              <a:spcAft>
                <a:spcPts val="0"/>
              </a:spcAft>
            </a:pPr>
            <a:r>
              <a:rPr lang="en-US" sz="2400" dirty="0"/>
              <a:t>Transform </a:t>
            </a:r>
            <a:r>
              <a:rPr lang="el-GR" i="1" dirty="0">
                <a:cs typeface="Times New Roman" pitchFamily="18" charset="0"/>
              </a:rPr>
              <a:t>χ</a:t>
            </a:r>
            <a:r>
              <a:rPr lang="en-US" i="1" baseline="30000" dirty="0">
                <a:cs typeface="Times New Roman" pitchFamily="18" charset="0"/>
              </a:rPr>
              <a:t>2</a:t>
            </a:r>
            <a:r>
              <a:rPr lang="en-US" i="1" dirty="0"/>
              <a:t> </a:t>
            </a:r>
            <a:r>
              <a:rPr lang="en-US" sz="2400" dirty="0"/>
              <a:t>value into </a:t>
            </a:r>
            <a:r>
              <a:rPr lang="en-US" sz="2400" dirty="0">
                <a:cs typeface="Times New Roman" pitchFamily="18" charset="0"/>
              </a:rPr>
              <a:t>Cramer’s </a:t>
            </a:r>
            <a:r>
              <a:rPr lang="en-US" sz="2400" i="1" dirty="0">
                <a:cs typeface="Times New Roman" pitchFamily="18" charset="0"/>
              </a:rPr>
              <a:t>V</a:t>
            </a:r>
            <a:endParaRPr lang="en-US" sz="24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E53BC2B0-D402-4EDB-BAAA-4774F515CBB9}"/>
                  </a:ext>
                </a:extLst>
              </p:cNvPr>
              <p:cNvSpPr/>
              <p:nvPr/>
            </p:nvSpPr>
            <p:spPr>
              <a:xfrm>
                <a:off x="457200" y="2061122"/>
                <a:ext cx="8381999" cy="34290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𝑉</m:t>
                      </m:r>
                      <m:r>
                        <a:rPr lang="en-US" sz="1600" b="0" i="1" smtClean="0">
                          <a:latin typeface="Cambria Math" charset="0"/>
                        </a:rPr>
                        <m:t>=</m:t>
                      </m:r>
                      <m:rad>
                        <m:radPr>
                          <m:degHide m:val="on"/>
                          <m:ctrlPr>
                            <a:rPr lang="en-US" sz="1600" b="0" i="1" smtClean="0">
                              <a:latin typeface="Cambria Math" panose="02040503050406030204" pitchFamily="18" charset="0"/>
                              <a:ea typeface="Cambria Math" charset="0"/>
                              <a:cs typeface="Cambria Math" charset="0"/>
                            </a:rPr>
                          </m:ctrlPr>
                        </m:radPr>
                        <m:deg/>
                        <m:e>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l-GR" sz="1600" i="1">
                                      <a:latin typeface="Cambria Math" charset="0"/>
                                      <a:ea typeface="Cambria Math" charset="0"/>
                                      <a:cs typeface="Cambria Math" charset="0"/>
                                    </a:rPr>
                                    <m:t>𝜒</m:t>
                                  </m:r>
                                </m:e>
                                <m:sup>
                                  <m:r>
                                    <a:rPr lang="en-US" sz="1600" b="0" i="1" smtClean="0">
                                      <a:latin typeface="Cambria Math" charset="0"/>
                                    </a:rPr>
                                    <m:t>2</m:t>
                                  </m:r>
                                </m:sup>
                              </m:sSup>
                            </m:num>
                            <m:den>
                              <m:r>
                                <a:rPr lang="en-US" sz="1600" b="0" i="1" smtClean="0">
                                  <a:latin typeface="Cambria Math" charset="0"/>
                                </a:rPr>
                                <m:t>𝑁</m:t>
                              </m:r>
                              <m:r>
                                <a:rPr lang="en-US" sz="1600" b="0" i="1" smtClean="0">
                                  <a:latin typeface="Cambria Math" charset="0"/>
                                  <a:ea typeface="Cambria Math" charset="0"/>
                                  <a:cs typeface="Cambria Math" charset="0"/>
                                </a:rPr>
                                <m:t>×</m:t>
                              </m:r>
                              <m:sSub>
                                <m:sSubPr>
                                  <m:ctrlPr>
                                    <a:rPr lang="en-US" sz="1600" b="0" i="1" smtClean="0">
                                      <a:latin typeface="Cambria Math" panose="02040503050406030204" pitchFamily="18" charset="0"/>
                                      <a:ea typeface="Cambria Math" charset="0"/>
                                      <a:cs typeface="Cambria Math" charset="0"/>
                                    </a:rPr>
                                  </m:ctrlPr>
                                </m:sSubPr>
                                <m:e>
                                  <m:r>
                                    <a:rPr lang="en-US" sz="1600" b="0" i="1" smtClean="0">
                                      <a:latin typeface="Cambria Math" charset="0"/>
                                      <a:ea typeface="Cambria Math" charset="0"/>
                                      <a:cs typeface="Cambria Math" charset="0"/>
                                    </a:rPr>
                                    <m:t>𝑑𝑓</m:t>
                                  </m:r>
                                </m:e>
                                <m:sub>
                                  <m:r>
                                    <a:rPr lang="en-US" sz="1600" b="0" i="1" smtClean="0">
                                      <a:latin typeface="Cambria Math" charset="0"/>
                                      <a:ea typeface="Cambria Math" charset="0"/>
                                      <a:cs typeface="Cambria Math" charset="0"/>
                                    </a:rPr>
                                    <m:t>𝑅𝐶</m:t>
                                  </m:r>
                                </m:sub>
                              </m:sSub>
                            </m:den>
                          </m:f>
                        </m:e>
                      </m:rad>
                    </m:oMath>
                    <m:oMath xmlns:m="http://schemas.openxmlformats.org/officeDocument/2006/math">
                      <m:r>
                        <m:rPr>
                          <m:sty m:val="p"/>
                        </m:rPr>
                        <a:rPr lang="en-US" sz="1600" b="0" i="0" smtClean="0">
                          <a:latin typeface="Cambria Math" charset="0"/>
                          <a:ea typeface="Cambria Math" charset="0"/>
                          <a:cs typeface="Cambria Math" charset="0"/>
                        </a:rPr>
                        <m:t>where</m:t>
                      </m:r>
                      <m:r>
                        <a:rPr lang="en-US" sz="1600" b="0" i="0"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𝑉</m:t>
                      </m:r>
                      <m:r>
                        <a:rPr lang="en-US" sz="1600" b="0" i="1" smtClean="0">
                          <a:latin typeface="Cambria Math" charset="0"/>
                          <a:ea typeface="Cambria Math" charset="0"/>
                          <a:cs typeface="Cambria Math" charset="0"/>
                        </a:rPr>
                        <m:t>=</m:t>
                      </m:r>
                      <m:r>
                        <m:rPr>
                          <m:sty m:val="p"/>
                        </m:rPr>
                        <a:rPr lang="en-US" sz="1600" b="0" i="0" smtClean="0">
                          <a:latin typeface="Cambria Math" charset="0"/>
                          <a:ea typeface="Cambria Math" charset="0"/>
                          <a:cs typeface="Cambria Math" charset="0"/>
                        </a:rPr>
                        <m:t>Crame</m:t>
                      </m:r>
                      <m:sSup>
                        <m:sSupPr>
                          <m:ctrlPr>
                            <a:rPr lang="en-US" sz="1600" b="0" i="1" smtClean="0">
                              <a:latin typeface="Cambria Math" panose="02040503050406030204" pitchFamily="18" charset="0"/>
                              <a:ea typeface="Cambria Math" charset="0"/>
                              <a:cs typeface="Cambria Math" charset="0"/>
                            </a:rPr>
                          </m:ctrlPr>
                        </m:sSupPr>
                        <m:e>
                          <m:r>
                            <m:rPr>
                              <m:sty m:val="p"/>
                            </m:rPr>
                            <a:rPr lang="en-US" sz="1600" b="0" i="0" smtClean="0">
                              <a:latin typeface="Cambria Math" charset="0"/>
                              <a:ea typeface="Cambria Math" charset="0"/>
                              <a:cs typeface="Cambria Math" charset="0"/>
                            </a:rPr>
                            <m:t>r</m:t>
                          </m:r>
                        </m:e>
                        <m:sup>
                          <m:r>
                            <a:rPr lang="en-US" sz="1600" b="0" i="0" smtClean="0">
                              <a:latin typeface="Cambria Math" charset="0"/>
                              <a:ea typeface="Cambria Math" charset="0"/>
                              <a:cs typeface="Cambria Math" charset="0"/>
                            </a:rPr>
                            <m:t>′</m:t>
                          </m:r>
                        </m:sup>
                      </m:sSup>
                      <m:r>
                        <a:rPr lang="en-US" sz="1600" b="0" i="1" smtClean="0">
                          <a:latin typeface="Cambria Math" charset="0"/>
                          <a:ea typeface="Cambria Math" charset="0"/>
                          <a:cs typeface="Cambria Math" charset="0"/>
                        </a:rPr>
                        <m:t>𝑠</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𝑉</m:t>
                      </m:r>
                    </m:oMath>
                    <m:oMath xmlns:m="http://schemas.openxmlformats.org/officeDocument/2006/math">
                      <m:sSup>
                        <m:sSupPr>
                          <m:ctrlPr>
                            <a:rPr lang="en-US" sz="1600" i="1">
                              <a:latin typeface="Cambria Math" panose="02040503050406030204" pitchFamily="18" charset="0"/>
                            </a:rPr>
                          </m:ctrlPr>
                        </m:sSupPr>
                        <m:e>
                          <m:r>
                            <a:rPr lang="el-GR" sz="1600" i="1">
                              <a:latin typeface="Cambria Math" charset="0"/>
                              <a:ea typeface="Cambria Math" charset="0"/>
                              <a:cs typeface="Cambria Math" charset="0"/>
                            </a:rPr>
                            <m:t>𝜒</m:t>
                          </m:r>
                        </m:e>
                        <m:sup>
                          <m:r>
                            <a:rPr lang="en-US" sz="1600" i="1">
                              <a:latin typeface="Cambria Math" charset="0"/>
                            </a:rPr>
                            <m:t>2</m:t>
                          </m:r>
                        </m:sup>
                      </m:sSup>
                      <m:r>
                        <a:rPr lang="en-US" sz="1600" b="0" i="1" smtClean="0">
                          <a:latin typeface="Cambria Math" charset="0"/>
                        </a:rPr>
                        <m:t>=</m:t>
                      </m:r>
                      <m:r>
                        <m:rPr>
                          <m:sty m:val="p"/>
                        </m:rPr>
                        <a:rPr lang="en-US" sz="1600" b="0" i="0" smtClean="0">
                          <a:latin typeface="Cambria Math" charset="0"/>
                        </a:rPr>
                        <m:t>chi</m:t>
                      </m:r>
                      <m:r>
                        <m:rPr>
                          <m:nor/>
                        </m:rPr>
                        <a:rPr lang="en-US" sz="1600" dirty="0">
                          <a:solidFill>
                            <a:srgbClr val="000000"/>
                          </a:solidFill>
                          <a:latin typeface="Tempus Sans ITC" pitchFamily="82" charset="0"/>
                        </a:rPr>
                        <m:t>−</m:t>
                      </m:r>
                      <m:r>
                        <m:rPr>
                          <m:sty m:val="p"/>
                        </m:rPr>
                        <a:rPr lang="en-US" sz="1600" b="0" i="0" smtClean="0">
                          <a:latin typeface="Cambria Math" charset="0"/>
                        </a:rPr>
                        <m:t>square</m:t>
                      </m:r>
                      <m:r>
                        <a:rPr lang="en-US" sz="1600" b="0" i="0" smtClean="0">
                          <a:latin typeface="Cambria Math" charset="0"/>
                        </a:rPr>
                        <m:t> </m:t>
                      </m:r>
                      <m:r>
                        <m:rPr>
                          <m:sty m:val="p"/>
                        </m:rPr>
                        <a:rPr lang="en-US" sz="1600" b="0" i="0" smtClean="0">
                          <a:latin typeface="Cambria Math" charset="0"/>
                        </a:rPr>
                        <m:t>value</m:t>
                      </m:r>
                      <m:r>
                        <a:rPr lang="en-US" sz="1600" b="0" i="0" smtClean="0">
                          <a:latin typeface="Cambria Math" charset="0"/>
                        </a:rPr>
                        <m:t>, </m:t>
                      </m:r>
                      <m:r>
                        <m:rPr>
                          <m:sty m:val="p"/>
                        </m:rPr>
                        <a:rPr lang="en-US" sz="1600" b="0" i="0" smtClean="0">
                          <a:latin typeface="Cambria Math" charset="0"/>
                        </a:rPr>
                        <m:t>calculated</m:t>
                      </m:r>
                      <m:r>
                        <a:rPr lang="en-US" sz="1600" b="0" i="0" smtClean="0">
                          <a:latin typeface="Cambria Math" charset="0"/>
                        </a:rPr>
                        <m:t> </m:t>
                      </m:r>
                      <m:r>
                        <m:rPr>
                          <m:sty m:val="p"/>
                        </m:rPr>
                        <a:rPr lang="en-US" sz="1600" b="0" i="0" smtClean="0">
                          <a:latin typeface="Cambria Math" charset="0"/>
                        </a:rPr>
                        <m:t>via</m:t>
                      </m:r>
                      <m:r>
                        <a:rPr lang="en-US" sz="1600" b="0" i="0" smtClean="0">
                          <a:latin typeface="Cambria Math" charset="0"/>
                        </a:rPr>
                        <m:t> </m:t>
                      </m:r>
                      <m:r>
                        <m:rPr>
                          <m:sty m:val="p"/>
                        </m:rPr>
                        <a:rPr lang="en-US" sz="1600" b="0" i="0" smtClean="0">
                          <a:latin typeface="Cambria Math" charset="0"/>
                        </a:rPr>
                        <m:t>Equation</m:t>
                      </m:r>
                      <m:r>
                        <a:rPr lang="en-US" sz="1600" b="0" i="0" smtClean="0">
                          <a:latin typeface="Cambria Math" charset="0"/>
                        </a:rPr>
                        <m:t> 15.3)</m:t>
                      </m:r>
                    </m:oMath>
                    <m:oMath xmlns:m="http://schemas.openxmlformats.org/officeDocument/2006/math">
                      <m:r>
                        <a:rPr lang="en-US" sz="1600" b="0" i="1" smtClean="0">
                          <a:latin typeface="Cambria Math" charset="0"/>
                        </a:rPr>
                        <m:t>𝑁</m:t>
                      </m:r>
                      <m:r>
                        <a:rPr lang="en-US" sz="1600" b="0" i="1" smtClean="0">
                          <a:latin typeface="Cambria Math" charset="0"/>
                        </a:rPr>
                        <m:t>=</m:t>
                      </m:r>
                      <m:r>
                        <m:rPr>
                          <m:sty m:val="p"/>
                        </m:rPr>
                        <a:rPr lang="en-US" sz="1600" b="0" i="0" smtClean="0">
                          <a:latin typeface="Cambria Math" charset="0"/>
                        </a:rPr>
                        <m:t>total</m:t>
                      </m:r>
                      <m:r>
                        <a:rPr lang="en-US" sz="1600" b="0" i="0" smtClean="0">
                          <a:latin typeface="Cambria Math" charset="0"/>
                        </a:rPr>
                        <m:t> </m:t>
                      </m:r>
                      <m:r>
                        <m:rPr>
                          <m:sty m:val="p"/>
                        </m:rPr>
                        <a:rPr lang="en-US" sz="1600" b="0" i="0" smtClean="0">
                          <a:latin typeface="Cambria Math" charset="0"/>
                        </a:rPr>
                        <m:t>number</m:t>
                      </m:r>
                      <m:r>
                        <a:rPr lang="en-US" sz="1600" b="0" i="0" smtClean="0">
                          <a:latin typeface="Cambria Math" charset="0"/>
                        </a:rPr>
                        <m:t> </m:t>
                      </m:r>
                      <m:r>
                        <m:rPr>
                          <m:sty m:val="p"/>
                        </m:rPr>
                        <a:rPr lang="en-US" sz="1600" b="0" i="0" smtClean="0">
                          <a:latin typeface="Cambria Math" charset="0"/>
                        </a:rPr>
                        <m:t>of</m:t>
                      </m:r>
                      <m:r>
                        <a:rPr lang="en-US" sz="1600" b="0" i="0" smtClean="0">
                          <a:latin typeface="Cambria Math" charset="0"/>
                        </a:rPr>
                        <m:t> </m:t>
                      </m:r>
                      <m:r>
                        <m:rPr>
                          <m:sty m:val="p"/>
                        </m:rPr>
                        <a:rPr lang="en-US" sz="1600" b="0" i="0" smtClean="0">
                          <a:latin typeface="Cambria Math" charset="0"/>
                        </a:rPr>
                        <m:t>cases</m:t>
                      </m:r>
                      <m:r>
                        <a:rPr lang="en-US" sz="1600" b="0" i="0" smtClean="0">
                          <a:latin typeface="Cambria Math" charset="0"/>
                        </a:rPr>
                        <m:t> </m:t>
                      </m:r>
                      <m:r>
                        <m:rPr>
                          <m:sty m:val="p"/>
                        </m:rPr>
                        <a:rPr lang="en-US" sz="1600" b="0" i="0" smtClean="0">
                          <a:latin typeface="Cambria Math" charset="0"/>
                        </a:rPr>
                        <m:t>in</m:t>
                      </m:r>
                      <m:r>
                        <a:rPr lang="en-US" sz="1600" b="0" i="0" smtClean="0">
                          <a:latin typeface="Cambria Math" charset="0"/>
                        </a:rPr>
                        <m:t> </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contingency</m:t>
                      </m:r>
                      <m:r>
                        <a:rPr lang="en-US" sz="1600" b="0" i="0" smtClean="0">
                          <a:latin typeface="Cambria Math" charset="0"/>
                        </a:rPr>
                        <m:t> </m:t>
                      </m:r>
                      <m:r>
                        <m:rPr>
                          <m:sty m:val="p"/>
                        </m:rPr>
                        <a:rPr lang="en-US" sz="1600" b="0" i="0" smtClean="0">
                          <a:latin typeface="Cambria Math" charset="0"/>
                        </a:rPr>
                        <m:t>table</m:t>
                      </m:r>
                    </m:oMath>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charset="0"/>
                            </a:rPr>
                            <m:t>𝑑𝑓</m:t>
                          </m:r>
                        </m:e>
                        <m:sub>
                          <m:r>
                            <a:rPr lang="en-US" sz="1600" b="0" i="1" smtClean="0">
                              <a:latin typeface="Cambria Math" charset="0"/>
                            </a:rPr>
                            <m:t>𝑅𝐶</m:t>
                          </m:r>
                        </m:sub>
                      </m:sSub>
                      <m:r>
                        <a:rPr lang="en-US" sz="1600" b="0" i="1" smtClean="0">
                          <a:latin typeface="Cambria Math" charset="0"/>
                        </a:rPr>
                        <m:t>=</m:t>
                      </m:r>
                      <m:d>
                        <m:dPr>
                          <m:ctrlPr>
                            <a:rPr lang="en-US" sz="1600" b="0" i="1" smtClean="0">
                              <a:latin typeface="Cambria Math" panose="02040503050406030204" pitchFamily="18" charset="0"/>
                            </a:rPr>
                          </m:ctrlPr>
                        </m:dPr>
                        <m:e>
                          <m:r>
                            <a:rPr lang="en-US" sz="1600" b="0" i="1" smtClean="0">
                              <a:latin typeface="Cambria Math" charset="0"/>
                            </a:rPr>
                            <m:t>𝑅</m:t>
                          </m:r>
                          <m:r>
                            <a:rPr lang="en-US" sz="1600" b="0" i="1" smtClean="0">
                              <a:latin typeface="Cambria Math" charset="0"/>
                            </a:rPr>
                            <m:t>−1</m:t>
                          </m:r>
                        </m:e>
                      </m:d>
                      <m:r>
                        <a:rPr lang="en-US" sz="1600" b="0" i="0" smtClean="0">
                          <a:latin typeface="Cambria Math" panose="02040503050406030204" pitchFamily="18" charset="0"/>
                        </a:rPr>
                        <m:t> </m:t>
                      </m:r>
                      <m:r>
                        <m:rPr>
                          <m:sty m:val="p"/>
                        </m:rPr>
                        <a:rPr lang="en-US" sz="1600" b="0" i="0" smtClean="0">
                          <a:latin typeface="Cambria Math" charset="0"/>
                        </a:rPr>
                        <m:t>or</m:t>
                      </m:r>
                      <m:r>
                        <a:rPr lang="en-US" sz="1600" b="0" i="1" smtClean="0">
                          <a:latin typeface="Cambria Math" charset="0"/>
                        </a:rPr>
                        <m:t> </m:t>
                      </m:r>
                      <m:d>
                        <m:dPr>
                          <m:ctrlPr>
                            <a:rPr lang="en-US" sz="1600" b="0" i="1" smtClean="0">
                              <a:latin typeface="Cambria Math" panose="02040503050406030204" pitchFamily="18" charset="0"/>
                            </a:rPr>
                          </m:ctrlPr>
                        </m:dPr>
                        <m:e>
                          <m:r>
                            <a:rPr lang="en-US" sz="1600" b="0" i="1" smtClean="0">
                              <a:latin typeface="Cambria Math" charset="0"/>
                            </a:rPr>
                            <m:t>𝐶</m:t>
                          </m:r>
                          <m:r>
                            <a:rPr lang="en-US" sz="1600" b="0" i="1" smtClean="0">
                              <a:latin typeface="Cambria Math" charset="0"/>
                            </a:rPr>
                            <m:t>−1</m:t>
                          </m:r>
                        </m:e>
                      </m:d>
                      <m:r>
                        <a:rPr lang="en-US" sz="1600" b="0" i="1" smtClean="0">
                          <a:latin typeface="Cambria Math" charset="0"/>
                        </a:rPr>
                        <m:t>, </m:t>
                      </m:r>
                      <m:r>
                        <m:rPr>
                          <m:sty m:val="p"/>
                        </m:rPr>
                        <a:rPr lang="en-US" sz="1600" b="0" i="0" smtClean="0">
                          <a:latin typeface="Cambria Math" charset="0"/>
                        </a:rPr>
                        <m:t>whichever</m:t>
                      </m:r>
                      <m:r>
                        <a:rPr lang="en-US" sz="1600" b="0" i="0" smtClean="0">
                          <a:latin typeface="Cambria Math" charset="0"/>
                        </a:rPr>
                        <m:t> </m:t>
                      </m:r>
                      <m:r>
                        <m:rPr>
                          <m:sty m:val="p"/>
                        </m:rPr>
                        <a:rPr lang="en-US" sz="1600" b="0" i="0" smtClean="0">
                          <a:latin typeface="Cambria Math" charset="0"/>
                        </a:rPr>
                        <m:t>is</m:t>
                      </m:r>
                      <m:r>
                        <a:rPr lang="en-US" sz="1600" b="0" i="0" smtClean="0">
                          <a:latin typeface="Cambria Math" charset="0"/>
                        </a:rPr>
                        <m:t> </m:t>
                      </m:r>
                      <m:r>
                        <m:rPr>
                          <m:sty m:val="p"/>
                        </m:rPr>
                        <a:rPr lang="en-US" sz="1600" b="0" i="0" smtClean="0">
                          <a:latin typeface="Cambria Math" charset="0"/>
                        </a:rPr>
                        <m:t>smaller</m:t>
                      </m:r>
                    </m:oMath>
                    <m:oMath xmlns:m="http://schemas.openxmlformats.org/officeDocument/2006/math">
                      <m:r>
                        <a:rPr lang="en-US" sz="1600" b="0" i="1" smtClean="0">
                          <a:latin typeface="Cambria Math" charset="0"/>
                        </a:rPr>
                        <m:t>(</m:t>
                      </m:r>
                      <m:r>
                        <a:rPr lang="en-US" sz="1600" b="0" i="1" smtClean="0">
                          <a:latin typeface="Cambria Math" charset="0"/>
                        </a:rPr>
                        <m:t>𝑅</m:t>
                      </m:r>
                      <m:r>
                        <a:rPr lang="en-US" sz="1600" b="0" i="1" smtClean="0">
                          <a:latin typeface="Cambria Math" charset="0"/>
                        </a:rPr>
                        <m:t>=</m:t>
                      </m:r>
                      <m:r>
                        <m:rPr>
                          <m:sty m:val="p"/>
                        </m:rPr>
                        <a:rPr lang="en-US" sz="1600" b="0" i="0" smtClean="0">
                          <a:latin typeface="Cambria Math" charset="0"/>
                        </a:rPr>
                        <m:t>number</m:t>
                      </m:r>
                      <m:r>
                        <a:rPr lang="en-US" sz="1600" b="0" i="0" smtClean="0">
                          <a:latin typeface="Cambria Math" charset="0"/>
                        </a:rPr>
                        <m:t> </m:t>
                      </m:r>
                      <m:r>
                        <m:rPr>
                          <m:sty m:val="p"/>
                        </m:rPr>
                        <a:rPr lang="en-US" sz="1600" b="0" i="0" smtClean="0">
                          <a:latin typeface="Cambria Math" charset="0"/>
                        </a:rPr>
                        <m:t>of</m:t>
                      </m:r>
                      <m:r>
                        <a:rPr lang="en-US" sz="1600" b="0" i="0" smtClean="0">
                          <a:latin typeface="Cambria Math" charset="0"/>
                        </a:rPr>
                        <m:t> </m:t>
                      </m:r>
                      <m:r>
                        <m:rPr>
                          <m:sty m:val="p"/>
                        </m:rPr>
                        <a:rPr lang="en-US" sz="1600" b="0" i="0" smtClean="0">
                          <a:latin typeface="Cambria Math" charset="0"/>
                        </a:rPr>
                        <m:t>rows</m:t>
                      </m:r>
                      <m:r>
                        <a:rPr lang="en-US" sz="1600" b="0" i="0" smtClean="0">
                          <a:latin typeface="Cambria Math" charset="0"/>
                        </a:rPr>
                        <m:t> </m:t>
                      </m:r>
                      <m:r>
                        <m:rPr>
                          <m:sty m:val="p"/>
                        </m:rPr>
                        <a:rPr lang="en-US" sz="1600" b="0" i="0" smtClean="0">
                          <a:latin typeface="Cambria Math" charset="0"/>
                        </a:rPr>
                        <m:t>in</m:t>
                      </m:r>
                      <m:r>
                        <a:rPr lang="en-US" sz="1600" b="0" i="0" smtClean="0">
                          <a:latin typeface="Cambria Math" charset="0"/>
                        </a:rPr>
                        <m:t> </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contingency</m:t>
                      </m:r>
                      <m:r>
                        <a:rPr lang="en-US" sz="1600" b="0" i="0" smtClean="0">
                          <a:latin typeface="Cambria Math" charset="0"/>
                        </a:rPr>
                        <m:t> </m:t>
                      </m:r>
                      <m:r>
                        <m:rPr>
                          <m:sty m:val="p"/>
                        </m:rPr>
                        <a:rPr lang="en-US" sz="1600" b="0" i="0" smtClean="0">
                          <a:latin typeface="Cambria Math" charset="0"/>
                        </a:rPr>
                        <m:t>table</m:t>
                      </m:r>
                      <m:r>
                        <a:rPr lang="en-US" sz="1600" b="0" i="0" smtClean="0">
                          <a:latin typeface="Cambria Math" charset="0"/>
                        </a:rPr>
                        <m:t>;</m:t>
                      </m:r>
                    </m:oMath>
                    <m:oMath xmlns:m="http://schemas.openxmlformats.org/officeDocument/2006/math">
                      <m:r>
                        <a:rPr lang="en-US" sz="1600" b="0" i="1" smtClean="0">
                          <a:latin typeface="Cambria Math" charset="0"/>
                        </a:rPr>
                        <m:t>𝐶</m:t>
                      </m:r>
                      <m:r>
                        <a:rPr lang="en-US" sz="1600" b="0" i="1" smtClean="0">
                          <a:latin typeface="Cambria Math" charset="0"/>
                        </a:rPr>
                        <m:t>=</m:t>
                      </m:r>
                      <m:r>
                        <m:rPr>
                          <m:sty m:val="p"/>
                        </m:rPr>
                        <a:rPr lang="en-US" sz="1600" b="0" i="0" smtClean="0">
                          <a:latin typeface="Cambria Math" charset="0"/>
                        </a:rPr>
                        <m:t>number</m:t>
                      </m:r>
                      <m:r>
                        <a:rPr lang="en-US" sz="1600" b="0" i="0" smtClean="0">
                          <a:latin typeface="Cambria Math" charset="0"/>
                        </a:rPr>
                        <m:t> </m:t>
                      </m:r>
                      <m:r>
                        <m:rPr>
                          <m:sty m:val="p"/>
                        </m:rPr>
                        <a:rPr lang="en-US" sz="1600" b="0" i="0" smtClean="0">
                          <a:latin typeface="Cambria Math" charset="0"/>
                        </a:rPr>
                        <m:t>of</m:t>
                      </m:r>
                      <m:r>
                        <a:rPr lang="en-US" sz="1600" b="0" i="0" smtClean="0">
                          <a:latin typeface="Cambria Math" charset="0"/>
                        </a:rPr>
                        <m:t> </m:t>
                      </m:r>
                      <m:r>
                        <m:rPr>
                          <m:sty m:val="p"/>
                        </m:rPr>
                        <a:rPr lang="en-US" sz="1600" b="0" i="0" smtClean="0">
                          <a:latin typeface="Cambria Math" charset="0"/>
                        </a:rPr>
                        <m:t>columns</m:t>
                      </m:r>
                      <m:r>
                        <a:rPr lang="en-US" sz="1600" b="0" i="0" smtClean="0">
                          <a:latin typeface="Cambria Math" charset="0"/>
                        </a:rPr>
                        <m:t> </m:t>
                      </m:r>
                      <m:r>
                        <m:rPr>
                          <m:sty m:val="p"/>
                        </m:rPr>
                        <a:rPr lang="en-US" sz="1600" b="0" i="0" smtClean="0">
                          <a:latin typeface="Cambria Math" charset="0"/>
                        </a:rPr>
                        <m:t>in</m:t>
                      </m:r>
                      <m:r>
                        <a:rPr lang="en-US" sz="1600" b="0" i="0" smtClean="0">
                          <a:latin typeface="Cambria Math" charset="0"/>
                        </a:rPr>
                        <m:t> </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contingency</m:t>
                      </m:r>
                      <m:r>
                        <a:rPr lang="en-US" sz="1600" b="0" i="0" smtClean="0">
                          <a:latin typeface="Cambria Math" charset="0"/>
                        </a:rPr>
                        <m:t> </m:t>
                      </m:r>
                      <m:r>
                        <m:rPr>
                          <m:sty m:val="p"/>
                        </m:rPr>
                        <a:rPr lang="en-US" sz="1600" b="0" i="0" smtClean="0">
                          <a:latin typeface="Cambria Math" charset="0"/>
                        </a:rPr>
                        <m:t>table</m:t>
                      </m:r>
                      <m:r>
                        <a:rPr lang="en-US" sz="1600" b="0" i="0" smtClean="0">
                          <a:latin typeface="Cambria Math" charset="0"/>
                        </a:rPr>
                        <m:t>)</m:t>
                      </m:r>
                    </m:oMath>
                  </m:oMathPara>
                </a14:m>
                <a:br>
                  <a:rPr lang="en-US" sz="1600" dirty="0"/>
                </a:br>
                <a:endParaRPr lang="en-US" sz="1600" dirty="0"/>
              </a:p>
            </p:txBody>
          </p:sp>
        </mc:Choice>
        <mc:Fallback xmlns="">
          <p:sp>
            <p:nvSpPr>
              <p:cNvPr id="9" name="Rectangle 8">
                <a:extLst>
                  <a:ext uri="{FF2B5EF4-FFF2-40B4-BE49-F238E27FC236}">
                    <a16:creationId xmlns:a16="http://schemas.microsoft.com/office/drawing/2014/main" id="{E53BC2B0-D402-4EDB-BAAA-4774F515CBB9}"/>
                  </a:ext>
                </a:extLst>
              </p:cNvPr>
              <p:cNvSpPr>
                <a:spLocks noRot="1" noChangeAspect="1" noMove="1" noResize="1" noEditPoints="1" noAdjustHandles="1" noChangeArrowheads="1" noChangeShapeType="1" noTextEdit="1"/>
              </p:cNvSpPr>
              <p:nvPr/>
            </p:nvSpPr>
            <p:spPr>
              <a:xfrm>
                <a:off x="457200" y="2061122"/>
                <a:ext cx="8381999" cy="34290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573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6953623" cy="502602"/>
          </a:xfrm>
        </p:spPr>
        <p:txBody>
          <a:bodyPr>
            <a:normAutofit fontScale="90000"/>
          </a:bodyPr>
          <a:lstStyle/>
          <a:p>
            <a:r>
              <a:rPr lang="en-US" sz="4000" dirty="0"/>
              <a:t>Reading and Grades Example: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3A48B87F-1B8C-429C-880D-59084943715F}"/>
              </a:ext>
            </a:extLst>
          </p:cNvPr>
          <p:cNvSpPr>
            <a:spLocks noGrp="1"/>
          </p:cNvSpPr>
          <p:nvPr>
            <p:ph idx="1"/>
          </p:nvPr>
        </p:nvSpPr>
        <p:spPr>
          <a:xfrm>
            <a:off x="356839" y="1166018"/>
            <a:ext cx="4839629" cy="4525963"/>
          </a:xfrm>
        </p:spPr>
        <p:txBody>
          <a:bodyPr/>
          <a:lstStyle/>
          <a:p>
            <a:pPr>
              <a:spcBef>
                <a:spcPts val="0"/>
              </a:spcBef>
              <a:spcAft>
                <a:spcPts val="600"/>
              </a:spcAft>
            </a:pPr>
            <a:r>
              <a:rPr lang="en-US" b="1" dirty="0"/>
              <a:t>STEP 6:</a:t>
            </a:r>
            <a:r>
              <a:rPr lang="en-US" dirty="0"/>
              <a:t> Interpret the Results</a:t>
            </a:r>
          </a:p>
          <a:p>
            <a:pPr lvl="1">
              <a:spcBef>
                <a:spcPts val="0"/>
              </a:spcBef>
              <a:spcAft>
                <a:spcPts val="1200"/>
              </a:spcAft>
            </a:pPr>
            <a:r>
              <a:rPr lang="en-US" dirty="0">
                <a:cs typeface="Times New Roman" pitchFamily="18" charset="0"/>
              </a:rPr>
              <a:t>Apply formula</a:t>
            </a:r>
            <a:r>
              <a:rPr lang="en-US" dirty="0">
                <a:latin typeface="Times New Roman" pitchFamily="18" charset="0"/>
                <a:cs typeface="Times New Roman" pitchFamily="18" charset="0"/>
              </a:rPr>
              <a:t> for Cramer’s </a:t>
            </a:r>
            <a:r>
              <a:rPr lang="en-US" i="1" dirty="0">
                <a:latin typeface="Times New Roman" pitchFamily="18" charset="0"/>
                <a:cs typeface="Times New Roman" pitchFamily="18" charset="0"/>
              </a:rPr>
              <a:t>V</a:t>
            </a:r>
          </a:p>
          <a:p>
            <a:pPr lvl="2">
              <a:spcBef>
                <a:spcPts val="0"/>
              </a:spcBef>
              <a:spcAft>
                <a:spcPts val="1200"/>
              </a:spcAft>
            </a:pPr>
            <a:r>
              <a:rPr lang="el-GR" sz="2400" i="1" dirty="0">
                <a:latin typeface="Times New Roman" pitchFamily="18" charset="0"/>
                <a:cs typeface="Times New Roman" pitchFamily="18" charset="0"/>
              </a:rPr>
              <a:t>χ</a:t>
            </a:r>
            <a:r>
              <a:rPr lang="en-US" sz="2400" i="1"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3.93,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 = 50 </a:t>
            </a:r>
            <a:r>
              <a:rPr lang="en-US" sz="2400" i="1" dirty="0" err="1">
                <a:latin typeface="Times New Roman" pitchFamily="18" charset="0"/>
                <a:cs typeface="Times New Roman" pitchFamily="18" charset="0"/>
              </a:rPr>
              <a:t>df</a:t>
            </a:r>
            <a:r>
              <a:rPr lang="en-US" sz="2400" i="1" baseline="-25000" dirty="0" err="1">
                <a:latin typeface="Times New Roman" pitchFamily="18" charset="0"/>
                <a:cs typeface="Times New Roman" pitchFamily="18" charset="0"/>
              </a:rPr>
              <a:t>RC</a:t>
            </a:r>
            <a:r>
              <a:rPr lang="en-US" sz="2400" dirty="0">
                <a:latin typeface="Times New Roman" pitchFamily="18" charset="0"/>
                <a:cs typeface="Times New Roman" pitchFamily="18" charset="0"/>
              </a:rPr>
              <a:t> = 1</a:t>
            </a:r>
            <a:endParaRPr lang="en-US" sz="24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56827A-2F42-4C77-980A-8DC2660B085F}"/>
                  </a:ext>
                </a:extLst>
              </p:cNvPr>
              <p:cNvSpPr txBox="1"/>
              <p:nvPr/>
            </p:nvSpPr>
            <p:spPr>
              <a:xfrm>
                <a:off x="5389756" y="906420"/>
                <a:ext cx="3124200" cy="451771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i="1" smtClean="0">
                          <a:latin typeface="Cambria Math" charset="0"/>
                        </a:rPr>
                        <m:t>𝑉</m:t>
                      </m:r>
                      <m:r>
                        <a:rPr lang="en-US" sz="1600" i="1" smtClean="0">
                          <a:latin typeface="Cambria Math" charset="0"/>
                        </a:rPr>
                        <m:t>=</m:t>
                      </m:r>
                      <m:rad>
                        <m:radPr>
                          <m:degHide m:val="on"/>
                          <m:ctrlPr>
                            <a:rPr lang="en-US" sz="1600" i="1">
                              <a:latin typeface="Cambria Math" panose="02040503050406030204" pitchFamily="18" charset="0"/>
                              <a:ea typeface="Cambria Math" charset="0"/>
                              <a:cs typeface="Cambria Math" charset="0"/>
                            </a:rPr>
                          </m:ctrlPr>
                        </m:radPr>
                        <m:deg/>
                        <m:e>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l-GR" sz="1600" i="1">
                                      <a:latin typeface="Cambria Math" charset="0"/>
                                      <a:ea typeface="Cambria Math" charset="0"/>
                                      <a:cs typeface="Cambria Math" charset="0"/>
                                    </a:rPr>
                                    <m:t>𝜒</m:t>
                                  </m:r>
                                </m:e>
                                <m:sup>
                                  <m:r>
                                    <a:rPr lang="en-US" sz="1600" i="1">
                                      <a:latin typeface="Cambria Math" charset="0"/>
                                    </a:rPr>
                                    <m:t>2</m:t>
                                  </m:r>
                                </m:sup>
                              </m:sSup>
                            </m:num>
                            <m:den>
                              <m:r>
                                <a:rPr lang="en-US" sz="1600" i="1">
                                  <a:latin typeface="Cambria Math" charset="0"/>
                                </a:rPr>
                                <m:t>𝑁</m:t>
                              </m:r>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𝑑𝑓</m:t>
                                  </m:r>
                                </m:e>
                                <m:sub>
                                  <m:r>
                                    <a:rPr lang="en-US" sz="1600" i="1">
                                      <a:latin typeface="Cambria Math" charset="0"/>
                                      <a:ea typeface="Cambria Math" charset="0"/>
                                      <a:cs typeface="Cambria Math" charset="0"/>
                                    </a:rPr>
                                    <m:t>𝑅𝐶</m:t>
                                  </m:r>
                                </m:sub>
                              </m:sSub>
                            </m:den>
                          </m:f>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i="1">
                              <a:latin typeface="Cambria Math" panose="02040503050406030204" pitchFamily="18" charset="0"/>
                              <a:ea typeface="Cambria Math" charset="0"/>
                              <a:cs typeface="Cambria Math" charset="0"/>
                            </a:rPr>
                          </m:ctrlPr>
                        </m:radPr>
                        <m:deg/>
                        <m:e>
                          <m:f>
                            <m:fPr>
                              <m:ctrlPr>
                                <a:rPr lang="en-US" sz="1600" i="1">
                                  <a:latin typeface="Cambria Math" panose="02040503050406030204" pitchFamily="18" charset="0"/>
                                </a:rPr>
                              </m:ctrlPr>
                            </m:fPr>
                            <m:num>
                              <m:r>
                                <a:rPr lang="en-US" sz="1600" b="0" i="1" smtClean="0">
                                  <a:latin typeface="Cambria Math" charset="0"/>
                                </a:rPr>
                                <m:t>3.93</m:t>
                              </m:r>
                            </m:num>
                            <m:den>
                              <m:r>
                                <a:rPr lang="en-US" sz="1600" b="0" i="1" smtClean="0">
                                  <a:latin typeface="Cambria Math" charset="0"/>
                                </a:rPr>
                                <m:t>50</m:t>
                              </m:r>
                              <m:r>
                                <a:rPr lang="en-US" sz="1600" i="1">
                                  <a:latin typeface="Cambria Math" charset="0"/>
                                  <a:ea typeface="Cambria Math" charset="0"/>
                                  <a:cs typeface="Cambria Math" charset="0"/>
                                </a:rPr>
                                <m:t>×</m:t>
                              </m:r>
                              <m:r>
                                <a:rPr lang="en-US" sz="1600" b="0" i="1" smtClean="0">
                                  <a:latin typeface="Cambria Math" charset="0"/>
                                  <a:ea typeface="Cambria Math" charset="0"/>
                                  <a:cs typeface="Cambria Math" charset="0"/>
                                </a:rPr>
                                <m:t>1</m:t>
                              </m:r>
                            </m:den>
                          </m:f>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i="1">
                              <a:latin typeface="Cambria Math" panose="02040503050406030204" pitchFamily="18" charset="0"/>
                              <a:ea typeface="Cambria Math" charset="0"/>
                              <a:cs typeface="Cambria Math" charset="0"/>
                            </a:rPr>
                          </m:ctrlPr>
                        </m:radPr>
                        <m:deg/>
                        <m:e>
                          <m:f>
                            <m:fPr>
                              <m:ctrlPr>
                                <a:rPr lang="en-US" sz="1600" i="1">
                                  <a:latin typeface="Cambria Math" panose="02040503050406030204" pitchFamily="18" charset="0"/>
                                </a:rPr>
                              </m:ctrlPr>
                            </m:fPr>
                            <m:num>
                              <m:r>
                                <a:rPr lang="en-US" sz="1600" i="1">
                                  <a:latin typeface="Cambria Math" charset="0"/>
                                </a:rPr>
                                <m:t>3.93</m:t>
                              </m:r>
                            </m:num>
                            <m:den>
                              <m:r>
                                <a:rPr lang="en-US" sz="1600" i="1">
                                  <a:latin typeface="Cambria Math" charset="0"/>
                                </a:rPr>
                                <m:t>50</m:t>
                              </m:r>
                            </m:den>
                          </m:f>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b="0" i="1" smtClean="0">
                              <a:latin typeface="Cambria Math" panose="02040503050406030204" pitchFamily="18" charset="0"/>
                              <a:ea typeface="Cambria Math" charset="0"/>
                              <a:cs typeface="Cambria Math" charset="0"/>
                            </a:rPr>
                          </m:ctrlPr>
                        </m:radPr>
                        <m:deg/>
                        <m:e>
                          <m:r>
                            <a:rPr lang="en-US" sz="1600" b="0" i="1" smtClean="0">
                              <a:latin typeface="Cambria Math" charset="0"/>
                              <a:ea typeface="Cambria Math" charset="0"/>
                              <a:cs typeface="Cambria Math" charset="0"/>
                            </a:rPr>
                            <m:t>0.0786</m:t>
                          </m:r>
                        </m:e>
                      </m:rad>
                    </m:oMath>
                    <m:oMath xmlns:m="http://schemas.openxmlformats.org/officeDocument/2006/math">
                      <m:r>
                        <a:rPr lang="en-US" sz="1600" b="0" i="1" smtClean="0">
                          <a:latin typeface="Cambria Math" charset="0"/>
                          <a:ea typeface="Cambria Math" charset="0"/>
                          <a:cs typeface="Cambria Math" charset="0"/>
                        </a:rPr>
                        <m:t>=.2804</m:t>
                      </m:r>
                    </m:oMath>
                    <m:oMath xmlns:m="http://schemas.openxmlformats.org/officeDocument/2006/math">
                      <m:r>
                        <a:rPr lang="en-US" sz="1600" b="0" i="1" smtClean="0">
                          <a:latin typeface="Cambria Math" charset="0"/>
                          <a:ea typeface="Cambria Math" charset="0"/>
                          <a:cs typeface="Cambria Math" charset="0"/>
                        </a:rPr>
                        <m:t>=.28</m:t>
                      </m:r>
                    </m:oMath>
                  </m:oMathPara>
                </a14:m>
                <a:endParaRPr lang="en-US" sz="1600" dirty="0"/>
              </a:p>
            </p:txBody>
          </p:sp>
        </mc:Choice>
        <mc:Fallback xmlns="">
          <p:sp>
            <p:nvSpPr>
              <p:cNvPr id="11" name="TextBox 10">
                <a:extLst>
                  <a:ext uri="{FF2B5EF4-FFF2-40B4-BE49-F238E27FC236}">
                    <a16:creationId xmlns:a16="http://schemas.microsoft.com/office/drawing/2014/main" id="{B356827A-2F42-4C77-980A-8DC2660B085F}"/>
                  </a:ext>
                </a:extLst>
              </p:cNvPr>
              <p:cNvSpPr txBox="1">
                <a:spLocks noRot="1" noChangeAspect="1" noMove="1" noResize="1" noEditPoints="1" noAdjustHandles="1" noChangeArrowheads="1" noChangeShapeType="1" noTextEdit="1"/>
              </p:cNvSpPr>
              <p:nvPr/>
            </p:nvSpPr>
            <p:spPr>
              <a:xfrm>
                <a:off x="5389756" y="906420"/>
                <a:ext cx="3124200" cy="451771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6749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964773" cy="1030050"/>
          </a:xfrm>
        </p:spPr>
        <p:txBody>
          <a:bodyPr>
            <a:normAutofit fontScale="90000"/>
          </a:bodyPr>
          <a:lstStyle/>
          <a:p>
            <a:pPr algn="l"/>
            <a:r>
              <a:rPr lang="en-US" sz="4000" dirty="0"/>
              <a:t>The Chi-Square Goodness-of-Fit Test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9A1BFC7B-9047-46E6-85E9-FFFCA3C0B08F}"/>
              </a:ext>
            </a:extLst>
          </p:cNvPr>
          <p:cNvSpPr>
            <a:spLocks noGrp="1"/>
          </p:cNvSpPr>
          <p:nvPr>
            <p:ph idx="1"/>
          </p:nvPr>
        </p:nvSpPr>
        <p:spPr>
          <a:xfrm>
            <a:off x="457200" y="1600200"/>
            <a:ext cx="8229600" cy="4525963"/>
          </a:xfrm>
        </p:spPr>
        <p:txBody>
          <a:bodyPr/>
          <a:lstStyle/>
          <a:p>
            <a:pPr>
              <a:spcBef>
                <a:spcPts val="0"/>
              </a:spcBef>
            </a:pPr>
            <a:r>
              <a:rPr lang="en-US" sz="2400" dirty="0"/>
              <a:t>Example: Dr. Koenig’s Traffic Tickets Study</a:t>
            </a:r>
          </a:p>
          <a:p>
            <a:pPr lvl="1">
              <a:spcBef>
                <a:spcPts val="0"/>
              </a:spcBef>
              <a:spcAft>
                <a:spcPts val="1200"/>
              </a:spcAft>
            </a:pPr>
            <a:r>
              <a:rPr lang="en-US" sz="2000" dirty="0"/>
              <a:t>Do local police ticket teenagers more often than they ticket adult drivers?</a:t>
            </a:r>
          </a:p>
          <a:p>
            <a:pPr lvl="2">
              <a:spcBef>
                <a:spcPts val="0"/>
              </a:spcBef>
              <a:spcAft>
                <a:spcPts val="1200"/>
              </a:spcAft>
            </a:pPr>
            <a:r>
              <a:rPr lang="en-US" sz="1800" dirty="0"/>
              <a:t>Randomly selected 6 traffic tickets each month for a year (72 tickets total) </a:t>
            </a:r>
          </a:p>
          <a:p>
            <a:pPr lvl="2">
              <a:spcBef>
                <a:spcPts val="0"/>
              </a:spcBef>
              <a:spcAft>
                <a:spcPts val="1200"/>
              </a:spcAft>
            </a:pPr>
            <a:r>
              <a:rPr lang="en-US" sz="1800" dirty="0"/>
              <a:t>11 of the tickets were teen drivers and 61 went to adults</a:t>
            </a:r>
          </a:p>
          <a:p>
            <a:pPr lvl="1">
              <a:spcBef>
                <a:spcPts val="0"/>
              </a:spcBef>
              <a:spcAft>
                <a:spcPts val="1200"/>
              </a:spcAft>
            </a:pPr>
            <a:r>
              <a:rPr lang="en-US" sz="2000" dirty="0"/>
              <a:t>Ages of 72 Ticketed Drivers</a:t>
            </a:r>
          </a:p>
        </p:txBody>
      </p:sp>
      <p:graphicFrame>
        <p:nvGraphicFramePr>
          <p:cNvPr id="9" name="Table 8">
            <a:extLst>
              <a:ext uri="{FF2B5EF4-FFF2-40B4-BE49-F238E27FC236}">
                <a16:creationId xmlns:a16="http://schemas.microsoft.com/office/drawing/2014/main" id="{CE2C0F1F-967E-407E-8315-FFE684A1ECB5}"/>
              </a:ext>
            </a:extLst>
          </p:cNvPr>
          <p:cNvGraphicFramePr>
            <a:graphicFrameLocks noGrp="1"/>
          </p:cNvGraphicFramePr>
          <p:nvPr>
            <p:extLst>
              <p:ext uri="{D42A27DB-BD31-4B8C-83A1-F6EECF244321}">
                <p14:modId xmlns:p14="http://schemas.microsoft.com/office/powerpoint/2010/main" val="1097828094"/>
              </p:ext>
            </p:extLst>
          </p:nvPr>
        </p:nvGraphicFramePr>
        <p:xfrm>
          <a:off x="1524000" y="4265343"/>
          <a:ext cx="6096000" cy="741680"/>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Teenagers</a:t>
                      </a:r>
                    </a:p>
                  </a:txBody>
                  <a:tcPr/>
                </a:tc>
                <a:tc>
                  <a:txBody>
                    <a:bodyPr/>
                    <a:lstStyle/>
                    <a:p>
                      <a:pPr algn="ctr"/>
                      <a:r>
                        <a:rPr lang="en-US" dirty="0"/>
                        <a:t>Adults</a:t>
                      </a:r>
                    </a:p>
                  </a:txBody>
                  <a:tcPr/>
                </a:tc>
                <a:extLst>
                  <a:ext uri="{0D108BD9-81ED-4DB2-BD59-A6C34878D82A}">
                    <a16:rowId xmlns:a16="http://schemas.microsoft.com/office/drawing/2014/main" val="10000"/>
                  </a:ext>
                </a:extLst>
              </a:tr>
              <a:tr h="370840">
                <a:tc>
                  <a:txBody>
                    <a:bodyPr/>
                    <a:lstStyle/>
                    <a:p>
                      <a:pPr algn="ctr"/>
                      <a:r>
                        <a:rPr lang="en-US" dirty="0"/>
                        <a:t>11</a:t>
                      </a:r>
                    </a:p>
                  </a:txBody>
                  <a:tcPr/>
                </a:tc>
                <a:tc>
                  <a:txBody>
                    <a:bodyPr/>
                    <a:lstStyle/>
                    <a:p>
                      <a:pPr algn="ctr"/>
                      <a:r>
                        <a:rPr lang="en-US"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17587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277009" cy="502602"/>
          </a:xfrm>
        </p:spPr>
        <p:txBody>
          <a:bodyPr>
            <a:normAutofit fontScale="90000"/>
          </a:bodyPr>
          <a:lstStyle/>
          <a:p>
            <a:r>
              <a:rPr lang="en-US" sz="4000" dirty="0"/>
              <a:t>Guidelines for Interpreting Cramer’s V</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8" name="Table 7">
            <a:extLst>
              <a:ext uri="{FF2B5EF4-FFF2-40B4-BE49-F238E27FC236}">
                <a16:creationId xmlns:a16="http://schemas.microsoft.com/office/drawing/2014/main" id="{20709BB6-55B8-4613-A630-BAA16C270099}"/>
              </a:ext>
            </a:extLst>
          </p:cNvPr>
          <p:cNvGraphicFramePr>
            <a:graphicFrameLocks noGrp="1"/>
          </p:cNvGraphicFramePr>
          <p:nvPr>
            <p:extLst>
              <p:ext uri="{D42A27DB-BD31-4B8C-83A1-F6EECF244321}">
                <p14:modId xmlns:p14="http://schemas.microsoft.com/office/powerpoint/2010/main" val="4007097500"/>
              </p:ext>
            </p:extLst>
          </p:nvPr>
        </p:nvGraphicFramePr>
        <p:xfrm>
          <a:off x="457200" y="1203960"/>
          <a:ext cx="8382000" cy="2225040"/>
        </p:xfrm>
        <a:graphic>
          <a:graphicData uri="http://schemas.openxmlformats.org/drawingml/2006/table">
            <a:tbl>
              <a:tblPr firstRow="1" bandRow="1">
                <a:tableStyleId>{7DF18680-E054-41AD-8BC1-D1AEF772440D}</a:tableStyleId>
              </a:tblPr>
              <a:tblGrid>
                <a:gridCol w="1289538">
                  <a:extLst>
                    <a:ext uri="{9D8B030D-6E8A-4147-A177-3AD203B41FA5}">
                      <a16:colId xmlns:a16="http://schemas.microsoft.com/office/drawing/2014/main" val="20000"/>
                    </a:ext>
                  </a:extLst>
                </a:gridCol>
                <a:gridCol w="2596662">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a:t>Small Effect Size</a:t>
                      </a:r>
                    </a:p>
                  </a:txBody>
                  <a:tcPr/>
                </a:tc>
                <a:tc>
                  <a:txBody>
                    <a:bodyPr/>
                    <a:lstStyle/>
                    <a:p>
                      <a:pPr algn="ctr"/>
                      <a:r>
                        <a:rPr lang="en-US" dirty="0"/>
                        <a:t>Medium Effect Size</a:t>
                      </a:r>
                    </a:p>
                  </a:txBody>
                  <a:tcPr/>
                </a:tc>
                <a:tc>
                  <a:txBody>
                    <a:bodyPr/>
                    <a:lstStyle/>
                    <a:p>
                      <a:pPr algn="ctr"/>
                      <a:r>
                        <a:rPr lang="en-US" dirty="0"/>
                        <a:t>Large Effect Size</a:t>
                      </a:r>
                    </a:p>
                  </a:txBody>
                  <a:tcPr/>
                </a:tc>
                <a:extLst>
                  <a:ext uri="{0D108BD9-81ED-4DB2-BD59-A6C34878D82A}">
                    <a16:rowId xmlns:a16="http://schemas.microsoft.com/office/drawing/2014/main" val="10000"/>
                  </a:ext>
                </a:extLst>
              </a:tr>
              <a:tr h="370840">
                <a:tc>
                  <a:txBody>
                    <a:bodyPr/>
                    <a:lstStyle/>
                    <a:p>
                      <a:pPr algn="ctr"/>
                      <a:r>
                        <a:rPr lang="en-US" i="1" dirty="0" err="1"/>
                        <a:t>df</a:t>
                      </a:r>
                      <a:r>
                        <a:rPr lang="en-US" i="1" baseline="-25000" dirty="0" err="1"/>
                        <a:t>RC</a:t>
                      </a:r>
                      <a:r>
                        <a:rPr lang="en-US" dirty="0"/>
                        <a:t>=1</a:t>
                      </a:r>
                    </a:p>
                  </a:txBody>
                  <a:tcPr/>
                </a:tc>
                <a:tc>
                  <a:txBody>
                    <a:bodyPr/>
                    <a:lstStyle/>
                    <a:p>
                      <a:pPr algn="ctr"/>
                      <a:r>
                        <a:rPr lang="en-US" dirty="0"/>
                        <a:t>.10</a:t>
                      </a:r>
                    </a:p>
                  </a:txBody>
                  <a:tcPr/>
                </a:tc>
                <a:tc>
                  <a:txBody>
                    <a:bodyPr/>
                    <a:lstStyle/>
                    <a:p>
                      <a:pPr algn="ctr"/>
                      <a:r>
                        <a:rPr lang="en-US" dirty="0"/>
                        <a:t>.30</a:t>
                      </a:r>
                    </a:p>
                  </a:txBody>
                  <a:tcPr/>
                </a:tc>
                <a:tc>
                  <a:txBody>
                    <a:bodyPr/>
                    <a:lstStyle/>
                    <a:p>
                      <a:pPr algn="ctr"/>
                      <a:r>
                        <a:rPr lang="en-US" dirty="0"/>
                        <a:t>.50</a:t>
                      </a:r>
                    </a:p>
                  </a:txBody>
                  <a:tcPr/>
                </a:tc>
                <a:extLst>
                  <a:ext uri="{0D108BD9-81ED-4DB2-BD59-A6C34878D82A}">
                    <a16:rowId xmlns:a16="http://schemas.microsoft.com/office/drawing/2014/main" val="10001"/>
                  </a:ext>
                </a:extLst>
              </a:tr>
              <a:tr h="370840">
                <a:tc>
                  <a:txBody>
                    <a:bodyPr/>
                    <a:lstStyle/>
                    <a:p>
                      <a:pPr algn="ctr"/>
                      <a:r>
                        <a:rPr lang="en-US" i="1" dirty="0" err="1"/>
                        <a:t>df</a:t>
                      </a:r>
                      <a:r>
                        <a:rPr lang="en-US" i="1" baseline="-25000" dirty="0" err="1"/>
                        <a:t>RC</a:t>
                      </a:r>
                      <a:r>
                        <a:rPr lang="en-US" dirty="0"/>
                        <a:t>=2</a:t>
                      </a:r>
                    </a:p>
                  </a:txBody>
                  <a:tcPr/>
                </a:tc>
                <a:tc>
                  <a:txBody>
                    <a:bodyPr/>
                    <a:lstStyle/>
                    <a:p>
                      <a:pPr algn="ctr"/>
                      <a:r>
                        <a:rPr lang="en-US" dirty="0"/>
                        <a:t>.07</a:t>
                      </a:r>
                    </a:p>
                  </a:txBody>
                  <a:tcPr/>
                </a:tc>
                <a:tc>
                  <a:txBody>
                    <a:bodyPr/>
                    <a:lstStyle/>
                    <a:p>
                      <a:pPr algn="ctr"/>
                      <a:r>
                        <a:rPr lang="en-US" dirty="0"/>
                        <a:t>.21</a:t>
                      </a:r>
                    </a:p>
                  </a:txBody>
                  <a:tcPr/>
                </a:tc>
                <a:tc>
                  <a:txBody>
                    <a:bodyPr/>
                    <a:lstStyle/>
                    <a:p>
                      <a:pPr algn="ctr"/>
                      <a:r>
                        <a:rPr lang="en-US" dirty="0"/>
                        <a:t>.35</a:t>
                      </a:r>
                    </a:p>
                  </a:txBody>
                  <a:tcPr/>
                </a:tc>
                <a:extLst>
                  <a:ext uri="{0D108BD9-81ED-4DB2-BD59-A6C34878D82A}">
                    <a16:rowId xmlns:a16="http://schemas.microsoft.com/office/drawing/2014/main" val="10002"/>
                  </a:ext>
                </a:extLst>
              </a:tr>
              <a:tr h="370840">
                <a:tc>
                  <a:txBody>
                    <a:bodyPr/>
                    <a:lstStyle/>
                    <a:p>
                      <a:pPr algn="ctr"/>
                      <a:r>
                        <a:rPr lang="en-US" i="1" dirty="0" err="1"/>
                        <a:t>df</a:t>
                      </a:r>
                      <a:r>
                        <a:rPr lang="en-US" i="1" baseline="-25000" dirty="0" err="1"/>
                        <a:t>RC</a:t>
                      </a:r>
                      <a:r>
                        <a:rPr lang="en-US" dirty="0"/>
                        <a:t>=3</a:t>
                      </a:r>
                    </a:p>
                  </a:txBody>
                  <a:tcPr/>
                </a:tc>
                <a:tc>
                  <a:txBody>
                    <a:bodyPr/>
                    <a:lstStyle/>
                    <a:p>
                      <a:pPr algn="ctr"/>
                      <a:r>
                        <a:rPr lang="en-US" dirty="0"/>
                        <a:t>.06</a:t>
                      </a:r>
                    </a:p>
                  </a:txBody>
                  <a:tcPr/>
                </a:tc>
                <a:tc>
                  <a:txBody>
                    <a:bodyPr/>
                    <a:lstStyle/>
                    <a:p>
                      <a:pPr algn="ctr"/>
                      <a:r>
                        <a:rPr lang="en-US" dirty="0"/>
                        <a:t>.17</a:t>
                      </a:r>
                    </a:p>
                  </a:txBody>
                  <a:tcPr/>
                </a:tc>
                <a:tc>
                  <a:txBody>
                    <a:bodyPr/>
                    <a:lstStyle/>
                    <a:p>
                      <a:pPr algn="ctr"/>
                      <a:r>
                        <a:rPr lang="en-US" dirty="0"/>
                        <a:t>.29</a:t>
                      </a:r>
                    </a:p>
                  </a:txBody>
                  <a:tcPr/>
                </a:tc>
                <a:extLst>
                  <a:ext uri="{0D108BD9-81ED-4DB2-BD59-A6C34878D82A}">
                    <a16:rowId xmlns:a16="http://schemas.microsoft.com/office/drawing/2014/main" val="10003"/>
                  </a:ext>
                </a:extLst>
              </a:tr>
              <a:tr h="370840">
                <a:tc>
                  <a:txBody>
                    <a:bodyPr/>
                    <a:lstStyle/>
                    <a:p>
                      <a:pPr algn="ctr"/>
                      <a:r>
                        <a:rPr lang="en-US" i="1" dirty="0" err="1"/>
                        <a:t>df</a:t>
                      </a:r>
                      <a:r>
                        <a:rPr lang="en-US" i="1" baseline="-25000" dirty="0" err="1"/>
                        <a:t>RC</a:t>
                      </a:r>
                      <a:r>
                        <a:rPr lang="en-US" dirty="0"/>
                        <a:t>=4</a:t>
                      </a:r>
                    </a:p>
                  </a:txBody>
                  <a:tcPr/>
                </a:tc>
                <a:tc>
                  <a:txBody>
                    <a:bodyPr/>
                    <a:lstStyle/>
                    <a:p>
                      <a:pPr algn="ctr"/>
                      <a:r>
                        <a:rPr lang="en-US" dirty="0"/>
                        <a:t>.05</a:t>
                      </a:r>
                    </a:p>
                  </a:txBody>
                  <a:tcPr/>
                </a:tc>
                <a:tc>
                  <a:txBody>
                    <a:bodyPr/>
                    <a:lstStyle/>
                    <a:p>
                      <a:pPr algn="ctr"/>
                      <a:r>
                        <a:rPr lang="en-US" dirty="0"/>
                        <a:t>.15</a:t>
                      </a:r>
                    </a:p>
                  </a:txBody>
                  <a:tcPr/>
                </a:tc>
                <a:tc>
                  <a:txBody>
                    <a:bodyPr/>
                    <a:lstStyle/>
                    <a:p>
                      <a:pPr algn="ctr"/>
                      <a:r>
                        <a:rPr lang="en-US" dirty="0"/>
                        <a:t>.25</a:t>
                      </a:r>
                    </a:p>
                  </a:txBody>
                  <a:tcPr/>
                </a:tc>
                <a:extLst>
                  <a:ext uri="{0D108BD9-81ED-4DB2-BD59-A6C34878D82A}">
                    <a16:rowId xmlns:a16="http://schemas.microsoft.com/office/drawing/2014/main" val="10004"/>
                  </a:ext>
                </a:extLst>
              </a:tr>
              <a:tr h="370840">
                <a:tc>
                  <a:txBody>
                    <a:bodyPr/>
                    <a:lstStyle/>
                    <a:p>
                      <a:pPr algn="ctr"/>
                      <a:r>
                        <a:rPr lang="en-US" i="1" dirty="0" err="1"/>
                        <a:t>df</a:t>
                      </a:r>
                      <a:r>
                        <a:rPr lang="en-US" i="1" baseline="-25000" dirty="0" err="1"/>
                        <a:t>RC</a:t>
                      </a:r>
                      <a:r>
                        <a:rPr lang="en-US" dirty="0"/>
                        <a:t>=5</a:t>
                      </a:r>
                    </a:p>
                  </a:txBody>
                  <a:tcPr/>
                </a:tc>
                <a:tc>
                  <a:txBody>
                    <a:bodyPr/>
                    <a:lstStyle/>
                    <a:p>
                      <a:pPr algn="ctr"/>
                      <a:r>
                        <a:rPr lang="en-US" dirty="0"/>
                        <a:t>.05</a:t>
                      </a:r>
                    </a:p>
                  </a:txBody>
                  <a:tcPr/>
                </a:tc>
                <a:tc>
                  <a:txBody>
                    <a:bodyPr/>
                    <a:lstStyle/>
                    <a:p>
                      <a:pPr algn="ctr"/>
                      <a:r>
                        <a:rPr lang="en-US" dirty="0"/>
                        <a:t>.13</a:t>
                      </a:r>
                    </a:p>
                  </a:txBody>
                  <a:tcPr/>
                </a:tc>
                <a:tc>
                  <a:txBody>
                    <a:bodyPr/>
                    <a:lstStyle/>
                    <a:p>
                      <a:pPr algn="ctr"/>
                      <a:r>
                        <a:rPr lang="en-US" dirty="0"/>
                        <a:t>.22</a:t>
                      </a:r>
                    </a:p>
                  </a:txBody>
                  <a:tcPr/>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4A145827-830F-4DA2-BFDE-76D508F476F4}"/>
              </a:ext>
            </a:extLst>
          </p:cNvPr>
          <p:cNvSpPr txBox="1"/>
          <p:nvPr/>
        </p:nvSpPr>
        <p:spPr>
          <a:xfrm>
            <a:off x="762000" y="3947160"/>
            <a:ext cx="7467600" cy="923330"/>
          </a:xfrm>
          <a:prstGeom prst="rect">
            <a:avLst/>
          </a:prstGeom>
          <a:noFill/>
        </p:spPr>
        <p:txBody>
          <a:bodyPr wrap="square" rtlCol="0">
            <a:spAutoFit/>
          </a:bodyPr>
          <a:lstStyle/>
          <a:p>
            <a:r>
              <a:rPr lang="en-US" sz="1800" dirty="0"/>
              <a:t>These effect sizes are from Cohen (1988). Note that when </a:t>
            </a:r>
            <a:r>
              <a:rPr lang="en-US" sz="1800" i="1" dirty="0" err="1"/>
              <a:t>df</a:t>
            </a:r>
            <a:r>
              <a:rPr lang="en-US" sz="1800" i="1" baseline="-25000" dirty="0" err="1"/>
              <a:t>RC</a:t>
            </a:r>
            <a:r>
              <a:rPr lang="en-US" sz="1800" dirty="0"/>
              <a:t> = 1, the effect size for Cramer’s </a:t>
            </a:r>
            <a:r>
              <a:rPr lang="en-US" sz="1800" i="1" dirty="0"/>
              <a:t>V</a:t>
            </a:r>
            <a:r>
              <a:rPr lang="en-US" sz="1800" dirty="0"/>
              <a:t> is the same as it is for a Pearson </a:t>
            </a:r>
            <a:r>
              <a:rPr lang="en-US" sz="1800" i="1" dirty="0"/>
              <a:t>r</a:t>
            </a:r>
            <a:r>
              <a:rPr lang="en-US" sz="1800" dirty="0"/>
              <a:t>. As degrees of freedom increase, a smaller </a:t>
            </a:r>
            <a:r>
              <a:rPr lang="en-US" sz="1800" i="1" dirty="0"/>
              <a:t>V</a:t>
            </a:r>
            <a:r>
              <a:rPr lang="en-US" sz="1800" dirty="0"/>
              <a:t> is interpreted as a larger effect.</a:t>
            </a:r>
          </a:p>
        </p:txBody>
      </p:sp>
    </p:spTree>
    <p:extLst>
      <p:ext uri="{BB962C8B-B14F-4D97-AF65-F5344CB8AC3E}">
        <p14:creationId xmlns:p14="http://schemas.microsoft.com/office/powerpoint/2010/main" val="3344062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258316" cy="991574"/>
          </a:xfrm>
        </p:spPr>
        <p:txBody>
          <a:bodyPr>
            <a:normAutofit fontScale="90000"/>
          </a:bodyPr>
          <a:lstStyle/>
          <a:p>
            <a:pPr algn="l"/>
            <a:r>
              <a:rPr lang="en-US" sz="4000" dirty="0"/>
              <a:t>Putting It All Together: Reading and Grades Example </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ADD232AE-D79E-4D9E-96CF-AC43EACAFD0D}"/>
              </a:ext>
            </a:extLst>
          </p:cNvPr>
          <p:cNvSpPr>
            <a:spLocks noGrp="1"/>
          </p:cNvSpPr>
          <p:nvPr>
            <p:ph idx="1"/>
          </p:nvPr>
        </p:nvSpPr>
        <p:spPr>
          <a:xfrm>
            <a:off x="457200" y="1600200"/>
            <a:ext cx="8229600" cy="4525963"/>
          </a:xfrm>
        </p:spPr>
        <p:txBody>
          <a:bodyPr/>
          <a:lstStyle/>
          <a:p>
            <a:pPr>
              <a:spcBef>
                <a:spcPts val="0"/>
              </a:spcBef>
            </a:pPr>
            <a:r>
              <a:rPr lang="en-US" dirty="0"/>
              <a:t>Four points addressed in Dr. Pradesh’s interpretation</a:t>
            </a:r>
            <a:br>
              <a:rPr lang="en-US" dirty="0"/>
            </a:br>
            <a:endParaRPr lang="en-US" dirty="0"/>
          </a:p>
          <a:p>
            <a:pPr lvl="1">
              <a:spcBef>
                <a:spcPts val="0"/>
              </a:spcBef>
            </a:pPr>
            <a:r>
              <a:rPr lang="en-US" dirty="0"/>
              <a:t>Briefly tells what the study was about</a:t>
            </a:r>
          </a:p>
          <a:p>
            <a:pPr lvl="1">
              <a:spcBef>
                <a:spcPts val="0"/>
              </a:spcBef>
            </a:pPr>
            <a:r>
              <a:rPr lang="en-US" dirty="0"/>
              <a:t>States the results</a:t>
            </a:r>
          </a:p>
          <a:p>
            <a:pPr lvl="1">
              <a:spcBef>
                <a:spcPts val="0"/>
              </a:spcBef>
            </a:pPr>
            <a:r>
              <a:rPr lang="en-US" dirty="0"/>
              <a:t>Explains the meaning of the results</a:t>
            </a:r>
          </a:p>
          <a:p>
            <a:pPr lvl="1">
              <a:spcBef>
                <a:spcPts val="0"/>
              </a:spcBef>
            </a:pPr>
            <a:r>
              <a:rPr lang="en-US" dirty="0"/>
              <a:t>Makes suggestions for future research</a:t>
            </a:r>
          </a:p>
        </p:txBody>
      </p:sp>
    </p:spTree>
    <p:extLst>
      <p:ext uri="{BB962C8B-B14F-4D97-AF65-F5344CB8AC3E}">
        <p14:creationId xmlns:p14="http://schemas.microsoft.com/office/powerpoint/2010/main" val="3640195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236336" cy="502602"/>
          </a:xfrm>
        </p:spPr>
        <p:txBody>
          <a:bodyPr>
            <a:normAutofit fontScale="90000"/>
          </a:bodyPr>
          <a:lstStyle/>
          <a:p>
            <a:r>
              <a:rPr lang="en-US" sz="4000" dirty="0"/>
              <a:t>Other Nonparametric Tests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DE73F8B8-59CC-4AEC-ADDF-DE00ABA8C606}"/>
              </a:ext>
            </a:extLst>
          </p:cNvPr>
          <p:cNvSpPr>
            <a:spLocks noGrp="1"/>
          </p:cNvSpPr>
          <p:nvPr>
            <p:ph idx="1"/>
          </p:nvPr>
        </p:nvSpPr>
        <p:spPr>
          <a:xfrm>
            <a:off x="457200" y="977717"/>
            <a:ext cx="8229600" cy="4525963"/>
          </a:xfrm>
        </p:spPr>
        <p:txBody>
          <a:bodyPr>
            <a:normAutofit fontScale="92500" lnSpcReduction="20000"/>
          </a:bodyPr>
          <a:lstStyle/>
          <a:p>
            <a:pPr>
              <a:lnSpc>
                <a:spcPct val="110000"/>
              </a:lnSpc>
              <a:spcBef>
                <a:spcPts val="0"/>
              </a:spcBef>
            </a:pPr>
            <a:r>
              <a:rPr lang="en-US" dirty="0"/>
              <a:t>Spearman Rank-Order Correlation Coefficient</a:t>
            </a:r>
          </a:p>
          <a:p>
            <a:pPr lvl="1">
              <a:lnSpc>
                <a:spcPct val="110000"/>
              </a:lnSpc>
              <a:spcBef>
                <a:spcPts val="0"/>
              </a:spcBef>
            </a:pPr>
            <a:r>
              <a:rPr lang="en-US" dirty="0"/>
              <a:t>Nonparametric version of the Pearson correlation coefficient</a:t>
            </a:r>
          </a:p>
          <a:p>
            <a:pPr lvl="1">
              <a:lnSpc>
                <a:spcPct val="110000"/>
              </a:lnSpc>
              <a:spcBef>
                <a:spcPts val="0"/>
              </a:spcBef>
            </a:pPr>
            <a:r>
              <a:rPr lang="en-US" dirty="0"/>
              <a:t>Examines the relationship between </a:t>
            </a:r>
          </a:p>
          <a:p>
            <a:pPr lvl="2">
              <a:lnSpc>
                <a:spcPct val="110000"/>
              </a:lnSpc>
              <a:spcBef>
                <a:spcPts val="0"/>
              </a:spcBef>
            </a:pPr>
            <a:r>
              <a:rPr lang="en-US" dirty="0"/>
              <a:t>Two ordinal-level variables</a:t>
            </a:r>
          </a:p>
          <a:p>
            <a:pPr lvl="2">
              <a:lnSpc>
                <a:spcPct val="110000"/>
              </a:lnSpc>
              <a:spcBef>
                <a:spcPts val="0"/>
              </a:spcBef>
            </a:pPr>
            <a:r>
              <a:rPr lang="en-US" dirty="0"/>
              <a:t>One ordinal-level variable and one interval-/ratio-level variable</a:t>
            </a:r>
          </a:p>
          <a:p>
            <a:pPr lvl="2">
              <a:lnSpc>
                <a:spcPct val="110000"/>
              </a:lnSpc>
              <a:spcBef>
                <a:spcPts val="0"/>
              </a:spcBef>
            </a:pPr>
            <a:r>
              <a:rPr lang="en-US" dirty="0"/>
              <a:t>As a fallback option with two interval-/ratio-level variables when assumptions for Pearson </a:t>
            </a:r>
            <a:r>
              <a:rPr lang="en-US" i="1" dirty="0"/>
              <a:t>r</a:t>
            </a:r>
            <a:r>
              <a:rPr lang="en-US" dirty="0"/>
              <a:t> have been violated</a:t>
            </a:r>
          </a:p>
          <a:p>
            <a:pPr lvl="1">
              <a:lnSpc>
                <a:spcPct val="110000"/>
              </a:lnSpc>
              <a:spcBef>
                <a:spcPts val="0"/>
              </a:spcBef>
            </a:pPr>
            <a:r>
              <a:rPr lang="en-US" dirty="0"/>
              <a:t>Abbreviated Spearman </a:t>
            </a:r>
            <a:r>
              <a:rPr lang="en-US" i="1" dirty="0"/>
              <a:t>r</a:t>
            </a:r>
            <a:r>
              <a:rPr lang="en-US" dirty="0"/>
              <a:t> or </a:t>
            </a:r>
            <a:r>
              <a:rPr lang="en-US" i="1" dirty="0" err="1"/>
              <a:t>r</a:t>
            </a:r>
            <a:r>
              <a:rPr lang="en-US" i="1" baseline="-25000" dirty="0" err="1"/>
              <a:t>s</a:t>
            </a:r>
            <a:endParaRPr lang="en-US" i="1" baseline="-25000" dirty="0"/>
          </a:p>
          <a:p>
            <a:pPr lvl="1">
              <a:lnSpc>
                <a:spcPct val="110000"/>
              </a:lnSpc>
              <a:spcBef>
                <a:spcPts val="0"/>
              </a:spcBef>
            </a:pPr>
            <a:r>
              <a:rPr lang="en-US" dirty="0"/>
              <a:t>Can directly apply the hypothesis-testing steps about hypotheses, decision rules, calculation, and interpretation from the Pearson </a:t>
            </a:r>
            <a:r>
              <a:rPr lang="en-US" i="1" dirty="0"/>
              <a:t>r</a:t>
            </a:r>
            <a:r>
              <a:rPr lang="en-US" dirty="0"/>
              <a:t> to the Spearman </a:t>
            </a:r>
            <a:r>
              <a:rPr lang="en-US" i="1" dirty="0"/>
              <a:t>r</a:t>
            </a:r>
          </a:p>
        </p:txBody>
      </p:sp>
    </p:spTree>
    <p:extLst>
      <p:ext uri="{BB962C8B-B14F-4D97-AF65-F5344CB8AC3E}">
        <p14:creationId xmlns:p14="http://schemas.microsoft.com/office/powerpoint/2010/main" val="4146429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236336" cy="502602"/>
          </a:xfrm>
        </p:spPr>
        <p:txBody>
          <a:bodyPr>
            <a:normAutofit fontScale="90000"/>
          </a:bodyPr>
          <a:lstStyle/>
          <a:p>
            <a:r>
              <a:rPr lang="en-US" sz="4000" dirty="0"/>
              <a:t>Other Nonparametric Tests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D28C853F-E142-48B6-A567-3A660E6E12B6}"/>
              </a:ext>
            </a:extLst>
          </p:cNvPr>
          <p:cNvSpPr>
            <a:spLocks noGrp="1"/>
          </p:cNvSpPr>
          <p:nvPr>
            <p:ph idx="1"/>
          </p:nvPr>
        </p:nvSpPr>
        <p:spPr>
          <a:xfrm>
            <a:off x="457200" y="1366026"/>
            <a:ext cx="4419600" cy="4525963"/>
          </a:xfrm>
        </p:spPr>
        <p:txBody>
          <a:bodyPr>
            <a:normAutofit fontScale="70000" lnSpcReduction="20000"/>
          </a:bodyPr>
          <a:lstStyle/>
          <a:p>
            <a:pPr>
              <a:lnSpc>
                <a:spcPct val="120000"/>
              </a:lnSpc>
              <a:spcBef>
                <a:spcPts val="0"/>
              </a:spcBef>
            </a:pPr>
            <a:r>
              <a:rPr lang="en-US" dirty="0"/>
              <a:t>Spearman Rank-Order Correlation Coefficient</a:t>
            </a:r>
          </a:p>
          <a:p>
            <a:pPr lvl="1">
              <a:lnSpc>
                <a:spcPct val="120000"/>
              </a:lnSpc>
              <a:spcBef>
                <a:spcPts val="0"/>
              </a:spcBef>
            </a:pPr>
            <a:r>
              <a:rPr lang="en-US" dirty="0"/>
              <a:t>Both scatterplots show the relationship between a student’s class rank and his or her desirability as a romantic partner.</a:t>
            </a:r>
          </a:p>
          <a:p>
            <a:pPr lvl="1">
              <a:lnSpc>
                <a:spcPct val="120000"/>
              </a:lnSpc>
              <a:spcBef>
                <a:spcPts val="0"/>
              </a:spcBef>
            </a:pPr>
            <a:r>
              <a:rPr lang="en-US" dirty="0"/>
              <a:t>In the top graph (A), the naturally occurring range is used for each variable.</a:t>
            </a:r>
          </a:p>
          <a:p>
            <a:pPr lvl="1">
              <a:lnSpc>
                <a:spcPct val="120000"/>
              </a:lnSpc>
              <a:spcBef>
                <a:spcPts val="0"/>
              </a:spcBef>
            </a:pPr>
            <a:r>
              <a:rPr lang="en-US" dirty="0"/>
              <a:t>In the bottom graph (B), the variables have been converted to ranks.</a:t>
            </a:r>
          </a:p>
        </p:txBody>
      </p:sp>
      <p:pic>
        <p:nvPicPr>
          <p:cNvPr id="8" name="Picture 7" descr="The figure is a set of two scatterplots. Both scatterplots show the relationship between a student’s class rank and his or her desirability as a romantic partner. In the top graph (A), the naturally occurring range is used for each variable. In the bottom graph (B), the variables have been converted to ranks. For example, in Panel A, the X-axis ranges from 0 to 200, which is sufficient to capture the person with the highest class rank, 165. In Panel B, when the class ranks are ranked from 1 to 24, the person with a rank of 165 now has a score of 24 and the X-axis only has to go up to 25. &#10;" title="Figure 15.6">
            <a:extLst>
              <a:ext uri="{FF2B5EF4-FFF2-40B4-BE49-F238E27FC236}">
                <a16:creationId xmlns:a16="http://schemas.microsoft.com/office/drawing/2014/main" id="{E515ECED-AB44-4439-BC9C-78321DE04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1059323"/>
            <a:ext cx="2981093" cy="4211905"/>
          </a:xfrm>
          <a:prstGeom prst="rect">
            <a:avLst/>
          </a:prstGeom>
        </p:spPr>
      </p:pic>
    </p:spTree>
    <p:extLst>
      <p:ext uri="{BB962C8B-B14F-4D97-AF65-F5344CB8AC3E}">
        <p14:creationId xmlns:p14="http://schemas.microsoft.com/office/powerpoint/2010/main" val="16005087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236336" cy="502602"/>
          </a:xfrm>
        </p:spPr>
        <p:txBody>
          <a:bodyPr>
            <a:normAutofit fontScale="90000"/>
          </a:bodyPr>
          <a:lstStyle/>
          <a:p>
            <a:r>
              <a:rPr lang="en-US" sz="4000" dirty="0"/>
              <a:t>Other Nonparametric Tests</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6F2081EA-78FE-402B-9937-3AFF78673E11}"/>
              </a:ext>
            </a:extLst>
          </p:cNvPr>
          <p:cNvSpPr>
            <a:spLocks noGrp="1"/>
          </p:cNvSpPr>
          <p:nvPr>
            <p:ph idx="1"/>
          </p:nvPr>
        </p:nvSpPr>
        <p:spPr>
          <a:xfrm>
            <a:off x="457200" y="986886"/>
            <a:ext cx="8229600" cy="4525963"/>
          </a:xfrm>
        </p:spPr>
        <p:txBody>
          <a:bodyPr>
            <a:normAutofit fontScale="92500" lnSpcReduction="20000"/>
          </a:bodyPr>
          <a:lstStyle/>
          <a:p>
            <a:pPr>
              <a:lnSpc>
                <a:spcPct val="110000"/>
              </a:lnSpc>
              <a:spcBef>
                <a:spcPts val="0"/>
              </a:spcBef>
            </a:pPr>
            <a:r>
              <a:rPr lang="en-US" dirty="0"/>
              <a:t>Mann–Whitney </a:t>
            </a:r>
            <a:r>
              <a:rPr lang="en-US" i="1" dirty="0"/>
              <a:t>U </a:t>
            </a:r>
            <a:r>
              <a:rPr lang="en-US" dirty="0"/>
              <a:t>Test</a:t>
            </a:r>
          </a:p>
          <a:p>
            <a:pPr lvl="1">
              <a:lnSpc>
                <a:spcPct val="110000"/>
              </a:lnSpc>
              <a:spcBef>
                <a:spcPts val="0"/>
              </a:spcBef>
            </a:pPr>
            <a:r>
              <a:rPr lang="en-US" dirty="0"/>
              <a:t>Nonparametric test used to compare two independent samples on an ordinal-level dependent variable that utilizes ranking</a:t>
            </a:r>
          </a:p>
          <a:p>
            <a:pPr lvl="1">
              <a:lnSpc>
                <a:spcPct val="110000"/>
              </a:lnSpc>
              <a:spcBef>
                <a:spcPts val="0"/>
              </a:spcBef>
            </a:pPr>
            <a:r>
              <a:rPr lang="en-US" dirty="0"/>
              <a:t>Nonparametric equivalent of the independent-samples </a:t>
            </a:r>
            <a:r>
              <a:rPr lang="en-US" i="1" dirty="0"/>
              <a:t>t</a:t>
            </a:r>
            <a:r>
              <a:rPr lang="en-US" dirty="0"/>
              <a:t> test</a:t>
            </a:r>
          </a:p>
          <a:p>
            <a:pPr lvl="2">
              <a:lnSpc>
                <a:spcPct val="110000"/>
              </a:lnSpc>
              <a:spcBef>
                <a:spcPts val="0"/>
              </a:spcBef>
            </a:pPr>
            <a:r>
              <a:rPr lang="en-US" dirty="0"/>
              <a:t>Fallback test when </a:t>
            </a:r>
            <a:r>
              <a:rPr lang="en-US" dirty="0" err="1"/>
              <a:t>nonrobust</a:t>
            </a:r>
            <a:r>
              <a:rPr lang="en-US" dirty="0"/>
              <a:t> assumptions have been violated</a:t>
            </a:r>
          </a:p>
          <a:p>
            <a:pPr lvl="1">
              <a:lnSpc>
                <a:spcPct val="110000"/>
              </a:lnSpc>
              <a:spcBef>
                <a:spcPts val="0"/>
              </a:spcBef>
            </a:pPr>
            <a:r>
              <a:rPr lang="en-US" dirty="0"/>
              <a:t>How Mann–Whitney </a:t>
            </a:r>
            <a:r>
              <a:rPr lang="en-US" i="1" dirty="0"/>
              <a:t>U</a:t>
            </a:r>
            <a:r>
              <a:rPr lang="en-US" dirty="0"/>
              <a:t> Test works</a:t>
            </a:r>
          </a:p>
          <a:p>
            <a:pPr lvl="2">
              <a:lnSpc>
                <a:spcPct val="110000"/>
              </a:lnSpc>
              <a:spcBef>
                <a:spcPts val="0"/>
              </a:spcBef>
            </a:pPr>
            <a:r>
              <a:rPr lang="en-US" dirty="0"/>
              <a:t>Combines two samples into one group</a:t>
            </a:r>
          </a:p>
          <a:p>
            <a:pPr lvl="2">
              <a:lnSpc>
                <a:spcPct val="110000"/>
              </a:lnSpc>
              <a:spcBef>
                <a:spcPts val="0"/>
              </a:spcBef>
            </a:pPr>
            <a:r>
              <a:rPr lang="en-US" dirty="0"/>
              <a:t>Assigns ranks to the whole group</a:t>
            </a:r>
          </a:p>
          <a:p>
            <a:pPr lvl="2">
              <a:lnSpc>
                <a:spcPct val="110000"/>
              </a:lnSpc>
              <a:spcBef>
                <a:spcPts val="0"/>
              </a:spcBef>
            </a:pPr>
            <a:r>
              <a:rPr lang="en-US" dirty="0"/>
              <a:t>Puts the cases back into their original samples</a:t>
            </a:r>
          </a:p>
          <a:p>
            <a:pPr lvl="2">
              <a:lnSpc>
                <a:spcPct val="110000"/>
              </a:lnSpc>
              <a:spcBef>
                <a:spcPts val="0"/>
              </a:spcBef>
            </a:pPr>
            <a:r>
              <a:rPr lang="en-US" dirty="0"/>
              <a:t>Compares the ranks</a:t>
            </a:r>
          </a:p>
        </p:txBody>
      </p:sp>
    </p:spTree>
    <p:extLst>
      <p:ext uri="{BB962C8B-B14F-4D97-AF65-F5344CB8AC3E}">
        <p14:creationId xmlns:p14="http://schemas.microsoft.com/office/powerpoint/2010/main" val="2438625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477731" cy="502602"/>
          </a:xfrm>
        </p:spPr>
        <p:txBody>
          <a:bodyPr>
            <a:noAutofit/>
          </a:bodyPr>
          <a:lstStyle/>
          <a:p>
            <a:r>
              <a:rPr lang="en-US" sz="2800" dirty="0"/>
              <a:t>Other Nonparametric Tests: Mann–Whitney </a:t>
            </a:r>
            <a:r>
              <a:rPr lang="en-US" sz="2800" i="1" dirty="0"/>
              <a:t>U</a:t>
            </a:r>
            <a:r>
              <a:rPr lang="en-US" sz="2800" dirty="0"/>
              <a:t> Test</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aphicFrame>
        <p:nvGraphicFramePr>
          <p:cNvPr id="7" name="Table 6">
            <a:extLst>
              <a:ext uri="{FF2B5EF4-FFF2-40B4-BE49-F238E27FC236}">
                <a16:creationId xmlns:a16="http://schemas.microsoft.com/office/drawing/2014/main" id="{9DCED18E-9296-4070-8656-4DD8FBA4874B}"/>
              </a:ext>
            </a:extLst>
          </p:cNvPr>
          <p:cNvGraphicFramePr>
            <a:graphicFrameLocks noGrp="1"/>
          </p:cNvGraphicFramePr>
          <p:nvPr>
            <p:extLst>
              <p:ext uri="{D42A27DB-BD31-4B8C-83A1-F6EECF244321}">
                <p14:modId xmlns:p14="http://schemas.microsoft.com/office/powerpoint/2010/main" val="565461264"/>
              </p:ext>
            </p:extLst>
          </p:nvPr>
        </p:nvGraphicFramePr>
        <p:xfrm>
          <a:off x="457200" y="1046360"/>
          <a:ext cx="3733800" cy="1645920"/>
        </p:xfrm>
        <a:graphic>
          <a:graphicData uri="http://schemas.openxmlformats.org/drawingml/2006/table">
            <a:tbl>
              <a:tblPr firstRow="1" bandRow="1">
                <a:tableStyleId>{7DF18680-E054-41AD-8BC1-D1AEF772440D}</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tblGrid>
              <a:tr h="0">
                <a:tc>
                  <a:txBody>
                    <a:bodyPr/>
                    <a:lstStyle/>
                    <a:p>
                      <a:pPr algn="ctr"/>
                      <a:r>
                        <a:rPr lang="en-US" sz="1200" dirty="0"/>
                        <a:t>Men</a:t>
                      </a:r>
                    </a:p>
                  </a:txBody>
                  <a:tcPr/>
                </a:tc>
                <a:tc>
                  <a:txBody>
                    <a:bodyPr/>
                    <a:lstStyle/>
                    <a:p>
                      <a:pPr algn="ctr"/>
                      <a:r>
                        <a:rPr lang="en-US" sz="1200" dirty="0"/>
                        <a:t>Women</a:t>
                      </a:r>
                    </a:p>
                  </a:txBody>
                  <a:tcPr/>
                </a:tc>
                <a:extLst>
                  <a:ext uri="{0D108BD9-81ED-4DB2-BD59-A6C34878D82A}">
                    <a16:rowId xmlns:a16="http://schemas.microsoft.com/office/drawing/2014/main" val="10000"/>
                  </a:ext>
                </a:extLst>
              </a:tr>
              <a:tr h="0">
                <a:tc>
                  <a:txBody>
                    <a:bodyPr/>
                    <a:lstStyle/>
                    <a:p>
                      <a:pPr algn="ctr"/>
                      <a:r>
                        <a:rPr lang="en-US" sz="1200" dirty="0"/>
                        <a:t>163</a:t>
                      </a:r>
                    </a:p>
                  </a:txBody>
                  <a:tcPr/>
                </a:tc>
                <a:tc>
                  <a:txBody>
                    <a:bodyPr/>
                    <a:lstStyle/>
                    <a:p>
                      <a:pPr algn="ctr"/>
                      <a:r>
                        <a:rPr lang="en-US" sz="1200" dirty="0"/>
                        <a:t>129</a:t>
                      </a:r>
                    </a:p>
                  </a:txBody>
                  <a:tcPr/>
                </a:tc>
                <a:extLst>
                  <a:ext uri="{0D108BD9-81ED-4DB2-BD59-A6C34878D82A}">
                    <a16:rowId xmlns:a16="http://schemas.microsoft.com/office/drawing/2014/main" val="10001"/>
                  </a:ext>
                </a:extLst>
              </a:tr>
              <a:tr h="0">
                <a:tc>
                  <a:txBody>
                    <a:bodyPr/>
                    <a:lstStyle/>
                    <a:p>
                      <a:pPr algn="ctr"/>
                      <a:r>
                        <a:rPr lang="en-US" sz="1200" dirty="0"/>
                        <a:t>156</a:t>
                      </a:r>
                    </a:p>
                  </a:txBody>
                  <a:tcPr/>
                </a:tc>
                <a:tc>
                  <a:txBody>
                    <a:bodyPr/>
                    <a:lstStyle/>
                    <a:p>
                      <a:pPr algn="ctr"/>
                      <a:r>
                        <a:rPr lang="en-US" sz="1200" dirty="0"/>
                        <a:t>128</a:t>
                      </a:r>
                    </a:p>
                  </a:txBody>
                  <a:tcPr/>
                </a:tc>
                <a:extLst>
                  <a:ext uri="{0D108BD9-81ED-4DB2-BD59-A6C34878D82A}">
                    <a16:rowId xmlns:a16="http://schemas.microsoft.com/office/drawing/2014/main" val="10002"/>
                  </a:ext>
                </a:extLst>
              </a:tr>
              <a:tr h="0">
                <a:tc>
                  <a:txBody>
                    <a:bodyPr/>
                    <a:lstStyle/>
                    <a:p>
                      <a:pPr algn="ctr"/>
                      <a:r>
                        <a:rPr lang="en-US" sz="1200" dirty="0"/>
                        <a:t>155</a:t>
                      </a:r>
                    </a:p>
                  </a:txBody>
                  <a:tcPr/>
                </a:tc>
                <a:tc>
                  <a:txBody>
                    <a:bodyPr/>
                    <a:lstStyle/>
                    <a:p>
                      <a:pPr algn="ctr"/>
                      <a:r>
                        <a:rPr lang="en-US" sz="1200" dirty="0"/>
                        <a:t>126</a:t>
                      </a:r>
                    </a:p>
                  </a:txBody>
                  <a:tcPr/>
                </a:tc>
                <a:extLst>
                  <a:ext uri="{0D108BD9-81ED-4DB2-BD59-A6C34878D82A}">
                    <a16:rowId xmlns:a16="http://schemas.microsoft.com/office/drawing/2014/main" val="10003"/>
                  </a:ext>
                </a:extLst>
              </a:tr>
              <a:tr h="0">
                <a:tc>
                  <a:txBody>
                    <a:bodyPr/>
                    <a:lstStyle/>
                    <a:p>
                      <a:pPr algn="ctr"/>
                      <a:r>
                        <a:rPr lang="en-US" sz="1200" dirty="0"/>
                        <a:t>155</a:t>
                      </a:r>
                    </a:p>
                  </a:txBody>
                  <a:tcPr/>
                </a:tc>
                <a:tc>
                  <a:txBody>
                    <a:bodyPr/>
                    <a:lstStyle/>
                    <a:p>
                      <a:pPr algn="ctr"/>
                      <a:r>
                        <a:rPr lang="en-US" sz="1200" dirty="0"/>
                        <a:t>126</a:t>
                      </a:r>
                    </a:p>
                  </a:txBody>
                  <a:tcPr/>
                </a:tc>
                <a:extLst>
                  <a:ext uri="{0D108BD9-81ED-4DB2-BD59-A6C34878D82A}">
                    <a16:rowId xmlns:a16="http://schemas.microsoft.com/office/drawing/2014/main" val="10004"/>
                  </a:ext>
                </a:extLst>
              </a:tr>
              <a:tr h="0">
                <a:tc>
                  <a:txBody>
                    <a:bodyPr/>
                    <a:lstStyle/>
                    <a:p>
                      <a:pPr algn="ctr"/>
                      <a:r>
                        <a:rPr lang="en-US" sz="1200" dirty="0"/>
                        <a:t>153</a:t>
                      </a:r>
                    </a:p>
                  </a:txBody>
                  <a:tcPr/>
                </a:tc>
                <a:tc>
                  <a:txBody>
                    <a:bodyPr/>
                    <a:lstStyle/>
                    <a:p>
                      <a:pPr algn="ctr"/>
                      <a:r>
                        <a:rPr lang="en-US" sz="1200" dirty="0"/>
                        <a:t>125</a:t>
                      </a:r>
                    </a:p>
                  </a:txBody>
                  <a:tcPr/>
                </a:tc>
                <a:extLst>
                  <a:ext uri="{0D108BD9-81ED-4DB2-BD59-A6C34878D82A}">
                    <a16:rowId xmlns:a16="http://schemas.microsoft.com/office/drawing/2014/main" val="10005"/>
                  </a:ext>
                </a:extLst>
              </a:tr>
            </a:tbl>
          </a:graphicData>
        </a:graphic>
      </p:graphicFrame>
      <p:graphicFrame>
        <p:nvGraphicFramePr>
          <p:cNvPr id="8" name="Table 7">
            <a:extLst>
              <a:ext uri="{FF2B5EF4-FFF2-40B4-BE49-F238E27FC236}">
                <a16:creationId xmlns:a16="http://schemas.microsoft.com/office/drawing/2014/main" id="{5F94B282-A536-4425-97AD-DF40875CB8DA}"/>
              </a:ext>
            </a:extLst>
          </p:cNvPr>
          <p:cNvGraphicFramePr>
            <a:graphicFrameLocks noGrp="1"/>
          </p:cNvGraphicFramePr>
          <p:nvPr>
            <p:extLst>
              <p:ext uri="{D42A27DB-BD31-4B8C-83A1-F6EECF244321}">
                <p14:modId xmlns:p14="http://schemas.microsoft.com/office/powerpoint/2010/main" val="2780732882"/>
              </p:ext>
            </p:extLst>
          </p:nvPr>
        </p:nvGraphicFramePr>
        <p:xfrm>
          <a:off x="4343400" y="1046360"/>
          <a:ext cx="4495800" cy="3017520"/>
        </p:xfrm>
        <a:graphic>
          <a:graphicData uri="http://schemas.openxmlformats.org/drawingml/2006/table">
            <a:tbl>
              <a:tblPr firstRow="1" bandRow="1">
                <a:tableStyleId>{7DF18680-E054-41AD-8BC1-D1AEF772440D}</a:tableStyleId>
              </a:tblPr>
              <a:tblGrid>
                <a:gridCol w="1498600">
                  <a:extLst>
                    <a:ext uri="{9D8B030D-6E8A-4147-A177-3AD203B41FA5}">
                      <a16:colId xmlns:a16="http://schemas.microsoft.com/office/drawing/2014/main" val="20000"/>
                    </a:ext>
                  </a:extLst>
                </a:gridCol>
                <a:gridCol w="1498600">
                  <a:extLst>
                    <a:ext uri="{9D8B030D-6E8A-4147-A177-3AD203B41FA5}">
                      <a16:colId xmlns:a16="http://schemas.microsoft.com/office/drawing/2014/main" val="20001"/>
                    </a:ext>
                  </a:extLst>
                </a:gridCol>
                <a:gridCol w="1498600">
                  <a:extLst>
                    <a:ext uri="{9D8B030D-6E8A-4147-A177-3AD203B41FA5}">
                      <a16:colId xmlns:a16="http://schemas.microsoft.com/office/drawing/2014/main" val="20002"/>
                    </a:ext>
                  </a:extLst>
                </a:gridCol>
              </a:tblGrid>
              <a:tr h="0">
                <a:tc>
                  <a:txBody>
                    <a:bodyPr/>
                    <a:lstStyle/>
                    <a:p>
                      <a:pPr algn="ctr"/>
                      <a:r>
                        <a:rPr lang="en-US" sz="1200" dirty="0"/>
                        <a:t>Speed</a:t>
                      </a:r>
                    </a:p>
                  </a:txBody>
                  <a:tcPr/>
                </a:tc>
                <a:tc>
                  <a:txBody>
                    <a:bodyPr/>
                    <a:lstStyle/>
                    <a:p>
                      <a:pPr algn="ctr"/>
                      <a:r>
                        <a:rPr lang="en-US" sz="1200" dirty="0"/>
                        <a:t>Sex</a:t>
                      </a:r>
                    </a:p>
                  </a:txBody>
                  <a:tcPr/>
                </a:tc>
                <a:tc>
                  <a:txBody>
                    <a:bodyPr/>
                    <a:lstStyle/>
                    <a:p>
                      <a:pPr algn="ctr"/>
                      <a:r>
                        <a:rPr lang="en-US" sz="1200" dirty="0"/>
                        <a:t>Rank</a:t>
                      </a:r>
                    </a:p>
                  </a:txBody>
                  <a:tcPr/>
                </a:tc>
                <a:extLst>
                  <a:ext uri="{0D108BD9-81ED-4DB2-BD59-A6C34878D82A}">
                    <a16:rowId xmlns:a16="http://schemas.microsoft.com/office/drawing/2014/main" val="10000"/>
                  </a:ext>
                </a:extLst>
              </a:tr>
              <a:tr h="0">
                <a:tc>
                  <a:txBody>
                    <a:bodyPr/>
                    <a:lstStyle/>
                    <a:p>
                      <a:pPr algn="ctr"/>
                      <a:r>
                        <a:rPr lang="en-US" sz="1200" dirty="0"/>
                        <a:t>163</a:t>
                      </a:r>
                    </a:p>
                  </a:txBody>
                  <a:tcPr/>
                </a:tc>
                <a:tc>
                  <a:txBody>
                    <a:bodyPr/>
                    <a:lstStyle/>
                    <a:p>
                      <a:pPr algn="ctr"/>
                      <a:r>
                        <a:rPr lang="en-US" sz="1200" dirty="0"/>
                        <a:t>Male</a:t>
                      </a:r>
                    </a:p>
                  </a:txBody>
                  <a:tcPr/>
                </a:tc>
                <a:tc>
                  <a:txBody>
                    <a:bodyPr/>
                    <a:lstStyle/>
                    <a:p>
                      <a:pPr algn="ctr"/>
                      <a:r>
                        <a:rPr lang="en-US" sz="1200" dirty="0"/>
                        <a:t>1</a:t>
                      </a:r>
                    </a:p>
                  </a:txBody>
                  <a:tcPr/>
                </a:tc>
                <a:extLst>
                  <a:ext uri="{0D108BD9-81ED-4DB2-BD59-A6C34878D82A}">
                    <a16:rowId xmlns:a16="http://schemas.microsoft.com/office/drawing/2014/main" val="10001"/>
                  </a:ext>
                </a:extLst>
              </a:tr>
              <a:tr h="0">
                <a:tc>
                  <a:txBody>
                    <a:bodyPr/>
                    <a:lstStyle/>
                    <a:p>
                      <a:pPr algn="ctr"/>
                      <a:r>
                        <a:rPr lang="en-US" sz="1200" dirty="0"/>
                        <a:t>156</a:t>
                      </a:r>
                    </a:p>
                  </a:txBody>
                  <a:tcPr/>
                </a:tc>
                <a:tc>
                  <a:txBody>
                    <a:bodyPr/>
                    <a:lstStyle/>
                    <a:p>
                      <a:pPr algn="ctr"/>
                      <a:r>
                        <a:rPr lang="en-US" sz="1200" dirty="0"/>
                        <a:t>Male</a:t>
                      </a:r>
                    </a:p>
                  </a:txBody>
                  <a:tcPr/>
                </a:tc>
                <a:tc>
                  <a:txBody>
                    <a:bodyPr/>
                    <a:lstStyle/>
                    <a:p>
                      <a:pPr algn="ctr"/>
                      <a:r>
                        <a:rPr lang="en-US" sz="1200" dirty="0"/>
                        <a:t>2</a:t>
                      </a:r>
                    </a:p>
                  </a:txBody>
                  <a:tcPr/>
                </a:tc>
                <a:extLst>
                  <a:ext uri="{0D108BD9-81ED-4DB2-BD59-A6C34878D82A}">
                    <a16:rowId xmlns:a16="http://schemas.microsoft.com/office/drawing/2014/main" val="10002"/>
                  </a:ext>
                </a:extLst>
              </a:tr>
              <a:tr h="0">
                <a:tc>
                  <a:txBody>
                    <a:bodyPr/>
                    <a:lstStyle/>
                    <a:p>
                      <a:pPr algn="ctr"/>
                      <a:r>
                        <a:rPr lang="en-US" sz="1200" dirty="0"/>
                        <a:t>155</a:t>
                      </a:r>
                    </a:p>
                  </a:txBody>
                  <a:tcPr/>
                </a:tc>
                <a:tc>
                  <a:txBody>
                    <a:bodyPr/>
                    <a:lstStyle/>
                    <a:p>
                      <a:pPr algn="ctr"/>
                      <a:r>
                        <a:rPr lang="en-US" sz="1200" dirty="0"/>
                        <a:t>Male</a:t>
                      </a:r>
                    </a:p>
                  </a:txBody>
                  <a:tcPr/>
                </a:tc>
                <a:tc>
                  <a:txBody>
                    <a:bodyPr/>
                    <a:lstStyle/>
                    <a:p>
                      <a:pPr algn="ctr"/>
                      <a:r>
                        <a:rPr lang="en-US" sz="1200" dirty="0"/>
                        <a:t>3.5</a:t>
                      </a:r>
                    </a:p>
                  </a:txBody>
                  <a:tcPr/>
                </a:tc>
                <a:extLst>
                  <a:ext uri="{0D108BD9-81ED-4DB2-BD59-A6C34878D82A}">
                    <a16:rowId xmlns:a16="http://schemas.microsoft.com/office/drawing/2014/main" val="10003"/>
                  </a:ext>
                </a:extLst>
              </a:tr>
              <a:tr h="0">
                <a:tc>
                  <a:txBody>
                    <a:bodyPr/>
                    <a:lstStyle/>
                    <a:p>
                      <a:pPr algn="ctr"/>
                      <a:r>
                        <a:rPr lang="en-US" sz="1200" dirty="0"/>
                        <a:t>155</a:t>
                      </a:r>
                    </a:p>
                  </a:txBody>
                  <a:tcPr/>
                </a:tc>
                <a:tc>
                  <a:txBody>
                    <a:bodyPr/>
                    <a:lstStyle/>
                    <a:p>
                      <a:pPr algn="ctr"/>
                      <a:r>
                        <a:rPr lang="en-US" sz="1200" dirty="0"/>
                        <a:t>Male</a:t>
                      </a:r>
                    </a:p>
                  </a:txBody>
                  <a:tcPr/>
                </a:tc>
                <a:tc>
                  <a:txBody>
                    <a:bodyPr/>
                    <a:lstStyle/>
                    <a:p>
                      <a:pPr algn="ctr"/>
                      <a:r>
                        <a:rPr lang="en-US" sz="1200" dirty="0"/>
                        <a:t>3.5</a:t>
                      </a:r>
                    </a:p>
                  </a:txBody>
                  <a:tcPr/>
                </a:tc>
                <a:extLst>
                  <a:ext uri="{0D108BD9-81ED-4DB2-BD59-A6C34878D82A}">
                    <a16:rowId xmlns:a16="http://schemas.microsoft.com/office/drawing/2014/main" val="10004"/>
                  </a:ext>
                </a:extLst>
              </a:tr>
              <a:tr h="0">
                <a:tc>
                  <a:txBody>
                    <a:bodyPr/>
                    <a:lstStyle/>
                    <a:p>
                      <a:pPr algn="ctr"/>
                      <a:r>
                        <a:rPr lang="en-US" sz="1200" dirty="0"/>
                        <a:t>153</a:t>
                      </a:r>
                    </a:p>
                  </a:txBody>
                  <a:tcPr/>
                </a:tc>
                <a:tc>
                  <a:txBody>
                    <a:bodyPr/>
                    <a:lstStyle/>
                    <a:p>
                      <a:pPr algn="ctr"/>
                      <a:r>
                        <a:rPr lang="en-US" sz="1200" dirty="0"/>
                        <a:t>Male</a:t>
                      </a:r>
                    </a:p>
                  </a:txBody>
                  <a:tcPr/>
                </a:tc>
                <a:tc>
                  <a:txBody>
                    <a:bodyPr/>
                    <a:lstStyle/>
                    <a:p>
                      <a:pPr algn="ctr"/>
                      <a:r>
                        <a:rPr lang="en-US" sz="1200" dirty="0"/>
                        <a:t>5</a:t>
                      </a:r>
                    </a:p>
                  </a:txBody>
                  <a:tcPr/>
                </a:tc>
                <a:extLst>
                  <a:ext uri="{0D108BD9-81ED-4DB2-BD59-A6C34878D82A}">
                    <a16:rowId xmlns:a16="http://schemas.microsoft.com/office/drawing/2014/main" val="10005"/>
                  </a:ext>
                </a:extLst>
              </a:tr>
              <a:tr h="0">
                <a:tc>
                  <a:txBody>
                    <a:bodyPr/>
                    <a:lstStyle/>
                    <a:p>
                      <a:pPr algn="ctr"/>
                      <a:r>
                        <a:rPr lang="en-US" sz="1200" dirty="0"/>
                        <a:t>129</a:t>
                      </a:r>
                    </a:p>
                  </a:txBody>
                  <a:tcPr/>
                </a:tc>
                <a:tc>
                  <a:txBody>
                    <a:bodyPr/>
                    <a:lstStyle/>
                    <a:p>
                      <a:pPr algn="ctr"/>
                      <a:r>
                        <a:rPr lang="en-US" sz="1200" dirty="0"/>
                        <a:t>Female</a:t>
                      </a:r>
                    </a:p>
                  </a:txBody>
                  <a:tcPr/>
                </a:tc>
                <a:tc>
                  <a:txBody>
                    <a:bodyPr/>
                    <a:lstStyle/>
                    <a:p>
                      <a:pPr algn="ctr"/>
                      <a:r>
                        <a:rPr lang="en-US" sz="1200" dirty="0"/>
                        <a:t>6</a:t>
                      </a:r>
                    </a:p>
                  </a:txBody>
                  <a:tcPr/>
                </a:tc>
                <a:extLst>
                  <a:ext uri="{0D108BD9-81ED-4DB2-BD59-A6C34878D82A}">
                    <a16:rowId xmlns:a16="http://schemas.microsoft.com/office/drawing/2014/main" val="10006"/>
                  </a:ext>
                </a:extLst>
              </a:tr>
              <a:tr h="0">
                <a:tc>
                  <a:txBody>
                    <a:bodyPr/>
                    <a:lstStyle/>
                    <a:p>
                      <a:pPr algn="ctr"/>
                      <a:r>
                        <a:rPr lang="en-US" sz="1200" dirty="0"/>
                        <a:t>128</a:t>
                      </a:r>
                    </a:p>
                  </a:txBody>
                  <a:tcPr/>
                </a:tc>
                <a:tc>
                  <a:txBody>
                    <a:bodyPr/>
                    <a:lstStyle/>
                    <a:p>
                      <a:pPr algn="ctr"/>
                      <a:r>
                        <a:rPr lang="en-US" sz="1200" dirty="0"/>
                        <a:t>Female</a:t>
                      </a:r>
                    </a:p>
                  </a:txBody>
                  <a:tcPr/>
                </a:tc>
                <a:tc>
                  <a:txBody>
                    <a:bodyPr/>
                    <a:lstStyle/>
                    <a:p>
                      <a:pPr algn="ctr"/>
                      <a:r>
                        <a:rPr lang="en-US" sz="1200" dirty="0"/>
                        <a:t>7</a:t>
                      </a:r>
                    </a:p>
                  </a:txBody>
                  <a:tcPr/>
                </a:tc>
                <a:extLst>
                  <a:ext uri="{0D108BD9-81ED-4DB2-BD59-A6C34878D82A}">
                    <a16:rowId xmlns:a16="http://schemas.microsoft.com/office/drawing/2014/main" val="10007"/>
                  </a:ext>
                </a:extLst>
              </a:tr>
              <a:tr h="0">
                <a:tc>
                  <a:txBody>
                    <a:bodyPr/>
                    <a:lstStyle/>
                    <a:p>
                      <a:pPr algn="ctr"/>
                      <a:r>
                        <a:rPr lang="en-US" sz="1200" dirty="0"/>
                        <a:t>126</a:t>
                      </a:r>
                    </a:p>
                  </a:txBody>
                  <a:tcPr/>
                </a:tc>
                <a:tc>
                  <a:txBody>
                    <a:bodyPr/>
                    <a:lstStyle/>
                    <a:p>
                      <a:pPr algn="ctr"/>
                      <a:r>
                        <a:rPr lang="en-US" sz="1200" dirty="0"/>
                        <a:t>Female</a:t>
                      </a:r>
                    </a:p>
                  </a:txBody>
                  <a:tcPr/>
                </a:tc>
                <a:tc>
                  <a:txBody>
                    <a:bodyPr/>
                    <a:lstStyle/>
                    <a:p>
                      <a:pPr algn="ctr"/>
                      <a:r>
                        <a:rPr lang="en-US" sz="1200" dirty="0"/>
                        <a:t>8.5</a:t>
                      </a:r>
                    </a:p>
                  </a:txBody>
                  <a:tcPr/>
                </a:tc>
                <a:extLst>
                  <a:ext uri="{0D108BD9-81ED-4DB2-BD59-A6C34878D82A}">
                    <a16:rowId xmlns:a16="http://schemas.microsoft.com/office/drawing/2014/main" val="10008"/>
                  </a:ext>
                </a:extLst>
              </a:tr>
              <a:tr h="0">
                <a:tc>
                  <a:txBody>
                    <a:bodyPr/>
                    <a:lstStyle/>
                    <a:p>
                      <a:pPr algn="ctr"/>
                      <a:r>
                        <a:rPr lang="en-US" sz="1200" dirty="0"/>
                        <a:t>126</a:t>
                      </a:r>
                    </a:p>
                  </a:txBody>
                  <a:tcPr/>
                </a:tc>
                <a:tc>
                  <a:txBody>
                    <a:bodyPr/>
                    <a:lstStyle/>
                    <a:p>
                      <a:pPr algn="ctr"/>
                      <a:r>
                        <a:rPr lang="en-US" sz="1200" dirty="0"/>
                        <a:t>Female</a:t>
                      </a:r>
                    </a:p>
                  </a:txBody>
                  <a:tcPr/>
                </a:tc>
                <a:tc>
                  <a:txBody>
                    <a:bodyPr/>
                    <a:lstStyle/>
                    <a:p>
                      <a:pPr algn="ctr"/>
                      <a:r>
                        <a:rPr lang="en-US" sz="1200" dirty="0"/>
                        <a:t>8.5</a:t>
                      </a:r>
                    </a:p>
                  </a:txBody>
                  <a:tcPr/>
                </a:tc>
                <a:extLst>
                  <a:ext uri="{0D108BD9-81ED-4DB2-BD59-A6C34878D82A}">
                    <a16:rowId xmlns:a16="http://schemas.microsoft.com/office/drawing/2014/main" val="10009"/>
                  </a:ext>
                </a:extLst>
              </a:tr>
              <a:tr h="0">
                <a:tc>
                  <a:txBody>
                    <a:bodyPr/>
                    <a:lstStyle/>
                    <a:p>
                      <a:pPr algn="ctr"/>
                      <a:r>
                        <a:rPr lang="en-US" sz="1200" dirty="0"/>
                        <a:t>125</a:t>
                      </a:r>
                    </a:p>
                  </a:txBody>
                  <a:tcPr/>
                </a:tc>
                <a:tc>
                  <a:txBody>
                    <a:bodyPr/>
                    <a:lstStyle/>
                    <a:p>
                      <a:pPr algn="ctr"/>
                      <a:r>
                        <a:rPr lang="en-US" sz="1200" dirty="0"/>
                        <a:t>Female</a:t>
                      </a:r>
                    </a:p>
                  </a:txBody>
                  <a:tcPr/>
                </a:tc>
                <a:tc>
                  <a:txBody>
                    <a:bodyPr/>
                    <a:lstStyle/>
                    <a:p>
                      <a:pPr algn="ctr"/>
                      <a:r>
                        <a:rPr lang="en-US" sz="1200" dirty="0"/>
                        <a:t>10</a:t>
                      </a:r>
                    </a:p>
                  </a:txBody>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B5200B83-69B3-48CF-83CD-B784B7753906}"/>
              </a:ext>
            </a:extLst>
          </p:cNvPr>
          <p:cNvSpPr txBox="1"/>
          <p:nvPr/>
        </p:nvSpPr>
        <p:spPr>
          <a:xfrm>
            <a:off x="457200" y="2951360"/>
            <a:ext cx="3657600" cy="738664"/>
          </a:xfrm>
          <a:prstGeom prst="rect">
            <a:avLst/>
          </a:prstGeom>
          <a:noFill/>
        </p:spPr>
        <p:txBody>
          <a:bodyPr wrap="square" rtlCol="0">
            <a:spAutoFit/>
          </a:bodyPr>
          <a:lstStyle/>
          <a:p>
            <a:r>
              <a:rPr lang="en-US" sz="1400" dirty="0"/>
              <a:t>These are the speeds, in miles per hour, of the five fastest tennis serves by men and the five fastest tennis serves by women. </a:t>
            </a:r>
          </a:p>
        </p:txBody>
      </p:sp>
      <p:sp>
        <p:nvSpPr>
          <p:cNvPr id="11" name="TextBox 10">
            <a:extLst>
              <a:ext uri="{FF2B5EF4-FFF2-40B4-BE49-F238E27FC236}">
                <a16:creationId xmlns:a16="http://schemas.microsoft.com/office/drawing/2014/main" id="{C8116D77-8F80-49DA-8BC5-4CF3A825125A}"/>
              </a:ext>
            </a:extLst>
          </p:cNvPr>
          <p:cNvSpPr txBox="1"/>
          <p:nvPr/>
        </p:nvSpPr>
        <p:spPr>
          <a:xfrm>
            <a:off x="4419600" y="4246760"/>
            <a:ext cx="4267200" cy="954107"/>
          </a:xfrm>
          <a:prstGeom prst="rect">
            <a:avLst/>
          </a:prstGeom>
          <a:noFill/>
        </p:spPr>
        <p:txBody>
          <a:bodyPr wrap="square" rtlCol="0">
            <a:spAutoFit/>
          </a:bodyPr>
          <a:lstStyle/>
          <a:p>
            <a:r>
              <a:rPr lang="en-US" sz="1400" dirty="0"/>
              <a:t>The data from the two samples in Table 15.13 are combined here in order. It is clear that the five men have faster serves than the five women. And the sum of the ranks for the two sexes, 15 vs. 40, reflects this. </a:t>
            </a:r>
          </a:p>
        </p:txBody>
      </p:sp>
    </p:spTree>
    <p:extLst>
      <p:ext uri="{BB962C8B-B14F-4D97-AF65-F5344CB8AC3E}">
        <p14:creationId xmlns:p14="http://schemas.microsoft.com/office/powerpoint/2010/main" val="1788388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42034" cy="502602"/>
          </a:xfrm>
        </p:spPr>
        <p:txBody>
          <a:bodyPr>
            <a:normAutofit fontScale="90000"/>
          </a:bodyPr>
          <a:lstStyle/>
          <a:p>
            <a:r>
              <a:rPr lang="en-US" sz="4000" dirty="0"/>
              <a:t>Example 1</a:t>
            </a:r>
          </a:p>
        </p:txBody>
      </p:sp>
      <p:sp>
        <p:nvSpPr>
          <p:cNvPr id="5" name="Rectangle 4">
            <a:extLst>
              <a:ext uri="{FF2B5EF4-FFF2-40B4-BE49-F238E27FC236}">
                <a16:creationId xmlns:a16="http://schemas.microsoft.com/office/drawing/2014/main" id="{066B9370-C11A-484E-B864-898AFB94C950}"/>
              </a:ext>
            </a:extLst>
          </p:cNvPr>
          <p:cNvSpPr/>
          <p:nvPr/>
        </p:nvSpPr>
        <p:spPr>
          <a:xfrm>
            <a:off x="658299" y="799056"/>
            <a:ext cx="3690417" cy="1231106"/>
          </a:xfrm>
          <a:prstGeom prst="rect">
            <a:avLst/>
          </a:prstGeom>
        </p:spPr>
        <p:txBody>
          <a:bodyPr wrap="square">
            <a:spAutoFit/>
          </a:bodyPr>
          <a:lstStyle/>
          <a:p>
            <a:r>
              <a:rPr lang="en-US" dirty="0"/>
              <a:t>Attention-deficit/hyperactivity disorder (ADHD) is the most commonly diagnosed neuro-behavioral disorder in children. </a:t>
            </a:r>
          </a:p>
        </p:txBody>
      </p:sp>
      <p:sp>
        <p:nvSpPr>
          <p:cNvPr id="12" name="Rectangle 11">
            <a:extLst>
              <a:ext uri="{FF2B5EF4-FFF2-40B4-BE49-F238E27FC236}">
                <a16:creationId xmlns:a16="http://schemas.microsoft.com/office/drawing/2014/main" id="{1BCDE919-62BD-4800-A1F6-D512E3D0350E}"/>
              </a:ext>
            </a:extLst>
          </p:cNvPr>
          <p:cNvSpPr/>
          <p:nvPr/>
        </p:nvSpPr>
        <p:spPr>
          <a:xfrm>
            <a:off x="625486" y="4800302"/>
            <a:ext cx="8103498" cy="646331"/>
          </a:xfrm>
          <a:prstGeom prst="rect">
            <a:avLst/>
          </a:prstGeom>
        </p:spPr>
        <p:txBody>
          <a:bodyPr wrap="square">
            <a:spAutoFit/>
          </a:bodyPr>
          <a:lstStyle/>
          <a:p>
            <a:pPr>
              <a:buClr>
                <a:schemeClr val="tx2"/>
              </a:buClr>
              <a:buSzPct val="75000"/>
            </a:pPr>
            <a:r>
              <a:rPr lang="en-US" altLang="en-US" b="1" dirty="0"/>
              <a:t>Question: </a:t>
            </a:r>
            <a:r>
              <a:rPr lang="en-US" b="1" dirty="0"/>
              <a:t>Are children born late in the year (younger than their peers) more likely to be diagnosed with ADHD?</a:t>
            </a:r>
          </a:p>
        </p:txBody>
      </p:sp>
      <p:sp>
        <p:nvSpPr>
          <p:cNvPr id="8" name="Rectangle 7">
            <a:extLst>
              <a:ext uri="{FF2B5EF4-FFF2-40B4-BE49-F238E27FC236}">
                <a16:creationId xmlns:a16="http://schemas.microsoft.com/office/drawing/2014/main" id="{698659EE-4C13-4987-BE03-84C193D6E513}"/>
              </a:ext>
            </a:extLst>
          </p:cNvPr>
          <p:cNvSpPr/>
          <p:nvPr/>
        </p:nvSpPr>
        <p:spPr>
          <a:xfrm>
            <a:off x="658300" y="2068931"/>
            <a:ext cx="8070684" cy="1477328"/>
          </a:xfrm>
          <a:prstGeom prst="rect">
            <a:avLst/>
          </a:prstGeom>
        </p:spPr>
        <p:txBody>
          <a:bodyPr wrap="square">
            <a:spAutoFit/>
          </a:bodyPr>
          <a:lstStyle/>
          <a:p>
            <a:r>
              <a:rPr lang="en-US" dirty="0"/>
              <a:t>Several studies have investigated the potential association between season of birth and incidence of ADHD, since season of birth has been studied for a number of mental and behavioral disorders, including schizophrenia, for which an association is well-established. However, among studies hypothesizing a causal relation between season of birth and ADHD, a consistent seasonal pattern has not been found.</a:t>
            </a:r>
          </a:p>
        </p:txBody>
      </p:sp>
      <p:sp>
        <p:nvSpPr>
          <p:cNvPr id="10" name="Rectangle 9">
            <a:extLst>
              <a:ext uri="{FF2B5EF4-FFF2-40B4-BE49-F238E27FC236}">
                <a16:creationId xmlns:a16="http://schemas.microsoft.com/office/drawing/2014/main" id="{71F498F9-8BEA-4C27-98C0-D5C1F0628BAB}"/>
              </a:ext>
            </a:extLst>
          </p:cNvPr>
          <p:cNvSpPr/>
          <p:nvPr/>
        </p:nvSpPr>
        <p:spPr>
          <a:xfrm>
            <a:off x="658300" y="3557627"/>
            <a:ext cx="7954071" cy="1200329"/>
          </a:xfrm>
          <a:prstGeom prst="rect">
            <a:avLst/>
          </a:prstGeom>
        </p:spPr>
        <p:txBody>
          <a:bodyPr wrap="square">
            <a:spAutoFit/>
          </a:bodyPr>
          <a:lstStyle/>
          <a:p>
            <a:r>
              <a:rPr lang="en-US" dirty="0"/>
              <a:t>The annual cut-off date of birth for entry to school in British Columbia, Canada, is Dec. 31. Thus, children born in December are typically the youngest in their grade. The authors conduct a cohort study to determine the influence of relative age within a grade on the diagnosis ADHD in children.</a:t>
            </a:r>
          </a:p>
        </p:txBody>
      </p:sp>
      <p:pic>
        <p:nvPicPr>
          <p:cNvPr id="13" name="Picture 12" descr="A screenshot of a cell phone&#10;&#10;Description automatically generated">
            <a:extLst>
              <a:ext uri="{FF2B5EF4-FFF2-40B4-BE49-F238E27FC236}">
                <a16:creationId xmlns:a16="http://schemas.microsoft.com/office/drawing/2014/main" id="{85E71387-1102-42EB-857C-43FD3C7270AA}"/>
              </a:ext>
            </a:extLst>
          </p:cNvPr>
          <p:cNvPicPr>
            <a:picLocks noChangeAspect="1"/>
          </p:cNvPicPr>
          <p:nvPr/>
        </p:nvPicPr>
        <p:blipFill>
          <a:blip r:embed="rId3"/>
          <a:stretch>
            <a:fillRect/>
          </a:stretch>
        </p:blipFill>
        <p:spPr>
          <a:xfrm>
            <a:off x="3755647" y="824575"/>
            <a:ext cx="4789269" cy="1015430"/>
          </a:xfrm>
          <a:prstGeom prst="rect">
            <a:avLst/>
          </a:prstGeom>
        </p:spPr>
      </p:pic>
    </p:spTree>
    <p:extLst>
      <p:ext uri="{BB962C8B-B14F-4D97-AF65-F5344CB8AC3E}">
        <p14:creationId xmlns:p14="http://schemas.microsoft.com/office/powerpoint/2010/main" val="3340109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53185" cy="502602"/>
          </a:xfrm>
        </p:spPr>
        <p:txBody>
          <a:bodyPr>
            <a:normAutofit fontScale="90000"/>
          </a:bodyPr>
          <a:lstStyle/>
          <a:p>
            <a:r>
              <a:rPr lang="en-US" sz="4000" dirty="0"/>
              <a:t>Example 1</a:t>
            </a:r>
          </a:p>
        </p:txBody>
      </p:sp>
      <p:sp>
        <p:nvSpPr>
          <p:cNvPr id="5" name="Rectangle 4">
            <a:extLst>
              <a:ext uri="{FF2B5EF4-FFF2-40B4-BE49-F238E27FC236}">
                <a16:creationId xmlns:a16="http://schemas.microsoft.com/office/drawing/2014/main" id="{066B9370-C11A-484E-B864-898AFB94C950}"/>
              </a:ext>
            </a:extLst>
          </p:cNvPr>
          <p:cNvSpPr/>
          <p:nvPr/>
        </p:nvSpPr>
        <p:spPr>
          <a:xfrm>
            <a:off x="625485" y="871963"/>
            <a:ext cx="7986887" cy="1938992"/>
          </a:xfrm>
          <a:prstGeom prst="rect">
            <a:avLst/>
          </a:prstGeom>
        </p:spPr>
        <p:txBody>
          <a:bodyPr wrap="square">
            <a:spAutoFit/>
          </a:bodyPr>
          <a:lstStyle/>
          <a:p>
            <a:r>
              <a:rPr lang="en-US" dirty="0"/>
              <a:t>A total of 937,943 children were included in their study. There were 32,968 boys were diagnosed with ADHD. They placed all boys in categories based on their month of birth, then calculated the proportion of births based on three-month intervals (Jan-Mar, Apr-Jun, Jul-Sep, Oct-Dec). They also obtained numbers of boys who were diagnosed with ADHD for each interval. </a:t>
            </a:r>
          </a:p>
          <a:p>
            <a:endParaRPr lang="en-US" sz="1000" dirty="0"/>
          </a:p>
          <a:p>
            <a:r>
              <a:rPr lang="en-US" dirty="0"/>
              <a:t>The data is provided in the following table.</a:t>
            </a:r>
          </a:p>
        </p:txBody>
      </p:sp>
      <p:graphicFrame>
        <p:nvGraphicFramePr>
          <p:cNvPr id="2" name="Table 1">
            <a:extLst>
              <a:ext uri="{FF2B5EF4-FFF2-40B4-BE49-F238E27FC236}">
                <a16:creationId xmlns:a16="http://schemas.microsoft.com/office/drawing/2014/main" id="{F2935AA8-589F-4363-B53A-C594423468AE}"/>
              </a:ext>
            </a:extLst>
          </p:cNvPr>
          <p:cNvGraphicFramePr>
            <a:graphicFrameLocks noGrp="1"/>
          </p:cNvGraphicFramePr>
          <p:nvPr/>
        </p:nvGraphicFramePr>
        <p:xfrm>
          <a:off x="625485" y="2863606"/>
          <a:ext cx="3425520" cy="2494280"/>
        </p:xfrm>
        <a:graphic>
          <a:graphicData uri="http://schemas.openxmlformats.org/drawingml/2006/table">
            <a:tbl>
              <a:tblPr firstRow="1" bandRow="1">
                <a:tableStyleId>{5C22544A-7EE6-4342-B048-85BDC9FD1C3A}</a:tableStyleId>
              </a:tblPr>
              <a:tblGrid>
                <a:gridCol w="1022400">
                  <a:extLst>
                    <a:ext uri="{9D8B030D-6E8A-4147-A177-3AD203B41FA5}">
                      <a16:colId xmlns:a16="http://schemas.microsoft.com/office/drawing/2014/main" val="4246935293"/>
                    </a:ext>
                  </a:extLst>
                </a:gridCol>
                <a:gridCol w="1204879">
                  <a:extLst>
                    <a:ext uri="{9D8B030D-6E8A-4147-A177-3AD203B41FA5}">
                      <a16:colId xmlns:a16="http://schemas.microsoft.com/office/drawing/2014/main" val="1015136576"/>
                    </a:ext>
                  </a:extLst>
                </a:gridCol>
                <a:gridCol w="1198241">
                  <a:extLst>
                    <a:ext uri="{9D8B030D-6E8A-4147-A177-3AD203B41FA5}">
                      <a16:colId xmlns:a16="http://schemas.microsoft.com/office/drawing/2014/main" val="3000479303"/>
                    </a:ext>
                  </a:extLst>
                </a:gridCol>
              </a:tblGrid>
              <a:tr h="370840">
                <a:tc>
                  <a:txBody>
                    <a:bodyPr/>
                    <a:lstStyle/>
                    <a:p>
                      <a:r>
                        <a:rPr lang="en-US" sz="1800" b="0" dirty="0"/>
                        <a:t>Birth Date</a:t>
                      </a:r>
                    </a:p>
                  </a:txBody>
                  <a:tcPr/>
                </a:tc>
                <a:tc>
                  <a:txBody>
                    <a:bodyPr/>
                    <a:lstStyle/>
                    <a:p>
                      <a:r>
                        <a:rPr lang="en-US" sz="1800" b="0" dirty="0"/>
                        <a:t>Proportion of Births</a:t>
                      </a:r>
                    </a:p>
                  </a:txBody>
                  <a:tcPr/>
                </a:tc>
                <a:tc>
                  <a:txBody>
                    <a:bodyPr/>
                    <a:lstStyle/>
                    <a:p>
                      <a:r>
                        <a:rPr lang="en-US" sz="1800" b="0" dirty="0"/>
                        <a:t>ADHD</a:t>
                      </a:r>
                      <a:r>
                        <a:rPr lang="en-US" sz="1800" b="0" baseline="0" dirty="0"/>
                        <a:t> Diagnoses</a:t>
                      </a:r>
                      <a:endParaRPr lang="en-US" sz="1800" b="0" dirty="0"/>
                    </a:p>
                  </a:txBody>
                  <a:tcPr/>
                </a:tc>
                <a:extLst>
                  <a:ext uri="{0D108BD9-81ED-4DB2-BD59-A6C34878D82A}">
                    <a16:rowId xmlns:a16="http://schemas.microsoft.com/office/drawing/2014/main" val="137248805"/>
                  </a:ext>
                </a:extLst>
              </a:tr>
              <a:tr h="370840">
                <a:tc>
                  <a:txBody>
                    <a:bodyPr/>
                    <a:lstStyle/>
                    <a:p>
                      <a:r>
                        <a:rPr lang="en-US" sz="1800" dirty="0"/>
                        <a:t>Jan-Mar</a:t>
                      </a:r>
                    </a:p>
                  </a:txBody>
                  <a:tcPr/>
                </a:tc>
                <a:tc>
                  <a:txBody>
                    <a:bodyPr/>
                    <a:lstStyle/>
                    <a:p>
                      <a:r>
                        <a:rPr lang="en-US" sz="1800" dirty="0"/>
                        <a:t>0.244</a:t>
                      </a:r>
                    </a:p>
                  </a:txBody>
                  <a:tcPr/>
                </a:tc>
                <a:tc>
                  <a:txBody>
                    <a:bodyPr/>
                    <a:lstStyle/>
                    <a:p>
                      <a:r>
                        <a:rPr lang="en-US" sz="1800" dirty="0"/>
                        <a:t>6880</a:t>
                      </a:r>
                    </a:p>
                  </a:txBody>
                  <a:tcPr/>
                </a:tc>
                <a:extLst>
                  <a:ext uri="{0D108BD9-81ED-4DB2-BD59-A6C34878D82A}">
                    <a16:rowId xmlns:a16="http://schemas.microsoft.com/office/drawing/2014/main" val="3961946759"/>
                  </a:ext>
                </a:extLst>
              </a:tr>
              <a:tr h="370840">
                <a:tc>
                  <a:txBody>
                    <a:bodyPr/>
                    <a:lstStyle/>
                    <a:p>
                      <a:r>
                        <a:rPr lang="en-US" sz="1800" dirty="0"/>
                        <a:t>Apr-Jun</a:t>
                      </a:r>
                    </a:p>
                  </a:txBody>
                  <a:tcPr/>
                </a:tc>
                <a:tc>
                  <a:txBody>
                    <a:bodyPr/>
                    <a:lstStyle/>
                    <a:p>
                      <a:r>
                        <a:rPr lang="en-US" sz="1800" dirty="0"/>
                        <a:t>0.258</a:t>
                      </a:r>
                    </a:p>
                  </a:txBody>
                  <a:tcPr/>
                </a:tc>
                <a:tc>
                  <a:txBody>
                    <a:bodyPr/>
                    <a:lstStyle/>
                    <a:p>
                      <a:r>
                        <a:rPr lang="en-US" sz="1800" dirty="0"/>
                        <a:t>7982</a:t>
                      </a:r>
                    </a:p>
                  </a:txBody>
                  <a:tcPr/>
                </a:tc>
                <a:extLst>
                  <a:ext uri="{0D108BD9-81ED-4DB2-BD59-A6C34878D82A}">
                    <a16:rowId xmlns:a16="http://schemas.microsoft.com/office/drawing/2014/main" val="4013995183"/>
                  </a:ext>
                </a:extLst>
              </a:tr>
              <a:tr h="370840">
                <a:tc>
                  <a:txBody>
                    <a:bodyPr/>
                    <a:lstStyle/>
                    <a:p>
                      <a:r>
                        <a:rPr lang="en-US" sz="1800" dirty="0"/>
                        <a:t>Jul-Sep</a:t>
                      </a:r>
                    </a:p>
                  </a:txBody>
                  <a:tcPr/>
                </a:tc>
                <a:tc>
                  <a:txBody>
                    <a:bodyPr/>
                    <a:lstStyle/>
                    <a:p>
                      <a:r>
                        <a:rPr lang="en-US" sz="1800" dirty="0"/>
                        <a:t>0.257</a:t>
                      </a:r>
                    </a:p>
                  </a:txBody>
                  <a:tcPr/>
                </a:tc>
                <a:tc>
                  <a:txBody>
                    <a:bodyPr/>
                    <a:lstStyle/>
                    <a:p>
                      <a:r>
                        <a:rPr lang="en-US" sz="1800" dirty="0"/>
                        <a:t>9161</a:t>
                      </a:r>
                    </a:p>
                  </a:txBody>
                  <a:tcPr/>
                </a:tc>
                <a:extLst>
                  <a:ext uri="{0D108BD9-81ED-4DB2-BD59-A6C34878D82A}">
                    <a16:rowId xmlns:a16="http://schemas.microsoft.com/office/drawing/2014/main" val="3048479499"/>
                  </a:ext>
                </a:extLst>
              </a:tr>
              <a:tr h="370840">
                <a:tc>
                  <a:txBody>
                    <a:bodyPr/>
                    <a:lstStyle/>
                    <a:p>
                      <a:r>
                        <a:rPr lang="en-US" sz="1800" dirty="0"/>
                        <a:t>Oct-Dec</a:t>
                      </a:r>
                    </a:p>
                  </a:txBody>
                  <a:tcPr/>
                </a:tc>
                <a:tc>
                  <a:txBody>
                    <a:bodyPr/>
                    <a:lstStyle/>
                    <a:p>
                      <a:r>
                        <a:rPr lang="en-US" sz="1800" dirty="0"/>
                        <a:t>0.241</a:t>
                      </a:r>
                    </a:p>
                  </a:txBody>
                  <a:tcPr/>
                </a:tc>
                <a:tc>
                  <a:txBody>
                    <a:bodyPr/>
                    <a:lstStyle/>
                    <a:p>
                      <a:r>
                        <a:rPr lang="en-US" sz="1800" dirty="0"/>
                        <a:t>8945</a:t>
                      </a:r>
                    </a:p>
                  </a:txBody>
                  <a:tcPr/>
                </a:tc>
                <a:extLst>
                  <a:ext uri="{0D108BD9-81ED-4DB2-BD59-A6C34878D82A}">
                    <a16:rowId xmlns:a16="http://schemas.microsoft.com/office/drawing/2014/main" val="2090282542"/>
                  </a:ext>
                </a:extLst>
              </a:tr>
              <a:tr h="370840">
                <a:tc>
                  <a:txBody>
                    <a:bodyPr/>
                    <a:lstStyle/>
                    <a:p>
                      <a:r>
                        <a:rPr lang="en-US" sz="1800" dirty="0"/>
                        <a:t>Total</a:t>
                      </a:r>
                    </a:p>
                  </a:txBody>
                  <a:tcPr/>
                </a:tc>
                <a:tc>
                  <a:txBody>
                    <a:bodyPr/>
                    <a:lstStyle/>
                    <a:p>
                      <a:endParaRPr lang="en-US" sz="1800" dirty="0"/>
                    </a:p>
                  </a:txBody>
                  <a:tcPr/>
                </a:tc>
                <a:tc>
                  <a:txBody>
                    <a:bodyPr/>
                    <a:lstStyle/>
                    <a:p>
                      <a:r>
                        <a:rPr lang="en-US" sz="1800" dirty="0"/>
                        <a:t>32968</a:t>
                      </a:r>
                    </a:p>
                  </a:txBody>
                  <a:tcPr/>
                </a:tc>
                <a:extLst>
                  <a:ext uri="{0D108BD9-81ED-4DB2-BD59-A6C34878D82A}">
                    <a16:rowId xmlns:a16="http://schemas.microsoft.com/office/drawing/2014/main" val="157746859"/>
                  </a:ext>
                </a:extLst>
              </a:tr>
            </a:tbl>
          </a:graphicData>
        </a:graphic>
      </p:graphicFrame>
      <p:sp>
        <p:nvSpPr>
          <p:cNvPr id="11" name="Rectangle 10">
            <a:extLst>
              <a:ext uri="{FF2B5EF4-FFF2-40B4-BE49-F238E27FC236}">
                <a16:creationId xmlns:a16="http://schemas.microsoft.com/office/drawing/2014/main" id="{FCE43FB4-C051-468B-A4E0-519CFA1031D3}"/>
              </a:ext>
            </a:extLst>
          </p:cNvPr>
          <p:cNvSpPr/>
          <p:nvPr/>
        </p:nvSpPr>
        <p:spPr>
          <a:xfrm>
            <a:off x="4212201" y="2793138"/>
            <a:ext cx="4306313" cy="2662267"/>
          </a:xfrm>
          <a:prstGeom prst="rect">
            <a:avLst/>
          </a:prstGeom>
        </p:spPr>
        <p:txBody>
          <a:bodyPr wrap="square">
            <a:spAutoFit/>
          </a:bodyPr>
          <a:lstStyle/>
          <a:p>
            <a:r>
              <a:rPr lang="en-US" dirty="0"/>
              <a:t>Thus, we can write the hypotheses as:</a:t>
            </a:r>
          </a:p>
          <a:p>
            <a:endParaRPr lang="en-US" sz="900" dirty="0"/>
          </a:p>
          <a:p>
            <a:pPr>
              <a:spcBef>
                <a:spcPct val="0"/>
              </a:spcBef>
            </a:pPr>
            <a:r>
              <a:rPr lang="en-US" altLang="en-US" b="1" i="1" dirty="0"/>
              <a:t>H</a:t>
            </a:r>
            <a:r>
              <a:rPr lang="en-US" altLang="en-US" b="1" baseline="-25000" dirty="0"/>
              <a:t>0</a:t>
            </a:r>
            <a:r>
              <a:rPr lang="en-US" altLang="en-US" dirty="0"/>
              <a:t>: </a:t>
            </a:r>
            <a:r>
              <a:rPr lang="en-US" altLang="en-US" i="1" dirty="0" err="1"/>
              <a:t>p</a:t>
            </a:r>
            <a:r>
              <a:rPr lang="en-US" altLang="en-US" i="1" baseline="-25000" dirty="0" err="1"/>
              <a:t>J</a:t>
            </a:r>
            <a:r>
              <a:rPr lang="en-US" altLang="en-US" i="1" baseline="-25000" dirty="0"/>
              <a:t>-M</a:t>
            </a:r>
            <a:r>
              <a:rPr lang="en-US" altLang="en-US" i="1" dirty="0"/>
              <a:t> </a:t>
            </a:r>
            <a:r>
              <a:rPr lang="en-US" altLang="en-US" dirty="0"/>
              <a:t>= 0.244, </a:t>
            </a:r>
            <a:r>
              <a:rPr lang="en-US" altLang="en-US" i="1" dirty="0" err="1"/>
              <a:t>p</a:t>
            </a:r>
            <a:r>
              <a:rPr lang="en-US" altLang="en-US" i="1" baseline="-25000" dirty="0" err="1"/>
              <a:t>A</a:t>
            </a:r>
            <a:r>
              <a:rPr lang="en-US" altLang="en-US" i="1" baseline="-25000" dirty="0"/>
              <a:t>-J</a:t>
            </a:r>
            <a:r>
              <a:rPr lang="en-US" altLang="en-US" i="1" dirty="0"/>
              <a:t> </a:t>
            </a:r>
            <a:r>
              <a:rPr lang="en-US" altLang="en-US" dirty="0"/>
              <a:t>= 0.258, </a:t>
            </a:r>
            <a:r>
              <a:rPr lang="en-US" altLang="en-US" i="1" dirty="0" err="1"/>
              <a:t>p</a:t>
            </a:r>
            <a:r>
              <a:rPr lang="en-US" altLang="en-US" i="1" baseline="-25000" dirty="0" err="1"/>
              <a:t>J</a:t>
            </a:r>
            <a:r>
              <a:rPr lang="en-US" altLang="en-US" i="1" baseline="-25000" dirty="0"/>
              <a:t>-S</a:t>
            </a:r>
            <a:r>
              <a:rPr lang="en-US" altLang="en-US" i="1" dirty="0"/>
              <a:t> </a:t>
            </a:r>
            <a:r>
              <a:rPr lang="en-US" altLang="en-US" dirty="0"/>
              <a:t>= 0.257, </a:t>
            </a:r>
          </a:p>
          <a:p>
            <a:pPr>
              <a:spcBef>
                <a:spcPct val="0"/>
              </a:spcBef>
            </a:pPr>
            <a:r>
              <a:rPr lang="en-US" altLang="en-US" i="1" dirty="0"/>
              <a:t>      </a:t>
            </a:r>
            <a:r>
              <a:rPr lang="en-US" altLang="en-US" i="1" dirty="0" err="1"/>
              <a:t>p</a:t>
            </a:r>
            <a:r>
              <a:rPr lang="en-US" altLang="en-US" i="1" baseline="-25000" dirty="0" err="1"/>
              <a:t>O</a:t>
            </a:r>
            <a:r>
              <a:rPr lang="en-US" altLang="en-US" i="1" baseline="-25000" dirty="0"/>
              <a:t>-D</a:t>
            </a:r>
            <a:r>
              <a:rPr lang="en-US" altLang="en-US" i="1" dirty="0"/>
              <a:t> </a:t>
            </a:r>
            <a:r>
              <a:rPr lang="en-US" altLang="en-US" dirty="0"/>
              <a:t>= 0.241,</a:t>
            </a:r>
          </a:p>
          <a:p>
            <a:pPr>
              <a:spcBef>
                <a:spcPct val="0"/>
              </a:spcBef>
            </a:pPr>
            <a:endParaRPr lang="en-US" altLang="en-US" sz="700" dirty="0"/>
          </a:p>
          <a:p>
            <a:pPr>
              <a:spcBef>
                <a:spcPct val="0"/>
              </a:spcBef>
            </a:pPr>
            <a:r>
              <a:rPr lang="en-US" altLang="en-US" b="1" i="1" dirty="0"/>
              <a:t>H</a:t>
            </a:r>
            <a:r>
              <a:rPr lang="en-US" altLang="en-US" b="1" baseline="-25000" dirty="0"/>
              <a:t>a</a:t>
            </a:r>
            <a:r>
              <a:rPr lang="en-US" altLang="en-US" dirty="0"/>
              <a:t>: At least one of the proportions </a:t>
            </a:r>
            <a:r>
              <a:rPr lang="en-US" altLang="ja-JP" dirty="0"/>
              <a:t>is</a:t>
            </a:r>
          </a:p>
          <a:p>
            <a:pPr>
              <a:spcBef>
                <a:spcPct val="0"/>
              </a:spcBef>
            </a:pPr>
            <a:r>
              <a:rPr lang="en-US" altLang="ja-JP" dirty="0"/>
              <a:t>      different than claimed</a:t>
            </a:r>
          </a:p>
          <a:p>
            <a:pPr>
              <a:spcBef>
                <a:spcPct val="0"/>
              </a:spcBef>
            </a:pPr>
            <a:endParaRPr lang="en-US" altLang="ja-JP" sz="700" dirty="0"/>
          </a:p>
          <a:p>
            <a:pPr>
              <a:spcBef>
                <a:spcPct val="0"/>
              </a:spcBef>
            </a:pPr>
            <a:r>
              <a:rPr lang="en-US" altLang="en-US" dirty="0"/>
              <a:t>where </a:t>
            </a:r>
            <a:r>
              <a:rPr lang="en-US" altLang="en-US" i="1" dirty="0"/>
              <a:t>p</a:t>
            </a:r>
            <a:r>
              <a:rPr lang="en-US" altLang="en-US" i="1" baseline="-25000" dirty="0"/>
              <a:t>a-b</a:t>
            </a:r>
            <a:r>
              <a:rPr lang="en-US" altLang="en-US" dirty="0"/>
              <a:t> = the true population proportion of boys diagnosed with ADHD on that three-month’s interval</a:t>
            </a:r>
            <a:r>
              <a:rPr lang="en-US" altLang="ja-JP" dirty="0"/>
              <a:t>.</a:t>
            </a:r>
            <a:endParaRPr lang="en-US" dirty="0"/>
          </a:p>
        </p:txBody>
      </p:sp>
    </p:spTree>
    <p:extLst>
      <p:ext uri="{BB962C8B-B14F-4D97-AF65-F5344CB8AC3E}">
        <p14:creationId xmlns:p14="http://schemas.microsoft.com/office/powerpoint/2010/main" val="13058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1</a:t>
            </a:r>
          </a:p>
        </p:txBody>
      </p:sp>
      <p:sp>
        <p:nvSpPr>
          <p:cNvPr id="5" name="Rectangle 4">
            <a:extLst>
              <a:ext uri="{FF2B5EF4-FFF2-40B4-BE49-F238E27FC236}">
                <a16:creationId xmlns:a16="http://schemas.microsoft.com/office/drawing/2014/main" id="{066B9370-C11A-484E-B864-898AFB94C950}"/>
              </a:ext>
            </a:extLst>
          </p:cNvPr>
          <p:cNvSpPr/>
          <p:nvPr/>
        </p:nvSpPr>
        <p:spPr>
          <a:xfrm>
            <a:off x="625485" y="871963"/>
            <a:ext cx="7986887" cy="923330"/>
          </a:xfrm>
          <a:prstGeom prst="rect">
            <a:avLst/>
          </a:prstGeom>
        </p:spPr>
        <p:txBody>
          <a:bodyPr wrap="square">
            <a:spAutoFit/>
          </a:bodyPr>
          <a:lstStyle/>
          <a:p>
            <a:r>
              <a:rPr lang="en-US" dirty="0"/>
              <a:t>Assuming that the distribution of boys diagnosed with ADHD based on overall proportion of birth is true, we can calculate the expected counts for all three-month intervals.</a:t>
            </a:r>
          </a:p>
        </p:txBody>
      </p:sp>
      <p:graphicFrame>
        <p:nvGraphicFramePr>
          <p:cNvPr id="2" name="Table 1">
            <a:extLst>
              <a:ext uri="{FF2B5EF4-FFF2-40B4-BE49-F238E27FC236}">
                <a16:creationId xmlns:a16="http://schemas.microsoft.com/office/drawing/2014/main" id="{F2935AA8-589F-4363-B53A-C594423468AE}"/>
              </a:ext>
            </a:extLst>
          </p:cNvPr>
          <p:cNvGraphicFramePr>
            <a:graphicFrameLocks noGrp="1"/>
          </p:cNvGraphicFramePr>
          <p:nvPr/>
        </p:nvGraphicFramePr>
        <p:xfrm>
          <a:off x="720630" y="1942624"/>
          <a:ext cx="4542485" cy="2494280"/>
        </p:xfrm>
        <a:graphic>
          <a:graphicData uri="http://schemas.openxmlformats.org/drawingml/2006/table">
            <a:tbl>
              <a:tblPr firstRow="1" bandRow="1">
                <a:tableStyleId>{5C22544A-7EE6-4342-B048-85BDC9FD1C3A}</a:tableStyleId>
              </a:tblPr>
              <a:tblGrid>
                <a:gridCol w="950377">
                  <a:extLst>
                    <a:ext uri="{9D8B030D-6E8A-4147-A177-3AD203B41FA5}">
                      <a16:colId xmlns:a16="http://schemas.microsoft.com/office/drawing/2014/main" val="4246935293"/>
                    </a:ext>
                  </a:extLst>
                </a:gridCol>
                <a:gridCol w="1193469">
                  <a:extLst>
                    <a:ext uri="{9D8B030D-6E8A-4147-A177-3AD203B41FA5}">
                      <a16:colId xmlns:a16="http://schemas.microsoft.com/office/drawing/2014/main" val="3468102558"/>
                    </a:ext>
                  </a:extLst>
                </a:gridCol>
                <a:gridCol w="1170068">
                  <a:extLst>
                    <a:ext uri="{9D8B030D-6E8A-4147-A177-3AD203B41FA5}">
                      <a16:colId xmlns:a16="http://schemas.microsoft.com/office/drawing/2014/main" val="3000479303"/>
                    </a:ext>
                  </a:extLst>
                </a:gridCol>
                <a:gridCol w="1228571">
                  <a:extLst>
                    <a:ext uri="{9D8B030D-6E8A-4147-A177-3AD203B41FA5}">
                      <a16:colId xmlns:a16="http://schemas.microsoft.com/office/drawing/2014/main" val="2201209041"/>
                    </a:ext>
                  </a:extLst>
                </a:gridCol>
              </a:tblGrid>
              <a:tr h="370840">
                <a:tc>
                  <a:txBody>
                    <a:bodyPr/>
                    <a:lstStyle/>
                    <a:p>
                      <a:r>
                        <a:rPr lang="en-US" sz="1800" b="0" dirty="0"/>
                        <a:t>Birth Date</a:t>
                      </a:r>
                    </a:p>
                  </a:txBody>
                  <a:tcPr/>
                </a:tc>
                <a:tc>
                  <a:txBody>
                    <a:bodyPr/>
                    <a:lstStyle/>
                    <a:p>
                      <a:r>
                        <a:rPr lang="en-US" sz="1800" b="0" dirty="0"/>
                        <a:t>Proportion of Births</a:t>
                      </a:r>
                    </a:p>
                  </a:txBody>
                  <a:tcPr/>
                </a:tc>
                <a:tc>
                  <a:txBody>
                    <a:bodyPr/>
                    <a:lstStyle/>
                    <a:p>
                      <a:r>
                        <a:rPr lang="en-US" sz="1800" b="0" dirty="0"/>
                        <a:t>ADHD</a:t>
                      </a:r>
                      <a:r>
                        <a:rPr lang="en-US" sz="1800" b="0" baseline="0" dirty="0"/>
                        <a:t> Diagnoses</a:t>
                      </a:r>
                      <a:endParaRPr lang="en-US" sz="1800" b="0" dirty="0"/>
                    </a:p>
                  </a:txBody>
                  <a:tcPr/>
                </a:tc>
                <a:tc>
                  <a:txBody>
                    <a:bodyPr/>
                    <a:lstStyle/>
                    <a:p>
                      <a:r>
                        <a:rPr lang="en-US" sz="1800" b="0" dirty="0"/>
                        <a:t>Expected Counts</a:t>
                      </a:r>
                    </a:p>
                  </a:txBody>
                  <a:tcPr/>
                </a:tc>
                <a:extLst>
                  <a:ext uri="{0D108BD9-81ED-4DB2-BD59-A6C34878D82A}">
                    <a16:rowId xmlns:a16="http://schemas.microsoft.com/office/drawing/2014/main" val="137248805"/>
                  </a:ext>
                </a:extLst>
              </a:tr>
              <a:tr h="370840">
                <a:tc>
                  <a:txBody>
                    <a:bodyPr/>
                    <a:lstStyle/>
                    <a:p>
                      <a:r>
                        <a:rPr lang="en-US" sz="1800" dirty="0"/>
                        <a:t>Jan-Mar</a:t>
                      </a:r>
                    </a:p>
                  </a:txBody>
                  <a:tcPr/>
                </a:tc>
                <a:tc>
                  <a:txBody>
                    <a:bodyPr/>
                    <a:lstStyle/>
                    <a:p>
                      <a:r>
                        <a:rPr lang="en-US" sz="1800" dirty="0"/>
                        <a:t>0.244</a:t>
                      </a:r>
                    </a:p>
                  </a:txBody>
                  <a:tcPr/>
                </a:tc>
                <a:tc>
                  <a:txBody>
                    <a:bodyPr/>
                    <a:lstStyle/>
                    <a:p>
                      <a:r>
                        <a:rPr lang="en-US" sz="1800" dirty="0"/>
                        <a:t>6880</a:t>
                      </a:r>
                    </a:p>
                  </a:txBody>
                  <a:tcPr/>
                </a:tc>
                <a:tc>
                  <a:txBody>
                    <a:bodyPr/>
                    <a:lstStyle/>
                    <a:p>
                      <a:r>
                        <a:rPr lang="en-US" sz="1800" dirty="0"/>
                        <a:t>8044.2</a:t>
                      </a:r>
                    </a:p>
                  </a:txBody>
                  <a:tcPr/>
                </a:tc>
                <a:extLst>
                  <a:ext uri="{0D108BD9-81ED-4DB2-BD59-A6C34878D82A}">
                    <a16:rowId xmlns:a16="http://schemas.microsoft.com/office/drawing/2014/main" val="3961946759"/>
                  </a:ext>
                </a:extLst>
              </a:tr>
              <a:tr h="370840">
                <a:tc>
                  <a:txBody>
                    <a:bodyPr/>
                    <a:lstStyle/>
                    <a:p>
                      <a:r>
                        <a:rPr lang="en-US" sz="1800" dirty="0"/>
                        <a:t>Apr-Jun</a:t>
                      </a:r>
                    </a:p>
                  </a:txBody>
                  <a:tcPr/>
                </a:tc>
                <a:tc>
                  <a:txBody>
                    <a:bodyPr/>
                    <a:lstStyle/>
                    <a:p>
                      <a:r>
                        <a:rPr lang="en-US" sz="1800" dirty="0"/>
                        <a:t>0.258</a:t>
                      </a:r>
                    </a:p>
                  </a:txBody>
                  <a:tcPr/>
                </a:tc>
                <a:tc>
                  <a:txBody>
                    <a:bodyPr/>
                    <a:lstStyle/>
                    <a:p>
                      <a:r>
                        <a:rPr lang="en-US" sz="1800" dirty="0"/>
                        <a:t>7982</a:t>
                      </a:r>
                    </a:p>
                  </a:txBody>
                  <a:tcPr/>
                </a:tc>
                <a:tc>
                  <a:txBody>
                    <a:bodyPr/>
                    <a:lstStyle/>
                    <a:p>
                      <a:r>
                        <a:rPr lang="en-US" sz="1800" dirty="0"/>
                        <a:t>8505.7</a:t>
                      </a:r>
                    </a:p>
                  </a:txBody>
                  <a:tcPr/>
                </a:tc>
                <a:extLst>
                  <a:ext uri="{0D108BD9-81ED-4DB2-BD59-A6C34878D82A}">
                    <a16:rowId xmlns:a16="http://schemas.microsoft.com/office/drawing/2014/main" val="4013995183"/>
                  </a:ext>
                </a:extLst>
              </a:tr>
              <a:tr h="370840">
                <a:tc>
                  <a:txBody>
                    <a:bodyPr/>
                    <a:lstStyle/>
                    <a:p>
                      <a:r>
                        <a:rPr lang="en-US" sz="1800" dirty="0"/>
                        <a:t>Jul-Sep</a:t>
                      </a:r>
                    </a:p>
                  </a:txBody>
                  <a:tcPr/>
                </a:tc>
                <a:tc>
                  <a:txBody>
                    <a:bodyPr/>
                    <a:lstStyle/>
                    <a:p>
                      <a:r>
                        <a:rPr lang="en-US" sz="1800" dirty="0"/>
                        <a:t>0.257</a:t>
                      </a:r>
                    </a:p>
                  </a:txBody>
                  <a:tcPr/>
                </a:tc>
                <a:tc>
                  <a:txBody>
                    <a:bodyPr/>
                    <a:lstStyle/>
                    <a:p>
                      <a:r>
                        <a:rPr lang="en-US" sz="1800" dirty="0"/>
                        <a:t>9161</a:t>
                      </a:r>
                    </a:p>
                  </a:txBody>
                  <a:tcPr/>
                </a:tc>
                <a:tc>
                  <a:txBody>
                    <a:bodyPr/>
                    <a:lstStyle/>
                    <a:p>
                      <a:r>
                        <a:rPr lang="en-US" sz="1800" dirty="0"/>
                        <a:t>8472.8</a:t>
                      </a:r>
                    </a:p>
                  </a:txBody>
                  <a:tcPr/>
                </a:tc>
                <a:extLst>
                  <a:ext uri="{0D108BD9-81ED-4DB2-BD59-A6C34878D82A}">
                    <a16:rowId xmlns:a16="http://schemas.microsoft.com/office/drawing/2014/main" val="3048479499"/>
                  </a:ext>
                </a:extLst>
              </a:tr>
              <a:tr h="370840">
                <a:tc>
                  <a:txBody>
                    <a:bodyPr/>
                    <a:lstStyle/>
                    <a:p>
                      <a:r>
                        <a:rPr lang="en-US" sz="1800" dirty="0"/>
                        <a:t>Oct-Dec</a:t>
                      </a:r>
                    </a:p>
                  </a:txBody>
                  <a:tcPr/>
                </a:tc>
                <a:tc>
                  <a:txBody>
                    <a:bodyPr/>
                    <a:lstStyle/>
                    <a:p>
                      <a:r>
                        <a:rPr lang="en-US" sz="1800" dirty="0"/>
                        <a:t>0.241</a:t>
                      </a:r>
                    </a:p>
                  </a:txBody>
                  <a:tcPr/>
                </a:tc>
                <a:tc>
                  <a:txBody>
                    <a:bodyPr/>
                    <a:lstStyle/>
                    <a:p>
                      <a:r>
                        <a:rPr lang="en-US" sz="1800" dirty="0"/>
                        <a:t>8945</a:t>
                      </a:r>
                    </a:p>
                  </a:txBody>
                  <a:tcPr/>
                </a:tc>
                <a:tc>
                  <a:txBody>
                    <a:bodyPr/>
                    <a:lstStyle/>
                    <a:p>
                      <a:r>
                        <a:rPr lang="en-US" sz="1800" dirty="0"/>
                        <a:t>7945.3</a:t>
                      </a:r>
                    </a:p>
                  </a:txBody>
                  <a:tcPr/>
                </a:tc>
                <a:extLst>
                  <a:ext uri="{0D108BD9-81ED-4DB2-BD59-A6C34878D82A}">
                    <a16:rowId xmlns:a16="http://schemas.microsoft.com/office/drawing/2014/main" val="2090282542"/>
                  </a:ext>
                </a:extLst>
              </a:tr>
              <a:tr h="370840">
                <a:tc>
                  <a:txBody>
                    <a:bodyPr/>
                    <a:lstStyle/>
                    <a:p>
                      <a:r>
                        <a:rPr lang="en-US" sz="1800" dirty="0"/>
                        <a:t>Total</a:t>
                      </a:r>
                    </a:p>
                  </a:txBody>
                  <a:tcPr/>
                </a:tc>
                <a:tc>
                  <a:txBody>
                    <a:bodyPr/>
                    <a:lstStyle/>
                    <a:p>
                      <a:endParaRPr lang="en-US" sz="1800" dirty="0"/>
                    </a:p>
                  </a:txBody>
                  <a:tcPr/>
                </a:tc>
                <a:tc>
                  <a:txBody>
                    <a:bodyPr/>
                    <a:lstStyle/>
                    <a:p>
                      <a:r>
                        <a:rPr lang="en-US" sz="1800" dirty="0"/>
                        <a:t>32968</a:t>
                      </a:r>
                    </a:p>
                  </a:txBody>
                  <a:tcPr/>
                </a:tc>
                <a:tc>
                  <a:txBody>
                    <a:bodyPr/>
                    <a:lstStyle/>
                    <a:p>
                      <a:r>
                        <a:rPr lang="en-US" sz="1800" dirty="0"/>
                        <a:t>32968</a:t>
                      </a:r>
                    </a:p>
                  </a:txBody>
                  <a:tcPr/>
                </a:tc>
                <a:extLst>
                  <a:ext uri="{0D108BD9-81ED-4DB2-BD59-A6C34878D82A}">
                    <a16:rowId xmlns:a16="http://schemas.microsoft.com/office/drawing/2014/main" val="1647034395"/>
                  </a:ext>
                </a:extLst>
              </a:tr>
            </a:tbl>
          </a:graphicData>
        </a:graphic>
      </p:graphicFrame>
      <p:sp>
        <p:nvSpPr>
          <p:cNvPr id="7" name="Rectangle 11">
            <a:extLst>
              <a:ext uri="{FF2B5EF4-FFF2-40B4-BE49-F238E27FC236}">
                <a16:creationId xmlns:a16="http://schemas.microsoft.com/office/drawing/2014/main" id="{5D13231C-AEC6-4ED3-9970-FDB09545DD98}"/>
              </a:ext>
            </a:extLst>
          </p:cNvPr>
          <p:cNvSpPr>
            <a:spLocks noChangeArrowheads="1"/>
          </p:cNvSpPr>
          <p:nvPr/>
        </p:nvSpPr>
        <p:spPr bwMode="auto">
          <a:xfrm>
            <a:off x="5371436" y="2556277"/>
            <a:ext cx="3400424" cy="1585049"/>
          </a:xfrm>
          <a:prstGeom prst="rect">
            <a:avLst/>
          </a:prstGeom>
          <a:solidFill>
            <a:srgbClr val="D0D8E8"/>
          </a:solidFill>
          <a:ln w="47625" cmpd="dbl">
            <a:solidFill>
              <a:schemeClr val="bg1"/>
            </a:solidFill>
            <a:miter lim="800000"/>
            <a:headEnd/>
            <a:tailEnd/>
          </a:ln>
          <a:effectLst>
            <a:outerShdw blurRad="38100" dist="30000" dir="5400000" rotWithShape="0">
              <a:srgbClr val="808080">
                <a:alpha val="45000"/>
              </a:srgbClr>
            </a:outerShdw>
          </a:effectLst>
        </p:spPr>
        <p:txBody>
          <a:bodyPr wrap="square">
            <a:spAutoFit/>
          </a:bodyPr>
          <a:lstStyle>
            <a:lvl1pPr eaLnBrk="0" hangingPunct="0">
              <a:defRPr sz="2400">
                <a:solidFill>
                  <a:schemeClr val="tx1"/>
                </a:solidFill>
                <a:latin typeface="Arial" charset="0"/>
                <a:ea typeface="ＭＳ Ｐゴシック" pitchFamily="-65" charset="-128"/>
              </a:defRPr>
            </a:lvl1pPr>
            <a:lvl2pPr marL="37931725" indent="-37474525" eaLnBrk="0" hangingPunct="0">
              <a:defRPr sz="2400">
                <a:solidFill>
                  <a:schemeClr val="tx1"/>
                </a:solidFill>
                <a:latin typeface="Arial" charset="0"/>
                <a:ea typeface="ＭＳ Ｐゴシック" pitchFamily="-65" charset="-128"/>
              </a:defRPr>
            </a:lvl2pPr>
            <a:lvl3pPr eaLnBrk="0" hangingPunct="0">
              <a:defRPr sz="2400">
                <a:solidFill>
                  <a:schemeClr val="tx1"/>
                </a:solidFill>
                <a:latin typeface="Arial" charset="0"/>
                <a:ea typeface="ＭＳ Ｐゴシック" pitchFamily="-65" charset="-128"/>
              </a:defRPr>
            </a:lvl3pPr>
            <a:lvl4pPr eaLnBrk="0" hangingPunct="0">
              <a:defRPr sz="2400">
                <a:solidFill>
                  <a:schemeClr val="tx1"/>
                </a:solidFill>
                <a:latin typeface="Arial" charset="0"/>
                <a:ea typeface="ＭＳ Ｐゴシック" pitchFamily="-65" charset="-128"/>
              </a:defRPr>
            </a:lvl4pPr>
            <a:lvl5pPr eaLnBrk="0" hangingPunct="0">
              <a:defRPr sz="2400">
                <a:solidFill>
                  <a:schemeClr val="tx1"/>
                </a:solidFill>
                <a:latin typeface="Arial" charset="0"/>
                <a:ea typeface="ＭＳ Ｐゴシック" pitchFamily="-65" charset="-128"/>
              </a:defRPr>
            </a:lvl5pPr>
            <a:lvl6pPr marL="457200" eaLnBrk="0" fontAlgn="base" hangingPunct="0">
              <a:spcBef>
                <a:spcPct val="0"/>
              </a:spcBef>
              <a:spcAft>
                <a:spcPct val="0"/>
              </a:spcAft>
              <a:defRPr sz="2400">
                <a:solidFill>
                  <a:schemeClr val="tx1"/>
                </a:solidFill>
                <a:latin typeface="Arial" charset="0"/>
                <a:ea typeface="ＭＳ Ｐゴシック" pitchFamily="-65" charset="-128"/>
              </a:defRPr>
            </a:lvl6pPr>
            <a:lvl7pPr marL="914400" eaLnBrk="0" fontAlgn="base" hangingPunct="0">
              <a:spcBef>
                <a:spcPct val="0"/>
              </a:spcBef>
              <a:spcAft>
                <a:spcPct val="0"/>
              </a:spcAft>
              <a:defRPr sz="2400">
                <a:solidFill>
                  <a:schemeClr val="tx1"/>
                </a:solidFill>
                <a:latin typeface="Arial" charset="0"/>
                <a:ea typeface="ＭＳ Ｐゴシック" pitchFamily="-65" charset="-128"/>
              </a:defRPr>
            </a:lvl7pPr>
            <a:lvl8pPr marL="1371600" eaLnBrk="0" fontAlgn="base" hangingPunct="0">
              <a:spcBef>
                <a:spcPct val="0"/>
              </a:spcBef>
              <a:spcAft>
                <a:spcPct val="0"/>
              </a:spcAft>
              <a:defRPr sz="2400">
                <a:solidFill>
                  <a:schemeClr val="tx1"/>
                </a:solidFill>
                <a:latin typeface="Arial" charset="0"/>
                <a:ea typeface="ＭＳ Ｐゴシック" pitchFamily="-65" charset="-128"/>
              </a:defRPr>
            </a:lvl8pPr>
            <a:lvl9pPr marL="1828800" eaLnBrk="0" fontAlgn="base" hangingPunct="0">
              <a:spcBef>
                <a:spcPct val="0"/>
              </a:spcBef>
              <a:spcAft>
                <a:spcPct val="0"/>
              </a:spcAft>
              <a:defRPr sz="2400">
                <a:solidFill>
                  <a:schemeClr val="tx1"/>
                </a:solidFill>
                <a:latin typeface="Arial" charset="0"/>
                <a:ea typeface="ＭＳ Ｐゴシック" pitchFamily="-65" charset="-128"/>
              </a:defRPr>
            </a:lvl9pPr>
          </a:lstStyle>
          <a:p>
            <a:pPr eaLnBrk="1" hangingPunct="1">
              <a:spcAft>
                <a:spcPts val="900"/>
              </a:spcAft>
              <a:defRPr/>
            </a:pPr>
            <a:r>
              <a:rPr lang="en-US" altLang="en-US" sz="1800" b="1" dirty="0">
                <a:solidFill>
                  <a:srgbClr val="000000"/>
                </a:solidFill>
                <a:latin typeface="+mn-lt"/>
              </a:rPr>
              <a:t>Jan-Mar:	(32968)(0.244) = 8044.2</a:t>
            </a:r>
          </a:p>
          <a:p>
            <a:pPr eaLnBrk="1" hangingPunct="1">
              <a:spcAft>
                <a:spcPts val="900"/>
              </a:spcAft>
              <a:defRPr/>
            </a:pPr>
            <a:r>
              <a:rPr lang="en-US" altLang="en-US" sz="1800" b="1" dirty="0">
                <a:solidFill>
                  <a:srgbClr val="000000"/>
                </a:solidFill>
                <a:latin typeface="+mn-lt"/>
              </a:rPr>
              <a:t>Apr-Jun:	(32968)(0.258) = 8505.7</a:t>
            </a:r>
          </a:p>
          <a:p>
            <a:pPr eaLnBrk="1" hangingPunct="1">
              <a:spcAft>
                <a:spcPts val="900"/>
              </a:spcAft>
              <a:defRPr/>
            </a:pPr>
            <a:r>
              <a:rPr lang="en-US" altLang="en-US" sz="1800" b="1" dirty="0">
                <a:solidFill>
                  <a:srgbClr val="000000"/>
                </a:solidFill>
                <a:latin typeface="+mn-lt"/>
              </a:rPr>
              <a:t>Jul-Sep:	(32968)(0.257) = 8472.8</a:t>
            </a:r>
          </a:p>
          <a:p>
            <a:pPr eaLnBrk="1" hangingPunct="1">
              <a:spcAft>
                <a:spcPts val="900"/>
              </a:spcAft>
              <a:defRPr/>
            </a:pPr>
            <a:r>
              <a:rPr lang="en-US" altLang="en-US" sz="1800" b="1" dirty="0">
                <a:solidFill>
                  <a:srgbClr val="000000"/>
                </a:solidFill>
                <a:latin typeface="+mn-lt"/>
              </a:rPr>
              <a:t>Oct-Dec:	(32968)(0.241) = 7945.3</a:t>
            </a:r>
          </a:p>
        </p:txBody>
      </p:sp>
    </p:spTree>
    <p:extLst>
      <p:ext uri="{BB962C8B-B14F-4D97-AF65-F5344CB8AC3E}">
        <p14:creationId xmlns:p14="http://schemas.microsoft.com/office/powerpoint/2010/main" val="180174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1</a:t>
            </a:r>
          </a:p>
        </p:txBody>
      </p:sp>
      <p:sp>
        <p:nvSpPr>
          <p:cNvPr id="5" name="Rectangle 4">
            <a:extLst>
              <a:ext uri="{FF2B5EF4-FFF2-40B4-BE49-F238E27FC236}">
                <a16:creationId xmlns:a16="http://schemas.microsoft.com/office/drawing/2014/main" id="{066B9370-C11A-484E-B864-898AFB94C950}"/>
              </a:ext>
            </a:extLst>
          </p:cNvPr>
          <p:cNvSpPr/>
          <p:nvPr/>
        </p:nvSpPr>
        <p:spPr>
          <a:xfrm>
            <a:off x="625485" y="871963"/>
            <a:ext cx="7986887" cy="369332"/>
          </a:xfrm>
          <a:prstGeom prst="rect">
            <a:avLst/>
          </a:prstGeom>
        </p:spPr>
        <p:txBody>
          <a:bodyPr wrap="square">
            <a:spAutoFit/>
          </a:bodyPr>
          <a:lstStyle/>
          <a:p>
            <a:r>
              <a:rPr lang="en-US" dirty="0"/>
              <a:t>To calculate the chi-square statistics, </a:t>
            </a:r>
          </a:p>
        </p:txBody>
      </p:sp>
      <p:graphicFrame>
        <p:nvGraphicFramePr>
          <p:cNvPr id="8" name="Object 2">
            <a:extLst>
              <a:ext uri="{FF2B5EF4-FFF2-40B4-BE49-F238E27FC236}">
                <a16:creationId xmlns:a16="http://schemas.microsoft.com/office/drawing/2014/main" id="{91C8FC0D-7A15-40BB-991A-09C3F7317416}"/>
              </a:ext>
            </a:extLst>
          </p:cNvPr>
          <p:cNvGraphicFramePr>
            <a:graphicFrameLocks noChangeAspect="1"/>
          </p:cNvGraphicFramePr>
          <p:nvPr/>
        </p:nvGraphicFramePr>
        <p:xfrm>
          <a:off x="1064210" y="1267592"/>
          <a:ext cx="2872223" cy="536186"/>
        </p:xfrm>
        <a:graphic>
          <a:graphicData uri="http://schemas.openxmlformats.org/presentationml/2006/ole">
            <mc:AlternateContent xmlns:mc="http://schemas.openxmlformats.org/markup-compatibility/2006">
              <mc:Choice xmlns:v="urn:schemas-microsoft-com:vml" Requires="v">
                <p:oleObj name="Equation" r:id="rId7" imgW="2235200" imgH="419100" progId="Equation.3">
                  <p:embed/>
                </p:oleObj>
              </mc:Choice>
              <mc:Fallback>
                <p:oleObj name="Equation" r:id="rId7" imgW="2235200" imgH="419100" progId="Equation.3">
                  <p:embed/>
                  <p:pic>
                    <p:nvPicPr>
                      <p:cNvPr id="8" name="Object 2">
                        <a:extLst>
                          <a:ext uri="{FF2B5EF4-FFF2-40B4-BE49-F238E27FC236}">
                            <a16:creationId xmlns:a16="http://schemas.microsoft.com/office/drawing/2014/main" id="{91C8FC0D-7A15-40BB-991A-09C3F73174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210" y="1267592"/>
                        <a:ext cx="2872223" cy="536186"/>
                      </a:xfrm>
                      <a:prstGeom prst="rect">
                        <a:avLst/>
                      </a:prstGeom>
                      <a:noFill/>
                      <a:ln>
                        <a:noFill/>
                      </a:ln>
                    </p:spPr>
                  </p:pic>
                </p:oleObj>
              </mc:Fallback>
            </mc:AlternateContent>
          </a:graphicData>
        </a:graphic>
      </p:graphicFrame>
      <p:pic>
        <p:nvPicPr>
          <p:cNvPr id="6" name="Picture 5">
            <a:extLst>
              <a:ext uri="{FF2B5EF4-FFF2-40B4-BE49-F238E27FC236}">
                <a16:creationId xmlns:a16="http://schemas.microsoft.com/office/drawing/2014/main" id="{7032F068-6D46-43DC-8A64-4E9A7C96F398}"/>
              </a:ext>
            </a:extLst>
          </p:cNvPr>
          <p:cNvPicPr>
            <a:picLocks noChangeAspect="1"/>
          </p:cNvPicPr>
          <p:nvPr>
            <p:custDataLst>
              <p:tags r:id="rId1"/>
            </p:custDataLst>
          </p:nvPr>
        </p:nvPicPr>
        <p:blipFill>
          <a:blip r:embed="rId9"/>
          <a:stretch>
            <a:fillRect/>
          </a:stretch>
        </p:blipFill>
        <p:spPr>
          <a:xfrm>
            <a:off x="1333932" y="1882295"/>
            <a:ext cx="6986181" cy="476006"/>
          </a:xfrm>
          <a:prstGeom prst="rect">
            <a:avLst/>
          </a:prstGeom>
        </p:spPr>
      </p:pic>
      <p:pic>
        <p:nvPicPr>
          <p:cNvPr id="12" name="Picture 11">
            <a:extLst>
              <a:ext uri="{FF2B5EF4-FFF2-40B4-BE49-F238E27FC236}">
                <a16:creationId xmlns:a16="http://schemas.microsoft.com/office/drawing/2014/main" id="{D0C3C4B8-D29C-4C7C-B758-A44A073B3E46}"/>
              </a:ext>
            </a:extLst>
          </p:cNvPr>
          <p:cNvPicPr>
            <a:picLocks noChangeAspect="1"/>
          </p:cNvPicPr>
          <p:nvPr>
            <p:custDataLst>
              <p:tags r:id="rId2"/>
            </p:custDataLst>
          </p:nvPr>
        </p:nvPicPr>
        <p:blipFill>
          <a:blip r:embed="rId10"/>
          <a:stretch>
            <a:fillRect/>
          </a:stretch>
        </p:blipFill>
        <p:spPr>
          <a:xfrm>
            <a:off x="1317846" y="2527625"/>
            <a:ext cx="2629555" cy="168008"/>
          </a:xfrm>
          <a:prstGeom prst="rect">
            <a:avLst/>
          </a:prstGeom>
        </p:spPr>
      </p:pic>
      <p:pic>
        <p:nvPicPr>
          <p:cNvPr id="15" name="Picture 14">
            <a:extLst>
              <a:ext uri="{FF2B5EF4-FFF2-40B4-BE49-F238E27FC236}">
                <a16:creationId xmlns:a16="http://schemas.microsoft.com/office/drawing/2014/main" id="{E029EF13-BC4F-472E-9209-89FC4F30BB3F}"/>
              </a:ext>
            </a:extLst>
          </p:cNvPr>
          <p:cNvPicPr>
            <a:picLocks noChangeAspect="1"/>
          </p:cNvPicPr>
          <p:nvPr>
            <p:custDataLst>
              <p:tags r:id="rId3"/>
            </p:custDataLst>
          </p:nvPr>
        </p:nvPicPr>
        <p:blipFill>
          <a:blip r:embed="rId11"/>
          <a:stretch>
            <a:fillRect/>
          </a:stretch>
        </p:blipFill>
        <p:spPr>
          <a:xfrm>
            <a:off x="1333932" y="2856701"/>
            <a:ext cx="707520" cy="151894"/>
          </a:xfrm>
          <a:prstGeom prst="rect">
            <a:avLst/>
          </a:prstGeom>
        </p:spPr>
      </p:pic>
      <p:sp>
        <p:nvSpPr>
          <p:cNvPr id="17" name="Rectangle 16">
            <a:extLst>
              <a:ext uri="{FF2B5EF4-FFF2-40B4-BE49-F238E27FC236}">
                <a16:creationId xmlns:a16="http://schemas.microsoft.com/office/drawing/2014/main" id="{08C9AB09-B9AB-4548-833C-BAACF2EDE07E}"/>
              </a:ext>
            </a:extLst>
          </p:cNvPr>
          <p:cNvSpPr/>
          <p:nvPr/>
        </p:nvSpPr>
        <p:spPr>
          <a:xfrm>
            <a:off x="674765" y="3261842"/>
            <a:ext cx="7986887" cy="2031325"/>
          </a:xfrm>
          <a:prstGeom prst="rect">
            <a:avLst/>
          </a:prstGeom>
        </p:spPr>
        <p:txBody>
          <a:bodyPr wrap="square">
            <a:spAutoFit/>
          </a:bodyPr>
          <a:lstStyle/>
          <a:p>
            <a:r>
              <a:rPr lang="en-US" dirty="0"/>
              <a:t>This      statistics will follow a chi-square distribution with df = </a:t>
            </a:r>
            <a:r>
              <a:rPr lang="en-US" altLang="en-US" dirty="0">
                <a:solidFill>
                  <a:srgbClr val="000000"/>
                </a:solidFill>
              </a:rPr>
              <a:t>4</a:t>
            </a:r>
            <a:r>
              <a:rPr lang="en-US" altLang="en-US" i="1" dirty="0">
                <a:solidFill>
                  <a:srgbClr val="000000"/>
                </a:solidFill>
              </a:rPr>
              <a:t>  </a:t>
            </a:r>
            <a:r>
              <a:rPr lang="en-US" altLang="en-US" dirty="0">
                <a:solidFill>
                  <a:srgbClr val="000000"/>
                </a:solidFill>
              </a:rPr>
              <a:t>̶  1</a:t>
            </a:r>
            <a:r>
              <a:rPr lang="en-US" dirty="0"/>
              <a:t> = 3 when </a:t>
            </a:r>
            <a:r>
              <a:rPr lang="en-US" i="1" dirty="0">
                <a:solidFill>
                  <a:srgbClr val="000000"/>
                </a:solidFill>
              </a:rPr>
              <a:t>H</a:t>
            </a:r>
            <a:r>
              <a:rPr lang="en-US" baseline="-25000" dirty="0">
                <a:solidFill>
                  <a:srgbClr val="000000"/>
                </a:solidFill>
              </a:rPr>
              <a:t>0</a:t>
            </a:r>
            <a:r>
              <a:rPr lang="en-US" dirty="0"/>
              <a:t> is true. Using software, we calculated the </a:t>
            </a:r>
            <a:r>
              <a:rPr lang="en-US" i="1" dirty="0"/>
              <a:t>P</a:t>
            </a:r>
            <a:r>
              <a:rPr lang="en-US" dirty="0"/>
              <a:t>-value is &lt;0.001. </a:t>
            </a:r>
          </a:p>
          <a:p>
            <a:endParaRPr lang="en-US" dirty="0"/>
          </a:p>
          <a:p>
            <a:r>
              <a:rPr lang="en-US" dirty="0"/>
              <a:t>Thus, we reject the null hypothesis (approximately equal likely to be diagnosed with ADHD in either three-month interval). Based on the observed data, w</a:t>
            </a:r>
            <a:r>
              <a:rPr lang="en-US" dirty="0">
                <a:cs typeface="Chalkduster"/>
              </a:rPr>
              <a:t>e have very strong evidence that boys who are born later in the year, and so are younger than their classmates, are more likely to be diagnosed with ADHD.</a:t>
            </a:r>
          </a:p>
        </p:txBody>
      </p:sp>
      <p:pic>
        <p:nvPicPr>
          <p:cNvPr id="18" name="Picture 17">
            <a:extLst>
              <a:ext uri="{FF2B5EF4-FFF2-40B4-BE49-F238E27FC236}">
                <a16:creationId xmlns:a16="http://schemas.microsoft.com/office/drawing/2014/main" id="{C81A0AB2-377F-411E-BAAD-F34E4D9CB92A}"/>
              </a:ext>
            </a:extLst>
          </p:cNvPr>
          <p:cNvPicPr>
            <a:picLocks noChangeAspect="1"/>
          </p:cNvPicPr>
          <p:nvPr>
            <p:custDataLst>
              <p:tags r:id="rId4"/>
            </p:custDataLst>
          </p:nvPr>
        </p:nvPicPr>
        <p:blipFill>
          <a:blip r:embed="rId12"/>
          <a:stretch>
            <a:fillRect/>
          </a:stretch>
        </p:blipFill>
        <p:spPr>
          <a:xfrm>
            <a:off x="1203883" y="3321817"/>
            <a:ext cx="196299" cy="210402"/>
          </a:xfrm>
          <a:prstGeom prst="rect">
            <a:avLst/>
          </a:prstGeom>
        </p:spPr>
      </p:pic>
    </p:spTree>
    <p:extLst>
      <p:ext uri="{BB962C8B-B14F-4D97-AF65-F5344CB8AC3E}">
        <p14:creationId xmlns:p14="http://schemas.microsoft.com/office/powerpoint/2010/main" val="32776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6964773" cy="1030050"/>
          </a:xfrm>
        </p:spPr>
        <p:txBody>
          <a:bodyPr>
            <a:normAutofit fontScale="90000"/>
          </a:bodyPr>
          <a:lstStyle/>
          <a:p>
            <a:pPr algn="l"/>
            <a:r>
              <a:rPr lang="en-US" sz="4000" dirty="0"/>
              <a:t>The Chi-Square Goodness-of-Fit Test </a:t>
            </a:r>
            <a:r>
              <a:rPr lang="en-US" sz="4000" i="1" dirty="0"/>
              <a:t>(continued)</a:t>
            </a:r>
            <a:endParaRPr lang="en-US" sz="4000" i="1"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FD715FE1-49DC-48F2-95AD-17B3BB543CD4}"/>
              </a:ext>
            </a:extLst>
          </p:cNvPr>
          <p:cNvSpPr>
            <a:spLocks noGrp="1"/>
          </p:cNvSpPr>
          <p:nvPr>
            <p:ph idx="1"/>
          </p:nvPr>
        </p:nvSpPr>
        <p:spPr>
          <a:xfrm>
            <a:off x="457200" y="1600200"/>
            <a:ext cx="8229600" cy="4525963"/>
          </a:xfrm>
        </p:spPr>
        <p:txBody>
          <a:bodyPr>
            <a:normAutofit fontScale="85000" lnSpcReduction="10000"/>
          </a:bodyPr>
          <a:lstStyle/>
          <a:p>
            <a:pPr>
              <a:lnSpc>
                <a:spcPct val="120000"/>
              </a:lnSpc>
              <a:spcBef>
                <a:spcPts val="0"/>
              </a:spcBef>
            </a:pPr>
            <a:r>
              <a:rPr lang="en-US" dirty="0"/>
              <a:t>Example: Dr. Koenig’s Traffic Tickets Study</a:t>
            </a:r>
          </a:p>
          <a:p>
            <a:pPr lvl="1">
              <a:lnSpc>
                <a:spcPct val="120000"/>
              </a:lnSpc>
              <a:spcBef>
                <a:spcPts val="0"/>
              </a:spcBef>
            </a:pPr>
            <a:r>
              <a:rPr lang="en-US" dirty="0"/>
              <a:t>Department of Motor Vehicles</a:t>
            </a:r>
          </a:p>
          <a:p>
            <a:pPr lvl="2">
              <a:lnSpc>
                <a:spcPct val="120000"/>
              </a:lnSpc>
              <a:spcBef>
                <a:spcPts val="0"/>
              </a:spcBef>
            </a:pPr>
            <a:r>
              <a:rPr lang="en-US" dirty="0"/>
              <a:t>8% of licensed drivers in town are teenagers.</a:t>
            </a:r>
            <a:br>
              <a:rPr lang="en-US" dirty="0"/>
            </a:br>
            <a:endParaRPr lang="en-US" sz="1600" dirty="0"/>
          </a:p>
          <a:p>
            <a:pPr lvl="1">
              <a:lnSpc>
                <a:spcPct val="120000"/>
              </a:lnSpc>
              <a:spcBef>
                <a:spcPts val="0"/>
              </a:spcBef>
            </a:pPr>
            <a:r>
              <a:rPr lang="en-US" dirty="0"/>
              <a:t>Do teens get more than their fair share of traffic tickets? </a:t>
            </a:r>
          </a:p>
          <a:p>
            <a:pPr lvl="2">
              <a:lnSpc>
                <a:spcPct val="120000"/>
              </a:lnSpc>
              <a:spcBef>
                <a:spcPts val="0"/>
              </a:spcBef>
            </a:pPr>
            <a:r>
              <a:rPr lang="en-US" dirty="0"/>
              <a:t>Teens are receiving more than 15% of the tickets.</a:t>
            </a:r>
            <a:br>
              <a:rPr lang="en-US" dirty="0"/>
            </a:br>
            <a:br>
              <a:rPr lang="en-US" sz="1600" dirty="0"/>
            </a:br>
            <a:r>
              <a:rPr lang="en-US" dirty="0"/>
              <a:t>			or</a:t>
            </a:r>
          </a:p>
          <a:p>
            <a:pPr marL="457200" lvl="1" indent="0">
              <a:lnSpc>
                <a:spcPct val="120000"/>
              </a:lnSpc>
              <a:spcBef>
                <a:spcPts val="0"/>
              </a:spcBef>
              <a:buNone/>
            </a:pPr>
            <a:endParaRPr lang="en-US" sz="1700" dirty="0"/>
          </a:p>
          <a:p>
            <a:pPr lvl="1">
              <a:lnSpc>
                <a:spcPct val="120000"/>
              </a:lnSpc>
              <a:spcBef>
                <a:spcPts val="0"/>
              </a:spcBef>
            </a:pPr>
            <a:r>
              <a:rPr lang="en-US" dirty="0"/>
              <a:t>Can the difference between what is expected (8%) and what is observed (15.28%) be explained by sampling error?</a:t>
            </a:r>
          </a:p>
        </p:txBody>
      </p:sp>
    </p:spTree>
    <p:extLst>
      <p:ext uri="{BB962C8B-B14F-4D97-AF65-F5344CB8AC3E}">
        <p14:creationId xmlns:p14="http://schemas.microsoft.com/office/powerpoint/2010/main" val="2649582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53185" cy="502602"/>
          </a:xfrm>
        </p:spPr>
        <p:txBody>
          <a:bodyPr>
            <a:normAutofit fontScale="90000"/>
          </a:bodyPr>
          <a:lstStyle/>
          <a:p>
            <a:r>
              <a:rPr lang="en-US" sz="4000" dirty="0"/>
              <a:t>Example 2</a:t>
            </a:r>
          </a:p>
        </p:txBody>
      </p:sp>
      <p:sp>
        <p:nvSpPr>
          <p:cNvPr id="12" name="Rectangle 11">
            <a:extLst>
              <a:ext uri="{FF2B5EF4-FFF2-40B4-BE49-F238E27FC236}">
                <a16:creationId xmlns:a16="http://schemas.microsoft.com/office/drawing/2014/main" id="{1BCDE919-62BD-4800-A1F6-D512E3D0350E}"/>
              </a:ext>
            </a:extLst>
          </p:cNvPr>
          <p:cNvSpPr/>
          <p:nvPr/>
        </p:nvSpPr>
        <p:spPr>
          <a:xfrm>
            <a:off x="658300" y="4377255"/>
            <a:ext cx="7823463" cy="646331"/>
          </a:xfrm>
          <a:prstGeom prst="rect">
            <a:avLst/>
          </a:prstGeom>
        </p:spPr>
        <p:txBody>
          <a:bodyPr wrap="square">
            <a:spAutoFit/>
          </a:bodyPr>
          <a:lstStyle/>
          <a:p>
            <a:pPr>
              <a:buClr>
                <a:schemeClr val="tx2"/>
              </a:buClr>
              <a:buSzPct val="75000"/>
            </a:pPr>
            <a:r>
              <a:rPr lang="en-US" b="1" dirty="0"/>
              <a:t>Question : Whether there was a dose-response relation between level of anger</a:t>
            </a:r>
          </a:p>
          <a:p>
            <a:pPr>
              <a:buClr>
                <a:schemeClr val="tx2"/>
              </a:buClr>
              <a:buSzPct val="75000"/>
            </a:pPr>
            <a:r>
              <a:rPr lang="en-US" b="1" dirty="0"/>
              <a:t>and CHD risk?</a:t>
            </a:r>
          </a:p>
        </p:txBody>
      </p:sp>
      <p:sp>
        <p:nvSpPr>
          <p:cNvPr id="8" name="Rectangle 7">
            <a:extLst>
              <a:ext uri="{FF2B5EF4-FFF2-40B4-BE49-F238E27FC236}">
                <a16:creationId xmlns:a16="http://schemas.microsoft.com/office/drawing/2014/main" id="{698659EE-4C13-4987-BE03-84C193D6E513}"/>
              </a:ext>
            </a:extLst>
          </p:cNvPr>
          <p:cNvSpPr/>
          <p:nvPr/>
        </p:nvSpPr>
        <p:spPr>
          <a:xfrm>
            <a:off x="658300" y="1941337"/>
            <a:ext cx="7890277" cy="2308324"/>
          </a:xfrm>
          <a:prstGeom prst="rect">
            <a:avLst/>
          </a:prstGeom>
        </p:spPr>
        <p:txBody>
          <a:bodyPr wrap="square">
            <a:spAutoFit/>
          </a:bodyPr>
          <a:lstStyle/>
          <a:p>
            <a:r>
              <a:rPr lang="en-US" dirty="0"/>
              <a:t>This study examined prospectively the association between trait anger and the risk of combined CHD (acute myocardial infarction [MI]/fatal CHD, silent MI, or cardiac revascularization procedures). Participants were 12,986 black and white men and women enrolled in the Atherosclerosis Risk In Communities study. Assessment of trait anger was evaluated by the 10-item Spielberger Trait Anger Scale. The overall anger score (a numeric score of 10 to 40) was coded as a 3-level categoric variable in which scores of 22 to 40 defined high trait anger, 15 to 21 moderate anger, and 10 to 14 low anger. </a:t>
            </a:r>
          </a:p>
        </p:txBody>
      </p:sp>
      <p:pic>
        <p:nvPicPr>
          <p:cNvPr id="3" name="Picture 2" descr="A screenshot of a cell phone&#10;&#10;Description automatically generated">
            <a:extLst>
              <a:ext uri="{FF2B5EF4-FFF2-40B4-BE49-F238E27FC236}">
                <a16:creationId xmlns:a16="http://schemas.microsoft.com/office/drawing/2014/main" id="{FDDFE802-5EC3-4D02-BE2E-5C856061BC31}"/>
              </a:ext>
            </a:extLst>
          </p:cNvPr>
          <p:cNvPicPr>
            <a:picLocks noChangeAspect="1"/>
          </p:cNvPicPr>
          <p:nvPr/>
        </p:nvPicPr>
        <p:blipFill>
          <a:blip r:embed="rId3"/>
          <a:stretch>
            <a:fillRect/>
          </a:stretch>
        </p:blipFill>
        <p:spPr>
          <a:xfrm>
            <a:off x="4348246" y="685516"/>
            <a:ext cx="4133517" cy="1262267"/>
          </a:xfrm>
          <a:prstGeom prst="rect">
            <a:avLst/>
          </a:prstGeom>
        </p:spPr>
      </p:pic>
      <p:sp>
        <p:nvSpPr>
          <p:cNvPr id="6" name="Rectangle 5">
            <a:extLst>
              <a:ext uri="{FF2B5EF4-FFF2-40B4-BE49-F238E27FC236}">
                <a16:creationId xmlns:a16="http://schemas.microsoft.com/office/drawing/2014/main" id="{7A9AB4D2-231C-4889-B7A5-589F2C6AD6A3}"/>
              </a:ext>
            </a:extLst>
          </p:cNvPr>
          <p:cNvSpPr/>
          <p:nvPr/>
        </p:nvSpPr>
        <p:spPr>
          <a:xfrm>
            <a:off x="625486" y="854984"/>
            <a:ext cx="3797658" cy="923330"/>
          </a:xfrm>
          <a:prstGeom prst="rect">
            <a:avLst/>
          </a:prstGeom>
        </p:spPr>
        <p:txBody>
          <a:bodyPr wrap="square">
            <a:spAutoFit/>
          </a:bodyPr>
          <a:lstStyle/>
          <a:p>
            <a:r>
              <a:rPr lang="en-US" dirty="0"/>
              <a:t>Increased research attention is being paid to the negative impact of anger on coronary heart disease (CHD).</a:t>
            </a:r>
          </a:p>
        </p:txBody>
      </p:sp>
    </p:spTree>
    <p:extLst>
      <p:ext uri="{BB962C8B-B14F-4D97-AF65-F5344CB8AC3E}">
        <p14:creationId xmlns:p14="http://schemas.microsoft.com/office/powerpoint/2010/main" val="1345807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2</a:t>
            </a:r>
          </a:p>
        </p:txBody>
      </p:sp>
      <p:graphicFrame>
        <p:nvGraphicFramePr>
          <p:cNvPr id="10" name="Table 9">
            <a:extLst>
              <a:ext uri="{FF2B5EF4-FFF2-40B4-BE49-F238E27FC236}">
                <a16:creationId xmlns:a16="http://schemas.microsoft.com/office/drawing/2014/main" id="{06CC8340-72C1-4BF1-B563-0E981E76578E}"/>
              </a:ext>
            </a:extLst>
          </p:cNvPr>
          <p:cNvGraphicFramePr>
            <a:graphicFrameLocks noGrp="1"/>
          </p:cNvGraphicFramePr>
          <p:nvPr/>
        </p:nvGraphicFramePr>
        <p:xfrm>
          <a:off x="880116" y="1121969"/>
          <a:ext cx="5393092" cy="2062480"/>
        </p:xfrm>
        <a:graphic>
          <a:graphicData uri="http://schemas.openxmlformats.org/drawingml/2006/table">
            <a:tbl>
              <a:tblPr firstRow="1" bandRow="1">
                <a:tableStyleId>{5C22544A-7EE6-4342-B048-85BDC9FD1C3A}</a:tableStyleId>
              </a:tblPr>
              <a:tblGrid>
                <a:gridCol w="2049802">
                  <a:extLst>
                    <a:ext uri="{9D8B030D-6E8A-4147-A177-3AD203B41FA5}">
                      <a16:colId xmlns:a16="http://schemas.microsoft.com/office/drawing/2014/main" val="4246935293"/>
                    </a:ext>
                  </a:extLst>
                </a:gridCol>
                <a:gridCol w="1154361">
                  <a:extLst>
                    <a:ext uri="{9D8B030D-6E8A-4147-A177-3AD203B41FA5}">
                      <a16:colId xmlns:a16="http://schemas.microsoft.com/office/drawing/2014/main" val="3468102558"/>
                    </a:ext>
                  </a:extLst>
                </a:gridCol>
                <a:gridCol w="1154362">
                  <a:extLst>
                    <a:ext uri="{9D8B030D-6E8A-4147-A177-3AD203B41FA5}">
                      <a16:colId xmlns:a16="http://schemas.microsoft.com/office/drawing/2014/main" val="3000479303"/>
                    </a:ext>
                  </a:extLst>
                </a:gridCol>
                <a:gridCol w="1034567">
                  <a:extLst>
                    <a:ext uri="{9D8B030D-6E8A-4147-A177-3AD203B41FA5}">
                      <a16:colId xmlns:a16="http://schemas.microsoft.com/office/drawing/2014/main" val="2201209041"/>
                    </a:ext>
                  </a:extLst>
                </a:gridCol>
              </a:tblGrid>
              <a:tr h="346098">
                <a:tc>
                  <a:txBody>
                    <a:bodyPr/>
                    <a:lstStyle/>
                    <a:p>
                      <a:endParaRPr lang="en-US" sz="1600" b="0" dirty="0"/>
                    </a:p>
                  </a:txBody>
                  <a:tcPr/>
                </a:tc>
                <a:tc>
                  <a:txBody>
                    <a:bodyPr/>
                    <a:lstStyle/>
                    <a:p>
                      <a:r>
                        <a:rPr lang="en-US" sz="1600" b="0" dirty="0"/>
                        <a:t>Low,</a:t>
                      </a:r>
                    </a:p>
                    <a:p>
                      <a:r>
                        <a:rPr lang="en-US" sz="1600" b="0" dirty="0"/>
                        <a:t>10-14</a:t>
                      </a:r>
                    </a:p>
                  </a:txBody>
                  <a:tcPr/>
                </a:tc>
                <a:tc>
                  <a:txBody>
                    <a:bodyPr/>
                    <a:lstStyle/>
                    <a:p>
                      <a:r>
                        <a:rPr lang="en-US" sz="1600" b="0" dirty="0"/>
                        <a:t>Moderate,</a:t>
                      </a:r>
                    </a:p>
                    <a:p>
                      <a:r>
                        <a:rPr lang="en-US" sz="1600" b="0" dirty="0"/>
                        <a:t>15-21</a:t>
                      </a:r>
                    </a:p>
                  </a:txBody>
                  <a:tcPr/>
                </a:tc>
                <a:tc>
                  <a:txBody>
                    <a:bodyPr/>
                    <a:lstStyle/>
                    <a:p>
                      <a:r>
                        <a:rPr lang="en-US" sz="1600" b="0" dirty="0"/>
                        <a:t>High,</a:t>
                      </a:r>
                    </a:p>
                    <a:p>
                      <a:r>
                        <a:rPr lang="en-US" sz="1600" b="0" dirty="0"/>
                        <a:t>22-40</a:t>
                      </a:r>
                    </a:p>
                  </a:txBody>
                  <a:tcPr/>
                </a:tc>
                <a:extLst>
                  <a:ext uri="{0D108BD9-81ED-4DB2-BD59-A6C34878D82A}">
                    <a16:rowId xmlns:a16="http://schemas.microsoft.com/office/drawing/2014/main" val="137248805"/>
                  </a:ext>
                </a:extLst>
              </a:tr>
              <a:tr h="370840">
                <a:tc>
                  <a:txBody>
                    <a:bodyPr/>
                    <a:lstStyle/>
                    <a:p>
                      <a:r>
                        <a:rPr lang="en-US" sz="1600" dirty="0"/>
                        <a:t>Participants, n (%)</a:t>
                      </a:r>
                    </a:p>
                  </a:txBody>
                  <a:tcPr/>
                </a:tc>
                <a:tc>
                  <a:txBody>
                    <a:bodyPr/>
                    <a:lstStyle/>
                    <a:p>
                      <a:r>
                        <a:rPr lang="en-US" sz="1600" dirty="0"/>
                        <a:t>4821 (37.1)</a:t>
                      </a:r>
                    </a:p>
                  </a:txBody>
                  <a:tcPr/>
                </a:tc>
                <a:tc>
                  <a:txBody>
                    <a:bodyPr/>
                    <a:lstStyle/>
                    <a:p>
                      <a:r>
                        <a:rPr lang="en-US" sz="1600" dirty="0"/>
                        <a:t>7165 (55.2)</a:t>
                      </a:r>
                    </a:p>
                  </a:txBody>
                  <a:tcPr/>
                </a:tc>
                <a:tc>
                  <a:txBody>
                    <a:bodyPr/>
                    <a:lstStyle/>
                    <a:p>
                      <a:r>
                        <a:rPr lang="en-US" sz="1600" dirty="0"/>
                        <a:t>1000 (7.7)</a:t>
                      </a:r>
                    </a:p>
                  </a:txBody>
                  <a:tcPr/>
                </a:tc>
                <a:extLst>
                  <a:ext uri="{0D108BD9-81ED-4DB2-BD59-A6C34878D82A}">
                    <a16:rowId xmlns:a16="http://schemas.microsoft.com/office/drawing/2014/main" val="3961946759"/>
                  </a:ext>
                </a:extLst>
              </a:tr>
              <a:tr h="370840">
                <a:tc>
                  <a:txBody>
                    <a:bodyPr/>
                    <a:lstStyle/>
                    <a:p>
                      <a:r>
                        <a:rPr lang="en-US" sz="1600" dirty="0"/>
                        <a:t>CHD events combined</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013995183"/>
                  </a:ext>
                </a:extLst>
              </a:tr>
              <a:tr h="370840">
                <a:tc>
                  <a:txBody>
                    <a:bodyPr/>
                    <a:lstStyle/>
                    <a:p>
                      <a:r>
                        <a:rPr lang="en-US" sz="1600" dirty="0"/>
                        <a:t>     Yes, n (%)</a:t>
                      </a:r>
                    </a:p>
                  </a:txBody>
                  <a:tcPr/>
                </a:tc>
                <a:tc>
                  <a:txBody>
                    <a:bodyPr/>
                    <a:lstStyle/>
                    <a:p>
                      <a:r>
                        <a:rPr lang="en-US" sz="1600" dirty="0"/>
                        <a:t>142 (2.9)</a:t>
                      </a:r>
                    </a:p>
                  </a:txBody>
                  <a:tcPr/>
                </a:tc>
                <a:tc>
                  <a:txBody>
                    <a:bodyPr/>
                    <a:lstStyle/>
                    <a:p>
                      <a:r>
                        <a:rPr lang="en-US" sz="1600" dirty="0"/>
                        <a:t>226 (3.2)</a:t>
                      </a:r>
                    </a:p>
                  </a:txBody>
                  <a:tcPr/>
                </a:tc>
                <a:tc>
                  <a:txBody>
                    <a:bodyPr/>
                    <a:lstStyle/>
                    <a:p>
                      <a:r>
                        <a:rPr lang="en-US" sz="1600" dirty="0"/>
                        <a:t>48 (4.8)</a:t>
                      </a:r>
                    </a:p>
                  </a:txBody>
                  <a:tcPr/>
                </a:tc>
                <a:extLst>
                  <a:ext uri="{0D108BD9-81ED-4DB2-BD59-A6C34878D82A}">
                    <a16:rowId xmlns:a16="http://schemas.microsoft.com/office/drawing/2014/main" val="3048479499"/>
                  </a:ext>
                </a:extLst>
              </a:tr>
              <a:tr h="370840">
                <a:tc>
                  <a:txBody>
                    <a:bodyPr/>
                    <a:lstStyle/>
                    <a:p>
                      <a:r>
                        <a:rPr lang="en-US" sz="1600" dirty="0"/>
                        <a:t>     No, n (%)</a:t>
                      </a:r>
                    </a:p>
                  </a:txBody>
                  <a:tcPr/>
                </a:tc>
                <a:tc>
                  <a:txBody>
                    <a:bodyPr/>
                    <a:lstStyle/>
                    <a:p>
                      <a:r>
                        <a:rPr lang="en-US" sz="1600" dirty="0"/>
                        <a:t>4679 (97.1)</a:t>
                      </a:r>
                    </a:p>
                  </a:txBody>
                  <a:tcPr/>
                </a:tc>
                <a:tc>
                  <a:txBody>
                    <a:bodyPr/>
                    <a:lstStyle/>
                    <a:p>
                      <a:r>
                        <a:rPr lang="en-US" sz="1600" dirty="0"/>
                        <a:t>6939 (96.8)</a:t>
                      </a:r>
                    </a:p>
                  </a:txBody>
                  <a:tcPr/>
                </a:tc>
                <a:tc>
                  <a:txBody>
                    <a:bodyPr/>
                    <a:lstStyle/>
                    <a:p>
                      <a:r>
                        <a:rPr lang="en-US" sz="1600" dirty="0"/>
                        <a:t>952 (95.2)</a:t>
                      </a:r>
                    </a:p>
                  </a:txBody>
                  <a:tcPr/>
                </a:tc>
                <a:extLst>
                  <a:ext uri="{0D108BD9-81ED-4DB2-BD59-A6C34878D82A}">
                    <a16:rowId xmlns:a16="http://schemas.microsoft.com/office/drawing/2014/main" val="194423918"/>
                  </a:ext>
                </a:extLst>
              </a:tr>
            </a:tbl>
          </a:graphicData>
        </a:graphic>
      </p:graphicFrame>
      <p:graphicFrame>
        <p:nvGraphicFramePr>
          <p:cNvPr id="11" name="Table 10">
            <a:extLst>
              <a:ext uri="{FF2B5EF4-FFF2-40B4-BE49-F238E27FC236}">
                <a16:creationId xmlns:a16="http://schemas.microsoft.com/office/drawing/2014/main" id="{435D5F54-6F38-4DDF-8CAF-47E01462787C}"/>
              </a:ext>
            </a:extLst>
          </p:cNvPr>
          <p:cNvGraphicFramePr>
            <a:graphicFrameLocks noGrp="1"/>
          </p:cNvGraphicFramePr>
          <p:nvPr/>
        </p:nvGraphicFramePr>
        <p:xfrm>
          <a:off x="2922721" y="774683"/>
          <a:ext cx="3350487" cy="335280"/>
        </p:xfrm>
        <a:graphic>
          <a:graphicData uri="http://schemas.openxmlformats.org/drawingml/2006/table">
            <a:tbl>
              <a:tblPr firstRow="1" bandRow="1">
                <a:tableStyleId>{5C22544A-7EE6-4342-B048-85BDC9FD1C3A}</a:tableStyleId>
              </a:tblPr>
              <a:tblGrid>
                <a:gridCol w="3350487">
                  <a:extLst>
                    <a:ext uri="{9D8B030D-6E8A-4147-A177-3AD203B41FA5}">
                      <a16:colId xmlns:a16="http://schemas.microsoft.com/office/drawing/2014/main" val="3468102558"/>
                    </a:ext>
                  </a:extLst>
                </a:gridCol>
              </a:tblGrid>
              <a:tr h="0">
                <a:tc>
                  <a:txBody>
                    <a:bodyPr/>
                    <a:lstStyle/>
                    <a:p>
                      <a:pPr algn="ctr"/>
                      <a:r>
                        <a:rPr lang="en-US" sz="1600" b="0" dirty="0"/>
                        <a:t>Spielberger Trait Anger Scores</a:t>
                      </a:r>
                      <a:endParaRPr lang="en-US" sz="1600" b="1" dirty="0"/>
                    </a:p>
                  </a:txBody>
                  <a:tcPr>
                    <a:solidFill>
                      <a:srgbClr val="00B050"/>
                    </a:solidFill>
                  </a:tcPr>
                </a:tc>
                <a:extLst>
                  <a:ext uri="{0D108BD9-81ED-4DB2-BD59-A6C34878D82A}">
                    <a16:rowId xmlns:a16="http://schemas.microsoft.com/office/drawing/2014/main" val="137248805"/>
                  </a:ext>
                </a:extLst>
              </a:tr>
            </a:tbl>
          </a:graphicData>
        </a:graphic>
      </p:graphicFrame>
      <p:sp>
        <p:nvSpPr>
          <p:cNvPr id="13" name="Rectangle 12">
            <a:extLst>
              <a:ext uri="{FF2B5EF4-FFF2-40B4-BE49-F238E27FC236}">
                <a16:creationId xmlns:a16="http://schemas.microsoft.com/office/drawing/2014/main" id="{5DAAE75C-6965-4C66-8FDD-84AC8CE8A063}"/>
              </a:ext>
            </a:extLst>
          </p:cNvPr>
          <p:cNvSpPr/>
          <p:nvPr/>
        </p:nvSpPr>
        <p:spPr>
          <a:xfrm>
            <a:off x="623517" y="3413051"/>
            <a:ext cx="6861804" cy="369332"/>
          </a:xfrm>
          <a:prstGeom prst="rect">
            <a:avLst/>
          </a:prstGeom>
        </p:spPr>
        <p:txBody>
          <a:bodyPr wrap="square">
            <a:spAutoFit/>
          </a:bodyPr>
          <a:lstStyle/>
          <a:p>
            <a:r>
              <a:rPr lang="en-US" dirty="0"/>
              <a:t>Is this Two-Way Table to address “relationship” or “difference”?</a:t>
            </a:r>
          </a:p>
        </p:txBody>
      </p:sp>
      <p:sp>
        <p:nvSpPr>
          <p:cNvPr id="14" name="Rectangle 13">
            <a:extLst>
              <a:ext uri="{FF2B5EF4-FFF2-40B4-BE49-F238E27FC236}">
                <a16:creationId xmlns:a16="http://schemas.microsoft.com/office/drawing/2014/main" id="{477D3494-1F3B-46CB-96DE-DB623B88605F}"/>
              </a:ext>
            </a:extLst>
          </p:cNvPr>
          <p:cNvSpPr/>
          <p:nvPr/>
        </p:nvSpPr>
        <p:spPr>
          <a:xfrm>
            <a:off x="623517" y="3826319"/>
            <a:ext cx="6861804" cy="369332"/>
          </a:xfrm>
          <a:prstGeom prst="rect">
            <a:avLst/>
          </a:prstGeom>
        </p:spPr>
        <p:txBody>
          <a:bodyPr wrap="square">
            <a:spAutoFit/>
          </a:bodyPr>
          <a:lstStyle/>
          <a:p>
            <a:r>
              <a:rPr lang="en-US" dirty="0">
                <a:solidFill>
                  <a:srgbClr val="950E13"/>
                </a:solidFill>
              </a:rPr>
              <a:t>Answer: test for “Relationship”.</a:t>
            </a:r>
          </a:p>
        </p:txBody>
      </p:sp>
    </p:spTree>
    <p:extLst>
      <p:ext uri="{BB962C8B-B14F-4D97-AF65-F5344CB8AC3E}">
        <p14:creationId xmlns:p14="http://schemas.microsoft.com/office/powerpoint/2010/main" val="94494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2</a:t>
            </a:r>
          </a:p>
        </p:txBody>
      </p:sp>
      <p:sp>
        <p:nvSpPr>
          <p:cNvPr id="15" name="TextBox 14">
            <a:extLst>
              <a:ext uri="{FF2B5EF4-FFF2-40B4-BE49-F238E27FC236}">
                <a16:creationId xmlns:a16="http://schemas.microsoft.com/office/drawing/2014/main" id="{55EC4085-93CF-4536-B26A-6B9CB3368EC2}"/>
              </a:ext>
            </a:extLst>
          </p:cNvPr>
          <p:cNvSpPr txBox="1">
            <a:spLocks noChangeArrowheads="1"/>
          </p:cNvSpPr>
          <p:nvPr/>
        </p:nvSpPr>
        <p:spPr bwMode="auto">
          <a:xfrm>
            <a:off x="5209954" y="2136399"/>
            <a:ext cx="30990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dirty="0">
                <a:solidFill>
                  <a:schemeClr val="tx1"/>
                </a:solidFill>
                <a:latin typeface="+mn-lt"/>
              </a:rPr>
              <a:t>After checking for chi-square test conditions, all are met. Thus we conducted chi-square test, calculated      = 9.3112, with </a:t>
            </a:r>
            <a:r>
              <a:rPr lang="en-US" altLang="en-US" sz="1800" i="1" dirty="0">
                <a:solidFill>
                  <a:schemeClr val="tx1"/>
                </a:solidFill>
                <a:latin typeface="+mn-lt"/>
              </a:rPr>
              <a:t>df</a:t>
            </a:r>
            <a:r>
              <a:rPr lang="en-US" altLang="en-US" sz="1800" dirty="0">
                <a:solidFill>
                  <a:schemeClr val="tx1"/>
                </a:solidFill>
                <a:latin typeface="+mn-lt"/>
              </a:rPr>
              <a:t> = 2, and </a:t>
            </a:r>
            <a:r>
              <a:rPr lang="en-US" altLang="en-US" sz="1800" i="1" dirty="0">
                <a:solidFill>
                  <a:schemeClr val="tx1"/>
                </a:solidFill>
                <a:latin typeface="+mn-lt"/>
              </a:rPr>
              <a:t>P</a:t>
            </a:r>
            <a:r>
              <a:rPr lang="en-US" altLang="en-US" sz="1800" dirty="0">
                <a:solidFill>
                  <a:schemeClr val="tx1"/>
                </a:solidFill>
                <a:latin typeface="+mn-lt"/>
              </a:rPr>
              <a:t>-value = 0.0095 (based on output). </a:t>
            </a:r>
          </a:p>
        </p:txBody>
      </p:sp>
      <p:pic>
        <p:nvPicPr>
          <p:cNvPr id="17" name="Picture 16">
            <a:extLst>
              <a:ext uri="{FF2B5EF4-FFF2-40B4-BE49-F238E27FC236}">
                <a16:creationId xmlns:a16="http://schemas.microsoft.com/office/drawing/2014/main" id="{2D083406-6210-48B1-AF97-1B3DD4415537}"/>
              </a:ext>
            </a:extLst>
          </p:cNvPr>
          <p:cNvPicPr>
            <a:picLocks noChangeAspect="1"/>
          </p:cNvPicPr>
          <p:nvPr>
            <p:custDataLst>
              <p:tags r:id="rId1"/>
            </p:custDataLst>
          </p:nvPr>
        </p:nvPicPr>
        <p:blipFill>
          <a:blip r:embed="rId4"/>
          <a:stretch>
            <a:fillRect/>
          </a:stretch>
        </p:blipFill>
        <p:spPr>
          <a:xfrm>
            <a:off x="6780766" y="3024195"/>
            <a:ext cx="196299" cy="210402"/>
          </a:xfrm>
          <a:prstGeom prst="rect">
            <a:avLst/>
          </a:prstGeom>
        </p:spPr>
      </p:pic>
      <p:sp>
        <p:nvSpPr>
          <p:cNvPr id="12" name="Rectangle 12">
            <a:extLst>
              <a:ext uri="{FF2B5EF4-FFF2-40B4-BE49-F238E27FC236}">
                <a16:creationId xmlns:a16="http://schemas.microsoft.com/office/drawing/2014/main" id="{35098F2C-AB45-4880-8CFE-23D35B290517}"/>
              </a:ext>
            </a:extLst>
          </p:cNvPr>
          <p:cNvSpPr>
            <a:spLocks noChangeArrowheads="1"/>
          </p:cNvSpPr>
          <p:nvPr/>
        </p:nvSpPr>
        <p:spPr bwMode="auto">
          <a:xfrm>
            <a:off x="600038" y="1345968"/>
            <a:ext cx="7576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i="1" dirty="0">
                <a:solidFill>
                  <a:schemeClr val="tx1"/>
                </a:solidFill>
                <a:latin typeface="+mn-lt"/>
              </a:rPr>
              <a:t>H</a:t>
            </a:r>
            <a:r>
              <a:rPr lang="en-US" altLang="en-US" sz="1800" baseline="-25000" dirty="0">
                <a:solidFill>
                  <a:schemeClr val="tx1"/>
                </a:solidFill>
                <a:latin typeface="+mn-lt"/>
              </a:rPr>
              <a:t>0</a:t>
            </a:r>
            <a:r>
              <a:rPr lang="en-US" altLang="en-US" sz="1800" dirty="0">
                <a:solidFill>
                  <a:schemeClr val="tx1"/>
                </a:solidFill>
                <a:latin typeface="+mn-lt"/>
              </a:rPr>
              <a:t>:</a:t>
            </a:r>
            <a:r>
              <a:rPr lang="en-US" altLang="en-US" sz="1800" i="1" dirty="0">
                <a:solidFill>
                  <a:schemeClr val="tx1"/>
                </a:solidFill>
                <a:latin typeface="+mn-lt"/>
              </a:rPr>
              <a:t> </a:t>
            </a:r>
            <a:r>
              <a:rPr lang="en-US" altLang="en-US" sz="1800" dirty="0">
                <a:solidFill>
                  <a:schemeClr val="tx1"/>
                </a:solidFill>
                <a:latin typeface="+mn-lt"/>
              </a:rPr>
              <a:t>There is no association between trait anger level and risk of CHD events.</a:t>
            </a:r>
          </a:p>
          <a:p>
            <a:pPr>
              <a:spcBef>
                <a:spcPct val="0"/>
              </a:spcBef>
              <a:buClrTx/>
              <a:buSzTx/>
              <a:buNone/>
            </a:pPr>
            <a:r>
              <a:rPr lang="en-US" altLang="en-US" sz="1800" i="1" dirty="0">
                <a:solidFill>
                  <a:schemeClr val="tx1"/>
                </a:solidFill>
                <a:latin typeface="+mn-lt"/>
              </a:rPr>
              <a:t>H</a:t>
            </a:r>
            <a:r>
              <a:rPr lang="en-US" altLang="en-US" sz="1800" baseline="-25000" dirty="0">
                <a:solidFill>
                  <a:schemeClr val="tx1"/>
                </a:solidFill>
                <a:latin typeface="+mn-lt"/>
              </a:rPr>
              <a:t>a</a:t>
            </a:r>
            <a:r>
              <a:rPr lang="en-US" altLang="en-US" sz="1800" dirty="0">
                <a:solidFill>
                  <a:schemeClr val="tx1"/>
                </a:solidFill>
                <a:latin typeface="+mn-lt"/>
              </a:rPr>
              <a:t>:</a:t>
            </a:r>
            <a:r>
              <a:rPr lang="en-US" altLang="en-US" sz="1800" i="1" dirty="0">
                <a:solidFill>
                  <a:schemeClr val="tx1"/>
                </a:solidFill>
                <a:latin typeface="+mn-lt"/>
              </a:rPr>
              <a:t> </a:t>
            </a:r>
            <a:r>
              <a:rPr lang="en-US" altLang="en-US" sz="1800" dirty="0">
                <a:solidFill>
                  <a:schemeClr val="tx1"/>
                </a:solidFill>
                <a:latin typeface="+mn-lt"/>
              </a:rPr>
              <a:t>There is an association between trait anger level and risk of CHD events.</a:t>
            </a:r>
          </a:p>
        </p:txBody>
      </p:sp>
      <p:sp>
        <p:nvSpPr>
          <p:cNvPr id="3" name="Rectangle 2">
            <a:extLst>
              <a:ext uri="{FF2B5EF4-FFF2-40B4-BE49-F238E27FC236}">
                <a16:creationId xmlns:a16="http://schemas.microsoft.com/office/drawing/2014/main" id="{45AC0F3D-8B46-4B2A-B8A7-09D763A1A3F2}"/>
              </a:ext>
            </a:extLst>
          </p:cNvPr>
          <p:cNvSpPr/>
          <p:nvPr/>
        </p:nvSpPr>
        <p:spPr>
          <a:xfrm>
            <a:off x="594424" y="2197954"/>
            <a:ext cx="4391246" cy="1631216"/>
          </a:xfrm>
          <a:prstGeom prst="rect">
            <a:avLst/>
          </a:prstGeom>
        </p:spPr>
        <p:txBody>
          <a:bodyPr wrap="square">
            <a:spAutoFit/>
          </a:bodyPr>
          <a:lstStyle/>
          <a:p>
            <a:r>
              <a:rPr lang="en-US" sz="1000" dirty="0">
                <a:latin typeface="SAS Monospace" panose="020B0609020202020204" pitchFamily="49" charset="0"/>
              </a:rPr>
              <a:t>Statistics for Table of </a:t>
            </a:r>
            <a:r>
              <a:rPr lang="en-US" sz="1000" dirty="0" err="1">
                <a:latin typeface="SAS Monospace" panose="020B0609020202020204" pitchFamily="49" charset="0"/>
              </a:rPr>
              <a:t>chd</a:t>
            </a:r>
            <a:r>
              <a:rPr lang="en-US" sz="1000" dirty="0">
                <a:latin typeface="SAS Monospace" panose="020B0609020202020204" pitchFamily="49" charset="0"/>
              </a:rPr>
              <a:t> by anger</a:t>
            </a:r>
          </a:p>
          <a:p>
            <a:endParaRPr lang="en-US" sz="1000" dirty="0">
              <a:latin typeface="SAS Monospace" panose="020B0609020202020204" pitchFamily="49" charset="0"/>
            </a:endParaRPr>
          </a:p>
          <a:p>
            <a:r>
              <a:rPr lang="en-US" sz="1000" dirty="0">
                <a:latin typeface="SAS Monospace" panose="020B0609020202020204" pitchFamily="49" charset="0"/>
              </a:rPr>
              <a:t>Statistic                     DF       Value      Prob</a:t>
            </a:r>
          </a:p>
          <a:p>
            <a:r>
              <a:rPr lang="en-US" sz="1000" dirty="0" err="1">
                <a:latin typeface="SAS Monospace" panose="020B0609020202020204" pitchFamily="49" charset="0"/>
              </a:rPr>
              <a:t>ƒƒƒƒƒƒƒƒƒƒƒƒƒƒƒƒƒƒƒƒƒƒƒƒƒƒƒƒƒƒƒƒƒƒƒƒƒƒƒƒƒƒƒƒƒƒƒƒƒƒƒƒƒƒ</a:t>
            </a:r>
            <a:endParaRPr lang="en-US" sz="1000" dirty="0">
              <a:latin typeface="SAS Monospace" panose="020B0609020202020204" pitchFamily="49" charset="0"/>
            </a:endParaRPr>
          </a:p>
          <a:p>
            <a:r>
              <a:rPr lang="en-US" sz="1000" dirty="0">
                <a:latin typeface="SAS Monospace" panose="020B0609020202020204" pitchFamily="49" charset="0"/>
              </a:rPr>
              <a:t>Chi-Square                     2      9.3112    0.0095</a:t>
            </a:r>
          </a:p>
          <a:p>
            <a:r>
              <a:rPr lang="en-US" sz="1000" dirty="0">
                <a:latin typeface="SAS Monospace" panose="020B0609020202020204" pitchFamily="49" charset="0"/>
              </a:rPr>
              <a:t>Likelihood Ratio Chi-Square    2      8.2742    0.0160</a:t>
            </a:r>
          </a:p>
          <a:p>
            <a:r>
              <a:rPr lang="it-IT" sz="1000" dirty="0">
                <a:latin typeface="SAS Monospace" panose="020B0609020202020204" pitchFamily="49" charset="0"/>
              </a:rPr>
              <a:t>Mantel-Haenszel Chi-Square     1      2.3391    0.1262</a:t>
            </a:r>
          </a:p>
          <a:p>
            <a:r>
              <a:rPr lang="en-US" sz="1000" dirty="0">
                <a:latin typeface="SAS Monospace" panose="020B0609020202020204" pitchFamily="49" charset="0"/>
              </a:rPr>
              <a:t>Phi Coefficient                       0.0268</a:t>
            </a:r>
          </a:p>
          <a:p>
            <a:r>
              <a:rPr lang="en-US" sz="1000" dirty="0">
                <a:latin typeface="SAS Monospace" panose="020B0609020202020204" pitchFamily="49" charset="0"/>
              </a:rPr>
              <a:t>Contingency Coefficient               0.0268</a:t>
            </a:r>
          </a:p>
          <a:p>
            <a:r>
              <a:rPr lang="en-US" sz="1000" dirty="0">
                <a:latin typeface="SAS Monospace" panose="020B0609020202020204" pitchFamily="49" charset="0"/>
              </a:rPr>
              <a:t>Cramer's V                            0.0268</a:t>
            </a:r>
            <a:endParaRPr lang="en-US" sz="2400" dirty="0"/>
          </a:p>
        </p:txBody>
      </p:sp>
      <p:sp>
        <p:nvSpPr>
          <p:cNvPr id="18" name="Rectangle 8">
            <a:extLst>
              <a:ext uri="{FF2B5EF4-FFF2-40B4-BE49-F238E27FC236}">
                <a16:creationId xmlns:a16="http://schemas.microsoft.com/office/drawing/2014/main" id="{F3F8674F-484F-4E2E-B3FE-A40E742104E6}"/>
              </a:ext>
            </a:extLst>
          </p:cNvPr>
          <p:cNvSpPr>
            <a:spLocks noChangeArrowheads="1"/>
          </p:cNvSpPr>
          <p:nvPr/>
        </p:nvSpPr>
        <p:spPr bwMode="auto">
          <a:xfrm>
            <a:off x="531812" y="4019396"/>
            <a:ext cx="795296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a:spcBef>
                <a:spcPct val="0"/>
              </a:spcBef>
              <a:buClrTx/>
              <a:buSzTx/>
              <a:buNone/>
            </a:pPr>
            <a:r>
              <a:rPr lang="en-US" altLang="en-US" sz="1800" dirty="0">
                <a:solidFill>
                  <a:srgbClr val="000000"/>
                </a:solidFill>
                <a:latin typeface="+mn-lt"/>
              </a:rPr>
              <a:t>B</a:t>
            </a:r>
            <a:r>
              <a:rPr lang="en-US" altLang="en-US" sz="1800" dirty="0">
                <a:solidFill>
                  <a:schemeClr val="tx1"/>
                </a:solidFill>
                <a:latin typeface="+mn-lt"/>
              </a:rPr>
              <a:t>ecause the </a:t>
            </a:r>
            <a:r>
              <a:rPr lang="en-US" altLang="en-US" sz="1800" i="1" dirty="0">
                <a:solidFill>
                  <a:schemeClr val="tx1"/>
                </a:solidFill>
                <a:latin typeface="+mn-lt"/>
              </a:rPr>
              <a:t>P-</a:t>
            </a:r>
            <a:r>
              <a:rPr lang="en-US" altLang="en-US" sz="1800" dirty="0">
                <a:solidFill>
                  <a:schemeClr val="tx1"/>
                </a:solidFill>
                <a:latin typeface="+mn-lt"/>
              </a:rPr>
              <a:t>value</a:t>
            </a:r>
            <a:r>
              <a:rPr lang="en-US" altLang="en-US" sz="1800" i="1" dirty="0">
                <a:solidFill>
                  <a:schemeClr val="tx1"/>
                </a:solidFill>
                <a:latin typeface="+mn-lt"/>
              </a:rPr>
              <a:t> </a:t>
            </a:r>
            <a:r>
              <a:rPr lang="en-US" altLang="en-US" sz="1800" dirty="0">
                <a:solidFill>
                  <a:schemeClr val="tx1"/>
                </a:solidFill>
                <a:latin typeface="+mn-lt"/>
              </a:rPr>
              <a:t>is less than</a:t>
            </a:r>
            <a:r>
              <a:rPr lang="en-US" altLang="en-US" sz="1800" i="1" dirty="0">
                <a:solidFill>
                  <a:schemeClr val="tx1"/>
                </a:solidFill>
                <a:latin typeface="+mn-lt"/>
              </a:rPr>
              <a:t> α </a:t>
            </a:r>
            <a:r>
              <a:rPr lang="en-US" altLang="en-US" sz="1800" dirty="0">
                <a:solidFill>
                  <a:schemeClr val="tx1"/>
                </a:solidFill>
                <a:latin typeface="+mn-lt"/>
              </a:rPr>
              <a:t>= 0.05, we reject </a:t>
            </a:r>
            <a:r>
              <a:rPr lang="en-US" altLang="en-US" sz="1800" i="1" dirty="0">
                <a:solidFill>
                  <a:schemeClr val="tx1"/>
                </a:solidFill>
                <a:latin typeface="+mn-lt"/>
              </a:rPr>
              <a:t>H</a:t>
            </a:r>
            <a:r>
              <a:rPr lang="en-US" altLang="en-US" sz="1800" baseline="-25000" dirty="0">
                <a:solidFill>
                  <a:schemeClr val="tx1"/>
                </a:solidFill>
                <a:latin typeface="+mn-lt"/>
              </a:rPr>
              <a:t>0</a:t>
            </a:r>
            <a:r>
              <a:rPr lang="en-US" altLang="en-US" sz="1800" i="1" dirty="0">
                <a:solidFill>
                  <a:schemeClr val="tx1"/>
                </a:solidFill>
                <a:latin typeface="+mn-lt"/>
              </a:rPr>
              <a:t> </a:t>
            </a:r>
            <a:r>
              <a:rPr lang="en-US" altLang="en-US" sz="1800" dirty="0">
                <a:solidFill>
                  <a:schemeClr val="tx1"/>
                </a:solidFill>
                <a:latin typeface="+mn-lt"/>
              </a:rPr>
              <a:t>and conclude that trait anger level and risk of CHD events are associated. Further look at the descriptive statistics, we can conclude that in the entire cohort, high trait anger was associated with an increased risk of combined CHD events.</a:t>
            </a:r>
          </a:p>
        </p:txBody>
      </p:sp>
      <p:sp>
        <p:nvSpPr>
          <p:cNvPr id="19" name="Rectangle 18">
            <a:extLst>
              <a:ext uri="{FF2B5EF4-FFF2-40B4-BE49-F238E27FC236}">
                <a16:creationId xmlns:a16="http://schemas.microsoft.com/office/drawing/2014/main" id="{2BE9D456-BDD8-41AB-81DD-B47CE3D74AA0}"/>
              </a:ext>
            </a:extLst>
          </p:cNvPr>
          <p:cNvSpPr/>
          <p:nvPr/>
        </p:nvSpPr>
        <p:spPr>
          <a:xfrm>
            <a:off x="590580" y="943559"/>
            <a:ext cx="3797658" cy="369332"/>
          </a:xfrm>
          <a:prstGeom prst="rect">
            <a:avLst/>
          </a:prstGeom>
        </p:spPr>
        <p:txBody>
          <a:bodyPr wrap="square">
            <a:spAutoFit/>
          </a:bodyPr>
          <a:lstStyle/>
          <a:p>
            <a:r>
              <a:rPr lang="en-US" dirty="0"/>
              <a:t>We write the appropriate hypothesis:</a:t>
            </a:r>
          </a:p>
        </p:txBody>
      </p:sp>
    </p:spTree>
    <p:extLst>
      <p:ext uri="{BB962C8B-B14F-4D97-AF65-F5344CB8AC3E}">
        <p14:creationId xmlns:p14="http://schemas.microsoft.com/office/powerpoint/2010/main" val="10957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3</a:t>
            </a:r>
          </a:p>
        </p:txBody>
      </p:sp>
      <p:sp>
        <p:nvSpPr>
          <p:cNvPr id="12" name="Rectangle 11">
            <a:extLst>
              <a:ext uri="{FF2B5EF4-FFF2-40B4-BE49-F238E27FC236}">
                <a16:creationId xmlns:a16="http://schemas.microsoft.com/office/drawing/2014/main" id="{1BCDE919-62BD-4800-A1F6-D512E3D0350E}"/>
              </a:ext>
            </a:extLst>
          </p:cNvPr>
          <p:cNvSpPr/>
          <p:nvPr/>
        </p:nvSpPr>
        <p:spPr>
          <a:xfrm>
            <a:off x="595985" y="4732573"/>
            <a:ext cx="7922529" cy="584775"/>
          </a:xfrm>
          <a:prstGeom prst="rect">
            <a:avLst/>
          </a:prstGeom>
        </p:spPr>
        <p:txBody>
          <a:bodyPr wrap="square">
            <a:spAutoFit/>
          </a:bodyPr>
          <a:lstStyle/>
          <a:p>
            <a:pPr>
              <a:buClr>
                <a:schemeClr val="tx2"/>
              </a:buClr>
              <a:buSzPct val="75000"/>
            </a:pPr>
            <a:r>
              <a:rPr lang="en-US" sz="1600" b="1" dirty="0"/>
              <a:t>Question : To compare the therapeutic efficacy of three arms on response rate in chemotherapy-naïve patients with advanced NSCLC. </a:t>
            </a:r>
          </a:p>
        </p:txBody>
      </p:sp>
      <p:sp>
        <p:nvSpPr>
          <p:cNvPr id="8" name="Rectangle 7">
            <a:extLst>
              <a:ext uri="{FF2B5EF4-FFF2-40B4-BE49-F238E27FC236}">
                <a16:creationId xmlns:a16="http://schemas.microsoft.com/office/drawing/2014/main" id="{698659EE-4C13-4987-BE03-84C193D6E513}"/>
              </a:ext>
            </a:extLst>
          </p:cNvPr>
          <p:cNvSpPr/>
          <p:nvPr/>
        </p:nvSpPr>
        <p:spPr>
          <a:xfrm>
            <a:off x="624892" y="2983540"/>
            <a:ext cx="8008469" cy="1077218"/>
          </a:xfrm>
          <a:prstGeom prst="rect">
            <a:avLst/>
          </a:prstGeom>
        </p:spPr>
        <p:txBody>
          <a:bodyPr wrap="square">
            <a:spAutoFit/>
          </a:bodyPr>
          <a:lstStyle/>
          <a:p>
            <a:r>
              <a:rPr lang="en-US" sz="1600" dirty="0"/>
              <a:t>The European Organization for Research and Treatment of Cancer (EORTC) Lung Cancer Group conducted a randomized, phase III study to compare the best arms, i.e., Cisplatin plus Paclitaxel (Arm A), with Cisplatin plus Gemcitabine (Arm B) and Paclitaxel plus Gemcitabine (Arm C) in chemotherapy-naïve patients with advanced NSCLC.</a:t>
            </a:r>
          </a:p>
        </p:txBody>
      </p:sp>
      <p:sp>
        <p:nvSpPr>
          <p:cNvPr id="6" name="Rectangle 5">
            <a:extLst>
              <a:ext uri="{FF2B5EF4-FFF2-40B4-BE49-F238E27FC236}">
                <a16:creationId xmlns:a16="http://schemas.microsoft.com/office/drawing/2014/main" id="{7A9AB4D2-231C-4889-B7A5-589F2C6AD6A3}"/>
              </a:ext>
            </a:extLst>
          </p:cNvPr>
          <p:cNvSpPr/>
          <p:nvPr/>
        </p:nvSpPr>
        <p:spPr>
          <a:xfrm>
            <a:off x="624892" y="854984"/>
            <a:ext cx="4053392" cy="2062103"/>
          </a:xfrm>
          <a:prstGeom prst="rect">
            <a:avLst/>
          </a:prstGeom>
        </p:spPr>
        <p:txBody>
          <a:bodyPr wrap="square">
            <a:spAutoFit/>
          </a:bodyPr>
          <a:lstStyle/>
          <a:p>
            <a:r>
              <a:rPr lang="en-US" sz="1600" dirty="0"/>
              <a:t>In Europe, lung cancer remains the first cause of cancer-related death in man and the fourth most common among women. Approximately 85% of lung cancer are non-small-cell lung cancer (NSCLCs). In phase III trials, combinations of Cisplatin and other new active agents might produce superior therapeutic results.</a:t>
            </a:r>
          </a:p>
        </p:txBody>
      </p:sp>
      <p:pic>
        <p:nvPicPr>
          <p:cNvPr id="5" name="Picture 4" descr="A screenshot of a cell phone&#10;&#10;Description automatically generated">
            <a:extLst>
              <a:ext uri="{FF2B5EF4-FFF2-40B4-BE49-F238E27FC236}">
                <a16:creationId xmlns:a16="http://schemas.microsoft.com/office/drawing/2014/main" id="{A794DDE3-D64C-492B-8CA4-E1CFCFB681E6}"/>
              </a:ext>
            </a:extLst>
          </p:cNvPr>
          <p:cNvPicPr>
            <a:picLocks noChangeAspect="1"/>
          </p:cNvPicPr>
          <p:nvPr/>
        </p:nvPicPr>
        <p:blipFill>
          <a:blip r:embed="rId3"/>
          <a:stretch>
            <a:fillRect/>
          </a:stretch>
        </p:blipFill>
        <p:spPr>
          <a:xfrm>
            <a:off x="4790291" y="840597"/>
            <a:ext cx="3728223" cy="2087167"/>
          </a:xfrm>
          <a:prstGeom prst="rect">
            <a:avLst/>
          </a:prstGeom>
        </p:spPr>
      </p:pic>
      <p:sp>
        <p:nvSpPr>
          <p:cNvPr id="10" name="Rectangle 9">
            <a:extLst>
              <a:ext uri="{FF2B5EF4-FFF2-40B4-BE49-F238E27FC236}">
                <a16:creationId xmlns:a16="http://schemas.microsoft.com/office/drawing/2014/main" id="{15A2F872-2074-402B-88E9-8578B4EDD4A8}"/>
              </a:ext>
            </a:extLst>
          </p:cNvPr>
          <p:cNvSpPr/>
          <p:nvPr/>
        </p:nvSpPr>
        <p:spPr>
          <a:xfrm>
            <a:off x="595985" y="4096902"/>
            <a:ext cx="8008469" cy="584775"/>
          </a:xfrm>
          <a:prstGeom prst="rect">
            <a:avLst/>
          </a:prstGeom>
        </p:spPr>
        <p:txBody>
          <a:bodyPr wrap="square">
            <a:spAutoFit/>
          </a:bodyPr>
          <a:lstStyle/>
          <a:p>
            <a:r>
              <a:rPr lang="en-US" sz="1600" dirty="0"/>
              <a:t>One of the end point is response rate (the proportion of patients with tumor size reduction of a predefined amount and for a minimum time period).</a:t>
            </a:r>
          </a:p>
        </p:txBody>
      </p:sp>
    </p:spTree>
    <p:extLst>
      <p:ext uri="{BB962C8B-B14F-4D97-AF65-F5344CB8AC3E}">
        <p14:creationId xmlns:p14="http://schemas.microsoft.com/office/powerpoint/2010/main" val="590649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097429" cy="502602"/>
          </a:xfrm>
        </p:spPr>
        <p:txBody>
          <a:bodyPr>
            <a:normAutofit fontScale="90000"/>
          </a:bodyPr>
          <a:lstStyle/>
          <a:p>
            <a:r>
              <a:rPr lang="en-US" sz="4000" dirty="0"/>
              <a:t>Example 3</a:t>
            </a:r>
          </a:p>
        </p:txBody>
      </p:sp>
      <p:graphicFrame>
        <p:nvGraphicFramePr>
          <p:cNvPr id="10" name="Table 9">
            <a:extLst>
              <a:ext uri="{FF2B5EF4-FFF2-40B4-BE49-F238E27FC236}">
                <a16:creationId xmlns:a16="http://schemas.microsoft.com/office/drawing/2014/main" id="{06CC8340-72C1-4BF1-B563-0E981E76578E}"/>
              </a:ext>
            </a:extLst>
          </p:cNvPr>
          <p:cNvGraphicFramePr>
            <a:graphicFrameLocks noGrp="1"/>
          </p:cNvGraphicFramePr>
          <p:nvPr/>
        </p:nvGraphicFramePr>
        <p:xfrm>
          <a:off x="880116" y="1121969"/>
          <a:ext cx="5393092" cy="1691640"/>
        </p:xfrm>
        <a:graphic>
          <a:graphicData uri="http://schemas.openxmlformats.org/drawingml/2006/table">
            <a:tbl>
              <a:tblPr firstRow="1" bandRow="1">
                <a:tableStyleId>{5C22544A-7EE6-4342-B048-85BDC9FD1C3A}</a:tableStyleId>
              </a:tblPr>
              <a:tblGrid>
                <a:gridCol w="2049802">
                  <a:extLst>
                    <a:ext uri="{9D8B030D-6E8A-4147-A177-3AD203B41FA5}">
                      <a16:colId xmlns:a16="http://schemas.microsoft.com/office/drawing/2014/main" val="4246935293"/>
                    </a:ext>
                  </a:extLst>
                </a:gridCol>
                <a:gridCol w="1154361">
                  <a:extLst>
                    <a:ext uri="{9D8B030D-6E8A-4147-A177-3AD203B41FA5}">
                      <a16:colId xmlns:a16="http://schemas.microsoft.com/office/drawing/2014/main" val="3468102558"/>
                    </a:ext>
                  </a:extLst>
                </a:gridCol>
                <a:gridCol w="1154362">
                  <a:extLst>
                    <a:ext uri="{9D8B030D-6E8A-4147-A177-3AD203B41FA5}">
                      <a16:colId xmlns:a16="http://schemas.microsoft.com/office/drawing/2014/main" val="3000479303"/>
                    </a:ext>
                  </a:extLst>
                </a:gridCol>
                <a:gridCol w="1034567">
                  <a:extLst>
                    <a:ext uri="{9D8B030D-6E8A-4147-A177-3AD203B41FA5}">
                      <a16:colId xmlns:a16="http://schemas.microsoft.com/office/drawing/2014/main" val="2201209041"/>
                    </a:ext>
                  </a:extLst>
                </a:gridCol>
              </a:tblGrid>
              <a:tr h="346098">
                <a:tc>
                  <a:txBody>
                    <a:bodyPr/>
                    <a:lstStyle/>
                    <a:p>
                      <a:endParaRPr lang="en-US" sz="1600" b="0" dirty="0"/>
                    </a:p>
                  </a:txBody>
                  <a:tcPr/>
                </a:tc>
                <a:tc>
                  <a:txBody>
                    <a:bodyPr/>
                    <a:lstStyle/>
                    <a:p>
                      <a:r>
                        <a:rPr lang="en-US" sz="1600" b="0" dirty="0"/>
                        <a:t>Arm A</a:t>
                      </a:r>
                    </a:p>
                    <a:p>
                      <a:r>
                        <a:rPr lang="en-US" sz="1600" b="0" dirty="0"/>
                        <a:t>(n = 151)</a:t>
                      </a:r>
                    </a:p>
                  </a:txBody>
                  <a:tcPr/>
                </a:tc>
                <a:tc>
                  <a:txBody>
                    <a:bodyPr/>
                    <a:lstStyle/>
                    <a:p>
                      <a:r>
                        <a:rPr lang="en-US" sz="1600" b="0" dirty="0"/>
                        <a:t>Arm B</a:t>
                      </a:r>
                    </a:p>
                    <a:p>
                      <a:r>
                        <a:rPr lang="en-US" sz="1600" b="0" dirty="0"/>
                        <a:t>(n = 152)</a:t>
                      </a:r>
                    </a:p>
                  </a:txBody>
                  <a:tcPr/>
                </a:tc>
                <a:tc>
                  <a:txBody>
                    <a:bodyPr/>
                    <a:lstStyle/>
                    <a:p>
                      <a:r>
                        <a:rPr lang="en-US" sz="1600" b="0" dirty="0"/>
                        <a:t>Arm C</a:t>
                      </a:r>
                    </a:p>
                    <a:p>
                      <a:r>
                        <a:rPr lang="en-US" sz="1600" b="0" dirty="0"/>
                        <a:t>(n = 155)</a:t>
                      </a:r>
                    </a:p>
                  </a:txBody>
                  <a:tcPr/>
                </a:tc>
                <a:extLst>
                  <a:ext uri="{0D108BD9-81ED-4DB2-BD59-A6C34878D82A}">
                    <a16:rowId xmlns:a16="http://schemas.microsoft.com/office/drawing/2014/main" val="137248805"/>
                  </a:ext>
                </a:extLst>
              </a:tr>
              <a:tr h="370840">
                <a:tc>
                  <a:txBody>
                    <a:bodyPr/>
                    <a:lstStyle/>
                    <a:p>
                      <a:r>
                        <a:rPr lang="en-US" sz="1600" dirty="0"/>
                        <a:t>Responses (CR + PR)</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4013995183"/>
                  </a:ext>
                </a:extLst>
              </a:tr>
              <a:tr h="370840">
                <a:tc>
                  <a:txBody>
                    <a:bodyPr/>
                    <a:lstStyle/>
                    <a:p>
                      <a:r>
                        <a:rPr lang="en-US" sz="1600" dirty="0"/>
                        <a:t>     Yes, n (%)</a:t>
                      </a:r>
                    </a:p>
                  </a:txBody>
                  <a:tcPr/>
                </a:tc>
                <a:tc>
                  <a:txBody>
                    <a:bodyPr/>
                    <a:lstStyle/>
                    <a:p>
                      <a:r>
                        <a:rPr lang="en-US" sz="1600" dirty="0"/>
                        <a:t>48 (31.8)</a:t>
                      </a:r>
                    </a:p>
                  </a:txBody>
                  <a:tcPr/>
                </a:tc>
                <a:tc>
                  <a:txBody>
                    <a:bodyPr/>
                    <a:lstStyle/>
                    <a:p>
                      <a:r>
                        <a:rPr lang="en-US" sz="1600" dirty="0"/>
                        <a:t>56 (36.8)</a:t>
                      </a:r>
                    </a:p>
                  </a:txBody>
                  <a:tcPr/>
                </a:tc>
                <a:tc>
                  <a:txBody>
                    <a:bodyPr/>
                    <a:lstStyle/>
                    <a:p>
                      <a:r>
                        <a:rPr lang="en-US" sz="1600" dirty="0"/>
                        <a:t>43 (27.7)</a:t>
                      </a:r>
                    </a:p>
                  </a:txBody>
                  <a:tcPr/>
                </a:tc>
                <a:extLst>
                  <a:ext uri="{0D108BD9-81ED-4DB2-BD59-A6C34878D82A}">
                    <a16:rowId xmlns:a16="http://schemas.microsoft.com/office/drawing/2014/main" val="3048479499"/>
                  </a:ext>
                </a:extLst>
              </a:tr>
              <a:tr h="370840">
                <a:tc>
                  <a:txBody>
                    <a:bodyPr/>
                    <a:lstStyle/>
                    <a:p>
                      <a:r>
                        <a:rPr lang="en-US" sz="1600" dirty="0"/>
                        <a:t>     No, n (%)</a:t>
                      </a:r>
                    </a:p>
                  </a:txBody>
                  <a:tcPr/>
                </a:tc>
                <a:tc>
                  <a:txBody>
                    <a:bodyPr/>
                    <a:lstStyle/>
                    <a:p>
                      <a:r>
                        <a:rPr lang="en-US" sz="1600" dirty="0"/>
                        <a:t>103 (68.2)</a:t>
                      </a:r>
                    </a:p>
                  </a:txBody>
                  <a:tcPr/>
                </a:tc>
                <a:tc>
                  <a:txBody>
                    <a:bodyPr/>
                    <a:lstStyle/>
                    <a:p>
                      <a:r>
                        <a:rPr lang="en-US" sz="1600" dirty="0"/>
                        <a:t>96 (63.2)</a:t>
                      </a:r>
                    </a:p>
                  </a:txBody>
                  <a:tcPr/>
                </a:tc>
                <a:tc>
                  <a:txBody>
                    <a:bodyPr/>
                    <a:lstStyle/>
                    <a:p>
                      <a:r>
                        <a:rPr lang="en-US" sz="1600" dirty="0"/>
                        <a:t>112 (72.3)</a:t>
                      </a:r>
                    </a:p>
                  </a:txBody>
                  <a:tcPr/>
                </a:tc>
                <a:extLst>
                  <a:ext uri="{0D108BD9-81ED-4DB2-BD59-A6C34878D82A}">
                    <a16:rowId xmlns:a16="http://schemas.microsoft.com/office/drawing/2014/main" val="194423918"/>
                  </a:ext>
                </a:extLst>
              </a:tr>
            </a:tbl>
          </a:graphicData>
        </a:graphic>
      </p:graphicFrame>
      <p:graphicFrame>
        <p:nvGraphicFramePr>
          <p:cNvPr id="11" name="Table 10">
            <a:extLst>
              <a:ext uri="{FF2B5EF4-FFF2-40B4-BE49-F238E27FC236}">
                <a16:creationId xmlns:a16="http://schemas.microsoft.com/office/drawing/2014/main" id="{435D5F54-6F38-4DDF-8CAF-47E01462787C}"/>
              </a:ext>
            </a:extLst>
          </p:cNvPr>
          <p:cNvGraphicFramePr>
            <a:graphicFrameLocks noGrp="1"/>
          </p:cNvGraphicFramePr>
          <p:nvPr/>
        </p:nvGraphicFramePr>
        <p:xfrm>
          <a:off x="2922721" y="774683"/>
          <a:ext cx="3350487" cy="335280"/>
        </p:xfrm>
        <a:graphic>
          <a:graphicData uri="http://schemas.openxmlformats.org/drawingml/2006/table">
            <a:tbl>
              <a:tblPr firstRow="1" bandRow="1">
                <a:tableStyleId>{5C22544A-7EE6-4342-B048-85BDC9FD1C3A}</a:tableStyleId>
              </a:tblPr>
              <a:tblGrid>
                <a:gridCol w="3350487">
                  <a:extLst>
                    <a:ext uri="{9D8B030D-6E8A-4147-A177-3AD203B41FA5}">
                      <a16:colId xmlns:a16="http://schemas.microsoft.com/office/drawing/2014/main" val="3468102558"/>
                    </a:ext>
                  </a:extLst>
                </a:gridCol>
              </a:tblGrid>
              <a:tr h="0">
                <a:tc>
                  <a:txBody>
                    <a:bodyPr/>
                    <a:lstStyle/>
                    <a:p>
                      <a:pPr algn="ctr"/>
                      <a:r>
                        <a:rPr lang="en-US" sz="1600" b="0" dirty="0"/>
                        <a:t>Treatment Arms</a:t>
                      </a:r>
                      <a:endParaRPr lang="en-US" sz="1600" b="1" dirty="0"/>
                    </a:p>
                  </a:txBody>
                  <a:tcPr>
                    <a:solidFill>
                      <a:srgbClr val="00B050"/>
                    </a:solidFill>
                  </a:tcPr>
                </a:tc>
                <a:extLst>
                  <a:ext uri="{0D108BD9-81ED-4DB2-BD59-A6C34878D82A}">
                    <a16:rowId xmlns:a16="http://schemas.microsoft.com/office/drawing/2014/main" val="137248805"/>
                  </a:ext>
                </a:extLst>
              </a:tr>
            </a:tbl>
          </a:graphicData>
        </a:graphic>
      </p:graphicFrame>
      <p:sp>
        <p:nvSpPr>
          <p:cNvPr id="13" name="Rectangle 12">
            <a:extLst>
              <a:ext uri="{FF2B5EF4-FFF2-40B4-BE49-F238E27FC236}">
                <a16:creationId xmlns:a16="http://schemas.microsoft.com/office/drawing/2014/main" id="{5DAAE75C-6965-4C66-8FDD-84AC8CE8A063}"/>
              </a:ext>
            </a:extLst>
          </p:cNvPr>
          <p:cNvSpPr/>
          <p:nvPr/>
        </p:nvSpPr>
        <p:spPr>
          <a:xfrm>
            <a:off x="623517" y="3120690"/>
            <a:ext cx="6861804" cy="369332"/>
          </a:xfrm>
          <a:prstGeom prst="rect">
            <a:avLst/>
          </a:prstGeom>
        </p:spPr>
        <p:txBody>
          <a:bodyPr wrap="square">
            <a:spAutoFit/>
          </a:bodyPr>
          <a:lstStyle/>
          <a:p>
            <a:r>
              <a:rPr lang="en-US" dirty="0"/>
              <a:t>Is this Two-Way Table to address “Relationship” or “Difference”?</a:t>
            </a:r>
          </a:p>
        </p:txBody>
      </p:sp>
      <p:sp>
        <p:nvSpPr>
          <p:cNvPr id="14" name="Rectangle 13">
            <a:extLst>
              <a:ext uri="{FF2B5EF4-FFF2-40B4-BE49-F238E27FC236}">
                <a16:creationId xmlns:a16="http://schemas.microsoft.com/office/drawing/2014/main" id="{477D3494-1F3B-46CB-96DE-DB623B88605F}"/>
              </a:ext>
            </a:extLst>
          </p:cNvPr>
          <p:cNvSpPr/>
          <p:nvPr/>
        </p:nvSpPr>
        <p:spPr>
          <a:xfrm>
            <a:off x="623517" y="3533958"/>
            <a:ext cx="6861804" cy="369332"/>
          </a:xfrm>
          <a:prstGeom prst="rect">
            <a:avLst/>
          </a:prstGeom>
        </p:spPr>
        <p:txBody>
          <a:bodyPr wrap="square">
            <a:spAutoFit/>
          </a:bodyPr>
          <a:lstStyle/>
          <a:p>
            <a:r>
              <a:rPr lang="en-US" dirty="0">
                <a:solidFill>
                  <a:srgbClr val="950E13"/>
                </a:solidFill>
              </a:rPr>
              <a:t>Answer: test for “Difference”.</a:t>
            </a:r>
          </a:p>
        </p:txBody>
      </p:sp>
    </p:spTree>
    <p:extLst>
      <p:ext uri="{BB962C8B-B14F-4D97-AF65-F5344CB8AC3E}">
        <p14:creationId xmlns:p14="http://schemas.microsoft.com/office/powerpoint/2010/main" val="125639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3</a:t>
            </a:r>
          </a:p>
        </p:txBody>
      </p:sp>
      <p:sp>
        <p:nvSpPr>
          <p:cNvPr id="15" name="TextBox 14">
            <a:extLst>
              <a:ext uri="{FF2B5EF4-FFF2-40B4-BE49-F238E27FC236}">
                <a16:creationId xmlns:a16="http://schemas.microsoft.com/office/drawing/2014/main" id="{55EC4085-93CF-4536-B26A-6B9CB3368EC2}"/>
              </a:ext>
            </a:extLst>
          </p:cNvPr>
          <p:cNvSpPr txBox="1">
            <a:spLocks noChangeArrowheads="1"/>
          </p:cNvSpPr>
          <p:nvPr/>
        </p:nvSpPr>
        <p:spPr bwMode="auto">
          <a:xfrm>
            <a:off x="5209954" y="2136399"/>
            <a:ext cx="309909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dirty="0">
                <a:solidFill>
                  <a:schemeClr val="tx1"/>
                </a:solidFill>
                <a:latin typeface="+mn-lt"/>
              </a:rPr>
              <a:t>After checking for chi-square test conditions, all are met. Thus we conducted chi-square test, calculated      = 2.9258, with </a:t>
            </a:r>
            <a:r>
              <a:rPr lang="en-US" altLang="en-US" sz="1800" i="1" dirty="0">
                <a:solidFill>
                  <a:schemeClr val="tx1"/>
                </a:solidFill>
                <a:latin typeface="+mn-lt"/>
              </a:rPr>
              <a:t>df</a:t>
            </a:r>
            <a:r>
              <a:rPr lang="en-US" altLang="en-US" sz="1800" dirty="0">
                <a:solidFill>
                  <a:schemeClr val="tx1"/>
                </a:solidFill>
                <a:latin typeface="+mn-lt"/>
              </a:rPr>
              <a:t> = 2, and </a:t>
            </a:r>
            <a:r>
              <a:rPr lang="en-US" altLang="en-US" sz="1800" i="1" dirty="0">
                <a:solidFill>
                  <a:schemeClr val="tx1"/>
                </a:solidFill>
                <a:latin typeface="+mn-lt"/>
              </a:rPr>
              <a:t>P</a:t>
            </a:r>
            <a:r>
              <a:rPr lang="en-US" altLang="en-US" sz="1800" dirty="0">
                <a:solidFill>
                  <a:schemeClr val="tx1"/>
                </a:solidFill>
                <a:latin typeface="+mn-lt"/>
              </a:rPr>
              <a:t>-value = 0.2316 (based on output). </a:t>
            </a:r>
          </a:p>
        </p:txBody>
      </p:sp>
      <p:pic>
        <p:nvPicPr>
          <p:cNvPr id="17" name="Picture 16">
            <a:extLst>
              <a:ext uri="{FF2B5EF4-FFF2-40B4-BE49-F238E27FC236}">
                <a16:creationId xmlns:a16="http://schemas.microsoft.com/office/drawing/2014/main" id="{2D083406-6210-48B1-AF97-1B3DD4415537}"/>
              </a:ext>
            </a:extLst>
          </p:cNvPr>
          <p:cNvPicPr>
            <a:picLocks noChangeAspect="1"/>
          </p:cNvPicPr>
          <p:nvPr>
            <p:custDataLst>
              <p:tags r:id="rId1"/>
            </p:custDataLst>
          </p:nvPr>
        </p:nvPicPr>
        <p:blipFill>
          <a:blip r:embed="rId4"/>
          <a:stretch>
            <a:fillRect/>
          </a:stretch>
        </p:blipFill>
        <p:spPr>
          <a:xfrm>
            <a:off x="6780766" y="3024195"/>
            <a:ext cx="196299" cy="210402"/>
          </a:xfrm>
          <a:prstGeom prst="rect">
            <a:avLst/>
          </a:prstGeom>
        </p:spPr>
      </p:pic>
      <p:sp>
        <p:nvSpPr>
          <p:cNvPr id="12" name="Rectangle 12">
            <a:extLst>
              <a:ext uri="{FF2B5EF4-FFF2-40B4-BE49-F238E27FC236}">
                <a16:creationId xmlns:a16="http://schemas.microsoft.com/office/drawing/2014/main" id="{35098F2C-AB45-4880-8CFE-23D35B290517}"/>
              </a:ext>
            </a:extLst>
          </p:cNvPr>
          <p:cNvSpPr>
            <a:spLocks noChangeArrowheads="1"/>
          </p:cNvSpPr>
          <p:nvPr/>
        </p:nvSpPr>
        <p:spPr bwMode="auto">
          <a:xfrm>
            <a:off x="600038" y="1345968"/>
            <a:ext cx="79495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800" i="1" dirty="0">
                <a:solidFill>
                  <a:schemeClr val="tx1"/>
                </a:solidFill>
                <a:latin typeface="+mn-lt"/>
              </a:rPr>
              <a:t>H</a:t>
            </a:r>
            <a:r>
              <a:rPr lang="en-US" altLang="en-US" sz="1800" baseline="-25000" dirty="0">
                <a:solidFill>
                  <a:schemeClr val="tx1"/>
                </a:solidFill>
                <a:latin typeface="+mn-lt"/>
              </a:rPr>
              <a:t>0</a:t>
            </a:r>
            <a:r>
              <a:rPr lang="en-US" altLang="en-US" sz="1800" dirty="0">
                <a:solidFill>
                  <a:schemeClr val="tx1"/>
                </a:solidFill>
                <a:latin typeface="+mn-lt"/>
              </a:rPr>
              <a:t>:</a:t>
            </a:r>
            <a:r>
              <a:rPr lang="en-US" altLang="en-US" sz="1800" i="1" dirty="0">
                <a:solidFill>
                  <a:schemeClr val="tx1"/>
                </a:solidFill>
                <a:latin typeface="+mn-lt"/>
              </a:rPr>
              <a:t> </a:t>
            </a:r>
            <a:r>
              <a:rPr lang="en-US" altLang="en-US" sz="1800" dirty="0">
                <a:solidFill>
                  <a:schemeClr val="tx1"/>
                </a:solidFill>
                <a:latin typeface="+mn-lt"/>
              </a:rPr>
              <a:t>There is no difference in the distribution of response rate among three arms.</a:t>
            </a:r>
          </a:p>
          <a:p>
            <a:pPr>
              <a:spcBef>
                <a:spcPct val="0"/>
              </a:spcBef>
              <a:buClrTx/>
              <a:buSzTx/>
              <a:buNone/>
            </a:pPr>
            <a:r>
              <a:rPr lang="en-US" altLang="en-US" sz="1800" i="1" dirty="0">
                <a:solidFill>
                  <a:schemeClr val="tx1"/>
                </a:solidFill>
                <a:latin typeface="+mn-lt"/>
              </a:rPr>
              <a:t>H</a:t>
            </a:r>
            <a:r>
              <a:rPr lang="en-US" altLang="en-US" sz="1800" baseline="-25000" dirty="0">
                <a:solidFill>
                  <a:schemeClr val="tx1"/>
                </a:solidFill>
                <a:latin typeface="+mn-lt"/>
              </a:rPr>
              <a:t>a</a:t>
            </a:r>
            <a:r>
              <a:rPr lang="en-US" altLang="en-US" sz="1800" dirty="0">
                <a:solidFill>
                  <a:schemeClr val="tx1"/>
                </a:solidFill>
                <a:latin typeface="+mn-lt"/>
              </a:rPr>
              <a:t>:</a:t>
            </a:r>
            <a:r>
              <a:rPr lang="en-US" altLang="en-US" sz="1800" i="1" dirty="0">
                <a:solidFill>
                  <a:schemeClr val="tx1"/>
                </a:solidFill>
                <a:latin typeface="+mn-lt"/>
              </a:rPr>
              <a:t> </a:t>
            </a:r>
            <a:r>
              <a:rPr lang="en-US" altLang="en-US" sz="1800" dirty="0">
                <a:solidFill>
                  <a:schemeClr val="tx1"/>
                </a:solidFill>
                <a:latin typeface="+mn-lt"/>
              </a:rPr>
              <a:t>There is a difference in the distribution of response rate among three arms.</a:t>
            </a:r>
          </a:p>
        </p:txBody>
      </p:sp>
      <p:sp>
        <p:nvSpPr>
          <p:cNvPr id="3" name="Rectangle 2">
            <a:extLst>
              <a:ext uri="{FF2B5EF4-FFF2-40B4-BE49-F238E27FC236}">
                <a16:creationId xmlns:a16="http://schemas.microsoft.com/office/drawing/2014/main" id="{45AC0F3D-8B46-4B2A-B8A7-09D763A1A3F2}"/>
              </a:ext>
            </a:extLst>
          </p:cNvPr>
          <p:cNvSpPr/>
          <p:nvPr/>
        </p:nvSpPr>
        <p:spPr>
          <a:xfrm>
            <a:off x="594424" y="2197954"/>
            <a:ext cx="4391246" cy="1631216"/>
          </a:xfrm>
          <a:prstGeom prst="rect">
            <a:avLst/>
          </a:prstGeom>
        </p:spPr>
        <p:txBody>
          <a:bodyPr wrap="square">
            <a:spAutoFit/>
          </a:bodyPr>
          <a:lstStyle/>
          <a:p>
            <a:r>
              <a:rPr lang="en-US" sz="1000" dirty="0">
                <a:latin typeface="SAS Monospace" panose="020B0609020202020204" pitchFamily="49" charset="0"/>
              </a:rPr>
              <a:t>Statistics for Table of </a:t>
            </a:r>
            <a:r>
              <a:rPr lang="en-US" sz="1000" dirty="0" err="1">
                <a:latin typeface="SAS Monospace" panose="020B0609020202020204" pitchFamily="49" charset="0"/>
              </a:rPr>
              <a:t>chd</a:t>
            </a:r>
            <a:r>
              <a:rPr lang="en-US" sz="1000" dirty="0">
                <a:latin typeface="SAS Monospace" panose="020B0609020202020204" pitchFamily="49" charset="0"/>
              </a:rPr>
              <a:t> by anger</a:t>
            </a:r>
          </a:p>
          <a:p>
            <a:endParaRPr lang="en-US" sz="1000" dirty="0">
              <a:latin typeface="SAS Monospace" panose="020B0609020202020204" pitchFamily="49" charset="0"/>
            </a:endParaRPr>
          </a:p>
          <a:p>
            <a:r>
              <a:rPr lang="en-US" sz="1000" dirty="0">
                <a:latin typeface="SAS Monospace" panose="020B0609020202020204" pitchFamily="49" charset="0"/>
              </a:rPr>
              <a:t>Statistic                     DF       Value      Prob</a:t>
            </a:r>
          </a:p>
          <a:p>
            <a:r>
              <a:rPr lang="en-US" sz="1000" dirty="0" err="1">
                <a:latin typeface="SAS Monospace" panose="020B0609020202020204" pitchFamily="49" charset="0"/>
              </a:rPr>
              <a:t>ƒƒƒƒƒƒƒƒƒƒƒƒƒƒƒƒƒƒƒƒƒƒƒƒƒƒƒƒƒƒƒƒƒƒƒƒƒƒƒƒƒƒƒƒƒƒƒƒƒƒƒƒƒƒ</a:t>
            </a:r>
            <a:endParaRPr lang="en-US" sz="1000" dirty="0">
              <a:latin typeface="SAS Monospace" panose="020B0609020202020204" pitchFamily="49" charset="0"/>
            </a:endParaRPr>
          </a:p>
          <a:p>
            <a:r>
              <a:rPr lang="en-US" sz="1000" dirty="0">
                <a:latin typeface="SAS Monospace" panose="020B0609020202020204" pitchFamily="49" charset="0"/>
              </a:rPr>
              <a:t>Chi-Square                     2      2.9258    0.2316</a:t>
            </a:r>
          </a:p>
          <a:p>
            <a:r>
              <a:rPr lang="en-US" sz="1000" dirty="0">
                <a:latin typeface="SAS Monospace" panose="020B0609020202020204" pitchFamily="49" charset="0"/>
              </a:rPr>
              <a:t>Likelihood Ratio Chi-Square    2      2.9245    0.2317</a:t>
            </a:r>
          </a:p>
          <a:p>
            <a:r>
              <a:rPr lang="it-IT" sz="1000" dirty="0">
                <a:latin typeface="SAS Monospace" panose="020B0609020202020204" pitchFamily="49" charset="0"/>
              </a:rPr>
              <a:t>Mantel-Haenszel Chi-Square     1      0.5909    0.4421</a:t>
            </a:r>
          </a:p>
          <a:p>
            <a:r>
              <a:rPr lang="en-US" sz="1000" dirty="0">
                <a:latin typeface="SAS Monospace" panose="020B0609020202020204" pitchFamily="49" charset="0"/>
              </a:rPr>
              <a:t>Phi Coefficient                       0.0799</a:t>
            </a:r>
          </a:p>
          <a:p>
            <a:r>
              <a:rPr lang="en-US" sz="1000" dirty="0">
                <a:latin typeface="SAS Monospace" panose="020B0609020202020204" pitchFamily="49" charset="0"/>
              </a:rPr>
              <a:t>Contingency Coefficient               0.0797</a:t>
            </a:r>
          </a:p>
          <a:p>
            <a:r>
              <a:rPr lang="en-US" sz="1000" dirty="0">
                <a:latin typeface="SAS Monospace" panose="020B0609020202020204" pitchFamily="49" charset="0"/>
              </a:rPr>
              <a:t>Cramer's V                            0.0799</a:t>
            </a:r>
            <a:endParaRPr lang="en-US" sz="2400" dirty="0"/>
          </a:p>
        </p:txBody>
      </p:sp>
      <p:sp>
        <p:nvSpPr>
          <p:cNvPr id="18" name="Rectangle 8">
            <a:extLst>
              <a:ext uri="{FF2B5EF4-FFF2-40B4-BE49-F238E27FC236}">
                <a16:creationId xmlns:a16="http://schemas.microsoft.com/office/drawing/2014/main" id="{F3F8674F-484F-4E2E-B3FE-A40E742104E6}"/>
              </a:ext>
            </a:extLst>
          </p:cNvPr>
          <p:cNvSpPr>
            <a:spLocks noChangeArrowheads="1"/>
          </p:cNvSpPr>
          <p:nvPr/>
        </p:nvSpPr>
        <p:spPr bwMode="auto">
          <a:xfrm>
            <a:off x="531812" y="4019396"/>
            <a:ext cx="777723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MS PGothic"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MS PGothic" panose="020B0600070205080204" pitchFamily="34" charset="-128"/>
              </a:defRPr>
            </a:lvl9pPr>
          </a:lstStyle>
          <a:p>
            <a:pPr>
              <a:spcBef>
                <a:spcPct val="0"/>
              </a:spcBef>
              <a:buClrTx/>
              <a:buSzTx/>
              <a:buNone/>
            </a:pPr>
            <a:r>
              <a:rPr lang="en-US" altLang="en-US" sz="1800" dirty="0">
                <a:solidFill>
                  <a:srgbClr val="000000"/>
                </a:solidFill>
                <a:latin typeface="+mn-lt"/>
              </a:rPr>
              <a:t>B</a:t>
            </a:r>
            <a:r>
              <a:rPr lang="en-US" altLang="en-US" sz="1800" dirty="0">
                <a:solidFill>
                  <a:schemeClr val="tx1"/>
                </a:solidFill>
                <a:latin typeface="+mn-lt"/>
              </a:rPr>
              <a:t>ecause the </a:t>
            </a:r>
            <a:r>
              <a:rPr lang="en-US" altLang="en-US" sz="1800" i="1" dirty="0">
                <a:solidFill>
                  <a:schemeClr val="tx1"/>
                </a:solidFill>
                <a:latin typeface="+mn-lt"/>
              </a:rPr>
              <a:t>P-</a:t>
            </a:r>
            <a:r>
              <a:rPr lang="en-US" altLang="en-US" sz="1800" dirty="0">
                <a:solidFill>
                  <a:schemeClr val="tx1"/>
                </a:solidFill>
                <a:latin typeface="+mn-lt"/>
              </a:rPr>
              <a:t>value</a:t>
            </a:r>
            <a:r>
              <a:rPr lang="en-US" altLang="en-US" sz="1800" i="1" dirty="0">
                <a:solidFill>
                  <a:schemeClr val="tx1"/>
                </a:solidFill>
                <a:latin typeface="+mn-lt"/>
              </a:rPr>
              <a:t> </a:t>
            </a:r>
            <a:r>
              <a:rPr lang="en-US" altLang="en-US" sz="1800" dirty="0">
                <a:solidFill>
                  <a:schemeClr val="tx1"/>
                </a:solidFill>
                <a:latin typeface="+mn-lt"/>
              </a:rPr>
              <a:t>is larger than</a:t>
            </a:r>
            <a:r>
              <a:rPr lang="en-US" altLang="en-US" sz="1800" i="1" dirty="0">
                <a:solidFill>
                  <a:schemeClr val="tx1"/>
                </a:solidFill>
                <a:latin typeface="+mn-lt"/>
              </a:rPr>
              <a:t> α </a:t>
            </a:r>
            <a:r>
              <a:rPr lang="en-US" altLang="en-US" sz="1800" dirty="0">
                <a:solidFill>
                  <a:schemeClr val="tx1"/>
                </a:solidFill>
                <a:latin typeface="+mn-lt"/>
              </a:rPr>
              <a:t>= 0.05, we fail to reject </a:t>
            </a:r>
            <a:r>
              <a:rPr lang="en-US" altLang="en-US" sz="1800" i="1" dirty="0">
                <a:solidFill>
                  <a:schemeClr val="tx1"/>
                </a:solidFill>
                <a:latin typeface="+mn-lt"/>
              </a:rPr>
              <a:t>H</a:t>
            </a:r>
            <a:r>
              <a:rPr lang="en-US" altLang="en-US" sz="1800" baseline="-25000" dirty="0">
                <a:solidFill>
                  <a:schemeClr val="tx1"/>
                </a:solidFill>
                <a:latin typeface="+mn-lt"/>
              </a:rPr>
              <a:t>0</a:t>
            </a:r>
            <a:r>
              <a:rPr lang="en-US" altLang="en-US" sz="1800" i="1" dirty="0">
                <a:solidFill>
                  <a:schemeClr val="tx1"/>
                </a:solidFill>
                <a:latin typeface="+mn-lt"/>
              </a:rPr>
              <a:t> </a:t>
            </a:r>
            <a:r>
              <a:rPr lang="en-US" altLang="en-US" sz="1800" dirty="0">
                <a:solidFill>
                  <a:schemeClr val="tx1"/>
                </a:solidFill>
                <a:latin typeface="+mn-lt"/>
              </a:rPr>
              <a:t>and conclude that neither Cisplatin plus Gemcitabine nor Paclitaxel plus Gemcitabine chemotherapy is superior to the Cisplatin plus Paclitaxel combination for patients with advanced NSCLC in regard to response rate.</a:t>
            </a:r>
          </a:p>
        </p:txBody>
      </p:sp>
      <p:sp>
        <p:nvSpPr>
          <p:cNvPr id="19" name="Rectangle 18">
            <a:extLst>
              <a:ext uri="{FF2B5EF4-FFF2-40B4-BE49-F238E27FC236}">
                <a16:creationId xmlns:a16="http://schemas.microsoft.com/office/drawing/2014/main" id="{2BE9D456-BDD8-41AB-81DD-B47CE3D74AA0}"/>
              </a:ext>
            </a:extLst>
          </p:cNvPr>
          <p:cNvSpPr/>
          <p:nvPr/>
        </p:nvSpPr>
        <p:spPr>
          <a:xfrm>
            <a:off x="590580" y="943559"/>
            <a:ext cx="3797658" cy="369332"/>
          </a:xfrm>
          <a:prstGeom prst="rect">
            <a:avLst/>
          </a:prstGeom>
        </p:spPr>
        <p:txBody>
          <a:bodyPr wrap="square">
            <a:spAutoFit/>
          </a:bodyPr>
          <a:lstStyle/>
          <a:p>
            <a:r>
              <a:rPr lang="en-US" dirty="0"/>
              <a:t>We write the appropriate hypothesis:</a:t>
            </a:r>
          </a:p>
        </p:txBody>
      </p:sp>
    </p:spTree>
    <p:extLst>
      <p:ext uri="{BB962C8B-B14F-4D97-AF65-F5344CB8AC3E}">
        <p14:creationId xmlns:p14="http://schemas.microsoft.com/office/powerpoint/2010/main" val="8530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87798" cy="502602"/>
          </a:xfrm>
        </p:spPr>
        <p:txBody>
          <a:bodyPr>
            <a:normAutofit fontScale="90000"/>
          </a:bodyPr>
          <a:lstStyle/>
          <a:p>
            <a:r>
              <a:rPr lang="en-US" sz="4000" dirty="0"/>
              <a:t>Hypothesis Testing in Action: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90D9E09-96FD-4FC3-B1C1-A9BEB25E45C4}"/>
              </a:ext>
            </a:extLst>
          </p:cNvPr>
          <p:cNvSpPr>
            <a:spLocks noGrp="1"/>
          </p:cNvSpPr>
          <p:nvPr>
            <p:ph idx="1"/>
          </p:nvPr>
        </p:nvSpPr>
        <p:spPr>
          <a:xfrm>
            <a:off x="457199" y="1166017"/>
            <a:ext cx="8686801" cy="5480109"/>
          </a:xfrm>
          <a:effectLst/>
        </p:spPr>
        <p:txBody>
          <a:bodyPr>
            <a:normAutofit/>
          </a:bodyPr>
          <a:lstStyle/>
          <a:p>
            <a:pPr>
              <a:spcBef>
                <a:spcPts val="0"/>
              </a:spcBef>
            </a:pPr>
            <a:r>
              <a:rPr lang="en-US" sz="3600" dirty="0"/>
              <a:t>Example: Dr. Koenig’s Traffic Tickets Study</a:t>
            </a:r>
          </a:p>
          <a:p>
            <a:pPr marL="623888" lvl="1">
              <a:spcBef>
                <a:spcPts val="0"/>
              </a:spcBef>
            </a:pPr>
            <a:r>
              <a:rPr lang="en-US" sz="3200" dirty="0"/>
              <a:t>6 Steps of Hypothesis Testing</a:t>
            </a:r>
          </a:p>
          <a:p>
            <a:pPr marL="917575" lvl="2">
              <a:spcBef>
                <a:spcPts val="0"/>
              </a:spcBef>
            </a:pPr>
            <a:r>
              <a:rPr lang="en-US" sz="2800" b="1" dirty="0"/>
              <a:t>STEP 1:</a:t>
            </a:r>
            <a:r>
              <a:rPr lang="en-US" sz="2800" dirty="0"/>
              <a:t> Pick a </a:t>
            </a:r>
            <a:r>
              <a:rPr lang="en-US" sz="2800" b="1" u="sng" dirty="0"/>
              <a:t>T</a:t>
            </a:r>
            <a:r>
              <a:rPr lang="en-US" sz="2800" dirty="0"/>
              <a:t>est</a:t>
            </a:r>
          </a:p>
          <a:p>
            <a:pPr marL="917575" lvl="2">
              <a:spcBef>
                <a:spcPts val="0"/>
              </a:spcBef>
            </a:pPr>
            <a:r>
              <a:rPr lang="en-US" sz="2800" b="1" dirty="0"/>
              <a:t>STEP 2:</a:t>
            </a:r>
            <a:r>
              <a:rPr lang="en-US" sz="2800" dirty="0"/>
              <a:t> Check the </a:t>
            </a:r>
            <a:r>
              <a:rPr lang="en-US" sz="2800" b="1" u="sng" dirty="0"/>
              <a:t>A</a:t>
            </a:r>
            <a:r>
              <a:rPr lang="en-US" sz="2800" dirty="0"/>
              <a:t>ssumptions</a:t>
            </a:r>
          </a:p>
          <a:p>
            <a:pPr marL="917575" lvl="2">
              <a:spcBef>
                <a:spcPts val="0"/>
              </a:spcBef>
            </a:pPr>
            <a:r>
              <a:rPr lang="en-US" sz="2800" b="1" dirty="0"/>
              <a:t>STEP 3:</a:t>
            </a:r>
            <a:r>
              <a:rPr lang="en-US" sz="2800" dirty="0"/>
              <a:t> List the </a:t>
            </a:r>
            <a:r>
              <a:rPr lang="en-US" sz="2800" b="1" u="sng" dirty="0"/>
              <a:t>H</a:t>
            </a:r>
            <a:r>
              <a:rPr lang="en-US" sz="2800" dirty="0"/>
              <a:t>ypotheses</a:t>
            </a:r>
          </a:p>
          <a:p>
            <a:pPr marL="917575" lvl="2">
              <a:spcBef>
                <a:spcPts val="0"/>
              </a:spcBef>
              <a:tabLst>
                <a:tab pos="2286000" algn="l"/>
              </a:tabLst>
            </a:pPr>
            <a:r>
              <a:rPr lang="en-US" sz="2800" b="1" dirty="0"/>
              <a:t>STEP 4:</a:t>
            </a:r>
            <a:r>
              <a:rPr lang="en-US" sz="2800" dirty="0"/>
              <a:t> Set the </a:t>
            </a:r>
            <a:r>
              <a:rPr lang="en-US" sz="2800" b="1" u="sng" dirty="0"/>
              <a:t>D</a:t>
            </a:r>
            <a:r>
              <a:rPr lang="en-US" sz="2800" dirty="0"/>
              <a:t>ecision Rule</a:t>
            </a:r>
          </a:p>
          <a:p>
            <a:pPr marL="917575" lvl="2">
              <a:spcBef>
                <a:spcPts val="0"/>
              </a:spcBef>
            </a:pPr>
            <a:r>
              <a:rPr lang="en-US" sz="2800" b="1" dirty="0"/>
              <a:t>STEP 5:</a:t>
            </a:r>
            <a:r>
              <a:rPr lang="en-US" sz="2800" dirty="0"/>
              <a:t> </a:t>
            </a:r>
            <a:r>
              <a:rPr lang="en-US" sz="2800" b="1" u="sng" dirty="0"/>
              <a:t>C</a:t>
            </a:r>
            <a:r>
              <a:rPr lang="en-US" sz="2800" dirty="0"/>
              <a:t>alculate the Test Statistic</a:t>
            </a:r>
          </a:p>
          <a:p>
            <a:pPr marL="917575" lvl="2">
              <a:spcBef>
                <a:spcPts val="0"/>
              </a:spcBef>
            </a:pPr>
            <a:r>
              <a:rPr lang="en-US" sz="2800" b="1" dirty="0"/>
              <a:t>STEP 6”</a:t>
            </a:r>
            <a:r>
              <a:rPr lang="en-US" sz="2800" dirty="0"/>
              <a:t> </a:t>
            </a:r>
            <a:r>
              <a:rPr lang="en-US" sz="2800" b="1" u="sng" dirty="0"/>
              <a:t>I</a:t>
            </a:r>
            <a:r>
              <a:rPr lang="en-US" sz="2800" dirty="0"/>
              <a:t>nterpret</a:t>
            </a:r>
            <a:r>
              <a:rPr lang="en-US" sz="2800" b="1" dirty="0"/>
              <a:t> </a:t>
            </a:r>
            <a:r>
              <a:rPr lang="en-US" sz="2800" dirty="0"/>
              <a:t>the Results</a:t>
            </a:r>
            <a:endParaRPr lang="en-US" sz="2000" dirty="0"/>
          </a:p>
        </p:txBody>
      </p:sp>
    </p:spTree>
    <p:extLst>
      <p:ext uri="{BB962C8B-B14F-4D97-AF65-F5344CB8AC3E}">
        <p14:creationId xmlns:p14="http://schemas.microsoft.com/office/powerpoint/2010/main" val="146341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849652" cy="502602"/>
          </a:xfrm>
        </p:spPr>
        <p:txBody>
          <a:bodyPr>
            <a:normAutofit fontScale="90000"/>
          </a:bodyPr>
          <a:lstStyle/>
          <a:p>
            <a:r>
              <a:rPr lang="en-US" sz="4000" dirty="0"/>
              <a:t>Traffic Tickets Example: Step 1</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77AEACBF-5E2A-4056-940A-BE716E5893B4}"/>
              </a:ext>
            </a:extLst>
          </p:cNvPr>
          <p:cNvSpPr>
            <a:spLocks noGrp="1"/>
          </p:cNvSpPr>
          <p:nvPr>
            <p:ph idx="1"/>
          </p:nvPr>
        </p:nvSpPr>
        <p:spPr>
          <a:xfrm>
            <a:off x="457200" y="1166018"/>
            <a:ext cx="7582829" cy="4525963"/>
          </a:xfrm>
        </p:spPr>
        <p:txBody>
          <a:bodyPr/>
          <a:lstStyle/>
          <a:p>
            <a:pPr>
              <a:spcBef>
                <a:spcPts val="0"/>
              </a:spcBef>
            </a:pPr>
            <a:r>
              <a:rPr lang="en-US" b="1" dirty="0"/>
              <a:t>STEP 1:</a:t>
            </a:r>
            <a:r>
              <a:rPr lang="en-US" dirty="0"/>
              <a:t> Pick a Test</a:t>
            </a:r>
          </a:p>
          <a:p>
            <a:pPr lvl="1">
              <a:spcBef>
                <a:spcPts val="0"/>
              </a:spcBef>
              <a:spcAft>
                <a:spcPts val="1200"/>
              </a:spcAft>
            </a:pPr>
            <a:r>
              <a:rPr lang="en-US" dirty="0"/>
              <a:t>Single-sample test needed because a sample value, 15.28%, is compared to a specific value, 8%</a:t>
            </a:r>
          </a:p>
          <a:p>
            <a:pPr lvl="1">
              <a:spcBef>
                <a:spcPts val="0"/>
              </a:spcBef>
              <a:spcAft>
                <a:spcPts val="1200"/>
              </a:spcAft>
            </a:pPr>
            <a:r>
              <a:rPr lang="en-US" dirty="0"/>
              <a:t>Dependent variable (who gets a ticket, teen or adult) is a nominal-level variable</a:t>
            </a:r>
          </a:p>
          <a:p>
            <a:pPr lvl="1">
              <a:spcBef>
                <a:spcPts val="0"/>
              </a:spcBef>
              <a:spcAft>
                <a:spcPts val="1200"/>
              </a:spcAft>
            </a:pPr>
            <a:r>
              <a:rPr lang="en-US" dirty="0"/>
              <a:t>Chi-square goodness-of-fit test</a:t>
            </a:r>
          </a:p>
        </p:txBody>
      </p:sp>
    </p:spTree>
    <p:extLst>
      <p:ext uri="{BB962C8B-B14F-4D97-AF65-F5344CB8AC3E}">
        <p14:creationId xmlns:p14="http://schemas.microsoft.com/office/powerpoint/2010/main" val="224473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849652" cy="502602"/>
          </a:xfrm>
        </p:spPr>
        <p:txBody>
          <a:bodyPr>
            <a:normAutofit fontScale="90000"/>
          </a:bodyPr>
          <a:lstStyle/>
          <a:p>
            <a:r>
              <a:rPr lang="en-US" sz="4000" dirty="0"/>
              <a:t>Traffic Tickets Example: Step 2</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05F85025-A84E-47CC-8756-7D53CE703D9B}"/>
              </a:ext>
            </a:extLst>
          </p:cNvPr>
          <p:cNvSpPr>
            <a:spLocks noGrp="1"/>
          </p:cNvSpPr>
          <p:nvPr>
            <p:ph idx="1"/>
          </p:nvPr>
        </p:nvSpPr>
        <p:spPr>
          <a:xfrm>
            <a:off x="457200" y="1064941"/>
            <a:ext cx="7817005" cy="4525963"/>
          </a:xfrm>
        </p:spPr>
        <p:txBody>
          <a:bodyPr/>
          <a:lstStyle/>
          <a:p>
            <a:pPr>
              <a:spcBef>
                <a:spcPts val="0"/>
              </a:spcBef>
            </a:pPr>
            <a:r>
              <a:rPr lang="en-US" b="1" dirty="0"/>
              <a:t>STEP 2:</a:t>
            </a:r>
            <a:r>
              <a:rPr lang="en-US" dirty="0"/>
              <a:t> Check the Assumptions</a:t>
            </a:r>
          </a:p>
          <a:p>
            <a:pPr>
              <a:spcBef>
                <a:spcPts val="0"/>
              </a:spcBef>
            </a:pPr>
            <a:r>
              <a:rPr lang="en-US" b="0" dirty="0"/>
              <a:t>The chi-square goodness-of-fit test has three assumptions:</a:t>
            </a:r>
            <a:endParaRPr lang="en-US" dirty="0"/>
          </a:p>
          <a:p>
            <a:pPr lvl="1">
              <a:spcBef>
                <a:spcPts val="0"/>
              </a:spcBef>
            </a:pPr>
            <a:r>
              <a:rPr lang="en-US" dirty="0"/>
              <a:t>Random sample</a:t>
            </a:r>
          </a:p>
          <a:p>
            <a:pPr lvl="1">
              <a:spcBef>
                <a:spcPts val="0"/>
              </a:spcBef>
            </a:pPr>
            <a:r>
              <a:rPr lang="en-US" dirty="0"/>
              <a:t>Independence of observations</a:t>
            </a:r>
          </a:p>
          <a:p>
            <a:pPr lvl="1">
              <a:spcBef>
                <a:spcPts val="0"/>
              </a:spcBef>
            </a:pPr>
            <a:r>
              <a:rPr lang="en-US" dirty="0"/>
              <a:t>Expected frequencies</a:t>
            </a:r>
            <a:br>
              <a:rPr lang="en-US" dirty="0"/>
            </a:br>
            <a:endParaRPr lang="en-US" dirty="0"/>
          </a:p>
          <a:p>
            <a:pPr>
              <a:spcBef>
                <a:spcPts val="0"/>
              </a:spcBef>
            </a:pPr>
            <a:r>
              <a:rPr lang="en-US" dirty="0"/>
              <a:t>No assumptions are violated</a:t>
            </a:r>
          </a:p>
        </p:txBody>
      </p:sp>
    </p:spTree>
    <p:extLst>
      <p:ext uri="{BB962C8B-B14F-4D97-AF65-F5344CB8AC3E}">
        <p14:creationId xmlns:p14="http://schemas.microsoft.com/office/powerpoint/2010/main" val="30255436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80.465"/>
  <p:tag name="ORIGINALWIDTH" val="4116.235"/>
  <p:tag name="LATEXADDIN" val="\documentclass{article}&#10;\usepackage{amsmath,mathptmx}&#10;\pagestyle{empty}&#10;\begin{document}&#10;&#10;\begin{equation*}&#10;=\frac{(6880-8044.2)^2}{8044.2}+\frac{(7982-8505.7)^2}{8505.7}+\frac{(9161-8472.8)^2}{8472.8}+\frac{(8945-7945.3)^2}{7945.3}&#10;\end{equation*}&#10;\end{document}"/>
  <p:tag name="IGUANATEXSIZE" val="20"/>
  <p:tag name="IGUANATEXCURSOR" val="232"/>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96.73788"/>
  <p:tag name="ORIGINALWIDTH" val="1514.061"/>
  <p:tag name="LATEXADDIN" val="\documentclass{article}&#10;\usepackage{amsmath,mathptmx}&#10;\pagestyle{empty}&#10;\begin{document}&#10;&#10;\begin{equation*}&#10;=168.5+32.3+55.9+125.8&#10;\end{equation*}&#10;\end{document}"/>
  <p:tag name="IGUANATEXSIZE" val="20"/>
  <p:tag name="IGUANATEXCURSOR" val="13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398.2002"/>
  <p:tag name="LATEXADDIN" val="\documentclass{article}&#10;\usepackage{amsmath,mathptmx}&#10;\pagestyle{empty}&#10;\begin{document}&#10;&#10;\begin{equation*}&#10;=382.4&#10;\end{equation*}&#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25.2343"/>
  <p:tag name="LATEXADDIN" val="\documentclass{article}&#10;\usepackage{amsmath,mathptmx}&#10;\pagestyle{empty}&#10;\begin{document}&#10;&#10;$\chi^2$&#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25.2343"/>
  <p:tag name="LATEXADDIN" val="\documentclass{article}&#10;\usepackage{amsmath,mathptmx}&#10;\pagestyle{empty}&#10;\begin{document}&#10;&#10;$\chi^2$&#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4.2332"/>
  <p:tag name="ORIGINALWIDTH" val="125.2343"/>
  <p:tag name="LATEXADDIN" val="\documentclass{article}&#10;\usepackage{amsmath,mathptmx}&#10;\pagestyle{empty}&#10;\begin{document}&#10;&#10;$\chi^2$&#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8910</TotalTime>
  <Words>5261</Words>
  <Application>Microsoft Office PowerPoint</Application>
  <PresentationFormat>On-screen Show (4:3)</PresentationFormat>
  <Paragraphs>769</Paragraphs>
  <Slides>65</Slides>
  <Notes>54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4" baseType="lpstr">
      <vt:lpstr>Arial</vt:lpstr>
      <vt:lpstr>Calibri</vt:lpstr>
      <vt:lpstr>Cambria Math</vt:lpstr>
      <vt:lpstr>SAS Monospace</vt:lpstr>
      <vt:lpstr>Tempus Sans ITC</vt:lpstr>
      <vt:lpstr>Times New Roman</vt:lpstr>
      <vt:lpstr>Wingdings 2</vt:lpstr>
      <vt:lpstr>Office Theme</vt:lpstr>
      <vt:lpstr>Equation</vt:lpstr>
      <vt:lpstr>Jingwei Wu, PhD</vt:lpstr>
      <vt:lpstr>Objectives </vt:lpstr>
      <vt:lpstr>Introduction to Nonparametric Tests</vt:lpstr>
      <vt:lpstr>The Chi-Square Goodness-of-Fit Test</vt:lpstr>
      <vt:lpstr>The Chi-Square Goodness-of-Fit Test (continued)</vt:lpstr>
      <vt:lpstr>The Chi-Square Goodness-of-Fit Test (continued)</vt:lpstr>
      <vt:lpstr>Hypothesis Testing in Action: Example</vt:lpstr>
      <vt:lpstr>Traffic Tickets Example: Step 1</vt:lpstr>
      <vt:lpstr>Traffic Tickets Example: Step 2</vt:lpstr>
      <vt:lpstr>Traffic Tickets Example: Step 3</vt:lpstr>
      <vt:lpstr>Traffic Tickets Example: Step 4</vt:lpstr>
      <vt:lpstr>Critical Values of Chi-Square (Appendix Table 10)</vt:lpstr>
      <vt:lpstr>Traffic Tickets Example: Step 4 (continued)</vt:lpstr>
      <vt:lpstr>Traffic Tickets Example: Step 4 (continued)</vt:lpstr>
      <vt:lpstr>Traffic Tickets Example: Step 5</vt:lpstr>
      <vt:lpstr>Traffic Tickets Example: Step 5 (continued)</vt:lpstr>
      <vt:lpstr>Traffic Tickets Example: Step 5 (continued)</vt:lpstr>
      <vt:lpstr>Traffic Tickets Example: Step 5 (continued)</vt:lpstr>
      <vt:lpstr>Traffic Tickets Example: Step 5 (continued)</vt:lpstr>
      <vt:lpstr>Traffic Tickets Example: Step 5 (continued)</vt:lpstr>
      <vt:lpstr>Traffic Tickets Example: Step 5 (continued)</vt:lpstr>
      <vt:lpstr>Traffic Tickets Example: Step 6</vt:lpstr>
      <vt:lpstr>Traffic Tickets Example: Step 6 (continued)</vt:lpstr>
      <vt:lpstr>Traffic Tickets Example: Step 6 (continued)</vt:lpstr>
      <vt:lpstr>Putting It All Together</vt:lpstr>
      <vt:lpstr>Calculating the Chi-Square Test of Independence</vt:lpstr>
      <vt:lpstr>Calculating the Chi-Square Test of Independence (continued)</vt:lpstr>
      <vt:lpstr>Calculating the Chi-Square Test of Independence (continued)</vt:lpstr>
      <vt:lpstr>Calculating the Chi-Square Test of Independence (continued)</vt:lpstr>
      <vt:lpstr>Calculating the Chi-Square Test of Independence (continued)</vt:lpstr>
      <vt:lpstr>Hypothesis Testing in Action: Example</vt:lpstr>
      <vt:lpstr>Reading and Grades Example: Step 1</vt:lpstr>
      <vt:lpstr>Reading and Grades Example: Step 2</vt:lpstr>
      <vt:lpstr>Reading and Grades Example: Step 3</vt:lpstr>
      <vt:lpstr>Reading and Grades Example: Step 4</vt:lpstr>
      <vt:lpstr>Reading and Grades Example: Step 4 (continued)</vt:lpstr>
      <vt:lpstr>Critical Values of Chi-Square</vt:lpstr>
      <vt:lpstr>Reading and Grades Example: Step 5</vt:lpstr>
      <vt:lpstr>Reading and Grades Example: Step 5 (continued)</vt:lpstr>
      <vt:lpstr>Reading and Grades Example: Step 5 (continued)</vt:lpstr>
      <vt:lpstr>Reading and Grades Example: Step 5 (continued)</vt:lpstr>
      <vt:lpstr>Reading and Grades Example: Step 5</vt:lpstr>
      <vt:lpstr>Reading and Grades Example: Step 5</vt:lpstr>
      <vt:lpstr>Reading and Grades Example: Step 6</vt:lpstr>
      <vt:lpstr>Reading and Grades Example: Step 6</vt:lpstr>
      <vt:lpstr>Reading and Grades Example: Step 6</vt:lpstr>
      <vt:lpstr>Reading and Grades Example: Step 6</vt:lpstr>
      <vt:lpstr>Reading and Grades Example: Step 6</vt:lpstr>
      <vt:lpstr>Reading and Grades Example: Step 6</vt:lpstr>
      <vt:lpstr>Guidelines for Interpreting Cramer’s V</vt:lpstr>
      <vt:lpstr>Putting It All Together: Reading and Grades Example </vt:lpstr>
      <vt:lpstr>Other Nonparametric Tests</vt:lpstr>
      <vt:lpstr>Other Nonparametric Tests</vt:lpstr>
      <vt:lpstr>Other Nonparametric Tests</vt:lpstr>
      <vt:lpstr>Other Nonparametric Tests: Mann–Whitney U Test</vt:lpstr>
      <vt:lpstr>Example 1</vt:lpstr>
      <vt:lpstr>Example 1</vt:lpstr>
      <vt:lpstr>Example 1</vt:lpstr>
      <vt:lpstr>Example 1</vt:lpstr>
      <vt:lpstr>Example 2</vt:lpstr>
      <vt:lpstr>Example 2</vt:lpstr>
      <vt:lpstr>Example 2</vt:lpstr>
      <vt:lpstr>Example 3</vt:lpstr>
      <vt:lpstr>Example 3</vt:lpstr>
      <vt:lpstr>Example 3</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308</cp:revision>
  <dcterms:created xsi:type="dcterms:W3CDTF">2017-03-29T19:08:32Z</dcterms:created>
  <dcterms:modified xsi:type="dcterms:W3CDTF">2023-11-16T02:43:58Z</dcterms:modified>
</cp:coreProperties>
</file>