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7"/>
  </p:notesMasterIdLst>
  <p:sldIdLst>
    <p:sldId id="256" r:id="rId2"/>
    <p:sldId id="257" r:id="rId3"/>
    <p:sldId id="258" r:id="rId4"/>
    <p:sldId id="357" r:id="rId5"/>
    <p:sldId id="259" r:id="rId6"/>
    <p:sldId id="261" r:id="rId7"/>
    <p:sldId id="384" r:id="rId8"/>
    <p:sldId id="385" r:id="rId9"/>
    <p:sldId id="377" r:id="rId10"/>
    <p:sldId id="386" r:id="rId11"/>
    <p:sldId id="387" r:id="rId12"/>
    <p:sldId id="388" r:id="rId13"/>
    <p:sldId id="389" r:id="rId14"/>
    <p:sldId id="390" r:id="rId15"/>
    <p:sldId id="391" r:id="rId16"/>
    <p:sldId id="405" r:id="rId17"/>
    <p:sldId id="392" r:id="rId18"/>
    <p:sldId id="393" r:id="rId19"/>
    <p:sldId id="396" r:id="rId20"/>
    <p:sldId id="400" r:id="rId21"/>
    <p:sldId id="401" r:id="rId22"/>
    <p:sldId id="402" r:id="rId23"/>
    <p:sldId id="403" r:id="rId24"/>
    <p:sldId id="404" r:id="rId25"/>
    <p:sldId id="308" r:id="rId26"/>
    <p:sldId id="397" r:id="rId27"/>
    <p:sldId id="363" r:id="rId28"/>
    <p:sldId id="398" r:id="rId29"/>
    <p:sldId id="399" r:id="rId30"/>
    <p:sldId id="367" r:id="rId31"/>
    <p:sldId id="358" r:id="rId32"/>
    <p:sldId id="395" r:id="rId33"/>
    <p:sldId id="371" r:id="rId34"/>
    <p:sldId id="372" r:id="rId35"/>
    <p:sldId id="376" r:id="rId3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B08600"/>
    <a:srgbClr val="00CC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2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activeX/activeX1.xml><?xml version="1.0" encoding="utf-8"?>
<ax:ocx xmlns:ax="http://schemas.microsoft.com/office/2006/activeX" xmlns:r="http://schemas.openxmlformats.org/officeDocument/2006/relationships" ax:classid="{CE9E88DD-FC6F-11D4-87EC-00B0D025628B}" ax:persistence="persistPropertyBag">
  <ax:ocxPr ax:name="_Version" ax:value="15"/>
  <ax:ocxPr ax:name="InputEncoding" ax:value="windows-1252"/>
  <ax:ocxPr ax:name="PersistCP" ax:value="1252"/>
  <ax:ocxPr ax:name="Environ_MissingValue" ax:value="2,2250738585072E-308"/>
  <ax:ocxPr ax:name="SizeX" ax:value="84,67"/>
  <ax:ocxPr ax:name="SizeY" ax:value="66,01"/>
  <ax:ocxPr ax:name="UsePlotContrastMarkers" ax:value="0"/>
  <ax:ocxPr ax:name="MissingLabel" ax:value="_MISSING_"/>
  <ax:ocxPr ax:name="ASb64nByte" ax:value="4096"/>
  <ax:ocxPr ax:name="ASb640" ax:value="//7/BkMAdQBzAHQAbwBtAP/+/wZDAHUAcwB0AG8AbQAWAAwADAAMAA8A1dRUP4+ODj+dnJw+kI8PP7KxMT+enR0/x8ZGP8rJST///v4+wL8/P9LRUT/V1FQ/7OtrP+/ubj+enR0/y8pKP6uqKj+BgAA/yslJP//+/j6cmxs/2tlZP8PCwj7Pzs4+kI8PP5STEz+ysTE/7+5uP8rJST+enR0/19ZWP7W0ND/KyUk///7+PrOysj7R0FA+qagoPpWUFD7a2Vk/7ezsPuHgYD6BgIA9hYSEPtPS0j6lpKQ+wsFBP7GwsD3h4OA9np0dP/HwcD7c21s///7+Po+ODj/5+Pg9s7IyP8HAwD6FhAQ/lZQUPpiXFz/7+no/wcBAP4uKCj+ZmJg9j46OPqmoKD+pqCg+tLMzP4+ODj/083M/+Pd3P62sLD+dnJw+BgAHAAkAAwAEABgADQAWABcAGQAaABsAHAAdAB4AAADW1FQ/j44OP52cnD7W1FQ/j44OP52cnD7//v8AAAACAAIAAgAAAAAAAAAAAAAAAAAAAAAAAAAAAAAAmpkZP5qZGT+amRk/mpkZP5qZGT+amRk///7/AAAAAgACAAIAAAAAAAAAAAAAAAAAAAAAAAAAAAAlAAAAgD8AAIA/AACAPwAAgD8AAIA/AACAP//+/wAAAAIAAgACAAAAAAAAAAAAAAAAAAAAAAAAAAAAJQD+/Hw//Pp6P+flZT/+/Hw//Pp6P+flZT///v8AAAACAAIAAgAAAAAAAAAAAAAAAAAAAAAAAAAAACUAAACAPwAAgD8AAIA/AACAPwAAgD8AAIA///7/AAAAAgACAAIAAAAAAAAAAAAAAAAAAAAAAAAAAAAlAP78fD/8+no/5+VlP/78fD/8+no/5+VlP//+/wAAAAIAAgACAAAAAAAAAAAAAAAAAAAAAAAAAAAAAADW1FQ/j44OP52cnD4AAAAAAAAAAPA/AQAAAAAAAAAAAAAAAAAAAAAAAAAAAPA/AQDV01M/1dNTP9XTUz8AAAAAAAAAAPA/AACBgAA/gYAAP4GAAD8AAAAAAAAAAPA/AQAAAAAAAAAAAAAAAAAAAAAAAAAAAPA/AQAAAAAAAAAAAAAAAAAAAAAAAAAAAPA/BACamRk/mpkZP5qZGT8AAAAAAAAAAAAAJEAAFAD08nI/9PJyP+HfXz8AAAAAAAAAAAAAAAAAAAAAAAAAAAAANkABBAD08nI/9PJyP+HfXz8AAAAAAAAAAAAAJEAAFAD08nI/9PJyP+HfXz8AAAAAAAAAAAAAAAANAP/+/wVBAHIAaQBhAGwAAgAAAAAAAAAoQAEAFAD08nI/9PJyP+HfXz8AAAAAAAAAAAAAAAANAP/+/wVBAHIAaQBhAGwAAgAAAAAAAAAkQAAABADt7Gw/7exsP+3sbD8AAAAAAAAAAAAAIEAAAAAAAAAAAGDKmgJA1tRUP4+ODj+dnJw+IADW1FQ/j44OP52cnD7W1FQ/j44OP52cnD7//v8AAAACAAIAAgAAAAAAAAAAAAAAAAAAAAAAAAAAAAAA1tRUP4+ODj+dnJw+AAAAAAAAAADwPwAAAAAAAABgypoCQAAAAAAAAAAAAAAAAChAAZCPDz+ysTE/np0dPyAAkI8PP7KxMT+enR0/kI8PP7KxMT+enR0///7/AAAAAgACAAIAAAAAAAAAAAAAAAAAAAAAAAAAAAAAAJCPDz+ysTE/np0dPwAAAAAAAAAA8D8AAAAAAAAAYMqaAkAAAAAAAAAAAAAAAAAoQAHIxkY/y8lJPwD//j4gAMjGRj/LyUk/AP/+PsjGRj/LyUk/AP/+Pv/+/wAAAAIAAgACAAAAAAAAAAAAAAAAAAAAAAAAAAAAAADIxkY/y8lJPwD//j4AAAAAAAAAAPA/AAAAAAAAAGDKmgJAAAAAAAAAAAAAAAAAKEABwL8/P9PRUT/W1FQ/IADAvz8/09FRP9bUVD/Avz8/09FRP9bUVD///v8AAAACAAIAAgAAAAAAAAAAAAAAAAAAAAAAAAAAAAAAwL8/P9PRUT/W1FQ/AAAAAAAAAADwPwAAAAAAAABgypoCQAAAAAAAAAAAAAAAAChAAe3raz/w7m4/np0dPyAA7etrP/Dubj+enR0/7etrP/Dubj+enR0///7/AAAAAgACAAIAAAAAAAAAAAAAAAAAAAAAAAAAAAAAAO3raz/w7m4/np0dPwAAAAAAAAAA8D8AAAAAAAAAYMqaAkAAAAAAAAAAAAAAAAAoQAHMyko/q6oqP4GAAD8gAMzKSj+rqio/gYAAP8zKSj+rqio/gYAAP//+/wAAAAIAAgACAAAAAAAAAAAAAAAAAAAAAAAAAAAAAADMyko/q6oqP4GAAD8AAAAAAAAAAPA/AAAAAAAAAGDKmgJAAAAAAAAAAAAAAAAAKEABy8lJPwD//j6cmxs/IADLyUk/AP/+PpybGz/LyUk/AP/+PpybGz///v8AAAACAAIAAgAAAAAAAAAAAAAAAAAAAAAAAAAAAAAAy8lJPwD//j6cmxs/AAAAAAAAAADwPwAAAAAAAABgypoCQAAAAAAAAAAAAAAAAChAAdvZWT/EwsI+0M7OPiAA29lZP8TCwj7Qzs4+29lZP8TCwj7Qzs4+//7/AAAAAgACAAIAAAAAAAAAAAAAAAAAAAAAAAAAAAAAANvZWT/EwsI+0M7OPgAAAAAAAAAA8D8AAAAAAAAAYMqaAkAAAAAAAAAAAAAAAAAoQAGQjw8/lJMTP7KxMT8gAJCPDz+UkxM/srExP5CPDz+UkxM/srExP//+/wAAAAIAAgACAAAAAAAAAAAAAAAAAAAAAAAAAAAAAACQjw8/lJMTP7KxMT8AAAAAAAAAAPA/AAAAAAAAAGDKmgJAAAAAAAAAAAAAAAAAKEAB8O5uP8vJST+enR0/IADw7m4/y8lJP56dHT/w7m4/y8lJP56dHT///v8AAAACAAIAAgAAAAAAAAAAAAAAAAAAAAAAAAAAAAAA8O5uP8vJST+enR0/AAAAAAAAAADwPwAAAAAAAABgypoCQAAAAAAAAAAAAAAAAChAAdjWVj+1tDQ/y8lJPyAA2NZWP7W0ND/LyUk/2NZWP7W0ND/LyUk///7/AAAAAgACAAIAAAAAAAAAAAAAAAAAAAAAAAAAAAAAANjWVj+1tDQ/y8lJPwAAAAAAAAAA8D8AAAAAAAAAYMqaAkAAAAAAAAAAAAAAAAAoQAEA//4+s7KyPtLQUD4gAAD//j6zsrI+0tBQPgD//j6zsrI+0tBQPv/+/wAAAAIAAgACAAAAAAAAAAAAAAAAAAAAAAAAAAAAAAAA//4+s7KyPtLQUD4AAAAAAAAAAPA/AAAAAAAAAGDKmgJAAAAAAAAAAAAAAAAAKEABu7o6P+Pi4j61tDQ+AAC7ujo/4+LiPrW0ND67ujo/4+LiPrW0ND7//v8AAAACAAIAAgAAAAAAAAAAAAAAAAAAAAAAAAAAAAAAu7o6P+Pi4j61tDQ+AAAAAAAAAADwPwAAAAAAAABgypoCQAAAAAAAAAAAAAAAAChAAdPS0j6XlhY/+fj4PgAA09LSPpeWFj/5+Pg+09LSPpeWFj/5+Pg+//7/AAAAAgACAAIAAAAAAAAAAAAAAAAAAAAAAAAAAAAAANPS0j6XlhY/+fj4PgAAAAAAAAAA8D8AAAAAAAAAYMqaAkAAAAAAAAAAAAAAAAAoQAGxsDA/trU1P6GgoD4AALGwMD+2tTU/oaCgPrGwMD+2tTU/oaCgPv/+/wAAAAIAAgACAAAAAAAAAAAAAAAAAAAAAAAAAAAAAACxsDA/trU1P6GgoD4AAAAAAAAAAPA/AAAAAAAAAGDKmgJAAAAAAAAAAAAAAAAAKEABj44OP6+uLj+0szM/AACPjg4/r64uP7SzMz+Pjg4/r64uP7SzMz///v8AAAACAAIAAgAAAAAAAAAAAAAAAAAAAAAAAAAAAAAAj44OP6+uLj+0szM/AAAAAAAAAADwPwAAAAAAAABgypoCQAAAAAAAAAAAAAAAAChAAdzbWz/j4mI/s7KyPgAA3NtbP+PiYj+zsrI+3NtbP+PiYj+zsrI+//7/AAAAAgACAAIAAAAAAAAAAAAAAAAAAAAAAAAAAAAAANzbWz/j4mI/s7KyPgAAAAAAAAAA8D8AAAAAAAAAYMqaAkAAAAAAAAAAAAAAAAAoQAG3tjY/jYwMP6Oioj4AALe2Nj+NjAw/o6KiPre2Nj+NjAw/o6KiPv/+/wAAAAIAAgACAAAAAAAAAAAAAAAAAAAAAAAAAAAAAAC3tjY/jYwMP6Oioj4AAAAAAAAAAPA/AAAAAAAAAGDKmgJAAAAAAAAAAAAAAAAAKEABtrU1P6GgoD7r6uo+AAC2tTU/oaCgPuvq6j62tTU/oaCgPuvq6j7//v8AAAACAAIAAgAAAAAAAAAAAAAAAAAAAAAAAAAAAAAAtrU1P6GgoD7r6uo+AAAAAAAAAADwPwAAAAAAAABgypoCQAAAAAAAAAAAAAAAAChAAcvKSj/BwEA+4eBgPgAAy8pKP8HAQD7h4GA+y8pKP8HAQD7h4GA+//7/AAAAAgACAAIAAAAAAAAAAAAAAAAAAAAAAAAAAAAAAMvKSj/BwEA+4eBgPgAAAAAAAAAA8D8AAAAAAAAAYMqaAkAAAAAAAAAAAAAAAAAoQAHT0tI+3dzcPpeWFj8AANPS0j7d3Nw+l5YWP9PS0j7d3Nw+l5YWP//+/wAAAAIAAgACAAAAAAAAAAAAAAAAAAAAAAAAAAAAAADT0tI+3dzcPpeWFj8AAAAAAAAAAPA/AAAAAAAAAGDKmgJAAAAAAAAAAAAAAAAAKEAB4+JiP6WkJD+zsrI+AADj4mI/paQkP7Oysj7j4mI/paQkP7Oysj7//v8AAAACAAIAAgAAAAAAAAAAAAAAAAAAAAAAAAAAAAAA4+JiP6WkJD+zsrI+AAAAAAAAAADwPwAAAAAAAABgypoCQAAAAAAAAAAAAAAAAChAAQAAgD8AAIA/AACAPwAAAACAPwAAgD8AAIA/AACAPwAAgD8AAIA///7/AAAAAgACAAIAAAAAAAAAAAAAAAAAAAAAAAAAAACV2nE/JYJ2P7gsfj8AAJXacT8lgnY/uCx+P5XacT8lgnY/uCx+P//+/wAAAAIAAgACAAAAAAAAAAAAAAAAAAAAAAAAAAAAKrVjP0oEbT9wWXw/AAAqtWM/SgRtP3BZfD8qtWM/SgRtP3BZfD///v8AAAACAAIAAgAAAAAAAAAAAAAAAAAAAAAAAAAAAL+PVT9vhmM/KIZ6PwAAv49VP2+GYz8ohno/v49VP2+GYz8ohno///7/AAAAAgACAAIAAAAAAAAAAAAAAAAAAAAAAAAAAABUakc/lAhaP+CyeD8AAFRqRz+UCFo/4LJ4P1RqRz+UCFo/4LJ4P//+/wAAAAIAAgACAAAAAAAAAAAAAAAAAA=="/>
  <ax:ocxPr ax:name="ASb641" ax:value="AAAAAAAAAADpRDk/uYpQP5jfdj8AAOlEOT+5ilA/mN92P+lEOT+5ilA/mN92P//+/wAAAAIAAgACAAAAAAAAAAAAAAAAAAAAAAAAAAAAfh8rP94MRz9QDHU/AAB+Hys/3gxHP1AMdT9+Hys/3gxHP1AMdT///v8AAAACAAIAAgAAAAAAAAAAAAAAAAAAAAAAAAAAABP6HD8Djz0/CDlzPwAAE/ocPwOPPT8IOXM/E/ocPwOPPT8IOXM///7/AAAAAgACAAIAAAAAAAAAAAAAAAAAAAAAAAAAAACo1A4/KBE0P8BlcT8AAKjUDj8oETQ/wGVxP6jUDj8oETQ/wGVxP//+/wAAAAIAAgACAAAAAAAAAAAAAAAAAAAAAAAAAAAAPa8AP02TKj94km8/AAA9rwA/TZMqP3iSbz89rwA/TZMqP3iSbz///v8AAAACAAIAAgAAAAAAAAAAAAAAAAAAAAAAAAAAAKQT5T5yFSE/ML9tPwAApBPlPnIVIT8wv20/pBPlPnIVIT8wv20///7/AAAAAgACAAIAAAAAAAAAAAAAAAAAAAAAAAAAAADOyMg+l5cXP+jraz8AAM7IyD6Xlxc/6OtrP87IyD6Xlxc/6OtrP//+/wAAAAIAAgACAAAAAAAAAAAAAAAAAAAAAAAAAAAAAQAAAAAAAAAAAAAAAAAAAAAAAAAAAAAAAAEAAAAAAADgPwAAAAAAAOA/AAAAAAAAFEAAAAAAAAAUQAAAAAAAAAAAAAAAAAEAAAAAAAAUQAEA9PJyP/Tycj/h318/AAAAAAAAAAAAAAAAAAMAAACAPwAAgD8AAIA/zMpKP6uqKj+BgAA/AAEMAAAAgD8AAIA/AACAP8rIyD6Ylxc/7etrPwDe3V0/wcDAPsHAwD4AAIA/AACAPwAAgD/JyMg+mJcXP+zraz8AAIA/AAAAAAAAAAAAAIA/AAAAAAAAgD8AAAAAAAAAAAAAgD+amRk///7+PvHw8D4="/>
  <ax:ocxPr ax:name="ASb64nProp" ax:value="2"/>
  <ax:ocxPr ax:name="ChartType" ax:value="6"/>
  <ax:ocxPr ax:name="LegendsVisible" ax:value="0"/>
  <ax:ocxPr ax:name="HScrollDiscrete" ax:value="1"/>
  <ax:ocxPr ax:name="VScrollDiscrete" ax:value="1"/>
  <ax:ocxPr ax:name="Tips" ax:value="0"/>
  <ax:ocxPr ax:name="BackImage" ax:value=""/>
  <ax:ocxPr ax:name="DrawImage" ax:value=""/>
  <ax:ocxPr ax:name="ImagePosX" ax:value="0"/>
  <ax:ocxPr ax:name="ImagePosY" ax:value="0"/>
  <ax:ocxPr ax:name="ImageURL" ax:value=""/>
  <ax:ocxPr ax:name="GradientBackground" ax:value=""/>
  <ax:ocxPr ax:name="GradientStartColor" ax:value=""/>
  <ax:ocxPr ax:name="GradientEndColor" ax:value=""/>
  <ax:ocxPr ax:name="ColorScheme" ax:value=""/>
  <ax:ocxPr ax:name="PieGroupLabelPosition" ax:value="North"/>
  <ax:ocxPr ax:name="PieSubgroupLabelPosition" ax:value="East"/>
  <ax:ocxPr ax:name="GRAPHTYPE" ax:value=""/>
  <ax:ocxPr ax:name="ChartAreaExists" ax:value="1"/>
  <ax:ocxPr ax:name="2DWallColorRed" ax:value="1"/>
  <ax:ocxPr ax:name="2DWallColorGreen" ax:value="1"/>
  <ax:ocxPr ax:name="2DWallColorBlue" ax:value="1"/>
  <ax:ocxPr ax:name="3DWallColorRed" ax:value="1"/>
  <ax:ocxPr ax:name="3DWallColorGreen" ax:value="1"/>
  <ax:ocxPr ax:name="3DWallColorBlue" ax:value="1"/>
  <ax:ocxPr ax:name="3DSideColorRed" ax:value="1"/>
  <ax:ocxPr ax:name="3DSideColorGreen" ax:value="1"/>
  <ax:ocxPr ax:name="3DSideColorBlue" ax:value="1"/>
  <ax:ocxPr ax:name="3DFloorColorRed" ax:value="1"/>
  <ax:ocxPr ax:name="3DFloorColorGreen" ax:value="1"/>
  <ax:ocxPr ax:name="3DFloorColorBlue" ax:value="1"/>
  <ax:ocxPr ax:name="2DWallColorSet" ax:value="0"/>
  <ax:ocxPr ax:name="3DWallColorSet" ax:value="0"/>
  <ax:ocxPr ax:name="3DSideColorSet" ax:value="0"/>
  <ax:ocxPr ax:name="3DFloorColorSet" ax:value="0"/>
  <ax:ocxPr ax:name="NumberOfCharts" ax:value="1"/>
  <ax:ocxPr ax:name="ChartBorderLine_IsSet" ax:value="8"/>
  <ax:ocxPr ax:name="ChartBorderLine_ColorR" ax:value="0"/>
  <ax:ocxPr ax:name="ChartBorderLine_ColorG" ax:value="0"/>
  <ax:ocxPr ax:name="ChartBorderLine_ColorB" ax:value="0"/>
  <ax:ocxPr ax:name="ChartBorderLine_ThicknessIsSet" ax:value="0"/>
  <ax:ocxPr ax:name="ChartBorderLine_ThicknessValue" ax:value="1"/>
  <ax:ocxPr ax:name="ChartBorderLine_ThicknessActualValue" ax:value="1"/>
  <ax:ocxPr ax:name="ChartBorderLine_Visible" ax:value="0"/>
  <ax:ocxPr ax:name="Chart0_ChartType" ax:value="6"/>
  <ax:ocxPr ax:name="Chart0_iApp" ax:value="0"/>
  <ax:ocxPr ax:name="Chart0_iCrd" ax:value="0"/>
  <ax:ocxPr ax:name="Chart0_XIsSet" ax:value="0"/>
  <ax:ocxPr ax:name="Chart0_XValue" ax:value="48,6199836730957"/>
  <ax:ocxPr ax:name="Chart0_XActualValue" ax:value="48,6199836730957"/>
  <ax:ocxPr ax:name="Chart0_YIsSet" ax:value="0"/>
  <ax:ocxPr ax:name="Chart0_YValue" ax:value="49,4570579528809"/>
  <ax:ocxPr ax:name="Chart0_YActualValue" ax:value="49,4570579528809"/>
  <ax:ocxPr ax:name="Chart0_ZIsSet" ax:value="0"/>
  <ax:ocxPr ax:name="Chart0_ZValue" ax:value="0"/>
  <ax:ocxPr ax:name="Chart0_ZActualValue" ax:value="0"/>
  <ax:ocxPr ax:name="Chart0_HeightIsSet" ax:value="0"/>
  <ax:ocxPr ax:name="Chart0_HeightValue" ax:value="137,996738433838"/>
  <ax:ocxPr ax:name="Chart0_HeightActualValue" ax:value="137,996738433838"/>
  <ax:ocxPr ax:name="Chart0_WidthIsSet" ax:value="0"/>
  <ax:ocxPr ax:name="Chart0_WidthValue" ax:value="282,243297576904"/>
  <ax:ocxPr ax:name="Chart0_WidthActualValue" ax:value="282,243297576904"/>
  <ax:ocxPr ax:name="Chart0_ID" ax:value="1"/>
  <ax:ocxPr ax:name="Chart0_StyleBy" ax:value="3"/>
  <ax:ocxPr ax:name="Chart0_Outline_IsSet" ax:value="9"/>
  <ax:ocxPr ax:name="Chart0_Outline_ColorR" ax:value="0"/>
  <ax:ocxPr ax:name="Chart0_Outline_ColorG" ax:value="0"/>
  <ax:ocxPr ax:name="Chart0_Outline_ColorB" ax:value="0"/>
  <ax:ocxPr ax:name="Chart0_Outline_ThicknessIsSet" ax:value="0"/>
  <ax:ocxPr ax:name="Chart0_Outline_ThicknessValue" ax:value="1"/>
  <ax:ocxPr ax:name="Chart0_Outline_ThicknessActualValue" ax:value="1"/>
  <ax:ocxPr ax:name="Chart0_Outline_Visible" ax:value="-1"/>
  <ax:ocxPr ax:name="Chart0_PieCenterY" ax:value="1,75041E-03"/>
  <ax:ocxPr ax:name="Chart0_DetailActive" ax:value="0"/>
  <ax:ocxPr ax:name="Chart0_PercentLabelSetByUser" ax:value="-1"/>
  <ax:ocxPr ax:name="Chart0_SliceLabelSetByUser" ax:value="-1"/>
  <ax:ocxPr ax:name="Chart0_ValueLabelSetByUser" ax:value="-1"/>
  <ax:ocxPr ax:name="Chart0_PieHeight_IsSet" ax:value="0"/>
  <ax:ocxPr ax:name="Chart0_PieHeight_Value" ax:value="0,25"/>
  <ax:ocxPr ax:name="Chart0_PieHeight_ActualValue" ax:value="0,25"/>
  <ax:ocxPr ax:name="Chart0_PieSize_IsSet" ax:value="0"/>
  <ax:ocxPr ax:name="Chart0_PieSize_Value" ax:value="0,257028102874756"/>
  <ax:ocxPr ax:name="Chart0_PieSize_ActualValue" ax:value="0,257028102874756"/>
  <ax:ocxPr ax:name="Chart0_Fill_IsSet" ax:value="0"/>
  <ax:ocxPr ax:name="Chart0_Fill_BackColorR" ax:value="0,8313726"/>
  <ax:ocxPr ax:name="Chart0_Fill_BackColorG" ax:value="0,5568628"/>
  <ax:ocxPr ax:name="Chart0_Fill_BackColorB" ax:value="0,3058824"/>
  <ax:ocxPr ax:name="Chart0_Fill_ForeColorR" ax:value="0,8313726"/>
  <ax:ocxPr ax:name="Chart0_Fill_ForeColorG" ax:value="0,5568628"/>
  <ax:ocxPr ax:name="Chart0_Fill_ForeColorB" ax:value="0,3058824"/>
  <ax:ocxPr ax:name="Chart0_Fill_File" ax:value=""/>
  <ax:ocxPr ax:name="Chart0_Fill_GradientIsSet" ax:value="0"/>
  <ax:ocxPr ax:name="Chart0_Fill_ImageFitStyle" ax:value="2"/>
  <ax:ocxPr ax:name="Chart0_Fill_Pattern" ax:value="2"/>
  <ax:ocxPr ax:name="Chart0_Fill_Type" ax:value="2"/>
  <ax:ocxPr ax:name="Chart0_Fill_XIsSet" ax:value="0"/>
  <ax:ocxPr ax:name="Chart0_Fill_XValue" ax:value="0"/>
  <ax:ocxPr ax:name="Chart0_Fill_XActualValue" ax:value="0"/>
  <ax:ocxPr ax:name="Chart0_Fill_YIsSet" ax:value="0"/>
  <ax:ocxPr ax:name="Chart0_Fill_YValue" ax:value="0"/>
  <ax:ocxPr ax:name="Chart0_Fill_YActualValue" ax:value="0"/>
  <ax:ocxPr ax:name="Chart0_Labels_IsSet" ax:value="1024"/>
  <ax:ocxPr ax:name="Chart0_Labels_FontIsSet" ax:value="0"/>
  <ax:ocxPr ax:name="Chart0_Labels_FontHtIsSet" ax:value="0"/>
  <ax:ocxPr ax:name="Chart0_Labels_FontHtValue" ax:value="10"/>
  <ax:ocxPr ax:name="Chart0_Labels_FontHtActualValue" ax:value="10"/>
  <ax:ocxPr ax:name="Chart0_Labels_FontBold" ax:value="0"/>
  <ax:ocxPr ax:name="Chart0_Labels_Visible" ax:value="-1"/>
  <ax:ocxPr ax:name="Chart0_GroupLabels_IsSet" ax:value="0"/>
  <ax:ocxPr ax:name="Chart0_GroupLabels_FontIsSet" ax:value="1"/>
  <ax:ocxPr ax:name="Chart0_GroupLabels_FontHtIsSet" ax:value="0"/>
  <ax:ocxPr ax:name="Chart0_GroupLabels_FontHtValue" ax:value="12"/>
  <ax:ocxPr ax:name="Chart0_GroupLabels_FontHtActualValue" ax:value="12"/>
  <ax:ocxPr ax:name="Chart0_GroupLabels_FontBold" ax:value="-1"/>
  <ax:ocxPr ax:name="Chart0_DonutLabel_IsSet" ax:value="0"/>
  <ax:ocxPr ax:name="Chart0_DonutLabel_FontIsSet" ax:value="0"/>
  <ax:ocxPr ax:name="Chart0_DonutLabel_FontHtIsSet" ax:value="0"/>
  <ax:ocxPr ax:name="Chart0_DonutLabel_FontHtValue" ax:value="10"/>
  <ax:ocxPr ax:name="Chart0_DonutLabel_FontHtActualValue" ax:value="10"/>
  <ax:ocxPr ax:name="Chart0_DonutLabel_FontBold" ax:value="0"/>
  <ax:ocxPr ax:name="Crdb64nByte" ax:value="4096"/>
  <ax:ocxPr ax:name="Crdb640" ax:value="AQEAAQD//v8AAAAAAAAAAAACAAEA//7/CEsAYQB0AGUAZwBvAHIAaQD//v8ISwBhAHQAZQBnAG8AcgBpAP/+/wAAAAAAAAAAABAAAAAAAAAAEAAAAAAAAAAQAAMAAAD//v8FZwBpAGYAdABhAP/+/wZzAGsAaQBsAGQAYQD//v8P5ABuAGsAbwByAC8A5ABuAGsAbABpAG4AZwBhAHIAAAAAAAMAAAAAAAAAAADwPwAAAAAAAPA/AAAAAAAA8D8AAAAAAgD//v8FQQBuAHQAYQBsAP/+/wVBAG4AdABhAGwA//7/AAAAAAAAAAAAEAAAAAAAAAAQAAAAAAAAABAAAwAAAAAAAAAAUKFAAAAAAADMnUAAAAAAAKCiQAAAAAAAAAAAAAAAAAIAAQACAAAAAQAAAAEAAAABAAEAAAAAAAAAAAAAAAAAEEAAAAAAAAAAAAAAAAAAAAAAAAAAAAAAAAAAAAAAAAAAAAD//v8A//7/BU8AdABoAGUAcgAAAP/+/whLAGEAdABlAGcAbwByAGkACQABAAAAAQAAAAIAAAACAAAAAAAAAAAAAAAAAAAAEEAAAAAAAAAAAAAAAAAAAAAAAAAAAAAAAAAAAAAAAAAAAAD//v8A//7/AAAA//7/BUEAbgB0AGEAbAABAAEA"/>
  <ax:ocxPr ax:name="Crdb64nProp" ax:value="1"/>
  <ax:ocxPr ax:name="DoResize" ax:value="0"/>
  <ax:ocxPr ax:name="TiltAngle" ax:value="19"/>
  <ax:ocxPr ax:name="PitchAngle" ax:value="77"/>
  <ax:ocxPr ax:name="TiltAngle3D" ax:value="19"/>
  <ax:ocxPr ax:name="PitchAngle3D" ax:value="77"/>
  <ax:ocxPr ax:name="EXTERNALNAME" ax:value=""/>
  <ax:ocxPr ax:name="DRILLDOWNMODE" ax:value="ANY"/>
  <ax:ocxPr ax:name="DRILLFUNC" ax:value=""/>
  <ax:ocxPr ax:name="DRILLPATTERN" ax:value="{&amp;G_INDEPV,f}{&amp;G_GROUPV,f}{&amp;G_SUBGRV,f}.html"/>
  <ax:ocxPr ax:name="DRILLTARGET" ax:value="SASGraph1282910714467520560"/>
  <ax:ocxPr ax:name="PATTERNSTRIP" ax:value=""/>
  <ax:ocxPr ax:name="DISABLEDRILLDOWN" ax:value="YES"/>
  <ax:ocxPr ax:name="StyleBy" ax:value="Category"/>
  <ax:ocxPr ax:name="View2D" ax:value="0"/>
  <ax:ocxPr ax:name="NumberofLegends" ax:value="1"/>
  <ax:ocxPr ax:name="Legend1_ChartCount" ax:value="1"/>
  <ax:ocxPr ax:name="Legend1_Chart0" ax:value="0"/>
  <ax:ocxPr ax:name="Legend1_Role" ax:value="1"/>
  <ax:ocxPr ax:name="Legend1_Backplane_Background_IsSet" ax:value="0"/>
  <ax:ocxPr ax:name="Legend1_Backplane_Background_BackColorR" ax:value="0,9882354"/>
  <ax:ocxPr ax:name="Legend1_Backplane_Background_BackColorG" ax:value="0,9803922"/>
  <ax:ocxPr ax:name="Legend1_Backplane_Background_BackColorB" ax:value="0,8980393"/>
  <ax:ocxPr ax:name="Legend1_Backplane_Background_ForeColorR" ax:value="0,9882354"/>
  <ax:ocxPr ax:name="Legend1_Backplane_Background_ForeColorG" ax:value="0,9803922"/>
  <ax:ocxPr ax:name="Legend1_Backplane_Background_ForeColorB" ax:value="0,8980393"/>
  <ax:ocxPr ax:name="Legend1_Backplane_Background_File" ax:value=""/>
  <ax:ocxPr ax:name="Legend1_Backplane_Background_GradientIsSet" ax:value="0"/>
  <ax:ocxPr ax:name="Legend1_Backplane_Background_ImageFitStyle" ax:value="2"/>
  <ax:ocxPr ax:name="Legend1_Backplane_Background_Pattern" ax:value="2"/>
  <ax:ocxPr ax:name="Legend1_Backplane_Background_Type" ax:value="2"/>
  <ax:ocxPr ax:name="Legend1_Backplane_Background_XIsSet" ax:value="0"/>
  <ax:ocxPr ax:name="Legend1_Backplane_Background_XValue" ax:value="0"/>
  <ax:ocxPr ax:name="Legend1_Backplane_Background_XActualValue" ax:value="0"/>
  <ax:ocxPr ax:name="Legend1_Backplane_Background_YIsSet" ax:value="0"/>
  <ax:ocxPr ax:name="Legend1_Backplane_Background_YValue" ax:value="0"/>
  <ax:ocxPr ax:name="Legend1_Backplane_Background_YActualValue" ax:value="0"/>
  <ax:ocxPr ax:name="Legend1_Backplane_BorderColorR" ax:value="0"/>
  <ax:ocxPr ax:name="Legend1_Backplane_BorderColorG" ax:value="0"/>
  <ax:ocxPr ax:name="Legend1_Backplane_BorderColorB" ax:value="0"/>
  <ax:ocxPr ax:name="Legend1_Backplane_ShadowColorR" ax:value="0"/>
  <ax:ocxPr ax:name="Legend1_Backplane_ShadowColorG" ax:value="0"/>
  <ax:ocxPr ax:name="Legend1_Backplane_ShadowColorB" ax:value="0"/>
  <ax:ocxPr ax:name="Legend1_Backplane_XIsSet" ax:value="0"/>
  <ax:ocxPr ax:name="Legend1_Backplane_XValue" ax:value="0"/>
  <ax:ocxPr ax:name="Legend1_Backplane_XActualValue" ax:value="0"/>
  <ax:ocxPr ax:name="Legend1_Backplane_YIsSet" ax:value="0"/>
  <ax:ocxPr ax:name="Legend1_Backplane_YValue" ax:value="0"/>
  <ax:ocxPr ax:name="Legend1_Backplane_YActualValue" ax:value="0"/>
  <ax:ocxPr ax:name="Legend1_Backplane_ZIsSet" ax:value="0"/>
  <ax:ocxPr ax:name="Legend1_Backplane_ZValue" ax:value="0"/>
  <ax:ocxPr ax:name="Legend1_Backplane_ZActualValue" ax:value="0"/>
  <ax:ocxPr ax:name="Legend1_Backplane_HeightIsSet" ax:value="0"/>
  <ax:ocxPr ax:name="Legend1_Backplane_HeightValue" ax:value="0"/>
  <ax:ocxPr ax:name="Legend1_Backplane_HeightActualValue" ax:value="0"/>
  <ax:ocxPr ax:name="Legend1_Backplane_WidthIsSet" ax:value="0"/>
  <ax:ocxPr ax:name="Legend1_Backplane_WidthValue" ax:value="0"/>
  <ax:ocxPr ax:name="Legend1_Backplane_WidthActualValue" ax:value="0"/>
  <ax:ocxPr ax:name="Legend1_Backplane_Visible" ax:value="0"/>
  <ax:ocxPr ax:name="Legend1_Title_IsSet" ax:value="64"/>
  <ax:ocxPr ax:name="Legend1_Title_FontIsSet" ax:value="0"/>
  <ax:ocxPr ax:name="Legend1_Title_FontHtIsSet" ax:value="0"/>
  <ax:ocxPr ax:name="Legend1_Title_FontHtValue" ax:value="12"/>
  <ax:ocxPr ax:name="Legend1_Title_FontHtActualValue" ax:value="12"/>
  <ax:ocxPr ax:name="Legend1_Title_FontBold" ax:value="-1"/>
  <ax:ocxPr ax:name="Legend1_Title_Opaque" ax:value="0"/>
  <ax:ocxPr ax:name="Legend1_Labels_IsSet" ax:value="64"/>
  <ax:ocxPr ax:name="Legend1_Labels_FontIsSet" ax:value="0"/>
  <ax:ocxPr ax:name="Legend1_Labels_FontHtIsSet" ax:value="0"/>
  <ax:ocxPr ax:name="Legend1_Labels_FontHtValue" ax:value="10"/>
  <ax:ocxPr ax:name="Legend1_Labels_FontHtActualValue" ax:value="10"/>
  <ax:ocxPr ax:name="Legend1_Labels_FontBold" ax:value="0"/>
  <ax:ocxPr ax:name="Legend1_Labels_Opaque" ax:value="0"/>
  <ax:ocxPr ax:name="Anno_Enabled" ax:value="0"/>
</ax:ocx>
</file>

<file path=ppt/activeX/activeX2.xml><?xml version="1.0" encoding="utf-8"?>
<ax:ocx xmlns:ax="http://schemas.microsoft.com/office/2006/activeX" xmlns:r="http://schemas.openxmlformats.org/officeDocument/2006/relationships" ax:classid="{CE9E88DD-FC6F-11D4-87EC-00B0D025628B}" ax:persistence="persistPropertyBag">
  <ax:ocxPr ax:name="_Version" ax:value="15"/>
  <ax:ocxPr ax:name="InputEncoding" ax:value="windows-1252"/>
  <ax:ocxPr ax:name="PersistCP" ax:value="1252"/>
  <ax:ocxPr ax:name="Environ_MissingValue" ax:value="2,2250738585072E-308"/>
  <ax:ocxPr ax:name="SizeX" ax:value="78,67"/>
  <ax:ocxPr ax:name="SizeY" ax:value="58,43"/>
  <ax:ocxPr ax:name="UsePlotContrastMarkers" ax:value="0"/>
  <ax:ocxPr ax:name="MissingLabel" ax:value="_MISSING_"/>
  <ax:ocxPr ax:name="ASb64nByte" ax:value="4096"/>
  <ax:ocxPr ax:name="ASb640" ax:value="//7/BkMAdQBzAHQAbwBtAP/+/wdEAGUAZgBhAHUAbAB0ABYADAAMAAwADwDV1FQ/j44OP52cnD6Qjw8/srExP56dHT/HxkY/yslJP//+/j7Avz8/0tFRP9XUVD/s62s/7+5uP56dHT/Lyko/q6oqP4GAAD/KyUk///7+PpybGz/a2Vk/w8LCPs/Ozj6Qjw8/lJMTP7KxMT/v7m4/yslJP56dHT/X1lY/tbQ0P8rJST///v4+s7KyPtHQUD6pqCg+lZQUPtrZWT/t7Ow+4eBgPoGAgD2FhIQ+09LSPqWkpD7CwUE/sbCwPeHg4D2enR0/8fBwPtzbWz///v4+j44OP/n4+D2zsjI/wcDAPoWEBD+VlBQ+mJcXP/v6ej/BwEA/i4oKP5mYmD2Pjo4+qagoP6moKD60szM/j44OP/Tzcz/493c/rawsP52cnD4GAAcACQADAAQAGAANABYAFwAZABoAGwAcAB0AHgAAANbUVD+Pjg4/nZycPtbUVD+Pjg4/nZycPv/+/wAAAAIAAgACAAAAAAAAAAAAAAAAAAAAAAAAAAAAAACamRk/mpkZP5qZGT+amRk/mpkZP5qZGT///v8AAAACAAIAAgAAAAAAAAAAAAAAAAAAAAAAAAAAACUAAACAPwAAgD8AAIA/AACAPwAAgD8AAIA///7/AAAAAgACAAIAAAAAAAAAAAAAAAAAAAAAAAAAAAAlAP78fD/8+no/5+VlP/78fD/8+no/5+VlP//+/wAAAAIAAgACAAAAAAAAAAAAAAAAAAAAAAAAAAAAJQAAAIA/AACAPwAAgD8AAIA/AACAPwAAgD///v8AAAACAAIAAgAAAAAAAAAAAAAAAAAAAAAAAAAAACUA/vx8P/z6ej/n5WU//vx8P/z6ej/n5WU///7/AAAAAgACAAIAAAAAAAAAAAAAAAAAAAAAAAAAAAAAANbUVD+Pjg4/nZycPgAAAAAAAAAA8D8BAAAAAAAAAAAAAAAAAAAAAAAAAAAA8D8BANXTUz/V01M/1dNTPwAAAAAAAAAA8D8AAIGAAD+BgAA/gYAAPwAAAAAAAAAA8D8BAAAAAAAAAAAAAAAAAAAAAAAAAAAA8D8BAAAAAAAAAAAAAAAAAAAAAAAAAAAA8D8EAJqZGT+amRk/mpkZPwAAAAAAAAAAAAAkQAAUAPTycj/08nI/4d9fPwAAAAAAAAAAAAAAAAAAAAAAAAAAAAA2QAEEAPTycj/08nI/4d9fPwAAAAAAAAAAAAAkQAAUAPTycj/08nI/4d9fPwAAAAAAAAAAAAAAAA0A//7/BUEAcgBpAGEAbAACAAAAAAAAAChAAQAUAPTycj/08nI/4d9fPwAAAAAAAAAAAAAAAA0A//7/BUEAcgBpAGEAbAACAAAAAAAAACRAAAAEAO3sbD/t7Gw/7exsPwAAAAAAAAAAAAAgQAAAAAAAAAAAYMqaAkDW1FQ/j44OP52cnD4gANbUVD+Pjg4/nZycPtbUVD+Pjg4/nZycPv/+/wAAAAIAAgACAAAAAAAAAAAAAAAAAAAAAAAAAAAAAADW1FQ/j44OP52cnD4AAAAAAAAAAPA/AAAAAAAAAGDKmgJAAAAAAAAAAAAAAAAAKEABkI8PP7KxMT+enR0/IACQjw8/srExP56dHT+Qjw8/srExP56dHT///v8AAAACAAIAAgAAAAAAAAAAAAAAAAAAAAAAAAAAAAAAkI8PP7KxMT+enR0/AAAAAAAAAADwPwAAAAAAAABgypoCQAAAAAAAAAAAAAAAAChAAcjGRj/LyUk/AP/+PiAAyMZGP8vJST8A//4+yMZGP8vJST8A//4+//7/AAAAAgACAAIAAAAAAAAAAAAAAAAAAAAAAAAAAAAAAMjGRj/LyUk/AP/+PgAAAAAAAAAA8D8AAAAAAAAAYMqaAkAAAAAAAAAAAAAAAAAoQAHAvz8/09FRP9bUVD8gAMC/Pz/T0VE/1tRUP8C/Pz/T0VE/1tRUP//+/wAAAAIAAgACAAAAAAAAAAAAAAAAAAAAAAAAAAAAAADAvz8/09FRP9bUVD8AAAAAAAAAAPA/AAAAAAAAAGDKmgJAAAAAAAAAAAAAAAAAKEAB7etrP/Dubj+enR0/IADt62s/8O5uP56dHT/t62s/8O5uP56dHT///v8AAAACAAIAAgAAAAAAAAAAAAAAAAAAAAAAAAAAAAAA7etrP/Dubj+enR0/AAAAAAAAAADwPwAAAAAAAABgypoCQAAAAAAAAAAAAAAAAChAAczKSj+rqio/gYAAPyAAzMpKP6uqKj+BgAA/zMpKP6uqKj+BgAA///7/AAAAAgACAAIAAAAAAAAAAAAAAAAAAAAAAAAAAAAAAMzKSj+rqio/gYAAPwAAAAAAAAAA8D8AAAAAAAAAYMqaAkAAAAAAAAAAAAAAAAAoQAHLyUk/AP/+PpybGz8gAMvJST8A//4+nJsbP8vJST8A//4+nJsbP//+/wAAAAIAAgACAAAAAAAAAAAAAAAAAAAAAAAAAAAAAADLyUk/AP/+PpybGz8AAAAAAAAAAPA/AAAAAAAAAGDKmgJAAAAAAAAAAAAAAAAAKEAB29lZP8TCwj7Qzs4+IADb2Vk/xMLCPtDOzj7b2Vk/xMLCPtDOzj7//v8AAAACAAIAAgAAAAAAAAAAAAAAAAAAAAAAAAAAAAAA29lZP8TCwj7Qzs4+AAAAAAAAAADwPwAAAAAAAABgypoCQAAAAAAAAAAAAAAAAChAAZCPDz+UkxM/srExPyAAkI8PP5STEz+ysTE/kI8PP5STEz+ysTE///7/AAAAAgACAAIAAAAAAAAAAAAAAAAAAAAAAAAAAAAAAJCPDz+UkxM/srExPwAAAAAAAAAA8D8AAAAAAAAAYMqaAkAAAAAAAAAAAAAAAAAoQAHw7m4/y8lJP56dHT8gAPDubj/LyUk/np0dP/Dubj/LyUk/np0dP//+/wAAAAIAAgACAAAAAAAAAAAAAAAAAAAAAAAAAAAAAADw7m4/y8lJP56dHT8AAAAAAAAAAPA/AAAAAAAAAGDKmgJAAAAAAAAAAAAAAAAAKEAB2NZWP7W0ND/LyUk/IADY1lY/tbQ0P8vJST/Y1lY/tbQ0P8vJST///v8AAAACAAIAAgAAAAAAAAAAAAAAAAAAAAAAAAAAAAAA2NZWP7W0ND/LyUk/AAAAAAAAAADwPwAAAAAAAABgypoCQAAAAAAAAAAAAAAAAChAAQD//j6zsrI+0tBQPiAAAP/+PrOysj7S0FA+AP/+PrOysj7S0FA+//7/AAAAAgACAAIAAAAAAAAAAAAAAAAAAAAAAAAAAAAAAAD//j6zsrI+0tBQPgAAAAAAAAAA8D8AAAAAAAAAYMqaAkAAAAAAAAAAAAAAAAAoQAG7ujo/4+LiPrW0ND4AALu6Oj/j4uI+tbQ0Pru6Oj/j4uI+tbQ0Pv/+/wAAAAIAAgACAAAAAAAAAAAAAAAAAAAAAAAAAAAAAAC7ujo/4+LiPrW0ND4AAAAAAAAAAPA/AAAAAAAAAGDKmgJAAAAAAAAAAAAAAAAAKEAB09LSPpeWFj/5+Pg+AADT0tI+l5YWP/n4+D7T0tI+l5YWP/n4+D7//v8AAAACAAIAAgAAAAAAAAAAAAAAAAAAAAAAAAAAAAAA09LSPpeWFj/5+Pg+AAAAAAAAAADwPwAAAAAAAABgypoCQAAAAAAAAAAAAAAAAChAAbGwMD+2tTU/oaCgPgAAsbAwP7a1NT+hoKA+sbAwP7a1NT+hoKA+//7/AAAAAgACAAIAAAAAAAAAAAAAAAAAAAAAAAAAAAAAALGwMD+2tTU/oaCgPgAAAAAAAAAA8D8AAAAAAAAAYMqaAkAAAAAAAAAAAAAAAAAoQAGPjg4/r64uP7SzMz8AAI+ODj+vri4/tLMzP4+ODj+vri4/tLMzP//+/wAAAAIAAgACAAAAAAAAAAAAAAAAAAAAAAAAAAAAAACPjg4/r64uP7SzMz8AAAAAAAAAAPA/AAAAAAAAAGDKmgJAAAAAAAAAAAAAAAAAKEAB3NtbP+PiYj+zsrI+AADc21s/4+JiP7Oysj7c21s/4+JiP7Oysj7//v8AAAACAAIAAgAAAAAAAAAAAAAAAAAAAAAAAAAAAAAA3NtbP+PiYj+zsrI+AAAAAAAAAADwPwAAAAAAAABgypoCQAAAAAAAAAAAAAAAAChAAbe2Nj+NjAw/o6KiPgAAt7Y2P42MDD+joqI+t7Y2P42MDD+joqI+//7/AAAAAgACAAIAAAAAAAAAAAAAAAAAAAAAAAAAAAAAALe2Nj+NjAw/o6KiPgAAAAAAAAAA8D8AAAAAAAAAYMqaAkAAAAAAAAAAAAAAAAAoQAG2tTU/oaCgPuvq6j4AALa1NT+hoKA+6+rqPra1NT+hoKA+6+rqPv/+/wAAAAIAAgACAAAAAAAAAAAAAAAAAAAAAAAAAAAAAAC2tTU/oaCgPuvq6j4AAAAAAAAAAPA/AAAAAAAAAGDKmgJAAAAAAAAAAAAAAAAAKEABy8pKP8HAQD7h4GA+AADLyko/wcBAPuHgYD7Lyko/wcBAPuHgYD7//v8AAAACAAIAAgAAAAAAAAAAAAAAAAAAAAAAAAAAAAAAy8pKP8HAQD7h4GA+AAAAAAAAAADwPwAAAAAAAABgypoCQAAAAAAAAAAAAAAAAChAAdPS0j7d3Nw+l5YWPwAA09LSPt3c3D6XlhY/09LSPt3c3D6XlhY///7/AAAAAgACAAIAAAAAAAAAAAAAAAAAAAAAAAAAAAAAANPS0j7d3Nw+l5YWPwAAAAAAAAAA8D8AAAAAAAAAYMqaAkAAAAAAAAAAAAAAAAAoQAHj4mI/paQkP7Oysj4AAOPiYj+lpCQ/s7KyPuPiYj+lpCQ/s7KyPv/+/wAAAAIAAgACAAAAAAAAAAAAAAAAAAAAAAAAAAAAAADj4mI/paQkP7Oysj4AAAAAAAAAAPA/AAAAAAAAAGDKmgJAAAAAAAAAAAAAAAAAKEABAACAPwAAgD8AAIA/AAAAAIA/AACAPwAAgD8AAIA/AACAPwAAgD///v8AAAACAAIAAgAAAAAAAAAAAAAAAAAAAAAAAAAAAJXacT8lgnY/uCx+PwAAldpxPyWCdj+4LH4/ldpxPyWCdj+4LH4///7/AAAAAgACAAIAAAAAAAAAAAAAAAAAAAAAAAAAAAAqtWM/SgRtP3BZfD8AACq1Yz9KBG0/cFl8Pyq1Yz9KBG0/cFl8P//+/wAAAAIAAgACAAAAAAAAAAAAAAAAAAAAAAAAAAAAv49VP2+GYz8ohno/AAC/j1U/b4ZjPyiGej+/j1U/b4ZjPyiGej///v8AAAACAAIAAgAAAAAAAAAAAAAAAAAAAAAAAAAAAFRqRz+UCFo/4LJ4PwAAVGpHP5QIWj/gsng/VGpHP5QIWj/gsng///7/AAAAAgACAAIAAAAAAAAAAAAAAA=="/>
  <ax:ocxPr ax:name="ASb641" ax:value="AAAAAAAAAAAAAOlEOT+5ilA/mN92PwAA6UQ5P7mKUD+Y33Y/6UQ5P7mKUD+Y33Y///7/AAAAAgACAAIAAAAAAAAAAAAAAAAAAAAAAAAAAAB+Hys/3gxHP1AMdT8AAH4fKz/eDEc/UAx1P34fKz/eDEc/UAx1P//+/wAAAAIAAgACAAAAAAAAAAAAAAAAAAAAAAAAAAAAE/ocPwOPPT8IOXM/AAAT+hw/A489Pwg5cz8T+hw/A489Pwg5cz///v8AAAACAAIAAgAAAAAAAAAAAAAAAAAAAAAAAAAAAKjUDj8oETQ/wGVxPwAAqNQOPygRND/AZXE/qNQOPygRND/AZXE///7/AAAAAgACAAIAAAAAAAAAAAAAAAAAAAAAAAAAAAA9rwA/TZMqP3iSbz8AAD2vAD9Nkyo/eJJvPz2vAD9Nkyo/eJJvP//+/wAAAAIAAgACAAAAAAAAAAAAAAAAAAAAAAAAAAAApBPlPnIVIT8wv20/AACkE+U+chUhPzC/bT+kE+U+chUhPzC/bT///v8AAAACAAIAAgAAAAAAAAAAAAAAAAAAAAAAAAAAAM7IyD6Xlxc/6OtrPwAAzsjIPpeXFz/o62s/zsjIPpeXFz/o62s///7/AAAAAgACAAIAAAAAAAAAAAAAAAAAAAAAAAAAAAABAAAAAAAAAAAAAAAAAAAAAAAAAAAAAAAAAQAAAAAAAOA/AAAAAAAA4D8AAAAAAAAUQAAAAAAAABRAAAAAAAAAAAAAAAAAAQAAAAAAABRAAQD08nI/9PJyP+HfXz8AAAAAAAAAAAAAAAAAAwAAAIA/AACAPwAAgD/Myko/q6oqP4GAAD8AAQwAAACAPwAAgD8AAIA/ysjIPpiXFz/t62s/AN7dXT/BwMA+wcDAPgAAgD8AAIA/AACAP8nIyD6Ylxc/7OtrPwAAgD8AAAAAAAAAAAAAgD8AAAAAAACAPwAAAAAAAAAAAACAP5qZGT///v4+8fDwPg=="/>
  <ax:ocxPr ax:name="ASb64nProp" ax:value="2"/>
  <ax:ocxPr ax:name="ChartType" ax:value="6"/>
  <ax:ocxPr ax:name="LegendsVisible" ax:value="0"/>
  <ax:ocxPr ax:name="HScrollDiscrete" ax:value="1"/>
  <ax:ocxPr ax:name="VScrollDiscrete" ax:value="1"/>
  <ax:ocxPr ax:name="BackImage" ax:value=""/>
  <ax:ocxPr ax:name="DrawImage" ax:value=""/>
  <ax:ocxPr ax:name="ImagePosX" ax:value="0"/>
  <ax:ocxPr ax:name="ImagePosY" ax:value="0"/>
  <ax:ocxPr ax:name="ImageURL" ax:value=""/>
  <ax:ocxPr ax:name="GradientBackground" ax:value=""/>
  <ax:ocxPr ax:name="GradientStartColor" ax:value=""/>
  <ax:ocxPr ax:name="GradientEndColor" ax:value=""/>
  <ax:ocxPr ax:name="ColorScheme" ax:value=""/>
  <ax:ocxPr ax:name="PieGroupLabelPosition" ax:value="North"/>
  <ax:ocxPr ax:name="PieSubgroupLabelPosition" ax:value="East"/>
  <ax:ocxPr ax:name="GRAPHTYPE" ax:value=""/>
  <ax:ocxPr ax:name="ChartAreaExists" ax:value="1"/>
  <ax:ocxPr ax:name="2DView" ax:value="-1"/>
  <ax:ocxPr ax:name="2DWallColorRed" ax:value="1"/>
  <ax:ocxPr ax:name="2DWallColorGreen" ax:value="1"/>
  <ax:ocxPr ax:name="2DWallColorBlue" ax:value="1"/>
  <ax:ocxPr ax:name="3DWallColorRed" ax:value="1"/>
  <ax:ocxPr ax:name="3DWallColorGreen" ax:value="1"/>
  <ax:ocxPr ax:name="3DWallColorBlue" ax:value="1"/>
  <ax:ocxPr ax:name="3DSideColorRed" ax:value="1"/>
  <ax:ocxPr ax:name="3DSideColorGreen" ax:value="1"/>
  <ax:ocxPr ax:name="3DSideColorBlue" ax:value="1"/>
  <ax:ocxPr ax:name="3DFloorColorRed" ax:value="1"/>
  <ax:ocxPr ax:name="3DFloorColorGreen" ax:value="1"/>
  <ax:ocxPr ax:name="3DFloorColorBlue" ax:value="1"/>
  <ax:ocxPr ax:name="2DWallColorSet" ax:value="0"/>
  <ax:ocxPr ax:name="3DWallColorSet" ax:value="0"/>
  <ax:ocxPr ax:name="3DSideColorSet" ax:value="0"/>
  <ax:ocxPr ax:name="3DFloorColorSet" ax:value="0"/>
  <ax:ocxPr ax:name="NumberOfCharts" ax:value="1"/>
  <ax:ocxPr ax:name="ChartBorderLine_IsSet" ax:value="8"/>
  <ax:ocxPr ax:name="ChartBorderLine_ColorR" ax:value="0"/>
  <ax:ocxPr ax:name="ChartBorderLine_ColorG" ax:value="0"/>
  <ax:ocxPr ax:name="ChartBorderLine_ColorB" ax:value="0"/>
  <ax:ocxPr ax:name="ChartBorderLine_ThicknessIsSet" ax:value="0"/>
  <ax:ocxPr ax:name="ChartBorderLine_ThicknessValue" ax:value="1"/>
  <ax:ocxPr ax:name="ChartBorderLine_ThicknessActualValue" ax:value="1"/>
  <ax:ocxPr ax:name="ChartBorderLine_Visible" ax:value="0"/>
  <ax:ocxPr ax:name="Chart0_ChartType" ax:value="6"/>
  <ax:ocxPr ax:name="Chart0_iApp" ax:value="0"/>
  <ax:ocxPr ax:name="Chart0_iCrd" ax:value="0"/>
  <ax:ocxPr ax:name="Chart0_XIsSet" ax:value="0"/>
  <ax:ocxPr ax:name="Chart0_XValue" ax:value="32,3445320129395"/>
  <ax:ocxPr ax:name="Chart0_XActualValue" ax:value="32,3445320129395"/>
  <ax:ocxPr ax:name="Chart0_YIsSet" ax:value="0"/>
  <ax:ocxPr ax:name="Chart0_YValue" ax:value="5,47903251647949"/>
  <ax:ocxPr ax:name="Chart0_YActualValue" ax:value="5,47903251647949"/>
  <ax:ocxPr ax:name="Chart0_ZIsSet" ax:value="0"/>
  <ax:ocxPr ax:name="Chart0_ZValue" ax:value="0"/>
  <ax:ocxPr ax:name="Chart0_ZActualValue" ax:value="0"/>
  <ax:ocxPr ax:name="Chart0_HeightIsSet" ax:value="0"/>
  <ax:ocxPr ax:name="Chart0_HeightValue" ax:value="206,180986404419"/>
  <ax:ocxPr ax:name="Chart0_HeightActualValue" ax:value="206,180986404419"/>
  <ax:ocxPr ax:name="Chart0_WidthIsSet" ax:value="0"/>
  <ax:ocxPr ax:name="Chart0_WidthValue" ax:value="196,523616790771"/>
  <ax:ocxPr ax:name="Chart0_WidthActualValue" ax:value="196,523616790771"/>
  <ax:ocxPr ax:name="Chart0_ID" ax:value="1"/>
  <ax:ocxPr ax:name="Chart0_StyleBy" ax:value="3"/>
  <ax:ocxPr ax:name="Chart0_Outline_IsSet" ax:value="9"/>
  <ax:ocxPr ax:name="Chart0_Outline_ColorR" ax:value="0"/>
  <ax:ocxPr ax:name="Chart0_Outline_ColorG" ax:value="0"/>
  <ax:ocxPr ax:name="Chart0_Outline_ColorB" ax:value="0"/>
  <ax:ocxPr ax:name="Chart0_Outline_ThicknessIsSet" ax:value="0"/>
  <ax:ocxPr ax:name="Chart0_Outline_ThicknessValue" ax:value="1"/>
  <ax:ocxPr ax:name="Chart0_Outline_ThicknessActualValue" ax:value="1"/>
  <ax:ocxPr ax:name="Chart0_Outline_Visible" ax:value="-1"/>
  <ax:ocxPr ax:name="Chart0_PieCenterX" ax:value="-2,262444E-03"/>
  <ax:ocxPr ax:name="Chart0_DetailActive" ax:value="0"/>
  <ax:ocxPr ax:name="Chart0_PercentLabelSetByUser" ax:value="-1"/>
  <ax:ocxPr ax:name="Chart0_SliceLabelSetByUser" ax:value="-1"/>
  <ax:ocxPr ax:name="Chart0_ValueLabelSetByUser" ax:value="-1"/>
  <ax:ocxPr ax:name="Chart0_PieHeight_IsSet" ax:value="0"/>
  <ax:ocxPr ax:name="Chart0_PieHeight_Value" ax:value="0,25"/>
  <ax:ocxPr ax:name="Chart0_PieHeight_ActualValue" ax:value="0,25"/>
  <ax:ocxPr ax:name="Chart0_PieSize_IsSet" ax:value="0"/>
  <ax:ocxPr ax:name="Chart0_PieSize_Value" ax:value="0,323151797056198"/>
  <ax:ocxPr ax:name="Chart0_PieSize_ActualValue" ax:value="0,323151797056198"/>
  <ax:ocxPr ax:name="Chart0_Fill_IsSet" ax:value="0"/>
  <ax:ocxPr ax:name="Chart0_Fill_BackColorR" ax:value="0,8313726"/>
  <ax:ocxPr ax:name="Chart0_Fill_BackColorG" ax:value="0,5568628"/>
  <ax:ocxPr ax:name="Chart0_Fill_BackColorB" ax:value="0,3058824"/>
  <ax:ocxPr ax:name="Chart0_Fill_ForeColorR" ax:value="0,8313726"/>
  <ax:ocxPr ax:name="Chart0_Fill_ForeColorG" ax:value="0,5568628"/>
  <ax:ocxPr ax:name="Chart0_Fill_ForeColorB" ax:value="0,3058824"/>
  <ax:ocxPr ax:name="Chart0_Fill_File" ax:value=""/>
  <ax:ocxPr ax:name="Chart0_Fill_GradientIsSet" ax:value="0"/>
  <ax:ocxPr ax:name="Chart0_Fill_ImageFitStyle" ax:value="2"/>
  <ax:ocxPr ax:name="Chart0_Fill_Pattern" ax:value="2"/>
  <ax:ocxPr ax:name="Chart0_Fill_Type" ax:value="2"/>
  <ax:ocxPr ax:name="Chart0_Fill_XIsSet" ax:value="0"/>
  <ax:ocxPr ax:name="Chart0_Fill_XValue" ax:value="0"/>
  <ax:ocxPr ax:name="Chart0_Fill_XActualValue" ax:value="0"/>
  <ax:ocxPr ax:name="Chart0_Fill_YIsSet" ax:value="0"/>
  <ax:ocxPr ax:name="Chart0_Fill_YValue" ax:value="0"/>
  <ax:ocxPr ax:name="Chart0_Fill_YActualValue" ax:value="0"/>
  <ax:ocxPr ax:name="Chart0_Labels_IsSet" ax:value="1024"/>
  <ax:ocxPr ax:name="Chart0_Labels_FontIsSet" ax:value="0"/>
  <ax:ocxPr ax:name="Chart0_Labels_FontHtIsSet" ax:value="0"/>
  <ax:ocxPr ax:name="Chart0_Labels_FontHtValue" ax:value="10"/>
  <ax:ocxPr ax:name="Chart0_Labels_FontHtActualValue" ax:value="10"/>
  <ax:ocxPr ax:name="Chart0_Labels_FontBold" ax:value="0"/>
  <ax:ocxPr ax:name="Chart0_Labels_Visible" ax:value="-1"/>
  <ax:ocxPr ax:name="Chart0_GroupLabels_IsSet" ax:value="0"/>
  <ax:ocxPr ax:name="Chart0_GroupLabels_FontIsSet" ax:value="1"/>
  <ax:ocxPr ax:name="Chart0_GroupLabels_FontHtIsSet" ax:value="0"/>
  <ax:ocxPr ax:name="Chart0_GroupLabels_FontHtValue" ax:value="12"/>
  <ax:ocxPr ax:name="Chart0_GroupLabels_FontHtActualValue" ax:value="12"/>
  <ax:ocxPr ax:name="Chart0_GroupLabels_FontBold" ax:value="-1"/>
  <ax:ocxPr ax:name="Chart0_DonutLabel_IsSet" ax:value="0"/>
  <ax:ocxPr ax:name="Chart0_DonutLabel_FontIsSet" ax:value="0"/>
  <ax:ocxPr ax:name="Chart0_DonutLabel_FontHtIsSet" ax:value="0"/>
  <ax:ocxPr ax:name="Chart0_DonutLabel_FontHtValue" ax:value="10"/>
  <ax:ocxPr ax:name="Chart0_DonutLabel_FontHtActualValue" ax:value="10"/>
  <ax:ocxPr ax:name="Chart0_DonutLabel_FontBold" ax:value="0"/>
  <ax:ocxPr ax:name="Crdb64nByte" ax:value="4096"/>
  <ax:ocxPr ax:name="Crdb640" ax:value="AQEAAQD//v8AAAAAAAAAAAACAAEA//7/CEsAYQB0AGUAZwBvAHIAaQD//v8ISwBhAHQAZQBnAG8AcgBpAP/+/wAAAAAAAAAAABAAAAAAAAAAEAAAAAAAAAAQAAMAAAD//v8FZwBpAGYAdABhAP/+/wZzAGsAaQBsAGQAYQD//v8P5ABuAGsAbwByAC8A5ABuAGsAbABpAG4AZwBhAHIAAAAAAAMAAAAAAAAAAADwPwAAAAAAAPA/AAAAAAAA8D8AAAAAAgD//v8FQQBuAHQAYQBsAP/+/wVBAG4AdABhAGwA//7/AAAAAAAAAAAAEAAAAAAAAAAQAAAAAAAAABAAAwAAAAAAAAAAUKFAAAAAAADMnUAAAAAAAKCiQAAAAAAAAAAAAAAAAAIAAQACAAAAAQAAAAEAAAABAAEAAAAAAAAAAAAAAAAAEEAAAAAAAAAAAAAAAAAAAAAAAAAAAAAAAAAAAAAAAAAAAAD//v8A//7/BU8AdABoAGUAcgAAAP/+/whLAGEAdABlAGcAbwByAGkACQABAAAAAQAAAAIAAAACAAAAAAAAAAAAAAAAAAAAEEAAAAAAAAAAAAAAAAAAAAAAAAAAAAAAAAAAAAAAAAAAAAD//v8A//7/AAAA//7/BUEAbgB0AGEAbAABAAEA"/>
  <ax:ocxPr ax:name="Crdb64nProp" ax:value="1"/>
  <ax:ocxPr ax:name="DoResize" ax:value="0"/>
  <ax:ocxPr ax:name="EXTERNALNAME" ax:value=""/>
  <ax:ocxPr ax:name="DRILLDOWNMODE" ax:value="ANY"/>
  <ax:ocxPr ax:name="DRILLFUNC" ax:value=""/>
  <ax:ocxPr ax:name="DRILLPATTERN" ax:value="{&amp;G_INDEPV,f}{&amp;G_GROUPV,f}{&amp;G_SUBGRV,f}.html"/>
  <ax:ocxPr ax:name="DRILLTARGET" ax:value="SASGraph1282910714467520560"/>
  <ax:ocxPr ax:name="PATTERNSTRIP" ax:value=""/>
  <ax:ocxPr ax:name="DISABLEDRILLDOWN" ax:value="YES"/>
  <ax:ocxPr ax:name="StyleBy" ax:value="Category"/>
  <ax:ocxPr ax:name="View2D" ax:value="-1"/>
  <ax:ocxPr ax:name="NumberofLegends" ax:value="1"/>
  <ax:ocxPr ax:name="Legend1_ChartCount" ax:value="1"/>
  <ax:ocxPr ax:name="Legend1_Chart0" ax:value="0"/>
  <ax:ocxPr ax:name="Legend1_Role" ax:value="1"/>
  <ax:ocxPr ax:name="Legend1_Backplane_Background_IsSet" ax:value="0"/>
  <ax:ocxPr ax:name="Legend1_Backplane_Background_BackColorR" ax:value="0,9882354"/>
  <ax:ocxPr ax:name="Legend1_Backplane_Background_BackColorG" ax:value="0,9803922"/>
  <ax:ocxPr ax:name="Legend1_Backplane_Background_BackColorB" ax:value="0,8980393"/>
  <ax:ocxPr ax:name="Legend1_Backplane_Background_ForeColorR" ax:value="0,9882354"/>
  <ax:ocxPr ax:name="Legend1_Backplane_Background_ForeColorG" ax:value="0,9803922"/>
  <ax:ocxPr ax:name="Legend1_Backplane_Background_ForeColorB" ax:value="0,8980393"/>
  <ax:ocxPr ax:name="Legend1_Backplane_Background_File" ax:value=""/>
  <ax:ocxPr ax:name="Legend1_Backplane_Background_GradientIsSet" ax:value="0"/>
  <ax:ocxPr ax:name="Legend1_Backplane_Background_ImageFitStyle" ax:value="2"/>
  <ax:ocxPr ax:name="Legend1_Backplane_Background_Pattern" ax:value="2"/>
  <ax:ocxPr ax:name="Legend1_Backplane_Background_Type" ax:value="2"/>
  <ax:ocxPr ax:name="Legend1_Backplane_Background_XIsSet" ax:value="0"/>
  <ax:ocxPr ax:name="Legend1_Backplane_Background_XValue" ax:value="0"/>
  <ax:ocxPr ax:name="Legend1_Backplane_Background_XActualValue" ax:value="0"/>
  <ax:ocxPr ax:name="Legend1_Backplane_Background_YIsSet" ax:value="0"/>
  <ax:ocxPr ax:name="Legend1_Backplane_Background_YValue" ax:value="0"/>
  <ax:ocxPr ax:name="Legend1_Backplane_Background_YActualValue" ax:value="0"/>
  <ax:ocxPr ax:name="Legend1_Backplane_BorderColorR" ax:value="0"/>
  <ax:ocxPr ax:name="Legend1_Backplane_BorderColorG" ax:value="0"/>
  <ax:ocxPr ax:name="Legend1_Backplane_BorderColorB" ax:value="0"/>
  <ax:ocxPr ax:name="Legend1_Backplane_ShadowColorR" ax:value="0"/>
  <ax:ocxPr ax:name="Legend1_Backplane_ShadowColorG" ax:value="0"/>
  <ax:ocxPr ax:name="Legend1_Backplane_ShadowColorB" ax:value="0"/>
  <ax:ocxPr ax:name="Legend1_Backplane_XIsSet" ax:value="0"/>
  <ax:ocxPr ax:name="Legend1_Backplane_XValue" ax:value="0"/>
  <ax:ocxPr ax:name="Legend1_Backplane_XActualValue" ax:value="0"/>
  <ax:ocxPr ax:name="Legend1_Backplane_YIsSet" ax:value="0"/>
  <ax:ocxPr ax:name="Legend1_Backplane_YValue" ax:value="0"/>
  <ax:ocxPr ax:name="Legend1_Backplane_YActualValue" ax:value="0"/>
  <ax:ocxPr ax:name="Legend1_Backplane_ZIsSet" ax:value="0"/>
  <ax:ocxPr ax:name="Legend1_Backplane_ZValue" ax:value="0"/>
  <ax:ocxPr ax:name="Legend1_Backplane_ZActualValue" ax:value="0"/>
  <ax:ocxPr ax:name="Legend1_Backplane_HeightIsSet" ax:value="0"/>
  <ax:ocxPr ax:name="Legend1_Backplane_HeightValue" ax:value="0"/>
  <ax:ocxPr ax:name="Legend1_Backplane_HeightActualValue" ax:value="0"/>
  <ax:ocxPr ax:name="Legend1_Backplane_WidthIsSet" ax:value="0"/>
  <ax:ocxPr ax:name="Legend1_Backplane_WidthValue" ax:value="0"/>
  <ax:ocxPr ax:name="Legend1_Backplane_WidthActualValue" ax:value="0"/>
  <ax:ocxPr ax:name="Legend1_Backplane_Visible" ax:value="0"/>
  <ax:ocxPr ax:name="Legend1_Title_IsSet" ax:value="64"/>
  <ax:ocxPr ax:name="Legend1_Title_FontIsSet" ax:value="0"/>
  <ax:ocxPr ax:name="Legend1_Title_FontHtIsSet" ax:value="0"/>
  <ax:ocxPr ax:name="Legend1_Title_FontHtValue" ax:value="12"/>
  <ax:ocxPr ax:name="Legend1_Title_FontHtActualValue" ax:value="12"/>
  <ax:ocxPr ax:name="Legend1_Title_FontBold" ax:value="-1"/>
  <ax:ocxPr ax:name="Legend1_Title_Opaque" ax:value="0"/>
  <ax:ocxPr ax:name="Legend1_Labels_IsSet" ax:value="64"/>
  <ax:ocxPr ax:name="Legend1_Labels_FontIsSet" ax:value="0"/>
  <ax:ocxPr ax:name="Legend1_Labels_FontHtIsSet" ax:value="0"/>
  <ax:ocxPr ax:name="Legend1_Labels_FontHtValue" ax:value="10"/>
  <ax:ocxPr ax:name="Legend1_Labels_FontHtActualValue" ax:value="10"/>
  <ax:ocxPr ax:name="Legend1_Labels_FontBold" ax:value="0"/>
  <ax:ocxPr ax:name="Legend1_Labels_Opaque" ax:value="0"/>
  <ax:ocxPr ax:name="Anno_Enabled" ax:value="0"/>
</ax:ocx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F43CE-A4FA-43F5-992B-4CFE4632D628}" type="datetimeFigureOut">
              <a:rPr lang="sv-SE" smtClean="0"/>
              <a:pPr/>
              <a:t>2018-08-17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D2704-2F01-48C2-BEEE-46529420DBC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785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848C-D3B5-475C-AE5A-E565223E7330}" type="datetime1">
              <a:rPr lang="sv-SE" smtClean="0"/>
              <a:t>2018-08-17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596A-FC9B-4551-A660-FA478E39E842}" type="datetime1">
              <a:rPr lang="sv-SE" smtClean="0"/>
              <a:t>2018-08-17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BDA8-E036-4F70-8F09-51319B8572D9}" type="datetime1">
              <a:rPr lang="sv-SE" smtClean="0"/>
              <a:t>2018-08-17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D917B2-E1A8-4896-B58C-802C6A4CCAF4}" type="datetime1">
              <a:rPr lang="sv-SE" smtClean="0"/>
              <a:t>2018-08-17</a:t>
            </a:fld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/>
              <a:t>732A98 Visualization</a:t>
            </a:r>
            <a:endParaRPr lang="sv-S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1155E3-0A36-482D-900A-50E1933369CE}" type="datetime1">
              <a:rPr lang="sv-SE" smtClean="0"/>
              <a:t>2018-08-17</a:t>
            </a:fld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/>
              <a:t>732A98 Visualization</a:t>
            </a:r>
            <a:endParaRPr lang="sv-S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5C10-5336-433C-A0FA-BB5CD159A9F6}" type="datetime1">
              <a:rPr lang="sv-SE" smtClean="0"/>
              <a:t>2018-08-17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2B24-8B43-4F2E-8E93-D98A943F5D60}" type="datetime1">
              <a:rPr lang="sv-SE" smtClean="0"/>
              <a:t>2018-08-17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F962-9FD5-4883-BE0D-2D377634767E}" type="datetime1">
              <a:rPr lang="sv-SE" smtClean="0"/>
              <a:t>2018-08-17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0F0-39EB-488F-ACB9-2EC569915CA3}" type="datetime1">
              <a:rPr lang="sv-SE" smtClean="0"/>
              <a:t>2018-08-17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1057-521F-4439-8DD4-5622590E2F47}" type="datetime1">
              <a:rPr lang="sv-SE" smtClean="0"/>
              <a:t>2018-08-17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EB46-010F-4407-A8FA-A55B16F73FF6}" type="datetime1">
              <a:rPr lang="sv-SE" smtClean="0"/>
              <a:t>2018-08-17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77E4-35DB-4490-8F6F-302A38457C2B}" type="datetime1">
              <a:rPr lang="sv-SE" smtClean="0"/>
              <a:t>2018-08-17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2853-9A09-44B6-8371-D5CC454D776A}" type="datetime1">
              <a:rPr lang="sv-SE" smtClean="0"/>
              <a:t>2018-08-17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B048D-347A-4323-A20E-2DC300056DA1}" type="datetime1">
              <a:rPr lang="sv-SE" smtClean="0"/>
              <a:t>2018-08-17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732A98 Visualization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.org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inkscape.org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tavmjong.free.fr/INKSCAPE/MANUAL/html/index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GbN6K4dZp2MtgTX5QiKc53QHvYygzd7Iyb2zy3Tls4o/edit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ddictedtor.free.fr/graphiques/RGraphGallery.php?graph=1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Lecture 1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Introduction to Data Visualization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A569FCD-CA10-4736-825E-718F59E2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is </a:t>
            </a:r>
            <a:r>
              <a:rPr lang="sv-SE" dirty="0" err="1"/>
              <a:t>visualization</a:t>
            </a:r>
            <a:r>
              <a:rPr lang="sv-SE" dirty="0"/>
              <a:t> </a:t>
            </a:r>
            <a:r>
              <a:rPr lang="sv-SE" dirty="0" err="1"/>
              <a:t>important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AEBA378-CD4B-47D5-B4CF-CA60187EC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/>
              <a:t>Human </a:t>
            </a:r>
            <a:r>
              <a:rPr lang="sv-SE" sz="2400" dirty="0" err="1"/>
              <a:t>sight</a:t>
            </a:r>
            <a:r>
              <a:rPr lang="sv-SE" sz="2400" dirty="0"/>
              <a:t> = </a:t>
            </a:r>
            <a:r>
              <a:rPr lang="sv-SE" sz="2400" dirty="0" err="1"/>
              <a:t>primary</a:t>
            </a:r>
            <a:r>
              <a:rPr lang="sv-SE" sz="2400" dirty="0"/>
              <a:t> </a:t>
            </a:r>
            <a:r>
              <a:rPr lang="sv-SE" sz="2400" dirty="0" err="1"/>
              <a:t>resource</a:t>
            </a:r>
            <a:r>
              <a:rPr lang="sv-SE" sz="2400" dirty="0"/>
              <a:t> for information </a:t>
            </a:r>
            <a:r>
              <a:rPr lang="sv-SE" sz="2400" dirty="0" err="1"/>
              <a:t>understanding</a:t>
            </a:r>
            <a:endParaRPr lang="sv-SE" sz="2400" dirty="0"/>
          </a:p>
          <a:p>
            <a:endParaRPr lang="sv-SE" sz="2400" dirty="0"/>
          </a:p>
          <a:p>
            <a:r>
              <a:rPr lang="sv-SE" sz="2400" dirty="0" err="1"/>
              <a:t>Visualization</a:t>
            </a:r>
            <a:r>
              <a:rPr lang="sv-SE" sz="2400" dirty="0"/>
              <a:t> is </a:t>
            </a:r>
            <a:r>
              <a:rPr lang="sv-SE" sz="2400" dirty="0" err="1"/>
              <a:t>often</a:t>
            </a:r>
            <a:r>
              <a:rPr lang="sv-SE" sz="2400" dirty="0"/>
              <a:t> the </a:t>
            </a:r>
            <a:r>
              <a:rPr lang="sv-SE" sz="2400" b="1" dirty="0" err="1"/>
              <a:t>quickest</a:t>
            </a:r>
            <a:r>
              <a:rPr lang="sv-SE" sz="2400" dirty="0"/>
              <a:t> </a:t>
            </a:r>
            <a:r>
              <a:rPr lang="sv-SE" sz="2400" dirty="0" err="1"/>
              <a:t>way</a:t>
            </a:r>
            <a:r>
              <a:rPr lang="sv-SE" sz="2400" dirty="0"/>
              <a:t> for data </a:t>
            </a:r>
            <a:r>
              <a:rPr lang="sv-SE" sz="2400" dirty="0" err="1"/>
              <a:t>understanding</a:t>
            </a:r>
            <a:endParaRPr lang="sv-SE" sz="2400" dirty="0"/>
          </a:p>
          <a:p>
            <a:endParaRPr lang="sv-SE" sz="2400" dirty="0"/>
          </a:p>
          <a:p>
            <a:r>
              <a:rPr lang="sv-SE" sz="2400" dirty="0"/>
              <a:t>The </a:t>
            </a:r>
            <a:r>
              <a:rPr lang="sv-SE" sz="2400" dirty="0" err="1"/>
              <a:t>way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data </a:t>
            </a:r>
            <a:r>
              <a:rPr lang="sv-SE" sz="2400" dirty="0" err="1"/>
              <a:t>visualization</a:t>
            </a:r>
            <a:r>
              <a:rPr lang="sv-SE" sz="2400" dirty="0"/>
              <a:t> </a:t>
            </a:r>
            <a:r>
              <a:rPr lang="sv-SE" sz="2400" dirty="0" err="1"/>
              <a:t>may</a:t>
            </a:r>
            <a:r>
              <a:rPr lang="sv-SE" sz="2400" dirty="0"/>
              <a:t> </a:t>
            </a:r>
            <a:r>
              <a:rPr lang="sv-SE" sz="2400" dirty="0" err="1"/>
              <a:t>affect</a:t>
            </a:r>
            <a:r>
              <a:rPr lang="sv-SE" sz="2400" dirty="0"/>
              <a:t> decision </a:t>
            </a:r>
            <a:r>
              <a:rPr lang="sv-SE" sz="2400" dirty="0" err="1"/>
              <a:t>making</a:t>
            </a:r>
            <a:r>
              <a:rPr lang="sv-SE" sz="2400" dirty="0"/>
              <a:t> </a:t>
            </a:r>
            <a:r>
              <a:rPr lang="sv-SE" sz="2400" dirty="0" err="1"/>
              <a:t>dramatically</a:t>
            </a:r>
            <a:endParaRPr lang="sv-SE" sz="24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4A282D0-6340-4A6C-A0AA-6AD4B014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487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53EF33-0CB4-4E6A-99A1-2E7ABC25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is </a:t>
            </a:r>
            <a:r>
              <a:rPr lang="sv-SE" dirty="0" err="1"/>
              <a:t>visualization</a:t>
            </a:r>
            <a:r>
              <a:rPr lang="sv-SE" dirty="0"/>
              <a:t> </a:t>
            </a:r>
            <a:r>
              <a:rPr lang="sv-SE" dirty="0" err="1"/>
              <a:t>important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39B5208-8437-42B8-B1CB-E2EF9C265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A5A4ACF-5669-49F6-8AF4-E2C01D48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717890B-9CD9-46BC-AD5F-EB5464B4E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02983"/>
            <a:ext cx="151216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00179C6-800C-4642-BDB8-28D22F34A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38896"/>
            <a:ext cx="4248472" cy="162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7B85BF23-ED16-40B9-9502-0E51251CCC7B}"/>
              </a:ext>
            </a:extLst>
          </p:cNvPr>
          <p:cNvSpPr txBox="1"/>
          <p:nvPr/>
        </p:nvSpPr>
        <p:spPr>
          <a:xfrm>
            <a:off x="704256" y="4190787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Decision </a:t>
            </a:r>
            <a:r>
              <a:rPr lang="sv-SE" b="1" dirty="0" err="1"/>
              <a:t>here</a:t>
            </a:r>
            <a:r>
              <a:rPr lang="sv-SE" dirty="0"/>
              <a:t>: population </a:t>
            </a:r>
            <a:r>
              <a:rPr lang="sv-SE" dirty="0" err="1"/>
              <a:t>does</a:t>
            </a:r>
            <a:r>
              <a:rPr lang="sv-SE" dirty="0"/>
              <a:t> not </a:t>
            </a:r>
            <a:r>
              <a:rPr lang="sv-SE" dirty="0" err="1"/>
              <a:t>increase</a:t>
            </a:r>
            <a:r>
              <a:rPr lang="sv-SE" dirty="0"/>
              <a:t> so </a:t>
            </a:r>
            <a:r>
              <a:rPr lang="sv-SE" dirty="0" err="1"/>
              <a:t>much</a:t>
            </a:r>
            <a:r>
              <a:rPr lang="sv-SE" dirty="0"/>
              <a:t>, no intervention </a:t>
            </a:r>
            <a:r>
              <a:rPr lang="sv-SE" dirty="0" err="1"/>
              <a:t>needed</a:t>
            </a:r>
            <a:endParaRPr lang="sv-SE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2E53DF73-F897-4A7D-8157-B04B3CA0819B}"/>
              </a:ext>
            </a:extLst>
          </p:cNvPr>
          <p:cNvSpPr txBox="1"/>
          <p:nvPr/>
        </p:nvSpPr>
        <p:spPr>
          <a:xfrm>
            <a:off x="6019800" y="5445224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FFCDD67-40D0-4397-BE3F-0EB65AD2C171}"/>
              </a:ext>
            </a:extLst>
          </p:cNvPr>
          <p:cNvSpPr txBox="1"/>
          <p:nvPr/>
        </p:nvSpPr>
        <p:spPr>
          <a:xfrm>
            <a:off x="5384776" y="5114117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Decision </a:t>
            </a:r>
            <a:r>
              <a:rPr lang="sv-SE" b="1" dirty="0" err="1"/>
              <a:t>here</a:t>
            </a:r>
            <a:r>
              <a:rPr lang="sv-SE" dirty="0"/>
              <a:t>: population </a:t>
            </a:r>
            <a:r>
              <a:rPr lang="sv-SE" dirty="0" err="1"/>
              <a:t>increases</a:t>
            </a:r>
            <a:r>
              <a:rPr lang="sv-SE" dirty="0"/>
              <a:t> </a:t>
            </a:r>
            <a:r>
              <a:rPr lang="sv-SE" dirty="0" err="1"/>
              <a:t>quickly</a:t>
            </a:r>
            <a:r>
              <a:rPr lang="sv-SE" dirty="0"/>
              <a:t>, intervention is </a:t>
            </a:r>
            <a:r>
              <a:rPr lang="sv-SE" dirty="0" err="1"/>
              <a:t>required</a:t>
            </a:r>
            <a:endParaRPr lang="sv-SE" dirty="0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869A08F2-49E8-43E9-A54A-F8898C18733C}"/>
              </a:ext>
            </a:extLst>
          </p:cNvPr>
          <p:cNvSpPr txBox="1"/>
          <p:nvPr/>
        </p:nvSpPr>
        <p:spPr>
          <a:xfrm>
            <a:off x="1763688" y="5760448"/>
            <a:ext cx="397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Visual perception problem</a:t>
            </a:r>
          </a:p>
        </p:txBody>
      </p:sp>
    </p:spTree>
    <p:extLst>
      <p:ext uri="{BB962C8B-B14F-4D97-AF65-F5344CB8AC3E}">
        <p14:creationId xmlns:p14="http://schemas.microsoft.com/office/powerpoint/2010/main" val="50435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88CB057-419B-44F8-BC3F-D665AC80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is </a:t>
            </a:r>
            <a:r>
              <a:rPr lang="sv-SE" dirty="0" err="1"/>
              <a:t>visualization</a:t>
            </a:r>
            <a:r>
              <a:rPr lang="sv-SE" dirty="0"/>
              <a:t> </a:t>
            </a:r>
            <a:r>
              <a:rPr lang="sv-SE" dirty="0" err="1"/>
              <a:t>important</a:t>
            </a:r>
            <a:r>
              <a:rPr lang="sv-SE" dirty="0"/>
              <a:t>?</a:t>
            </a:r>
          </a:p>
        </p:txBody>
      </p:sp>
      <p:pic>
        <p:nvPicPr>
          <p:cNvPr id="6" name="Platshållare för innehåll 5" descr="En bild som visar skärmbild&#10;&#10;Beskrivning genererad med hög exakthet">
            <a:extLst>
              <a:ext uri="{FF2B5EF4-FFF2-40B4-BE49-F238E27FC236}">
                <a16:creationId xmlns:a16="http://schemas.microsoft.com/office/drawing/2014/main" id="{BCD18C38-ECCE-4276-A5B8-E43BC0BE0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2816"/>
            <a:ext cx="5707618" cy="4525963"/>
          </a:xfrm>
        </p:spPr>
      </p:pic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6385012-F712-40F4-B9A3-2A0A2957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AD26B4BB-CF0B-4A79-8C89-909FD1941D5E}"/>
              </a:ext>
            </a:extLst>
          </p:cNvPr>
          <p:cNvSpPr/>
          <p:nvPr/>
        </p:nvSpPr>
        <p:spPr>
          <a:xfrm>
            <a:off x="6588224" y="3453708"/>
            <a:ext cx="25557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&amp;quot"/>
              </a:rPr>
              <a:t>Source: </a:t>
            </a:r>
            <a:r>
              <a:rPr lang="en-US" sz="800" dirty="0" err="1">
                <a:solidFill>
                  <a:schemeClr val="bg1">
                    <a:lumMod val="75000"/>
                  </a:schemeClr>
                </a:solidFill>
                <a:latin typeface="&amp;quot"/>
              </a:rPr>
              <a:t>Elting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&amp;quot"/>
              </a:rPr>
              <a:t> Linda S, Martin Charles G, Cantor Scott B, Rubenstein Edward B. Influence of data display formats on physician investigators' decisions to stop clinical trials: prospective trial with repeated measures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interfaceregular"/>
              </a:rPr>
              <a:t> 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&amp;quot"/>
              </a:rPr>
              <a:t>BMJ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&amp;quot"/>
              </a:rPr>
              <a:t>1999; 318 :1527</a:t>
            </a:r>
            <a:endParaRPr lang="sv-SE" sz="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756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839BF57-3ECA-474B-A8AE-27A4A5C1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Visualization</a:t>
            </a:r>
            <a:r>
              <a:rPr lang="sv-SE" dirty="0"/>
              <a:t> </a:t>
            </a:r>
            <a:r>
              <a:rPr lang="sv-SE" dirty="0" err="1"/>
              <a:t>aims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809CB53-3AE5-4A6D-9573-C8B938BEF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err="1"/>
              <a:t>Visualization</a:t>
            </a:r>
            <a:r>
              <a:rPr lang="sv-SE" dirty="0"/>
              <a:t> for </a:t>
            </a:r>
            <a:r>
              <a:rPr lang="sv-SE" b="1" dirty="0" err="1">
                <a:solidFill>
                  <a:srgbClr val="0000FF"/>
                </a:solidFill>
              </a:rPr>
              <a:t>exploration</a:t>
            </a:r>
            <a:endParaRPr lang="sv-SE" b="1" dirty="0">
              <a:solidFill>
                <a:srgbClr val="0000FF"/>
              </a:solidFill>
            </a:endParaRPr>
          </a:p>
          <a:p>
            <a:pPr lvl="1"/>
            <a:r>
              <a:rPr lang="sv-SE" dirty="0"/>
              <a:t>Clusters</a:t>
            </a:r>
          </a:p>
          <a:p>
            <a:pPr lvl="1"/>
            <a:r>
              <a:rPr lang="sv-SE" dirty="0"/>
              <a:t>Trends</a:t>
            </a:r>
          </a:p>
          <a:p>
            <a:pPr lvl="1"/>
            <a:r>
              <a:rPr lang="sv-SE" dirty="0" err="1"/>
              <a:t>Anomalies</a:t>
            </a:r>
            <a:endParaRPr lang="sv-SE" dirty="0"/>
          </a:p>
          <a:p>
            <a:pPr lvl="1"/>
            <a:r>
              <a:rPr lang="sv-SE" dirty="0"/>
              <a:t>…</a:t>
            </a:r>
          </a:p>
          <a:p>
            <a:r>
              <a:rPr lang="sv-SE" b="1" dirty="0" err="1">
                <a:solidFill>
                  <a:srgbClr val="0000FF"/>
                </a:solidFill>
              </a:rPr>
              <a:t>Confirmatory</a:t>
            </a:r>
            <a:r>
              <a:rPr lang="sv-SE" dirty="0"/>
              <a:t> </a:t>
            </a:r>
            <a:r>
              <a:rPr lang="sv-SE" dirty="0" err="1"/>
              <a:t>visualization</a:t>
            </a:r>
            <a:endParaRPr lang="sv-SE" dirty="0"/>
          </a:p>
          <a:p>
            <a:pPr lvl="1"/>
            <a:r>
              <a:rPr lang="sv-SE" dirty="0" err="1"/>
              <a:t>Example</a:t>
            </a:r>
            <a:r>
              <a:rPr lang="sv-SE" dirty="0"/>
              <a:t> 1: </a:t>
            </a:r>
            <a:r>
              <a:rPr lang="sv-SE" dirty="0" err="1"/>
              <a:t>Perform</a:t>
            </a:r>
            <a:r>
              <a:rPr lang="sv-SE" dirty="0"/>
              <a:t> </a:t>
            </a:r>
            <a:r>
              <a:rPr lang="sv-SE" dirty="0" err="1"/>
              <a:t>linear</a:t>
            </a:r>
            <a:r>
              <a:rPr lang="sv-SE" dirty="0"/>
              <a:t> regression, </a:t>
            </a:r>
            <a:r>
              <a:rPr lang="sv-SE" dirty="0" err="1"/>
              <a:t>analyse</a:t>
            </a:r>
            <a:r>
              <a:rPr lang="sv-SE" dirty="0"/>
              <a:t> </a:t>
            </a:r>
            <a:r>
              <a:rPr lang="sv-SE" dirty="0" err="1"/>
              <a:t>residuals</a:t>
            </a:r>
            <a:r>
              <a:rPr lang="sv-SE" dirty="0">
                <a:sym typeface="Wingdings" panose="05000000000000000000" pitchFamily="2" charset="2"/>
              </a:rPr>
              <a:t> </a:t>
            </a:r>
            <a:r>
              <a:rPr lang="sv-SE" dirty="0" err="1">
                <a:sym typeface="Wingdings" panose="05000000000000000000" pitchFamily="2" charset="2"/>
              </a:rPr>
              <a:t>was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linear</a:t>
            </a:r>
            <a:r>
              <a:rPr lang="sv-SE" dirty="0">
                <a:sym typeface="Wingdings" panose="05000000000000000000" pitchFamily="2" charset="2"/>
              </a:rPr>
              <a:t> regression </a:t>
            </a:r>
            <a:r>
              <a:rPr lang="sv-SE" dirty="0" err="1">
                <a:sym typeface="Wingdings" panose="05000000000000000000" pitchFamily="2" charset="2"/>
              </a:rPr>
              <a:t>reasonable</a:t>
            </a:r>
            <a:endParaRPr lang="sv-SE" dirty="0">
              <a:sym typeface="Wingdings" panose="05000000000000000000" pitchFamily="2" charset="2"/>
            </a:endParaRPr>
          </a:p>
          <a:p>
            <a:pPr lvl="1"/>
            <a:r>
              <a:rPr lang="sv-SE" dirty="0" err="1">
                <a:sym typeface="Wingdings" panose="05000000000000000000" pitchFamily="2" charset="2"/>
              </a:rPr>
              <a:t>Example</a:t>
            </a:r>
            <a:r>
              <a:rPr lang="sv-SE" dirty="0">
                <a:sym typeface="Wingdings" panose="05000000000000000000" pitchFamily="2" charset="2"/>
              </a:rPr>
              <a:t> 2: </a:t>
            </a:r>
            <a:r>
              <a:rPr lang="sv-SE" dirty="0" err="1">
                <a:sym typeface="Wingdings" panose="05000000000000000000" pitchFamily="2" charset="2"/>
              </a:rPr>
              <a:t>Discover</a:t>
            </a:r>
            <a:r>
              <a:rPr lang="sv-SE" dirty="0">
                <a:sym typeface="Wingdings" panose="05000000000000000000" pitchFamily="2" charset="2"/>
              </a:rPr>
              <a:t> clusters by K-</a:t>
            </a:r>
            <a:r>
              <a:rPr lang="sv-SE" dirty="0" err="1">
                <a:sym typeface="Wingdings" panose="05000000000000000000" pitchFamily="2" charset="2"/>
              </a:rPr>
              <a:t>means</a:t>
            </a:r>
            <a:r>
              <a:rPr lang="sv-SE" dirty="0">
                <a:sym typeface="Wingdings" panose="05000000000000000000" pitchFamily="2" charset="2"/>
              </a:rPr>
              <a:t>, </a:t>
            </a:r>
            <a:r>
              <a:rPr lang="sv-SE" dirty="0" err="1">
                <a:sym typeface="Wingdings" panose="05000000000000000000" pitchFamily="2" charset="2"/>
              </a:rPr>
              <a:t>visualize</a:t>
            </a:r>
            <a:r>
              <a:rPr lang="sv-SE" dirty="0">
                <a:sym typeface="Wingdings" panose="05000000000000000000" pitchFamily="2" charset="2"/>
              </a:rPr>
              <a:t> clusters </a:t>
            </a:r>
            <a:r>
              <a:rPr lang="sv-SE" dirty="0" err="1">
                <a:sym typeface="Wingdings" panose="05000000000000000000" pitchFamily="2" charset="2"/>
              </a:rPr>
              <a:t>are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they</a:t>
            </a:r>
            <a:r>
              <a:rPr lang="sv-SE" dirty="0">
                <a:sym typeface="Wingdings" panose="05000000000000000000" pitchFamily="2" charset="2"/>
              </a:rPr>
              <a:t> clusters </a:t>
            </a:r>
            <a:r>
              <a:rPr lang="sv-SE" dirty="0" err="1">
                <a:sym typeface="Wingdings" panose="05000000000000000000" pitchFamily="2" charset="2"/>
              </a:rPr>
              <a:t>actually</a:t>
            </a:r>
            <a:r>
              <a:rPr lang="sv-SE" dirty="0">
                <a:sym typeface="Wingdings" panose="05000000000000000000" pitchFamily="2" charset="2"/>
              </a:rPr>
              <a:t>?</a:t>
            </a:r>
          </a:p>
          <a:p>
            <a:r>
              <a:rPr lang="sv-SE" dirty="0" err="1"/>
              <a:t>Visualization</a:t>
            </a:r>
            <a:r>
              <a:rPr lang="sv-SE" dirty="0"/>
              <a:t> for </a:t>
            </a:r>
            <a:r>
              <a:rPr lang="sv-SE" b="1" dirty="0">
                <a:solidFill>
                  <a:srgbClr val="0000FF"/>
                </a:solidFill>
              </a:rPr>
              <a:t>presentation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D404312-3783-4868-93E9-82849B44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191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08B65A-7CF1-40D0-BF39-5109F16F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Visualization</a:t>
            </a:r>
            <a:r>
              <a:rPr lang="sv-SE" dirty="0"/>
              <a:t> pipeline</a:t>
            </a:r>
          </a:p>
        </p:txBody>
      </p:sp>
      <p:pic>
        <p:nvPicPr>
          <p:cNvPr id="6" name="Platshållare för innehåll 5" descr="En bild som visar skärmbild&#10;&#10;Beskrivning genererad med mycket hög exakthet">
            <a:extLst>
              <a:ext uri="{FF2B5EF4-FFF2-40B4-BE49-F238E27FC236}">
                <a16:creationId xmlns:a16="http://schemas.microsoft.com/office/drawing/2014/main" id="{E0B48C18-26F7-41B3-A6B7-E408D704A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76" y="2060848"/>
            <a:ext cx="8229600" cy="2912264"/>
          </a:xfrm>
        </p:spPr>
      </p:pic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60A536B-7483-4CB3-B4FC-988D43A8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ED3D5B94-98DC-43DF-8BFF-3BEABFCA52B1}"/>
              </a:ext>
            </a:extLst>
          </p:cNvPr>
          <p:cNvSpPr txBox="1"/>
          <p:nvPr/>
        </p:nvSpPr>
        <p:spPr>
          <a:xfrm>
            <a:off x="971600" y="5589240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/>
              <a:t>Key</a:t>
            </a:r>
            <a:r>
              <a:rPr lang="sv-SE" b="1" dirty="0"/>
              <a:t> </a:t>
            </a:r>
            <a:r>
              <a:rPr lang="sv-SE" b="1" dirty="0" err="1"/>
              <a:t>ingredient</a:t>
            </a:r>
            <a:r>
              <a:rPr lang="sv-SE" dirty="0"/>
              <a:t>: </a:t>
            </a:r>
            <a:r>
              <a:rPr lang="sv-SE" dirty="0" err="1"/>
              <a:t>mapping</a:t>
            </a:r>
            <a:r>
              <a:rPr lang="sv-SE" dirty="0"/>
              <a:t> data </a:t>
            </a:r>
            <a:r>
              <a:rPr lang="sv-SE" dirty="0" err="1"/>
              <a:t>columns</a:t>
            </a:r>
            <a:r>
              <a:rPr lang="sv-SE" dirty="0"/>
              <a:t> to </a:t>
            </a:r>
            <a:r>
              <a:rPr lang="sv-SE" dirty="0" err="1"/>
              <a:t>visual</a:t>
            </a:r>
            <a:r>
              <a:rPr lang="sv-SE" dirty="0"/>
              <a:t> </a:t>
            </a:r>
            <a:r>
              <a:rPr lang="sv-SE" dirty="0" err="1"/>
              <a:t>structures</a:t>
            </a:r>
            <a:r>
              <a:rPr lang="sv-SE" dirty="0"/>
              <a:t> (</a:t>
            </a:r>
            <a:r>
              <a:rPr lang="sv-SE" dirty="0" err="1"/>
              <a:t>aesthetics</a:t>
            </a:r>
            <a:r>
              <a:rPr lang="sv-S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9081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57F3AA4-BF7B-4733-AA0B-6F42D8D8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role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perception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F060969-F496-42E5-8346-F26B789BE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Human </a:t>
            </a:r>
            <a:r>
              <a:rPr lang="sv-SE" dirty="0" err="1"/>
              <a:t>visual</a:t>
            </a:r>
            <a:r>
              <a:rPr lang="sv-SE" dirty="0"/>
              <a:t> system has limitations</a:t>
            </a:r>
          </a:p>
          <a:p>
            <a:endParaRPr lang="sv-SE" dirty="0"/>
          </a:p>
          <a:p>
            <a:r>
              <a:rPr lang="sv-SE" dirty="0" err="1"/>
              <a:t>These</a:t>
            </a:r>
            <a:r>
              <a:rPr lang="sv-SE" dirty="0"/>
              <a:t> limitations </a:t>
            </a:r>
            <a:r>
              <a:rPr lang="sv-SE" dirty="0" err="1"/>
              <a:t>may</a:t>
            </a:r>
            <a:r>
              <a:rPr lang="sv-SE" dirty="0"/>
              <a:t> </a:t>
            </a:r>
            <a:r>
              <a:rPr lang="sv-SE" dirty="0" err="1"/>
              <a:t>lead</a:t>
            </a:r>
            <a:r>
              <a:rPr lang="sv-SE" dirty="0"/>
              <a:t> to </a:t>
            </a:r>
            <a:r>
              <a:rPr lang="sv-SE" dirty="0" err="1"/>
              <a:t>wrong</a:t>
            </a:r>
            <a:r>
              <a:rPr lang="sv-SE" dirty="0"/>
              <a:t>/</a:t>
            </a:r>
            <a:r>
              <a:rPr lang="sv-SE" dirty="0" err="1"/>
              <a:t>incomplete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graphs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Understanding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see</a:t>
            </a:r>
            <a:r>
              <a:rPr lang="sv-SE" dirty="0">
                <a:sym typeface="Wingdings" panose="05000000000000000000" pitchFamily="2" charset="2"/>
              </a:rPr>
              <a:t> </a:t>
            </a:r>
            <a:r>
              <a:rPr lang="sv-SE" dirty="0" err="1">
                <a:sym typeface="Wingdings" panose="05000000000000000000" pitchFamily="2" charset="2"/>
              </a:rPr>
              <a:t>better</a:t>
            </a:r>
            <a:r>
              <a:rPr lang="sv-SE" dirty="0">
                <a:sym typeface="Wingdings" panose="05000000000000000000" pitchFamily="2" charset="2"/>
              </a:rPr>
              <a:t> displays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Misleading</a:t>
            </a:r>
            <a:r>
              <a:rPr lang="sv-SE" dirty="0"/>
              <a:t> </a:t>
            </a:r>
            <a:r>
              <a:rPr lang="sv-SE" dirty="0" err="1"/>
              <a:t>graphics</a:t>
            </a:r>
            <a:r>
              <a:rPr lang="sv-SE" dirty="0"/>
              <a:t> </a:t>
            </a:r>
            <a:r>
              <a:rPr lang="sv-SE" dirty="0" err="1"/>
              <a:t>needs</a:t>
            </a:r>
            <a:r>
              <a:rPr lang="sv-SE" dirty="0"/>
              <a:t> to be </a:t>
            </a:r>
            <a:r>
              <a:rPr lang="sv-SE" dirty="0" err="1"/>
              <a:t>avoided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587402A-ADF6-454E-9547-63DD08E1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18218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771903-81F1-41C9-AB89-8C41D845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Colors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7E4F625-3D14-4907-A274-C91E8107C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Color= </a:t>
            </a:r>
            <a:r>
              <a:rPr lang="sv-SE" dirty="0" err="1"/>
              <a:t>hue</a:t>
            </a:r>
            <a:r>
              <a:rPr lang="sv-SE" dirty="0"/>
              <a:t> + </a:t>
            </a:r>
            <a:r>
              <a:rPr lang="sv-SE" dirty="0" err="1"/>
              <a:t>saturation</a:t>
            </a:r>
            <a:r>
              <a:rPr lang="sv-SE" dirty="0"/>
              <a:t> + </a:t>
            </a:r>
            <a:r>
              <a:rPr lang="sv-SE" dirty="0" err="1"/>
              <a:t>value</a:t>
            </a:r>
            <a:r>
              <a:rPr lang="sv-SE" dirty="0"/>
              <a:t> (</a:t>
            </a:r>
            <a:r>
              <a:rPr lang="sv-SE" dirty="0" err="1"/>
              <a:t>lightness</a:t>
            </a:r>
            <a:r>
              <a:rPr lang="sv-SE" dirty="0"/>
              <a:t>)</a:t>
            </a:r>
          </a:p>
          <a:p>
            <a:r>
              <a:rPr lang="sv-SE" dirty="0"/>
              <a:t>8% </a:t>
            </a:r>
            <a:r>
              <a:rPr lang="sv-SE" dirty="0" err="1"/>
              <a:t>of</a:t>
            </a:r>
            <a:r>
              <a:rPr lang="sv-SE" dirty="0"/>
              <a:t> males </a:t>
            </a:r>
            <a:r>
              <a:rPr lang="sv-SE" dirty="0" err="1"/>
              <a:t>are</a:t>
            </a:r>
            <a:r>
              <a:rPr lang="sv-SE" dirty="0"/>
              <a:t> color </a:t>
            </a:r>
            <a:r>
              <a:rPr lang="sv-SE" dirty="0" err="1"/>
              <a:t>deficient</a:t>
            </a:r>
            <a:r>
              <a:rPr lang="sv-SE" dirty="0">
                <a:sym typeface="Wingdings" panose="05000000000000000000" pitchFamily="2" charset="2"/>
              </a:rPr>
              <a:t> </a:t>
            </a:r>
            <a:r>
              <a:rPr lang="sv-SE" dirty="0" err="1">
                <a:sym typeface="Wingdings" panose="05000000000000000000" pitchFamily="2" charset="2"/>
              </a:rPr>
              <a:t>what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are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good</a:t>
            </a:r>
            <a:r>
              <a:rPr lang="sv-SE" dirty="0">
                <a:sym typeface="Wingdings" panose="05000000000000000000" pitchFamily="2" charset="2"/>
              </a:rPr>
              <a:t> colors?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C353F79-1D88-40AB-B146-0AB34030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pic>
        <p:nvPicPr>
          <p:cNvPr id="125954" name="Picture 2" descr="Bildresultat fÃ¶r color hue intensity value">
            <a:extLst>
              <a:ext uri="{FF2B5EF4-FFF2-40B4-BE49-F238E27FC236}">
                <a16:creationId xmlns:a16="http://schemas.microsoft.com/office/drawing/2014/main" id="{ECB28AD5-50B3-4E1F-87B8-D47817EED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24" y="3021199"/>
            <a:ext cx="4139952" cy="31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C6E951EB-DDDC-4934-AEB3-E7AF7555EB64}"/>
              </a:ext>
            </a:extLst>
          </p:cNvPr>
          <p:cNvSpPr/>
          <p:nvPr/>
        </p:nvSpPr>
        <p:spPr>
          <a:xfrm>
            <a:off x="2831958" y="5933893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800" dirty="0">
                <a:solidFill>
                  <a:schemeClr val="bg1"/>
                </a:solidFill>
              </a:rPr>
              <a:t>https://henrydangprg.com/2016/06/26/color-detection-in-python-with-opencv/</a:t>
            </a:r>
          </a:p>
        </p:txBody>
      </p:sp>
    </p:spTree>
    <p:extLst>
      <p:ext uri="{BB962C8B-B14F-4D97-AF65-F5344CB8AC3E}">
        <p14:creationId xmlns:p14="http://schemas.microsoft.com/office/powerpoint/2010/main" val="353919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23395E-C69F-415E-886E-09ADAC85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Illusions</a:t>
            </a:r>
          </a:p>
        </p:txBody>
      </p:sp>
      <p:pic>
        <p:nvPicPr>
          <p:cNvPr id="6" name="Platshållare för innehåll 5">
            <a:extLst>
              <a:ext uri="{FF2B5EF4-FFF2-40B4-BE49-F238E27FC236}">
                <a16:creationId xmlns:a16="http://schemas.microsoft.com/office/drawing/2014/main" id="{B3CFCB49-B35C-40BB-A32F-8F5332148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708920"/>
            <a:ext cx="4213654" cy="2697163"/>
          </a:xfrm>
        </p:spPr>
      </p:pic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0ABFB4A-AB2C-4011-BBAC-7D08435F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BE7DD055-82B3-4DED-A1EB-6A5F0C13C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65" y="2276872"/>
            <a:ext cx="3549794" cy="3217416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8D70E4E2-EDB1-4E7B-B5DF-84E16F1A2A5F}"/>
              </a:ext>
            </a:extLst>
          </p:cNvPr>
          <p:cNvSpPr/>
          <p:nvPr/>
        </p:nvSpPr>
        <p:spPr>
          <a:xfrm>
            <a:off x="457200" y="565950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800" dirty="0">
                <a:solidFill>
                  <a:schemeClr val="bg1">
                    <a:lumMod val="75000"/>
                  </a:schemeClr>
                </a:solidFill>
              </a:rPr>
              <a:t>http://www.ilusa.com/gallery/elephant-illusion.jpg</a:t>
            </a:r>
          </a:p>
        </p:txBody>
      </p:sp>
    </p:spTree>
    <p:extLst>
      <p:ext uri="{BB962C8B-B14F-4D97-AF65-F5344CB8AC3E}">
        <p14:creationId xmlns:p14="http://schemas.microsoft.com/office/powerpoint/2010/main" val="182945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0A6BBDF-A334-4E53-AF0C-6B419076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Preattentive</a:t>
            </a:r>
            <a:r>
              <a:rPr lang="sv-SE" dirty="0"/>
              <a:t> </a:t>
            </a:r>
            <a:r>
              <a:rPr lang="sv-SE" dirty="0" err="1"/>
              <a:t>processing</a:t>
            </a:r>
            <a:endParaRPr lang="sv-SE" dirty="0"/>
          </a:p>
        </p:txBody>
      </p:sp>
      <p:pic>
        <p:nvPicPr>
          <p:cNvPr id="6" name="Platshållare för innehåll 5">
            <a:extLst>
              <a:ext uri="{FF2B5EF4-FFF2-40B4-BE49-F238E27FC236}">
                <a16:creationId xmlns:a16="http://schemas.microsoft.com/office/drawing/2014/main" id="{627D9290-FA03-4C20-B5B1-621B962A4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34331"/>
            <a:ext cx="2520280" cy="2491144"/>
          </a:xfrm>
        </p:spPr>
      </p:pic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0D0F1F3-1048-47C3-9818-8B9A9E37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732A98 </a:t>
            </a:r>
            <a:r>
              <a:rPr lang="sv-SE" dirty="0" err="1"/>
              <a:t>Visualization</a:t>
            </a:r>
            <a:endParaRPr lang="sv-SE" dirty="0"/>
          </a:p>
        </p:txBody>
      </p:sp>
      <p:pic>
        <p:nvPicPr>
          <p:cNvPr id="8" name="Bildobjekt 7" descr="En bild som visar rivjärn, köksutrustning&#10;&#10;Beskrivning genererad med hög exakthet">
            <a:extLst>
              <a:ext uri="{FF2B5EF4-FFF2-40B4-BE49-F238E27FC236}">
                <a16:creationId xmlns:a16="http://schemas.microsoft.com/office/drawing/2014/main" id="{7597F5BD-95D4-4CB7-8FC9-14CE05B4C7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82" y="2492663"/>
            <a:ext cx="3668618" cy="2852936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39A573F9-F975-4C0B-B0C2-AEABF6A0893B}"/>
              </a:ext>
            </a:extLst>
          </p:cNvPr>
          <p:cNvSpPr txBox="1"/>
          <p:nvPr/>
        </p:nvSpPr>
        <p:spPr>
          <a:xfrm>
            <a:off x="457200" y="5278922"/>
            <a:ext cx="361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quickly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identify</a:t>
            </a:r>
            <a:r>
              <a:rPr lang="sv-SE" dirty="0"/>
              <a:t> a red </a:t>
            </a:r>
            <a:r>
              <a:rPr lang="sv-SE" dirty="0" err="1"/>
              <a:t>dot</a:t>
            </a:r>
            <a:r>
              <a:rPr lang="sv-SE" dirty="0"/>
              <a:t>?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121CB1BA-B735-4209-9790-209B42B30F98}"/>
              </a:ext>
            </a:extLst>
          </p:cNvPr>
          <p:cNvSpPr txBox="1"/>
          <p:nvPr/>
        </p:nvSpPr>
        <p:spPr>
          <a:xfrm>
            <a:off x="5076058" y="5467072"/>
            <a:ext cx="361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quickly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identify</a:t>
            </a:r>
            <a:r>
              <a:rPr lang="sv-SE" dirty="0"/>
              <a:t> a </a:t>
            </a:r>
            <a:r>
              <a:rPr lang="sv-SE" dirty="0" err="1"/>
              <a:t>square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right-</a:t>
            </a:r>
            <a:r>
              <a:rPr lang="sv-SE" dirty="0" err="1"/>
              <a:t>handed</a:t>
            </a:r>
            <a:r>
              <a:rPr lang="sv-SE" dirty="0"/>
              <a:t> Rs?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5088088-11E7-4235-BB1D-5EB97BEFCBDA}"/>
              </a:ext>
            </a:extLst>
          </p:cNvPr>
          <p:cNvSpPr txBox="1"/>
          <p:nvPr/>
        </p:nvSpPr>
        <p:spPr>
          <a:xfrm>
            <a:off x="529429" y="1741318"/>
            <a:ext cx="391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Certain</a:t>
            </a:r>
            <a:r>
              <a:rPr lang="sv-SE" dirty="0"/>
              <a:t> </a:t>
            </a:r>
            <a:r>
              <a:rPr lang="sv-SE" dirty="0" err="1"/>
              <a:t>aesthetics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fast to process</a:t>
            </a:r>
          </a:p>
        </p:txBody>
      </p:sp>
    </p:spTree>
    <p:extLst>
      <p:ext uri="{BB962C8B-B14F-4D97-AF65-F5344CB8AC3E}">
        <p14:creationId xmlns:p14="http://schemas.microsoft.com/office/powerpoint/2010/main" val="2870888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F1557EF-871F-469E-9EAC-BCA0A059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role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perception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5BC7C92-FE93-4A41-8A1F-B62D5692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affect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?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9661263-1915-468B-B16C-616CD69B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4952" name="SASGraph4" r:id="rId2" imgW="3048120" imgH="2376360"/>
        </mc:Choice>
        <mc:Fallback>
          <p:control name="SASGraph4" r:id="rId2" imgW="3048120" imgH="2376360">
            <p:pic>
              <p:nvPicPr>
                <p:cNvPr id="5" name="SASGraph4">
                  <a:extLst>
                    <a:ext uri="{FF2B5EF4-FFF2-40B4-BE49-F238E27FC236}">
                      <a16:creationId xmlns:a16="http://schemas.microsoft.com/office/drawing/2014/main" id="{9C0CF0FB-BC68-4031-A0CD-52DC8BB50B1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4330702" y="2505499"/>
                  <a:ext cx="3048000" cy="23764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4953" name="SASGraph3" r:id="rId3" imgW="2832120" imgH="2103480"/>
        </mc:Choice>
        <mc:Fallback>
          <p:control name="SASGraph3" r:id="rId3" imgW="2832120" imgH="2103480">
            <p:pic>
              <p:nvPicPr>
                <p:cNvPr id="6" name="SASGraph3">
                  <a:extLst>
                    <a:ext uri="{FF2B5EF4-FFF2-40B4-BE49-F238E27FC236}">
                      <a16:creationId xmlns:a16="http://schemas.microsoft.com/office/drawing/2014/main" id="{9F0E26A6-31FA-4C64-A2E5-17DE0ACB9C6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5576" y="2642024"/>
                  <a:ext cx="2832100" cy="2103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5079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About</a:t>
            </a:r>
            <a:r>
              <a:rPr lang="sv-SE" dirty="0"/>
              <a:t> the </a:t>
            </a:r>
            <a:r>
              <a:rPr lang="sv-SE" dirty="0" err="1"/>
              <a:t>course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Course structure</a:t>
            </a:r>
          </a:p>
          <a:p>
            <a:r>
              <a:rPr lang="en-US" dirty="0"/>
              <a:t>7 lectures (presentations)</a:t>
            </a:r>
          </a:p>
          <a:p>
            <a:r>
              <a:rPr lang="en-US" dirty="0"/>
              <a:t>6 labs, work in groups 2 persons </a:t>
            </a:r>
          </a:p>
          <a:p>
            <a:r>
              <a:rPr lang="en-US" dirty="0"/>
              <a:t>3 seminars</a:t>
            </a:r>
          </a:p>
          <a:p>
            <a:r>
              <a:rPr lang="en-US" dirty="0"/>
              <a:t>Star-marked assignments in 3 occasions – to be solved individually, optional.</a:t>
            </a:r>
          </a:p>
          <a:p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Examination</a:t>
            </a:r>
          </a:p>
          <a:p>
            <a:r>
              <a:rPr lang="en-US" dirty="0"/>
              <a:t>Submission of lab reports</a:t>
            </a:r>
          </a:p>
          <a:p>
            <a:r>
              <a:rPr lang="en-US" dirty="0"/>
              <a:t>Presentation of lab reports and opposition</a:t>
            </a:r>
          </a:p>
          <a:p>
            <a:r>
              <a:rPr lang="en-US" dirty="0"/>
              <a:t>Computer-based written exam</a:t>
            </a:r>
          </a:p>
          <a:p>
            <a:r>
              <a:rPr lang="en-US" b="1" dirty="0"/>
              <a:t>Star-marked assignments passed+ earned at least 14 points at the exam =get 2 points more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732A98 </a:t>
            </a:r>
            <a:r>
              <a:rPr lang="sv-SE" dirty="0" err="1"/>
              <a:t>Visualization</a:t>
            </a:r>
            <a:endParaRPr lang="sv-S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674583-7988-458C-B377-31D1AEB2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</a:t>
            </a:r>
            <a:r>
              <a:rPr lang="sv-SE" dirty="0" err="1"/>
              <a:t>preprocessing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D665A03-888A-417C-90C6-C55F5F1BA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 err="1"/>
              <a:t>Viewing</a:t>
            </a:r>
            <a:r>
              <a:rPr lang="sv-SE" sz="2400" dirty="0"/>
              <a:t> </a:t>
            </a:r>
            <a:r>
              <a:rPr lang="sv-SE" sz="2400" dirty="0" err="1"/>
              <a:t>raw</a:t>
            </a:r>
            <a:r>
              <a:rPr lang="sv-SE" sz="2400" dirty="0"/>
              <a:t> data is </a:t>
            </a:r>
            <a:r>
              <a:rPr lang="sv-SE" sz="2400" dirty="0" err="1"/>
              <a:t>often</a:t>
            </a:r>
            <a:r>
              <a:rPr lang="sv-SE" sz="2400" dirty="0"/>
              <a:t> </a:t>
            </a:r>
            <a:r>
              <a:rPr lang="sv-SE" sz="2400" dirty="0" err="1"/>
              <a:t>prefered</a:t>
            </a:r>
            <a:endParaRPr lang="sv-SE" sz="2400" dirty="0"/>
          </a:p>
          <a:p>
            <a:r>
              <a:rPr lang="sv-SE" sz="2400" dirty="0" err="1"/>
              <a:t>Sometimes</a:t>
            </a:r>
            <a:r>
              <a:rPr lang="sv-SE" sz="2400" dirty="0"/>
              <a:t> </a:t>
            </a:r>
            <a:r>
              <a:rPr lang="sv-SE" sz="2400" dirty="0" err="1"/>
              <a:t>some</a:t>
            </a:r>
            <a:r>
              <a:rPr lang="sv-SE" sz="2400" dirty="0"/>
              <a:t> </a:t>
            </a:r>
            <a:r>
              <a:rPr lang="sv-SE" sz="2400" dirty="0" err="1"/>
              <a:t>preprocessing</a:t>
            </a:r>
            <a:r>
              <a:rPr lang="sv-SE" sz="2400" dirty="0"/>
              <a:t> is </a:t>
            </a:r>
            <a:r>
              <a:rPr lang="sv-SE" sz="2400" dirty="0" err="1"/>
              <a:t>needed</a:t>
            </a:r>
            <a:endParaRPr lang="sv-SE" sz="2400" dirty="0"/>
          </a:p>
          <a:p>
            <a:endParaRPr lang="sv-SE" sz="2400" dirty="0"/>
          </a:p>
          <a:p>
            <a:r>
              <a:rPr lang="sv-SE" sz="2400" dirty="0" err="1">
                <a:solidFill>
                  <a:srgbClr val="0070C0"/>
                </a:solidFill>
              </a:rPr>
              <a:t>Missing</a:t>
            </a:r>
            <a:r>
              <a:rPr lang="sv-SE" sz="2400" dirty="0">
                <a:solidFill>
                  <a:srgbClr val="0070C0"/>
                </a:solidFill>
              </a:rPr>
              <a:t> </a:t>
            </a:r>
            <a:r>
              <a:rPr lang="sv-SE" sz="2400" dirty="0" err="1">
                <a:solidFill>
                  <a:srgbClr val="0070C0"/>
                </a:solidFill>
              </a:rPr>
              <a:t>values</a:t>
            </a:r>
            <a:r>
              <a:rPr lang="sv-SE" sz="2400" dirty="0">
                <a:solidFill>
                  <a:srgbClr val="0070C0"/>
                </a:solidFill>
              </a:rPr>
              <a:t> and Data </a:t>
            </a:r>
            <a:r>
              <a:rPr lang="sv-SE" sz="2400" dirty="0" err="1">
                <a:solidFill>
                  <a:srgbClr val="0070C0"/>
                </a:solidFill>
              </a:rPr>
              <a:t>cleaning</a:t>
            </a:r>
            <a:endParaRPr lang="sv-SE" sz="2400" dirty="0">
              <a:solidFill>
                <a:srgbClr val="0070C0"/>
              </a:solidFill>
            </a:endParaRPr>
          </a:p>
          <a:p>
            <a:pPr lvl="1"/>
            <a:r>
              <a:rPr lang="sv-SE" sz="2000" dirty="0" err="1"/>
              <a:t>Discard</a:t>
            </a:r>
            <a:r>
              <a:rPr lang="sv-SE" sz="2000" dirty="0"/>
              <a:t> the bad record </a:t>
            </a:r>
            <a:r>
              <a:rPr lang="sv-SE" sz="2000" dirty="0">
                <a:sym typeface="Wingdings" panose="05000000000000000000" pitchFamily="2" charset="2"/>
              </a:rPr>
              <a:t></a:t>
            </a:r>
            <a:r>
              <a:rPr lang="sv-SE" sz="2000" dirty="0" err="1">
                <a:sym typeface="Wingdings" panose="05000000000000000000" pitchFamily="2" charset="2"/>
              </a:rPr>
              <a:t>may</a:t>
            </a:r>
            <a:r>
              <a:rPr lang="sv-SE" sz="2000" dirty="0">
                <a:sym typeface="Wingdings" panose="05000000000000000000" pitchFamily="2" charset="2"/>
              </a:rPr>
              <a:t> </a:t>
            </a:r>
            <a:r>
              <a:rPr lang="sv-SE" sz="2000" dirty="0" err="1">
                <a:sym typeface="Wingdings" panose="05000000000000000000" pitchFamily="2" charset="2"/>
              </a:rPr>
              <a:t>remove</a:t>
            </a:r>
            <a:r>
              <a:rPr lang="sv-SE" sz="2000" dirty="0">
                <a:sym typeface="Wingdings" panose="05000000000000000000" pitchFamily="2" charset="2"/>
              </a:rPr>
              <a:t> </a:t>
            </a:r>
            <a:r>
              <a:rPr lang="sv-SE" sz="2000" dirty="0" err="1">
                <a:sym typeface="Wingdings" panose="05000000000000000000" pitchFamily="2" charset="2"/>
              </a:rPr>
              <a:t>almost</a:t>
            </a:r>
            <a:r>
              <a:rPr lang="sv-SE" sz="2000" dirty="0">
                <a:sym typeface="Wingdings" panose="05000000000000000000" pitchFamily="2" charset="2"/>
              </a:rPr>
              <a:t> all data</a:t>
            </a:r>
          </a:p>
          <a:p>
            <a:pPr lvl="1"/>
            <a:r>
              <a:rPr lang="sv-SE" sz="2000" dirty="0" err="1">
                <a:sym typeface="Wingdings" panose="05000000000000000000" pitchFamily="2" charset="2"/>
              </a:rPr>
              <a:t>Assign</a:t>
            </a:r>
            <a:r>
              <a:rPr lang="sv-SE" sz="2000" dirty="0">
                <a:sym typeface="Wingdings" panose="05000000000000000000" pitchFamily="2" charset="2"/>
              </a:rPr>
              <a:t> </a:t>
            </a:r>
            <a:r>
              <a:rPr lang="sv-SE" sz="2000" dirty="0" err="1">
                <a:sym typeface="Wingdings" panose="05000000000000000000" pitchFamily="2" charset="2"/>
              </a:rPr>
              <a:t>sentinel</a:t>
            </a:r>
            <a:r>
              <a:rPr lang="sv-SE" sz="2000" dirty="0">
                <a:sym typeface="Wingdings" panose="05000000000000000000" pitchFamily="2" charset="2"/>
              </a:rPr>
              <a:t> </a:t>
            </a:r>
            <a:r>
              <a:rPr lang="sv-SE" sz="2000" dirty="0" err="1">
                <a:sym typeface="Wingdings" panose="05000000000000000000" pitchFamily="2" charset="2"/>
              </a:rPr>
              <a:t>value</a:t>
            </a:r>
            <a:endParaRPr lang="sv-SE" sz="2000" dirty="0">
              <a:sym typeface="Wingdings" panose="05000000000000000000" pitchFamily="2" charset="2"/>
            </a:endParaRPr>
          </a:p>
          <a:p>
            <a:pPr lvl="1"/>
            <a:r>
              <a:rPr lang="sv-SE" sz="2000" dirty="0" err="1">
                <a:sym typeface="Wingdings" panose="05000000000000000000" pitchFamily="2" charset="2"/>
              </a:rPr>
              <a:t>Column</a:t>
            </a:r>
            <a:r>
              <a:rPr lang="sv-SE" sz="2000" dirty="0">
                <a:sym typeface="Wingdings" panose="05000000000000000000" pitchFamily="2" charset="2"/>
              </a:rPr>
              <a:t> </a:t>
            </a:r>
            <a:r>
              <a:rPr lang="sv-SE" sz="2000" dirty="0" err="1">
                <a:sym typeface="Wingdings" panose="05000000000000000000" pitchFamily="2" charset="2"/>
              </a:rPr>
              <a:t>mean</a:t>
            </a:r>
            <a:r>
              <a:rPr lang="sv-SE" sz="2000" dirty="0">
                <a:sym typeface="Wingdings" panose="05000000000000000000" pitchFamily="2" charset="2"/>
              </a:rPr>
              <a:t> </a:t>
            </a:r>
            <a:r>
              <a:rPr lang="sv-SE" sz="2000" dirty="0" err="1">
                <a:sym typeface="Wingdings" panose="05000000000000000000" pitchFamily="2" charset="2"/>
              </a:rPr>
              <a:t>imputation</a:t>
            </a:r>
            <a:endParaRPr lang="sv-SE" sz="2000" dirty="0">
              <a:sym typeface="Wingdings" panose="05000000000000000000" pitchFamily="2" charset="2"/>
            </a:endParaRPr>
          </a:p>
          <a:p>
            <a:pPr lvl="1"/>
            <a:r>
              <a:rPr lang="sv-SE" sz="2000" dirty="0" err="1">
                <a:sym typeface="Wingdings" panose="05000000000000000000" pitchFamily="2" charset="2"/>
              </a:rPr>
              <a:t>Nearest</a:t>
            </a:r>
            <a:r>
              <a:rPr lang="sv-SE" sz="2000" dirty="0">
                <a:sym typeface="Wingdings" panose="05000000000000000000" pitchFamily="2" charset="2"/>
              </a:rPr>
              <a:t> </a:t>
            </a:r>
            <a:r>
              <a:rPr lang="sv-SE" sz="2000" dirty="0" err="1">
                <a:sym typeface="Wingdings" panose="05000000000000000000" pitchFamily="2" charset="2"/>
              </a:rPr>
              <a:t>neighbor</a:t>
            </a:r>
            <a:r>
              <a:rPr lang="sv-SE" sz="2000" dirty="0">
                <a:sym typeface="Wingdings" panose="05000000000000000000" pitchFamily="2" charset="2"/>
              </a:rPr>
              <a:t> </a:t>
            </a:r>
            <a:r>
              <a:rPr lang="sv-SE" sz="2000" dirty="0" err="1">
                <a:sym typeface="Wingdings" panose="05000000000000000000" pitchFamily="2" charset="2"/>
              </a:rPr>
              <a:t>imputation</a:t>
            </a:r>
            <a:endParaRPr lang="sv-SE" sz="2000" dirty="0">
              <a:sym typeface="Wingdings" panose="05000000000000000000" pitchFamily="2" charset="2"/>
            </a:endParaRPr>
          </a:p>
          <a:p>
            <a:pPr lvl="1"/>
            <a:r>
              <a:rPr lang="sv-SE" sz="2000" dirty="0" err="1">
                <a:sym typeface="Wingdings" panose="05000000000000000000" pitchFamily="2" charset="2"/>
              </a:rPr>
              <a:t>Other</a:t>
            </a:r>
            <a:r>
              <a:rPr lang="sv-SE" sz="2000" dirty="0">
                <a:sym typeface="Wingdings" panose="05000000000000000000" pitchFamily="2" charset="2"/>
              </a:rPr>
              <a:t> </a:t>
            </a:r>
            <a:r>
              <a:rPr lang="sv-SE" sz="2000" dirty="0" err="1">
                <a:sym typeface="Wingdings" panose="05000000000000000000" pitchFamily="2" charset="2"/>
              </a:rPr>
              <a:t>imputations</a:t>
            </a:r>
            <a:endParaRPr lang="sv-SE" sz="2000" dirty="0"/>
          </a:p>
          <a:p>
            <a:pPr lvl="1"/>
            <a:endParaRPr lang="sv-SE" sz="20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1D9B6A1-C14B-4479-8655-AFA69BAF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56455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5AFE78-C5FA-4898-977C-90FD5901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</a:t>
            </a:r>
            <a:r>
              <a:rPr lang="sv-SE" dirty="0" err="1"/>
              <a:t>preprocessing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17E38A5-035B-41A5-8A72-601AB105B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>
                <a:solidFill>
                  <a:srgbClr val="0070C0"/>
                </a:solidFill>
              </a:rPr>
              <a:t>Normalization</a:t>
            </a:r>
            <a:endParaRPr lang="sv-SE" dirty="0">
              <a:solidFill>
                <a:srgbClr val="0070C0"/>
              </a:solidFill>
            </a:endParaRPr>
          </a:p>
          <a:p>
            <a:pPr lvl="1"/>
            <a:r>
              <a:rPr lang="sv-SE" dirty="0" err="1"/>
              <a:t>Converting</a:t>
            </a:r>
            <a:r>
              <a:rPr lang="sv-SE" dirty="0"/>
              <a:t> </a:t>
            </a:r>
            <a:r>
              <a:rPr lang="sv-SE" dirty="0" err="1"/>
              <a:t>column</a:t>
            </a:r>
            <a:r>
              <a:rPr lang="sv-SE" dirty="0"/>
              <a:t> to </a:t>
            </a:r>
            <a:r>
              <a:rPr lang="sv-SE" dirty="0" err="1"/>
              <a:t>range</a:t>
            </a:r>
            <a:r>
              <a:rPr lang="sv-SE" dirty="0"/>
              <a:t> [0,1]. </a:t>
            </a:r>
            <a:r>
              <a:rPr lang="sv-SE" dirty="0" err="1"/>
              <a:t>Useful</a:t>
            </a:r>
            <a:r>
              <a:rPr lang="sv-SE" dirty="0"/>
              <a:t> in for ex. color </a:t>
            </a:r>
            <a:r>
              <a:rPr lang="sv-SE" dirty="0" err="1"/>
              <a:t>mapping</a:t>
            </a:r>
            <a:endParaRPr lang="sv-SE" dirty="0"/>
          </a:p>
          <a:p>
            <a:pPr lvl="1"/>
            <a:r>
              <a:rPr lang="sv-SE" dirty="0" err="1"/>
              <a:t>Centering</a:t>
            </a:r>
            <a:r>
              <a:rPr lang="sv-SE" dirty="0"/>
              <a:t> and </a:t>
            </a:r>
            <a:r>
              <a:rPr lang="sv-SE" dirty="0" err="1"/>
              <a:t>scaling</a:t>
            </a:r>
            <a:r>
              <a:rPr lang="sv-SE" dirty="0"/>
              <a:t> 0/1</a:t>
            </a:r>
          </a:p>
          <a:p>
            <a:pPr lvl="1"/>
            <a:r>
              <a:rPr lang="sv-SE" dirty="0" err="1"/>
              <a:t>Nonlinear</a:t>
            </a:r>
            <a:r>
              <a:rPr lang="sv-SE" dirty="0"/>
              <a:t> transformations: log, </a:t>
            </a:r>
            <a:r>
              <a:rPr lang="sv-SE" dirty="0" err="1"/>
              <a:t>sqrt</a:t>
            </a:r>
            <a:endParaRPr lang="sv-SE" dirty="0"/>
          </a:p>
          <a:p>
            <a:endParaRPr lang="sv-SE" dirty="0">
              <a:solidFill>
                <a:srgbClr val="0070C0"/>
              </a:solidFill>
            </a:endParaRPr>
          </a:p>
          <a:p>
            <a:r>
              <a:rPr lang="sv-SE" dirty="0" err="1">
                <a:solidFill>
                  <a:srgbClr val="0070C0"/>
                </a:solidFill>
              </a:rPr>
              <a:t>Segmentation</a:t>
            </a:r>
            <a:endParaRPr lang="sv-SE" dirty="0">
              <a:solidFill>
                <a:srgbClr val="0070C0"/>
              </a:solidFill>
            </a:endParaRPr>
          </a:p>
          <a:p>
            <a:pPr lvl="1"/>
            <a:r>
              <a:rPr lang="sv-SE" dirty="0"/>
              <a:t>Split data </a:t>
            </a:r>
            <a:r>
              <a:rPr lang="sv-SE" dirty="0" err="1"/>
              <a:t>according</a:t>
            </a:r>
            <a:r>
              <a:rPr lang="sv-SE" dirty="0"/>
              <a:t> to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column</a:t>
            </a:r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304E899-6D8B-4C20-B328-58F97398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34913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902E20-AA49-4819-ADF8-C68D7D20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</a:t>
            </a:r>
            <a:r>
              <a:rPr lang="sv-SE" dirty="0" err="1"/>
              <a:t>preprocessing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87D5886-DE77-4594-A544-0B40E3ECB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v-SE" dirty="0">
                <a:solidFill>
                  <a:srgbClr val="0070C0"/>
                </a:solidFill>
              </a:rPr>
              <a:t>Sampling, </a:t>
            </a:r>
            <a:r>
              <a:rPr lang="sv-SE" dirty="0" err="1">
                <a:solidFill>
                  <a:srgbClr val="0070C0"/>
                </a:solidFill>
              </a:rPr>
              <a:t>subsetting</a:t>
            </a:r>
            <a:r>
              <a:rPr lang="sv-SE" dirty="0">
                <a:solidFill>
                  <a:srgbClr val="0070C0"/>
                </a:solidFill>
              </a:rPr>
              <a:t> and </a:t>
            </a:r>
            <a:r>
              <a:rPr lang="sv-SE" dirty="0" err="1">
                <a:solidFill>
                  <a:srgbClr val="0070C0"/>
                </a:solidFill>
              </a:rPr>
              <a:t>expanding</a:t>
            </a:r>
            <a:endParaRPr lang="sv-SE" dirty="0">
              <a:solidFill>
                <a:srgbClr val="0070C0"/>
              </a:solidFill>
            </a:endParaRPr>
          </a:p>
          <a:p>
            <a:pPr lvl="1"/>
            <a:r>
              <a:rPr lang="sv-SE" dirty="0" err="1"/>
              <a:t>Random</a:t>
            </a:r>
            <a:r>
              <a:rPr lang="sv-SE" dirty="0"/>
              <a:t> sampling </a:t>
            </a:r>
            <a:r>
              <a:rPr lang="sv-SE" dirty="0" err="1"/>
              <a:t>reduces</a:t>
            </a:r>
            <a:r>
              <a:rPr lang="sv-SE" dirty="0"/>
              <a:t> </a:t>
            </a:r>
            <a:r>
              <a:rPr lang="sv-SE" dirty="0" err="1"/>
              <a:t>size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data and </a:t>
            </a:r>
            <a:r>
              <a:rPr lang="sv-SE" dirty="0" err="1"/>
              <a:t>facilitates</a:t>
            </a:r>
            <a:r>
              <a:rPr lang="sv-SE" dirty="0"/>
              <a:t> </a:t>
            </a:r>
            <a:r>
              <a:rPr lang="sv-SE" dirty="0" err="1"/>
              <a:t>overplotting</a:t>
            </a:r>
            <a:r>
              <a:rPr lang="sv-SE" dirty="0"/>
              <a:t> (for ex. </a:t>
            </a:r>
            <a:r>
              <a:rPr lang="sv-SE" dirty="0" err="1"/>
              <a:t>scatterplots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Interpolation: </a:t>
            </a:r>
            <a:r>
              <a:rPr lang="sv-SE" dirty="0" err="1"/>
              <a:t>linear</a:t>
            </a:r>
            <a:r>
              <a:rPr lang="sv-SE" dirty="0"/>
              <a:t> (</a:t>
            </a:r>
            <a:r>
              <a:rPr lang="sv-SE" dirty="0" err="1"/>
              <a:t>one</a:t>
            </a:r>
            <a:r>
              <a:rPr lang="sv-SE" dirty="0"/>
              <a:t> dimension), </a:t>
            </a:r>
            <a:r>
              <a:rPr lang="sv-SE" dirty="0" err="1"/>
              <a:t>bilinear</a:t>
            </a:r>
            <a:r>
              <a:rPr lang="sv-SE" dirty="0"/>
              <a:t> (</a:t>
            </a:r>
            <a:r>
              <a:rPr lang="sv-SE" dirty="0" err="1"/>
              <a:t>two</a:t>
            </a:r>
            <a:r>
              <a:rPr lang="sv-SE" dirty="0"/>
              <a:t> dimensions), </a:t>
            </a:r>
            <a:r>
              <a:rPr lang="sv-SE" dirty="0" err="1"/>
              <a:t>nonlinear</a:t>
            </a:r>
            <a:r>
              <a:rPr lang="sv-SE" dirty="0"/>
              <a:t>. </a:t>
            </a:r>
            <a:r>
              <a:rPr lang="sv-SE" dirty="0" err="1"/>
              <a:t>Select</a:t>
            </a:r>
            <a:r>
              <a:rPr lang="sv-SE" dirty="0"/>
              <a:t> </a:t>
            </a:r>
            <a:r>
              <a:rPr lang="sv-SE" dirty="0" err="1"/>
              <a:t>necessary</a:t>
            </a:r>
            <a:r>
              <a:rPr lang="sv-SE" dirty="0"/>
              <a:t> </a:t>
            </a:r>
            <a:r>
              <a:rPr lang="sv-SE" dirty="0" err="1"/>
              <a:t>amount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intrepolation</a:t>
            </a:r>
            <a:r>
              <a:rPr lang="sv-SE" dirty="0"/>
              <a:t> </a:t>
            </a:r>
            <a:r>
              <a:rPr lang="sv-SE" dirty="0" err="1"/>
              <a:t>points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>
                <a:solidFill>
                  <a:srgbClr val="0070C0"/>
                </a:solidFill>
              </a:rPr>
              <a:t>Dimension </a:t>
            </a:r>
            <a:r>
              <a:rPr lang="sv-SE" dirty="0" err="1">
                <a:solidFill>
                  <a:srgbClr val="0070C0"/>
                </a:solidFill>
              </a:rPr>
              <a:t>reduction</a:t>
            </a:r>
            <a:endParaRPr lang="sv-SE" dirty="0">
              <a:solidFill>
                <a:srgbClr val="0070C0"/>
              </a:solidFill>
            </a:endParaRPr>
          </a:p>
          <a:p>
            <a:pPr lvl="1"/>
            <a:r>
              <a:rPr lang="sv-SE" dirty="0"/>
              <a:t>PCA</a:t>
            </a:r>
          </a:p>
          <a:p>
            <a:pPr lvl="1"/>
            <a:r>
              <a:rPr lang="sv-SE" dirty="0"/>
              <a:t>MDS</a:t>
            </a:r>
          </a:p>
          <a:p>
            <a:pPr lvl="1"/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techniques</a:t>
            </a:r>
            <a:r>
              <a:rPr lang="sv-SE" dirty="0"/>
              <a:t> (ex. ICA, </a:t>
            </a:r>
            <a:r>
              <a:rPr lang="sv-SE" dirty="0" err="1"/>
              <a:t>Autoencoders</a:t>
            </a:r>
            <a:r>
              <a:rPr lang="sv-SE" dirty="0"/>
              <a:t>), </a:t>
            </a:r>
            <a:r>
              <a:rPr lang="sv-SE" dirty="0" err="1"/>
              <a:t>welcome</a:t>
            </a:r>
            <a:r>
              <a:rPr lang="sv-SE" dirty="0"/>
              <a:t> to </a:t>
            </a:r>
            <a:r>
              <a:rPr lang="sv-SE" b="1" dirty="0" err="1"/>
              <a:t>Machine</a:t>
            </a:r>
            <a:r>
              <a:rPr lang="sv-SE" b="1" dirty="0"/>
              <a:t> Learning</a:t>
            </a:r>
            <a:r>
              <a:rPr lang="sv-SE" dirty="0"/>
              <a:t> </a:t>
            </a:r>
            <a:r>
              <a:rPr lang="sv-SE" dirty="0" err="1"/>
              <a:t>course</a:t>
            </a:r>
            <a:r>
              <a:rPr lang="sv-SE" dirty="0"/>
              <a:t>..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940126C-BF5B-481D-A91F-4A8158F4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53637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AE704B2-C74D-4685-873F-414AC46C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</a:t>
            </a:r>
            <a:r>
              <a:rPr lang="sv-SE" dirty="0" err="1"/>
              <a:t>preprocessing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55D148C-9C6E-4818-AF04-7447EDEF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>
                <a:solidFill>
                  <a:srgbClr val="0070C0"/>
                </a:solidFill>
              </a:rPr>
              <a:t>Mapping</a:t>
            </a:r>
            <a:r>
              <a:rPr lang="sv-SE" dirty="0">
                <a:solidFill>
                  <a:srgbClr val="0070C0"/>
                </a:solidFill>
              </a:rPr>
              <a:t> nominal dimensions to </a:t>
            </a:r>
            <a:r>
              <a:rPr lang="sv-SE" dirty="0" err="1">
                <a:solidFill>
                  <a:srgbClr val="0070C0"/>
                </a:solidFill>
              </a:rPr>
              <a:t>numbers</a:t>
            </a:r>
            <a:endParaRPr lang="sv-SE" dirty="0">
              <a:solidFill>
                <a:srgbClr val="0070C0"/>
              </a:solidFill>
            </a:endParaRPr>
          </a:p>
          <a:p>
            <a:pPr lvl="1"/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mapping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never be </a:t>
            </a:r>
            <a:r>
              <a:rPr lang="sv-SE" dirty="0" err="1"/>
              <a:t>done</a:t>
            </a:r>
            <a:r>
              <a:rPr lang="sv-SE" dirty="0"/>
              <a:t> </a:t>
            </a:r>
            <a:r>
              <a:rPr lang="sv-SE" dirty="0" err="1"/>
              <a:t>unless</a:t>
            </a:r>
            <a:r>
              <a:rPr lang="sv-SE" dirty="0"/>
              <a:t> </a:t>
            </a:r>
            <a:r>
              <a:rPr lang="sv-SE" dirty="0" err="1"/>
              <a:t>intrinsic</a:t>
            </a:r>
            <a:r>
              <a:rPr lang="sv-SE" dirty="0"/>
              <a:t> </a:t>
            </a:r>
            <a:r>
              <a:rPr lang="sv-SE" dirty="0" err="1"/>
              <a:t>ordering</a:t>
            </a:r>
            <a:r>
              <a:rPr lang="sv-SE" dirty="0"/>
              <a:t> is present</a:t>
            </a:r>
          </a:p>
          <a:p>
            <a:pPr lvl="1"/>
            <a:r>
              <a:rPr lang="en-US" dirty="0"/>
              <a:t>U</a:t>
            </a:r>
            <a:r>
              <a:rPr lang="sv-SE" dirty="0"/>
              <a:t>se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numeric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to </a:t>
            </a:r>
            <a:r>
              <a:rPr lang="sv-SE" dirty="0" err="1"/>
              <a:t>measure</a:t>
            </a:r>
            <a:r>
              <a:rPr lang="sv-SE" dirty="0"/>
              <a:t> in the data to </a:t>
            </a:r>
            <a:r>
              <a:rPr lang="sv-SE" dirty="0" err="1"/>
              <a:t>measure</a:t>
            </a:r>
            <a:r>
              <a:rPr lang="sv-SE" dirty="0"/>
              <a:t> </a:t>
            </a:r>
            <a:r>
              <a:rPr lang="en-GB" dirty="0"/>
              <a:t>“closeness” of values in the nominal variable</a:t>
            </a:r>
          </a:p>
          <a:p>
            <a:pPr lvl="1"/>
            <a:r>
              <a:rPr lang="en-GB" dirty="0"/>
              <a:t>Correspondence analysis</a:t>
            </a:r>
          </a:p>
          <a:p>
            <a:endParaRPr lang="en-GB" dirty="0"/>
          </a:p>
          <a:p>
            <a:r>
              <a:rPr lang="en-GB" dirty="0">
                <a:solidFill>
                  <a:srgbClr val="0070C0"/>
                </a:solidFill>
              </a:rPr>
              <a:t>Aggregation and summarization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Grouping observations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Computing summary statistics per group</a:t>
            </a:r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B16C727-C79E-4888-AB88-16307970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47405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4CE9AA2-E103-4ACA-9B96-A9F7F73F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</a:t>
            </a:r>
            <a:r>
              <a:rPr lang="sv-SE" dirty="0" err="1"/>
              <a:t>preprocessing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5724039-FDE3-46BB-8E52-6AD6A7068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Smoothing and filtering</a:t>
            </a:r>
          </a:p>
          <a:p>
            <a:pPr lvl="1"/>
            <a:r>
              <a:rPr lang="en-GB" dirty="0"/>
              <a:t>Replace original values with a smoothed versions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D3AC386-F21E-4078-B899-0AFE57F7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4198F5AC-4C0A-49BD-B904-6EE5A8514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798937"/>
            <a:ext cx="4393047" cy="35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95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Software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b="1" dirty="0"/>
              <a:t>Commercial: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SAS and SAS JMP</a:t>
            </a:r>
            <a:r>
              <a:rPr lang="en-US" sz="1600" dirty="0"/>
              <a:t>  – environment. Special visual tools are available (JMP), require separate license. Well documented. Good even for large sets. </a:t>
            </a:r>
            <a:r>
              <a:rPr lang="en-US" sz="1600" b="1" dirty="0">
                <a:solidFill>
                  <a:srgbClr val="0070C0"/>
                </a:solidFill>
              </a:rPr>
              <a:t>SAS Enterprise Guide </a:t>
            </a:r>
            <a:r>
              <a:rPr lang="en-US" sz="1600" dirty="0"/>
              <a:t>has many visual static tools</a:t>
            </a:r>
            <a:endParaRPr lang="en-US" sz="1600" b="1" dirty="0">
              <a:solidFill>
                <a:srgbClr val="0070C0"/>
              </a:solidFill>
            </a:endParaRPr>
          </a:p>
          <a:p>
            <a:r>
              <a:rPr lang="en-US" sz="1600" dirty="0" err="1">
                <a:solidFill>
                  <a:srgbClr val="0070C0"/>
                </a:solidFill>
              </a:rPr>
              <a:t>Spotfire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– Many static and interactive visualization tools</a:t>
            </a:r>
          </a:p>
          <a:p>
            <a:r>
              <a:rPr lang="en-US" sz="1600" dirty="0">
                <a:solidFill>
                  <a:srgbClr val="0070C0"/>
                </a:solidFill>
              </a:rPr>
              <a:t>Tableau</a:t>
            </a:r>
            <a:r>
              <a:rPr lang="en-US" sz="1600" dirty="0"/>
              <a:t>– Many static and interactive  visualization tools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InfoScope</a:t>
            </a:r>
            <a:r>
              <a:rPr lang="en-US" sz="1600" dirty="0"/>
              <a:t> – visualizing maps, interactive visualizations</a:t>
            </a:r>
          </a:p>
          <a:p>
            <a:endParaRPr lang="en-US" sz="1600" dirty="0"/>
          </a:p>
          <a:p>
            <a:pPr>
              <a:buNone/>
            </a:pPr>
            <a:r>
              <a:rPr lang="en-US" sz="1600" b="1" dirty="0"/>
              <a:t>Free:</a:t>
            </a:r>
          </a:p>
          <a:p>
            <a:pPr>
              <a:buNone/>
            </a:pPr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R</a:t>
            </a:r>
            <a:r>
              <a:rPr lang="en-US" sz="1600" dirty="0"/>
              <a:t> – programming language. Set of packages is constantly updated. A lot of statistical tools (even the newest methods) Badly documented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Plotly</a:t>
            </a:r>
            <a:r>
              <a:rPr lang="en-US" sz="1600" dirty="0"/>
              <a:t> – a tool for interactive and dynamic graphics, R interface available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Shiny - </a:t>
            </a:r>
            <a:r>
              <a:rPr lang="en-US" sz="1600" dirty="0"/>
              <a:t> – a tool for  R-based web applications using graphics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GraphViz</a:t>
            </a:r>
            <a:r>
              <a:rPr lang="en-US" sz="1600" dirty="0"/>
              <a:t> – visualization of graph data,  coding needed</a:t>
            </a:r>
          </a:p>
          <a:p>
            <a:r>
              <a:rPr lang="en-US" sz="1600" dirty="0">
                <a:solidFill>
                  <a:srgbClr val="0070C0"/>
                </a:solidFill>
              </a:rPr>
              <a:t>Jigsaw</a:t>
            </a:r>
            <a:r>
              <a:rPr lang="en-US" sz="1600" dirty="0"/>
              <a:t> – Text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38515B-27A9-4D16-926F-D2069B8F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Software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6C5B4E2-3745-4AE7-9FF1-C9801D5A4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Tools for the web (used by web designers):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ActionScript</a:t>
            </a:r>
          </a:p>
          <a:p>
            <a:r>
              <a:rPr lang="en-US" sz="2000" dirty="0">
                <a:solidFill>
                  <a:srgbClr val="0070C0"/>
                </a:solidFill>
              </a:rPr>
              <a:t>JavaScript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Prefuse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VTK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much more references given in the course book</a:t>
            </a:r>
          </a:p>
          <a:p>
            <a:endParaRPr lang="sv-SE" sz="20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51F9C5D-A342-4CBA-884C-67CD24AF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10086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Install</a:t>
            </a:r>
            <a:r>
              <a:rPr lang="sv-SE" dirty="0"/>
              <a:t> R: </a:t>
            </a:r>
            <a:r>
              <a:rPr lang="sv-SE" dirty="0">
                <a:hlinkClick r:id="rId2"/>
              </a:rPr>
              <a:t>http://www.r-project.org/</a:t>
            </a:r>
            <a:endParaRPr lang="sv-SE" dirty="0"/>
          </a:p>
          <a:p>
            <a:r>
              <a:rPr lang="sv-SE" dirty="0" err="1"/>
              <a:t>Install</a:t>
            </a:r>
            <a:r>
              <a:rPr lang="sv-SE" dirty="0"/>
              <a:t> </a:t>
            </a:r>
            <a:r>
              <a:rPr lang="sv-SE" dirty="0" err="1"/>
              <a:t>RStudio</a:t>
            </a:r>
            <a:r>
              <a:rPr lang="sv-SE" dirty="0"/>
              <a:t>: </a:t>
            </a:r>
            <a:r>
              <a:rPr lang="sv-SE" dirty="0">
                <a:hlinkClick r:id="rId3"/>
              </a:rPr>
              <a:t>http://rstudio.org/</a:t>
            </a: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pic>
        <p:nvPicPr>
          <p:cNvPr id="124930" name="Picture 2" descr="RStudio on Wind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2996952"/>
            <a:ext cx="4022182" cy="334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539552" y="4005064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49803" y="5445224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716016" y="3861048"/>
            <a:ext cx="180020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860032" y="4966051"/>
            <a:ext cx="1296144" cy="958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4359486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Program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5913718"/>
            <a:ext cx="118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Execution</a:t>
            </a:r>
            <a:r>
              <a:rPr lang="sv-SE" dirty="0"/>
              <a:t> </a:t>
            </a:r>
            <a:r>
              <a:rPr lang="sv-SE" dirty="0" err="1"/>
              <a:t>console</a:t>
            </a:r>
            <a:endParaRPr lang="sv-SE" dirty="0"/>
          </a:p>
        </p:txBody>
      </p:sp>
      <p:sp>
        <p:nvSpPr>
          <p:cNvPr id="15" name="TextBox 14"/>
          <p:cNvSpPr txBox="1"/>
          <p:nvPr/>
        </p:nvSpPr>
        <p:spPr>
          <a:xfrm>
            <a:off x="6156176" y="569260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Plots</a:t>
            </a:r>
            <a:endParaRPr lang="sv-SE" dirty="0"/>
          </a:p>
        </p:txBody>
      </p:sp>
      <p:sp>
        <p:nvSpPr>
          <p:cNvPr id="16" name="TextBox 15"/>
          <p:cNvSpPr txBox="1"/>
          <p:nvPr/>
        </p:nvSpPr>
        <p:spPr>
          <a:xfrm>
            <a:off x="6423850" y="4293096"/>
            <a:ext cx="160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Workspace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13509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805ED6-7AE1-4E55-BA4F-AB05C13F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Graphical</a:t>
            </a:r>
            <a:r>
              <a:rPr lang="sv-SE" dirty="0"/>
              <a:t> </a:t>
            </a:r>
            <a:r>
              <a:rPr lang="sv-SE" dirty="0" err="1"/>
              <a:t>tools</a:t>
            </a:r>
            <a:r>
              <a:rPr lang="sv-SE" dirty="0"/>
              <a:t> in 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325775-1BDC-4AF9-98DB-B6788330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559084" cy="4525963"/>
          </a:xfrm>
        </p:spPr>
        <p:txBody>
          <a:bodyPr>
            <a:normAutofit/>
          </a:bodyPr>
          <a:lstStyle/>
          <a:p>
            <a:r>
              <a:rPr lang="sv-SE" sz="2000" dirty="0"/>
              <a:t>R </a:t>
            </a:r>
            <a:r>
              <a:rPr lang="sv-SE" sz="2000" dirty="0" err="1"/>
              <a:t>base</a:t>
            </a:r>
            <a:r>
              <a:rPr lang="sv-SE" sz="2000" dirty="0"/>
              <a:t>: </a:t>
            </a:r>
            <a:r>
              <a:rPr lang="sv-SE" sz="2000" dirty="0" err="1"/>
              <a:t>basic</a:t>
            </a:r>
            <a:r>
              <a:rPr lang="sv-SE" sz="2000" dirty="0"/>
              <a:t> </a:t>
            </a:r>
            <a:r>
              <a:rPr lang="sv-SE" sz="2000" dirty="0" err="1"/>
              <a:t>plotting</a:t>
            </a:r>
            <a:r>
              <a:rPr lang="sv-SE" sz="2000" dirty="0"/>
              <a:t>, not </a:t>
            </a:r>
            <a:r>
              <a:rPr lang="sv-SE" sz="2000" dirty="0" err="1"/>
              <a:t>publication</a:t>
            </a:r>
            <a:r>
              <a:rPr lang="sv-SE" sz="2000" dirty="0"/>
              <a:t> </a:t>
            </a:r>
            <a:r>
              <a:rPr lang="sv-SE" sz="2000" dirty="0" err="1"/>
              <a:t>quality</a:t>
            </a:r>
            <a:endParaRPr lang="sv-SE" sz="20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3999046-C2A6-4F59-88E1-436D6DFC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07CD7E2-CA88-459D-B300-35B1EEE78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52936"/>
            <a:ext cx="3559084" cy="291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7F4416ED-6E01-4263-AF90-E93F892A8644}"/>
              </a:ext>
            </a:extLst>
          </p:cNvPr>
          <p:cNvSpPr txBox="1"/>
          <p:nvPr/>
        </p:nvSpPr>
        <p:spPr>
          <a:xfrm>
            <a:off x="4788024" y="1772816"/>
            <a:ext cx="389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/>
              <a:t>Grob</a:t>
            </a:r>
            <a:r>
              <a:rPr lang="sv-SE" dirty="0"/>
              <a:t> </a:t>
            </a:r>
            <a:r>
              <a:rPr lang="sv-SE" dirty="0" err="1"/>
              <a:t>package</a:t>
            </a:r>
            <a:r>
              <a:rPr lang="sv-SE" dirty="0"/>
              <a:t>: </a:t>
            </a:r>
            <a:r>
              <a:rPr lang="sv-SE" dirty="0" err="1"/>
              <a:t>low-level</a:t>
            </a:r>
            <a:r>
              <a:rPr lang="sv-SE" dirty="0"/>
              <a:t> </a:t>
            </a:r>
            <a:r>
              <a:rPr lang="sv-SE" dirty="0" err="1"/>
              <a:t>plotting</a:t>
            </a:r>
            <a:r>
              <a:rPr lang="sv-SE" dirty="0"/>
              <a:t> </a:t>
            </a:r>
            <a:r>
              <a:rPr lang="sv-SE" dirty="0" err="1"/>
              <a:t>tools</a:t>
            </a:r>
            <a:r>
              <a:rPr lang="sv-SE" dirty="0"/>
              <a:t>, new </a:t>
            </a:r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plots</a:t>
            </a:r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A8D0EC60-6F27-4B0F-AB09-4E94CBB1A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285" y="2996951"/>
            <a:ext cx="4449148" cy="2846955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E2CB2A3D-200B-41E0-9DB7-92342BBFE138}"/>
              </a:ext>
            </a:extLst>
          </p:cNvPr>
          <p:cNvSpPr/>
          <p:nvPr/>
        </p:nvSpPr>
        <p:spPr>
          <a:xfrm>
            <a:off x="4572000" y="5947039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Zhou, </a:t>
            </a:r>
            <a:r>
              <a:rPr lang="en-US" sz="8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Lutong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, and W. John Braun. "Fun with the r grid package." 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Journal of Statistics Education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18.3 (2010).</a:t>
            </a:r>
            <a:endParaRPr lang="sv-SE" sz="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28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B67C97D-D6BF-4FDF-9125-B0435452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Graphical</a:t>
            </a:r>
            <a:r>
              <a:rPr lang="sv-SE" dirty="0"/>
              <a:t> </a:t>
            </a:r>
            <a:r>
              <a:rPr lang="sv-SE" dirty="0" err="1"/>
              <a:t>tools</a:t>
            </a:r>
            <a:r>
              <a:rPr lang="sv-SE" dirty="0"/>
              <a:t> in R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BE909FD-BE5D-4D6A-8EED-1555076F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63D6BE8F-E311-4639-9955-38F31F7CFD04}"/>
              </a:ext>
            </a:extLst>
          </p:cNvPr>
          <p:cNvSpPr txBox="1"/>
          <p:nvPr/>
        </p:nvSpPr>
        <p:spPr>
          <a:xfrm>
            <a:off x="539552" y="1772816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Ggplot2</a:t>
            </a:r>
            <a:r>
              <a:rPr lang="sv-SE" dirty="0"/>
              <a:t> </a:t>
            </a:r>
            <a:r>
              <a:rPr lang="sv-SE" dirty="0" err="1"/>
              <a:t>package</a:t>
            </a:r>
            <a:r>
              <a:rPr lang="sv-SE" dirty="0"/>
              <a:t>: </a:t>
            </a:r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b="1" dirty="0" err="1"/>
              <a:t>grammar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graphics</a:t>
            </a:r>
            <a:r>
              <a:rPr lang="sv-SE" dirty="0"/>
              <a:t>, </a:t>
            </a:r>
            <a:r>
              <a:rPr lang="sv-SE" dirty="0" err="1"/>
              <a:t>close</a:t>
            </a:r>
            <a:r>
              <a:rPr lang="sv-SE" dirty="0"/>
              <a:t> to </a:t>
            </a:r>
            <a:r>
              <a:rPr lang="sv-SE" dirty="0" err="1"/>
              <a:t>publication</a:t>
            </a:r>
            <a:r>
              <a:rPr lang="sv-SE" dirty="0"/>
              <a:t> </a:t>
            </a:r>
            <a:r>
              <a:rPr lang="sv-SE" dirty="0" err="1"/>
              <a:t>quality</a:t>
            </a:r>
            <a:endParaRPr lang="sv-SE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120A5C9-625C-458C-90A7-F023FB918846}"/>
              </a:ext>
            </a:extLst>
          </p:cNvPr>
          <p:cNvSpPr/>
          <p:nvPr/>
        </p:nvSpPr>
        <p:spPr>
          <a:xfrm>
            <a:off x="4353306" y="17728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err="1"/>
              <a:t>Plotly</a:t>
            </a:r>
            <a:r>
              <a:rPr lang="sv-SE" dirty="0"/>
              <a:t> </a:t>
            </a:r>
            <a:r>
              <a:rPr lang="sv-SE" dirty="0" err="1"/>
              <a:t>package</a:t>
            </a:r>
            <a:r>
              <a:rPr lang="sv-SE" dirty="0"/>
              <a:t>: Ggplot2 + </a:t>
            </a:r>
            <a:r>
              <a:rPr lang="sv-SE" dirty="0" err="1"/>
              <a:t>interactivity</a:t>
            </a:r>
            <a:endParaRPr lang="sv-SE" dirty="0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CB4338E4-BFBE-4BA8-AD53-8F5FA05B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1" y="2996434"/>
            <a:ext cx="4331973" cy="2599184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07D7383E-E8E6-44FF-B9E2-53897083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55" y="2793657"/>
            <a:ext cx="4881245" cy="280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3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About</a:t>
            </a:r>
            <a:r>
              <a:rPr lang="sv-SE" dirty="0"/>
              <a:t> the </a:t>
            </a:r>
            <a:r>
              <a:rPr lang="sv-SE" dirty="0" err="1"/>
              <a:t>course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Information &amp; Lab reporting</a:t>
            </a:r>
          </a:p>
          <a:p>
            <a:r>
              <a:rPr lang="en-US" dirty="0"/>
              <a:t>LISAM is used</a:t>
            </a:r>
          </a:p>
          <a:p>
            <a:r>
              <a:rPr lang="en-US" dirty="0"/>
              <a:t>Good lab practices</a:t>
            </a:r>
          </a:p>
          <a:p>
            <a:pPr lvl="1"/>
            <a:r>
              <a:rPr lang="en-US" dirty="0"/>
              <a:t>Supervision time is limited (2h)</a:t>
            </a:r>
          </a:p>
          <a:p>
            <a:pPr lvl="1"/>
            <a:r>
              <a:rPr lang="en-US" dirty="0"/>
              <a:t>Lab is normally put at LISAM a day before the lab supervision session</a:t>
            </a:r>
          </a:p>
          <a:p>
            <a:pPr lvl="1"/>
            <a:r>
              <a:rPr lang="en-US" dirty="0"/>
              <a:t>Start doing lab before the supervision session</a:t>
            </a:r>
          </a:p>
          <a:p>
            <a:pPr lvl="1"/>
            <a:r>
              <a:rPr lang="en-US" dirty="0"/>
              <a:t>Possible strategy: one individual in the group works with assignment 1, one with assignment 2 during the supervision time, then help each other later</a:t>
            </a:r>
          </a:p>
          <a:p>
            <a:r>
              <a:rPr lang="en-US" dirty="0"/>
              <a:t>Deadlines </a:t>
            </a:r>
          </a:p>
          <a:p>
            <a:r>
              <a:rPr lang="en-US" dirty="0"/>
              <a:t>Seminars are obligatory – speakers and opponents selected randomly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97200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b="1" dirty="0" err="1"/>
              <a:t>Base</a:t>
            </a:r>
            <a:r>
              <a:rPr lang="sv-SE" b="1" dirty="0"/>
              <a:t> R </a:t>
            </a:r>
            <a:r>
              <a:rPr lang="sv-SE" b="1" dirty="0" err="1"/>
              <a:t>graphical</a:t>
            </a:r>
            <a:r>
              <a:rPr lang="sv-SE" b="1" dirty="0"/>
              <a:t> </a:t>
            </a:r>
            <a:r>
              <a:rPr lang="sv-SE" b="1" dirty="0" err="1"/>
              <a:t>procedures</a:t>
            </a:r>
            <a:r>
              <a:rPr lang="sv-SE" b="1" dirty="0"/>
              <a:t>: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 err="1"/>
              <a:t>plot</a:t>
            </a:r>
            <a:r>
              <a:rPr lang="sv-SE" dirty="0"/>
              <a:t>(x,..) </a:t>
            </a:r>
            <a:r>
              <a:rPr lang="sv-SE" dirty="0" err="1"/>
              <a:t>plots</a:t>
            </a:r>
            <a:r>
              <a:rPr lang="sv-SE" dirty="0"/>
              <a:t> time series</a:t>
            </a:r>
          </a:p>
          <a:p>
            <a:endParaRPr lang="sv-SE" dirty="0"/>
          </a:p>
          <a:p>
            <a:r>
              <a:rPr lang="sv-SE" dirty="0" err="1"/>
              <a:t>plot</a:t>
            </a:r>
            <a:r>
              <a:rPr lang="sv-SE" dirty="0"/>
              <a:t>(</a:t>
            </a:r>
            <a:r>
              <a:rPr lang="sv-SE" dirty="0" err="1"/>
              <a:t>x,y</a:t>
            </a:r>
            <a:r>
              <a:rPr lang="sv-SE" dirty="0"/>
              <a:t>) </a:t>
            </a:r>
            <a:r>
              <a:rPr lang="sv-SE" dirty="0" err="1"/>
              <a:t>scatter</a:t>
            </a:r>
            <a:r>
              <a:rPr lang="sv-SE" dirty="0"/>
              <a:t> </a:t>
            </a:r>
            <a:r>
              <a:rPr lang="sv-SE" dirty="0" err="1"/>
              <a:t>plot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plot</a:t>
            </a:r>
            <a:r>
              <a:rPr lang="sv-SE" dirty="0"/>
              <a:t>(</a:t>
            </a:r>
            <a:r>
              <a:rPr lang="sv-SE" dirty="0" err="1"/>
              <a:t>x,y</a:t>
            </a:r>
            <a:r>
              <a:rPr lang="sv-SE" dirty="0"/>
              <a:t>) </a:t>
            </a:r>
            <a:r>
              <a:rPr lang="sv-SE" dirty="0" err="1"/>
              <a:t>followed</a:t>
            </a:r>
            <a:r>
              <a:rPr lang="sv-SE" dirty="0"/>
              <a:t> by points(</a:t>
            </a:r>
            <a:r>
              <a:rPr lang="sv-SE" dirty="0" err="1"/>
              <a:t>x,y</a:t>
            </a:r>
            <a:r>
              <a:rPr lang="sv-SE" dirty="0"/>
              <a:t>) </a:t>
            </a:r>
            <a:r>
              <a:rPr lang="sv-SE" dirty="0" err="1"/>
              <a:t>plots</a:t>
            </a:r>
            <a:r>
              <a:rPr lang="sv-SE" dirty="0"/>
              <a:t> </a:t>
            </a:r>
            <a:r>
              <a:rPr lang="sv-SE" dirty="0" err="1"/>
              <a:t>several</a:t>
            </a:r>
            <a:r>
              <a:rPr lang="sv-SE" dirty="0"/>
              <a:t> </a:t>
            </a:r>
            <a:r>
              <a:rPr lang="sv-SE" dirty="0" err="1"/>
              <a:t>scatterplots</a:t>
            </a:r>
            <a:r>
              <a:rPr lang="sv-SE" dirty="0"/>
              <a:t> in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coordinate</a:t>
            </a:r>
            <a:r>
              <a:rPr lang="sv-SE" dirty="0"/>
              <a:t> system</a:t>
            </a:r>
          </a:p>
          <a:p>
            <a:endParaRPr lang="sv-SE" dirty="0"/>
          </a:p>
          <a:p>
            <a:r>
              <a:rPr lang="sv-SE" dirty="0" err="1"/>
              <a:t>hist</a:t>
            </a:r>
            <a:r>
              <a:rPr lang="sv-SE" dirty="0"/>
              <a:t>(x,..) </a:t>
            </a:r>
            <a:r>
              <a:rPr lang="sv-SE" dirty="0" err="1"/>
              <a:t>plots</a:t>
            </a:r>
            <a:r>
              <a:rPr lang="sv-SE" dirty="0"/>
              <a:t> a </a:t>
            </a:r>
            <a:r>
              <a:rPr lang="sv-SE" dirty="0" err="1"/>
              <a:t>hitogram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persp</a:t>
            </a:r>
            <a:r>
              <a:rPr lang="sv-SE" dirty="0"/>
              <a:t>(</a:t>
            </a:r>
            <a:r>
              <a:rPr lang="sv-SE" dirty="0" err="1"/>
              <a:t>x,y,z</a:t>
            </a:r>
            <a:r>
              <a:rPr lang="sv-SE" dirty="0"/>
              <a:t>,…) </a:t>
            </a:r>
            <a:r>
              <a:rPr lang="sv-SE" dirty="0" err="1"/>
              <a:t>creates</a:t>
            </a:r>
            <a:r>
              <a:rPr lang="sv-SE" dirty="0"/>
              <a:t> </a:t>
            </a:r>
            <a:r>
              <a:rPr lang="sv-SE" dirty="0" err="1"/>
              <a:t>surface</a:t>
            </a:r>
            <a:r>
              <a:rPr lang="sv-SE" dirty="0"/>
              <a:t> </a:t>
            </a:r>
            <a:r>
              <a:rPr lang="sv-SE" dirty="0" err="1"/>
              <a:t>plots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cloud</a:t>
            </a:r>
            <a:r>
              <a:rPr lang="sv-SE" dirty="0"/>
              <a:t>(</a:t>
            </a:r>
            <a:r>
              <a:rPr lang="sv-SE" dirty="0" err="1"/>
              <a:t>formula,data</a:t>
            </a:r>
            <a:r>
              <a:rPr lang="sv-SE" dirty="0"/>
              <a:t>..) </a:t>
            </a:r>
            <a:r>
              <a:rPr lang="sv-SE" dirty="0" err="1"/>
              <a:t>creates</a:t>
            </a:r>
            <a:r>
              <a:rPr lang="sv-SE" dirty="0"/>
              <a:t> 3D </a:t>
            </a:r>
            <a:r>
              <a:rPr lang="sv-SE" dirty="0" err="1"/>
              <a:t>scatter</a:t>
            </a:r>
            <a:r>
              <a:rPr lang="sv-SE" dirty="0"/>
              <a:t> </a:t>
            </a:r>
            <a:r>
              <a:rPr lang="sv-SE" dirty="0" err="1"/>
              <a:t>plot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Graphical</a:t>
            </a:r>
            <a:r>
              <a:rPr lang="sv-SE" dirty="0"/>
              <a:t> </a:t>
            </a:r>
            <a:r>
              <a:rPr lang="sv-SE" dirty="0" err="1"/>
              <a:t>procedures</a:t>
            </a:r>
            <a:endParaRPr lang="sv-SE" dirty="0"/>
          </a:p>
        </p:txBody>
      </p:sp>
      <p:pic>
        <p:nvPicPr>
          <p:cNvPr id="778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5637" y="1684374"/>
            <a:ext cx="4253741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5637" y="3463278"/>
            <a:ext cx="2748930" cy="270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8764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Publication</a:t>
            </a:r>
            <a:r>
              <a:rPr lang="sv-SE" dirty="0"/>
              <a:t> </a:t>
            </a:r>
            <a:r>
              <a:rPr lang="sv-SE" dirty="0" err="1"/>
              <a:t>quality</a:t>
            </a:r>
            <a:r>
              <a:rPr lang="sv-SE" dirty="0"/>
              <a:t> </a:t>
            </a:r>
            <a:r>
              <a:rPr lang="sv-SE" dirty="0" err="1"/>
              <a:t>graphics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sv-SE" dirty="0" err="1"/>
              <a:t>Visualization</a:t>
            </a:r>
            <a:r>
              <a:rPr lang="sv-SE" dirty="0"/>
              <a:t> for </a:t>
            </a:r>
            <a:r>
              <a:rPr lang="sv-SE" dirty="0" err="1">
                <a:solidFill>
                  <a:srgbClr val="0000FF"/>
                </a:solidFill>
              </a:rPr>
              <a:t>exploration</a:t>
            </a:r>
            <a:endParaRPr lang="sv-SE" dirty="0">
              <a:solidFill>
                <a:srgbClr val="0000FF"/>
              </a:solidFill>
            </a:endParaRPr>
          </a:p>
          <a:p>
            <a:pPr lvl="1"/>
            <a:r>
              <a:rPr lang="sv-SE" dirty="0"/>
              <a:t>Default </a:t>
            </a:r>
            <a:r>
              <a:rPr lang="sv-SE" dirty="0" err="1"/>
              <a:t>settings</a:t>
            </a:r>
            <a:r>
              <a:rPr lang="sv-SE" dirty="0"/>
              <a:t> </a:t>
            </a:r>
          </a:p>
          <a:p>
            <a:pPr lvl="1"/>
            <a:endParaRPr lang="sv-SE" dirty="0"/>
          </a:p>
          <a:p>
            <a:r>
              <a:rPr lang="sv-SE" dirty="0" err="1"/>
              <a:t>Visualization</a:t>
            </a:r>
            <a:r>
              <a:rPr lang="sv-SE" dirty="0"/>
              <a:t> for presentation for </a:t>
            </a:r>
            <a:r>
              <a:rPr lang="sv-SE" dirty="0" err="1">
                <a:solidFill>
                  <a:srgbClr val="0000FF"/>
                </a:solidFill>
              </a:rPr>
              <a:t>publication</a:t>
            </a:r>
            <a:endParaRPr lang="sv-SE" dirty="0">
              <a:solidFill>
                <a:srgbClr val="0000FF"/>
              </a:solidFill>
            </a:endParaRPr>
          </a:p>
          <a:p>
            <a:pPr lvl="1"/>
            <a:r>
              <a:rPr lang="sv-SE" dirty="0" err="1"/>
              <a:t>Higher</a:t>
            </a:r>
            <a:r>
              <a:rPr lang="sv-SE" dirty="0"/>
              <a:t> </a:t>
            </a:r>
            <a:r>
              <a:rPr lang="sv-SE" dirty="0" err="1"/>
              <a:t>quality</a:t>
            </a:r>
            <a:r>
              <a:rPr lang="sv-SE" dirty="0"/>
              <a:t> </a:t>
            </a:r>
            <a:r>
              <a:rPr lang="sv-SE" dirty="0" err="1"/>
              <a:t>graphics</a:t>
            </a:r>
            <a:r>
              <a:rPr lang="sv-SE" dirty="0"/>
              <a:t> is </a:t>
            </a:r>
            <a:r>
              <a:rPr lang="sv-SE" dirty="0" err="1"/>
              <a:t>required</a:t>
            </a:r>
            <a:endParaRPr lang="sv-SE" dirty="0"/>
          </a:p>
          <a:p>
            <a:pPr lvl="2"/>
            <a:r>
              <a:rPr lang="sv-SE" dirty="0" err="1"/>
              <a:t>Improve</a:t>
            </a:r>
            <a:r>
              <a:rPr lang="sv-SE" dirty="0"/>
              <a:t> the </a:t>
            </a:r>
            <a:r>
              <a:rPr lang="sv-SE" dirty="0" err="1"/>
              <a:t>graph</a:t>
            </a:r>
            <a:r>
              <a:rPr lang="sv-SE" dirty="0"/>
              <a:t> </a:t>
            </a:r>
            <a:r>
              <a:rPr lang="sv-SE" dirty="0" err="1"/>
              <a:t>quality</a:t>
            </a:r>
            <a:r>
              <a:rPr lang="sv-SE" dirty="0"/>
              <a:t> in the software (</a:t>
            </a:r>
            <a:r>
              <a:rPr lang="sv-SE" dirty="0" err="1"/>
              <a:t>often</a:t>
            </a:r>
            <a:r>
              <a:rPr lang="sv-SE" dirty="0"/>
              <a:t> </a:t>
            </a:r>
            <a:r>
              <a:rPr lang="sv-SE" dirty="0" err="1"/>
              <a:t>requires</a:t>
            </a:r>
            <a:r>
              <a:rPr lang="sv-SE" dirty="0"/>
              <a:t> </a:t>
            </a:r>
            <a:r>
              <a:rPr lang="sv-SE" dirty="0" err="1"/>
              <a:t>quite</a:t>
            </a:r>
            <a:r>
              <a:rPr lang="sv-SE" dirty="0"/>
              <a:t> a bit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programming</a:t>
            </a:r>
            <a:r>
              <a:rPr lang="sv-SE" dirty="0"/>
              <a:t>)</a:t>
            </a:r>
          </a:p>
          <a:p>
            <a:pPr lvl="2"/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postprocessing</a:t>
            </a:r>
            <a:r>
              <a:rPr lang="sv-SE" dirty="0"/>
              <a:t> </a:t>
            </a:r>
            <a:r>
              <a:rPr lang="sv-SE" dirty="0" err="1"/>
              <a:t>tools</a:t>
            </a:r>
            <a:r>
              <a:rPr lang="sv-SE" dirty="0"/>
              <a:t>, </a:t>
            </a:r>
            <a:r>
              <a:rPr lang="sv-SE" dirty="0" err="1"/>
              <a:t>such</a:t>
            </a:r>
            <a:r>
              <a:rPr lang="sv-SE" dirty="0"/>
              <a:t> as Inkscape or Adobe </a:t>
            </a:r>
            <a:r>
              <a:rPr lang="sv-SE" dirty="0" err="1"/>
              <a:t>Illustrator</a:t>
            </a:r>
            <a:endParaRPr lang="sv-SE" dirty="0"/>
          </a:p>
          <a:p>
            <a:pPr marL="914400" lvl="2" indent="0">
              <a:buNone/>
            </a:pPr>
            <a:endParaRPr lang="sv-SE" dirty="0"/>
          </a:p>
          <a:p>
            <a:pPr marL="457200" lvl="1" indent="0">
              <a:buNone/>
            </a:pPr>
            <a:endParaRPr lang="sv-S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46566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CC9790D-11B3-4CC2-B03C-95869D09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Publication</a:t>
            </a:r>
            <a:r>
              <a:rPr lang="sv-SE" dirty="0"/>
              <a:t> </a:t>
            </a:r>
            <a:r>
              <a:rPr lang="sv-SE" dirty="0" err="1"/>
              <a:t>quality</a:t>
            </a:r>
            <a:r>
              <a:rPr lang="sv-SE" dirty="0"/>
              <a:t> </a:t>
            </a:r>
            <a:r>
              <a:rPr lang="sv-SE" dirty="0" err="1"/>
              <a:t>graphics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81BAEF8-8071-4BF3-9F0C-94E18921A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07EC326-18C7-4D83-941C-230F385F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2D55134-76E4-4110-8D26-F3813A482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65" y="1639585"/>
            <a:ext cx="3559084" cy="291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BFD2698-D401-49D1-ADC8-2A19DF7B04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639585"/>
            <a:ext cx="4666851" cy="3300511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BD1031B1-294E-4FA4-9767-DB71D6EEF7D1}"/>
              </a:ext>
            </a:extLst>
          </p:cNvPr>
          <p:cNvSpPr txBox="1"/>
          <p:nvPr/>
        </p:nvSpPr>
        <p:spPr>
          <a:xfrm>
            <a:off x="6262526" y="479358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rgbClr val="00B050"/>
                </a:solidFill>
              </a:rPr>
              <a:t>Plot</a:t>
            </a:r>
            <a:r>
              <a:rPr lang="sv-SE" sz="1400" b="1" dirty="0">
                <a:solidFill>
                  <a:srgbClr val="00B050"/>
                </a:solidFill>
              </a:rPr>
              <a:t> processed in Inkscape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DB6CE732-5036-4351-B1B9-D2E78077C775}"/>
              </a:ext>
            </a:extLst>
          </p:cNvPr>
          <p:cNvSpPr/>
          <p:nvPr/>
        </p:nvSpPr>
        <p:spPr>
          <a:xfrm>
            <a:off x="3124200" y="559492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err="1">
                <a:solidFill>
                  <a:srgbClr val="0070C0"/>
                </a:solidFill>
              </a:rPr>
              <a:t>Example</a:t>
            </a:r>
            <a:r>
              <a:rPr lang="sv-SE" b="1" dirty="0">
                <a:solidFill>
                  <a:srgbClr val="0070C0"/>
                </a:solidFill>
              </a:rPr>
              <a:t>:</a:t>
            </a:r>
            <a:r>
              <a:rPr lang="sv-SE" dirty="0"/>
              <a:t> </a:t>
            </a:r>
            <a:r>
              <a:rPr lang="sv-SE" dirty="0" err="1"/>
              <a:t>Compare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plots</a:t>
            </a:r>
            <a:r>
              <a:rPr lang="sv-SE" dirty="0"/>
              <a:t> and </a:t>
            </a:r>
            <a:r>
              <a:rPr lang="sv-SE" dirty="0" err="1"/>
              <a:t>state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improved</a:t>
            </a:r>
            <a:r>
              <a:rPr lang="sv-SE" dirty="0"/>
              <a:t> in the second </a:t>
            </a:r>
            <a:r>
              <a:rPr lang="sv-SE" dirty="0" err="1"/>
              <a:t>plot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9561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Making</a:t>
            </a:r>
            <a:r>
              <a:rPr lang="sv-SE" dirty="0"/>
              <a:t> </a:t>
            </a:r>
            <a:r>
              <a:rPr lang="sv-SE" dirty="0" err="1"/>
              <a:t>publication</a:t>
            </a:r>
            <a:r>
              <a:rPr lang="sv-SE" dirty="0"/>
              <a:t> </a:t>
            </a:r>
            <a:r>
              <a:rPr lang="sv-SE" dirty="0" err="1"/>
              <a:t>quality</a:t>
            </a:r>
            <a:r>
              <a:rPr lang="sv-SE" dirty="0"/>
              <a:t> </a:t>
            </a:r>
            <a:r>
              <a:rPr lang="sv-SE" dirty="0" err="1"/>
              <a:t>graphics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4176464" cy="4525963"/>
          </a:xfrm>
        </p:spPr>
        <p:txBody>
          <a:bodyPr>
            <a:normAutofit fontScale="77500" lnSpcReduction="20000"/>
          </a:bodyPr>
          <a:lstStyle/>
          <a:p>
            <a:r>
              <a:rPr lang="sv-SE" dirty="0" err="1"/>
              <a:t>Install</a:t>
            </a:r>
            <a:r>
              <a:rPr lang="sv-SE" dirty="0"/>
              <a:t> </a:t>
            </a:r>
            <a:r>
              <a:rPr lang="sv-SE" b="1" dirty="0"/>
              <a:t>Inkscape</a:t>
            </a:r>
          </a:p>
          <a:p>
            <a:pPr lvl="1"/>
            <a:r>
              <a:rPr lang="sv-SE" dirty="0">
                <a:hlinkClick r:id="rId2"/>
              </a:rPr>
              <a:t>http://inkscape.org/</a:t>
            </a:r>
            <a:endParaRPr lang="sv-SE" dirty="0"/>
          </a:p>
          <a:p>
            <a:pPr lvl="1"/>
            <a:r>
              <a:rPr lang="en-US" dirty="0" err="1"/>
              <a:t>Inkscape</a:t>
            </a:r>
            <a:r>
              <a:rPr lang="en-US" dirty="0"/>
              <a:t> is an open source, </a:t>
            </a:r>
            <a:r>
              <a:rPr lang="en-US" i="1" dirty="0"/>
              <a:t>SVG</a:t>
            </a:r>
            <a:r>
              <a:rPr lang="en-US" dirty="0"/>
              <a:t>-based vector drawing program</a:t>
            </a:r>
          </a:p>
          <a:p>
            <a:pPr lvl="1"/>
            <a:r>
              <a:rPr lang="en-US" dirty="0"/>
              <a:t>file format that </a:t>
            </a:r>
            <a:r>
              <a:rPr lang="en-US" dirty="0" err="1"/>
              <a:t>Inkscape</a:t>
            </a:r>
            <a:r>
              <a:rPr lang="en-US" dirty="0"/>
              <a:t> uses is compact and quickly transmittable over the Internet.</a:t>
            </a:r>
          </a:p>
          <a:p>
            <a:pPr lvl="1"/>
            <a:r>
              <a:rPr lang="en-US" dirty="0"/>
              <a:t>Vector graphics: image is defined in terms of lines, not pixels</a:t>
            </a:r>
          </a:p>
          <a:p>
            <a:pPr lvl="2"/>
            <a:r>
              <a:rPr lang="en-US" dirty="0"/>
              <a:t>Benefit: can be enlarged without loss of picture quality</a:t>
            </a:r>
            <a:endParaRPr lang="sv-SE" dirty="0"/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Save </a:t>
            </a:r>
            <a:r>
              <a:rPr lang="sv-SE" dirty="0" err="1"/>
              <a:t>your</a:t>
            </a:r>
            <a:r>
              <a:rPr lang="sv-SE" dirty="0"/>
              <a:t> R </a:t>
            </a:r>
            <a:r>
              <a:rPr lang="sv-SE" dirty="0" err="1"/>
              <a:t>plot</a:t>
            </a:r>
            <a:r>
              <a:rPr lang="sv-SE" dirty="0"/>
              <a:t> as PDF and import it </a:t>
            </a:r>
            <a:r>
              <a:rPr lang="sv-SE" dirty="0" err="1"/>
              <a:t>to</a:t>
            </a:r>
            <a:r>
              <a:rPr lang="sv-SE" dirty="0"/>
              <a:t> Inkscape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Make </a:t>
            </a:r>
            <a:r>
              <a:rPr lang="sv-SE" dirty="0" err="1"/>
              <a:t>changes</a:t>
            </a:r>
            <a:r>
              <a:rPr lang="sv-SE" dirty="0"/>
              <a:t> and export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plot</a:t>
            </a:r>
            <a:r>
              <a:rPr lang="sv-SE" dirty="0"/>
              <a:t> as a PNG-</a:t>
            </a:r>
            <a:r>
              <a:rPr lang="sv-SE" dirty="0" err="1"/>
              <a:t>file</a:t>
            </a:r>
            <a:r>
              <a:rPr lang="sv-SE" dirty="0"/>
              <a:t> or save it as PDF.</a:t>
            </a:r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068959"/>
            <a:ext cx="4228023" cy="244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08104" y="2276872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Bitmap</a:t>
            </a:r>
            <a:r>
              <a:rPr lang="sv-SE" dirty="0"/>
              <a:t> image and </a:t>
            </a:r>
            <a:r>
              <a:rPr lang="sv-SE" dirty="0" err="1"/>
              <a:t>vector</a:t>
            </a:r>
            <a:r>
              <a:rPr lang="sv-SE" dirty="0"/>
              <a:t> image (</a:t>
            </a:r>
            <a:r>
              <a:rPr lang="sv-SE" dirty="0" err="1"/>
              <a:t>enlarged</a:t>
            </a:r>
            <a:r>
              <a:rPr lang="sv-SE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97748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Inkscape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66928" cy="4525963"/>
          </a:xfrm>
        </p:spPr>
        <p:txBody>
          <a:bodyPr>
            <a:normAutofit/>
          </a:bodyPr>
          <a:lstStyle/>
          <a:p>
            <a:r>
              <a:rPr lang="sv-SE" sz="1600" dirty="0" err="1"/>
              <a:t>Menu</a:t>
            </a:r>
            <a:r>
              <a:rPr lang="sv-SE" sz="1600" dirty="0"/>
              <a:t> bar </a:t>
            </a:r>
            <a:r>
              <a:rPr lang="sv-SE" sz="1600" b="1" dirty="0"/>
              <a:t>(</a:t>
            </a:r>
            <a:r>
              <a:rPr lang="sv-SE" sz="1600" b="1" dirty="0" err="1"/>
              <a:t>Important</a:t>
            </a:r>
            <a:r>
              <a:rPr lang="sv-SE" sz="1600" b="1" dirty="0"/>
              <a:t>: </a:t>
            </a:r>
            <a:r>
              <a:rPr lang="sv-SE" sz="1600" dirty="0" err="1"/>
              <a:t>File</a:t>
            </a:r>
            <a:r>
              <a:rPr lang="sv-SE" sz="1600" dirty="0"/>
              <a:t>, </a:t>
            </a:r>
            <a:r>
              <a:rPr lang="sv-SE" sz="1600" dirty="0" err="1"/>
              <a:t>Object</a:t>
            </a:r>
            <a:r>
              <a:rPr lang="sv-SE" sz="1600" dirty="0"/>
              <a:t>, </a:t>
            </a:r>
            <a:r>
              <a:rPr lang="sv-SE" sz="1600" dirty="0" err="1"/>
              <a:t>Path</a:t>
            </a:r>
            <a:r>
              <a:rPr lang="sv-SE" sz="1600" dirty="0"/>
              <a:t>, Text, </a:t>
            </a:r>
            <a:r>
              <a:rPr lang="sv-SE" sz="1600" dirty="0" err="1"/>
              <a:t>View</a:t>
            </a:r>
            <a:r>
              <a:rPr lang="sv-SE" sz="1600" dirty="0" err="1">
                <a:sym typeface="Wingdings" pitchFamily="2" charset="2"/>
              </a:rPr>
              <a:t>Grid</a:t>
            </a:r>
            <a:r>
              <a:rPr lang="sv-SE" sz="1600" dirty="0"/>
              <a:t>)</a:t>
            </a:r>
          </a:p>
          <a:p>
            <a:r>
              <a:rPr lang="sv-SE" sz="1600" dirty="0" err="1"/>
              <a:t>Command</a:t>
            </a:r>
            <a:r>
              <a:rPr lang="sv-SE" sz="1600" dirty="0"/>
              <a:t> bar (Zoom </a:t>
            </a:r>
            <a:r>
              <a:rPr lang="sv-SE" sz="1600" dirty="0" err="1"/>
              <a:t>to</a:t>
            </a:r>
            <a:r>
              <a:rPr lang="sv-SE" sz="1600" dirty="0"/>
              <a:t> fit page, Edit </a:t>
            </a:r>
            <a:r>
              <a:rPr lang="sv-SE" sz="1600" dirty="0" err="1"/>
              <a:t>object’s</a:t>
            </a:r>
            <a:r>
              <a:rPr lang="sv-SE" sz="1600" dirty="0"/>
              <a:t> colors)</a:t>
            </a:r>
          </a:p>
          <a:p>
            <a:r>
              <a:rPr lang="sv-SE" sz="1600" dirty="0" err="1"/>
              <a:t>Tool</a:t>
            </a:r>
            <a:r>
              <a:rPr lang="sv-SE" sz="1600" dirty="0"/>
              <a:t> </a:t>
            </a:r>
            <a:r>
              <a:rPr lang="sv-SE" sz="1600" dirty="0" err="1"/>
              <a:t>controls</a:t>
            </a:r>
            <a:endParaRPr lang="sv-SE" sz="1600" dirty="0"/>
          </a:p>
          <a:p>
            <a:r>
              <a:rPr lang="sv-SE" sz="1600" dirty="0" err="1"/>
              <a:t>Tool</a:t>
            </a:r>
            <a:r>
              <a:rPr lang="sv-SE" sz="1600" dirty="0"/>
              <a:t> box (</a:t>
            </a:r>
            <a:r>
              <a:rPr lang="sv-SE" sz="1600" dirty="0" err="1"/>
              <a:t>Select</a:t>
            </a:r>
            <a:r>
              <a:rPr lang="sv-SE" sz="1600" dirty="0"/>
              <a:t> and transform, zoom, Text, Eraser, </a:t>
            </a:r>
            <a:r>
              <a:rPr lang="sv-SE" sz="1600" dirty="0" err="1"/>
              <a:t>Fill</a:t>
            </a:r>
            <a:r>
              <a:rPr lang="sv-SE" sz="1600" dirty="0"/>
              <a:t>)</a:t>
            </a:r>
          </a:p>
          <a:p>
            <a:r>
              <a:rPr lang="sv-SE" sz="1600" dirty="0"/>
              <a:t>Color </a:t>
            </a:r>
            <a:r>
              <a:rPr lang="sv-SE" sz="1600" dirty="0" err="1"/>
              <a:t>palette</a:t>
            </a:r>
            <a:endParaRPr lang="sv-SE" sz="1600" dirty="0"/>
          </a:p>
          <a:p>
            <a:r>
              <a:rPr lang="sv-SE" sz="1600" dirty="0"/>
              <a:t>Status bar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20" y="3919017"/>
            <a:ext cx="4217120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266" y="1849818"/>
            <a:ext cx="3024336" cy="42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00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Home</a:t>
            </a:r>
            <a:r>
              <a:rPr lang="sv-SE" dirty="0"/>
              <a:t> </a:t>
            </a:r>
            <a:r>
              <a:rPr lang="sv-SE" dirty="0" err="1"/>
              <a:t>reading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Course </a:t>
            </a:r>
            <a:r>
              <a:rPr lang="sv-SE" dirty="0" err="1"/>
              <a:t>book</a:t>
            </a:r>
            <a:r>
              <a:rPr lang="sv-SE" dirty="0"/>
              <a:t>, </a:t>
            </a:r>
            <a:r>
              <a:rPr lang="sv-SE" dirty="0" err="1"/>
              <a:t>chapters</a:t>
            </a:r>
            <a:r>
              <a:rPr lang="sv-SE" dirty="0"/>
              <a:t> 1.1, 1.3-1.8 and 2</a:t>
            </a:r>
          </a:p>
          <a:p>
            <a:endParaRPr lang="sv-SE" dirty="0"/>
          </a:p>
          <a:p>
            <a:r>
              <a:rPr lang="sv-SE" dirty="0"/>
              <a:t>Manual to </a:t>
            </a:r>
            <a:r>
              <a:rPr lang="sv-SE" dirty="0" err="1"/>
              <a:t>InkScape</a:t>
            </a:r>
            <a:r>
              <a:rPr lang="sv-SE" dirty="0"/>
              <a:t>: </a:t>
            </a:r>
            <a:r>
              <a:rPr lang="sv-SE" dirty="0">
                <a:hlinkClick r:id="rId2"/>
              </a:rPr>
              <a:t>http://tavmjong.free.fr/INKSCAPE/MANUAL/html/index.php</a:t>
            </a:r>
            <a:endParaRPr lang="sv-SE" dirty="0"/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437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About</a:t>
            </a:r>
            <a:r>
              <a:rPr lang="sv-SE" dirty="0"/>
              <a:t> the </a:t>
            </a:r>
            <a:r>
              <a:rPr lang="sv-SE" dirty="0" err="1"/>
              <a:t>course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Course literature:</a:t>
            </a:r>
          </a:p>
          <a:p>
            <a:r>
              <a:rPr lang="en-US" b="1" dirty="0"/>
              <a:t>“Interactive Data Visualization” </a:t>
            </a:r>
            <a:r>
              <a:rPr lang="en-US" dirty="0"/>
              <a:t>by M.O. Ward et al., Second Edition.</a:t>
            </a:r>
          </a:p>
          <a:p>
            <a:r>
              <a:rPr lang="en-US" dirty="0"/>
              <a:t>Papers, software documentation &amp; manuals</a:t>
            </a:r>
          </a:p>
          <a:p>
            <a:endParaRPr lang="sv-SE" dirty="0"/>
          </a:p>
          <a:p>
            <a:r>
              <a:rPr lang="sv-SE" dirty="0" err="1"/>
              <a:t>Decide</a:t>
            </a:r>
            <a:r>
              <a:rPr lang="sv-SE" dirty="0"/>
              <a:t> </a:t>
            </a:r>
            <a:r>
              <a:rPr lang="sv-SE" dirty="0" err="1"/>
              <a:t>groups</a:t>
            </a:r>
            <a:endParaRPr lang="sv-SE" dirty="0"/>
          </a:p>
          <a:p>
            <a:pPr lvl="1"/>
            <a:r>
              <a:rPr lang="en-US" dirty="0">
                <a:hlinkClick r:id="rId2"/>
              </a:rPr>
              <a:t>https://docs.google.com/spreadsheets/d/1GbN6K4dZp2MtgTX5QiKc53QHvYygzd7Iyb2zy3Tls4o/edit?usp=sharing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r>
              <a:rPr lang="sv-SE" dirty="0"/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Visualization in Statistics and Machine Learning…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… is a methodology that allows for discovering or confirming a useful information about the data by constructing and examining the graphical output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Course contents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b="1" dirty="0"/>
              <a:t>Topic 1</a:t>
            </a:r>
            <a:r>
              <a:rPr lang="en-US" dirty="0"/>
              <a:t>: Introduction to Data Visualization. Introduction to Ggplot2, </a:t>
            </a:r>
            <a:r>
              <a:rPr lang="en-US" dirty="0" err="1"/>
              <a:t>Plotly</a:t>
            </a:r>
            <a:r>
              <a:rPr lang="en-US" dirty="0"/>
              <a:t>, Shiny. </a:t>
            </a:r>
          </a:p>
          <a:p>
            <a:r>
              <a:rPr lang="en-US" b="1" dirty="0"/>
              <a:t>Topic 2</a:t>
            </a:r>
            <a:r>
              <a:rPr lang="en-US" dirty="0"/>
              <a:t>: Perception and Visualization. Data preprocessing.</a:t>
            </a:r>
          </a:p>
          <a:p>
            <a:r>
              <a:rPr lang="en-US" b="1" dirty="0"/>
              <a:t>Topic 3</a:t>
            </a:r>
            <a:r>
              <a:rPr lang="en-US" dirty="0"/>
              <a:t>: Basic graphs. Geospatial visualization.</a:t>
            </a:r>
          </a:p>
          <a:p>
            <a:r>
              <a:rPr lang="en-US" b="1" dirty="0"/>
              <a:t>Topic 4</a:t>
            </a:r>
            <a:r>
              <a:rPr lang="en-US" dirty="0"/>
              <a:t>: Multivariate data visualization.</a:t>
            </a:r>
          </a:p>
          <a:p>
            <a:r>
              <a:rPr lang="en-US" b="1" dirty="0"/>
              <a:t>Topic 5</a:t>
            </a:r>
            <a:r>
              <a:rPr lang="en-US" dirty="0"/>
              <a:t>: Interactive visualization. Text visualization.</a:t>
            </a:r>
          </a:p>
          <a:p>
            <a:r>
              <a:rPr lang="en-US" b="1" dirty="0"/>
              <a:t>Topic 6</a:t>
            </a:r>
            <a:r>
              <a:rPr lang="en-US" dirty="0"/>
              <a:t>: Graph visualization. Animation.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Viualizations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pic>
        <p:nvPicPr>
          <p:cNvPr id="1026" name="Picture 2" descr="http://www.webbmatte.se/bilder_ma_4/stapel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1700808"/>
            <a:ext cx="1800200" cy="2092732"/>
          </a:xfrm>
          <a:prstGeom prst="rect">
            <a:avLst/>
          </a:prstGeom>
          <a:noFill/>
        </p:spPr>
      </p:pic>
      <p:pic>
        <p:nvPicPr>
          <p:cNvPr id="1030" name="Picture 6" descr="Kernel density estimator in R�&lt;br&gt; Perspective plot and contour plot">
            <a:hlinkClick r:id="rId3" tooltip="View that graph in bigger siz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8621" y="1844824"/>
            <a:ext cx="2857500" cy="1428750"/>
          </a:xfrm>
          <a:prstGeom prst="rect">
            <a:avLst/>
          </a:prstGeom>
          <a:noFill/>
        </p:spPr>
      </p:pic>
      <p:pic>
        <p:nvPicPr>
          <p:cNvPr id="1032" name="Picture 8" descr="http://help.infragistics.com/Help/NetAdvantage/NET/2008.2/CLR2.0/html/Images/Chart_Bubble_Chart_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6408" y="4015124"/>
            <a:ext cx="2619375" cy="2181225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41842" y="3501008"/>
            <a:ext cx="4291058" cy="312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3606280" cy="143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883" y="4189083"/>
            <a:ext cx="2212740" cy="175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7F26C4-BB0D-4C67-A6D1-A8CD7FF2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Different </a:t>
            </a:r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visualization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2E1E6DF-D281-4126-9CEC-C35F3C4F7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/>
              <a:t>In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course</a:t>
            </a:r>
            <a:r>
              <a:rPr lang="sv-SE" dirty="0"/>
              <a:t>, </a:t>
            </a:r>
            <a:r>
              <a:rPr lang="sv-SE" dirty="0" err="1"/>
              <a:t>we</a:t>
            </a:r>
            <a:r>
              <a:rPr lang="sv-SE" dirty="0"/>
              <a:t> focus on </a:t>
            </a:r>
            <a:r>
              <a:rPr lang="sv-SE" b="1" dirty="0" err="1">
                <a:solidFill>
                  <a:srgbClr val="0000FF"/>
                </a:solidFill>
              </a:rPr>
              <a:t>visualization</a:t>
            </a:r>
            <a:r>
              <a:rPr lang="sv-SE" dirty="0"/>
              <a:t>=</a:t>
            </a:r>
            <a:r>
              <a:rPr lang="sv-SE" b="1" dirty="0">
                <a:solidFill>
                  <a:srgbClr val="0000FF"/>
                </a:solidFill>
              </a:rPr>
              <a:t>information </a:t>
            </a:r>
            <a:r>
              <a:rPr lang="sv-SE" b="1" dirty="0" err="1">
                <a:solidFill>
                  <a:srgbClr val="0000FF"/>
                </a:solidFill>
              </a:rPr>
              <a:t>visualization</a:t>
            </a:r>
            <a:endParaRPr lang="sv-SE" b="1" dirty="0">
              <a:solidFill>
                <a:srgbClr val="0000FF"/>
              </a:solidFill>
            </a:endParaRPr>
          </a:p>
          <a:p>
            <a:pPr lvl="1"/>
            <a:r>
              <a:rPr lang="sv-SE" dirty="0" err="1"/>
              <a:t>Data</a:t>
            </a:r>
            <a:r>
              <a:rPr lang="sv-SE" dirty="0" err="1">
                <a:sym typeface="Wingdings" panose="05000000000000000000" pitchFamily="2" charset="2"/>
              </a:rPr>
              <a:t>VisualizationAnalysis</a:t>
            </a:r>
            <a:endParaRPr lang="sv-SE" dirty="0">
              <a:sym typeface="Wingdings" panose="05000000000000000000" pitchFamily="2" charset="2"/>
            </a:endParaRPr>
          </a:p>
          <a:p>
            <a:endParaRPr lang="sv-SE" dirty="0">
              <a:sym typeface="Wingdings" panose="05000000000000000000" pitchFamily="2" charset="2"/>
            </a:endParaRPr>
          </a:p>
          <a:p>
            <a:r>
              <a:rPr lang="sv-SE" dirty="0" err="1">
                <a:sym typeface="Wingdings" panose="05000000000000000000" pitchFamily="2" charset="2"/>
              </a:rPr>
              <a:t>Related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concepts</a:t>
            </a:r>
            <a:endParaRPr lang="sv-SE" dirty="0">
              <a:sym typeface="Wingdings" panose="05000000000000000000" pitchFamily="2" charset="2"/>
            </a:endParaRPr>
          </a:p>
          <a:p>
            <a:pPr lvl="1"/>
            <a:r>
              <a:rPr lang="sv-SE" b="1" dirty="0">
                <a:solidFill>
                  <a:srgbClr val="0000FF"/>
                </a:solidFill>
                <a:sym typeface="Wingdings" panose="05000000000000000000" pitchFamily="2" charset="2"/>
              </a:rPr>
              <a:t>Computer </a:t>
            </a:r>
            <a:r>
              <a:rPr lang="sv-SE" b="1" dirty="0" err="1">
                <a:solidFill>
                  <a:srgbClr val="0000FF"/>
                </a:solidFill>
                <a:sym typeface="Wingdings" panose="05000000000000000000" pitchFamily="2" charset="2"/>
              </a:rPr>
              <a:t>graphics</a:t>
            </a:r>
            <a:r>
              <a:rPr lang="sv-SE" dirty="0">
                <a:sym typeface="Wingdings" panose="05000000000000000000" pitchFamily="2" charset="2"/>
              </a:rPr>
              <a:t>: Data is not </a:t>
            </a:r>
            <a:r>
              <a:rPr lang="sv-SE" dirty="0" err="1">
                <a:sym typeface="Wingdings" panose="05000000000000000000" pitchFamily="2" charset="2"/>
              </a:rPr>
              <a:t>necessary</a:t>
            </a:r>
            <a:r>
              <a:rPr lang="sv-SE" dirty="0">
                <a:sym typeface="Wingdings" panose="05000000000000000000" pitchFamily="2" charset="2"/>
              </a:rPr>
              <a:t> present, </a:t>
            </a:r>
            <a:r>
              <a:rPr lang="sv-SE" dirty="0" err="1">
                <a:sym typeface="Wingdings" panose="05000000000000000000" pitchFamily="2" charset="2"/>
              </a:rPr>
              <a:t>analysis</a:t>
            </a:r>
            <a:r>
              <a:rPr lang="sv-SE" dirty="0">
                <a:sym typeface="Wingdings" panose="05000000000000000000" pitchFamily="2" charset="2"/>
              </a:rPr>
              <a:t> is not </a:t>
            </a:r>
            <a:r>
              <a:rPr lang="sv-SE" dirty="0" err="1">
                <a:sym typeface="Wingdings" panose="05000000000000000000" pitchFamily="2" charset="2"/>
              </a:rPr>
              <a:t>normally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assumed</a:t>
            </a:r>
            <a:endParaRPr lang="sv-SE" dirty="0">
              <a:sym typeface="Wingdings" panose="05000000000000000000" pitchFamily="2" charset="2"/>
            </a:endParaRPr>
          </a:p>
          <a:p>
            <a:pPr lvl="2"/>
            <a:r>
              <a:rPr lang="sv-SE" dirty="0" err="1">
                <a:sym typeface="Wingdings" panose="05000000000000000000" pitchFamily="2" charset="2"/>
              </a:rPr>
              <a:t>Example</a:t>
            </a:r>
            <a:r>
              <a:rPr lang="sv-SE" dirty="0">
                <a:sym typeface="Wingdings" panose="05000000000000000000" pitchFamily="2" charset="2"/>
              </a:rPr>
              <a:t>: Computer games</a:t>
            </a:r>
          </a:p>
          <a:p>
            <a:pPr lvl="1"/>
            <a:r>
              <a:rPr lang="sv-SE" b="1" dirty="0" err="1">
                <a:solidFill>
                  <a:srgbClr val="0000FF"/>
                </a:solidFill>
                <a:sym typeface="Wingdings" panose="05000000000000000000" pitchFamily="2" charset="2"/>
              </a:rPr>
              <a:t>Scientific</a:t>
            </a:r>
            <a:r>
              <a:rPr lang="sv-SE" b="1" dirty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sv-SE" b="1" dirty="0" err="1">
                <a:solidFill>
                  <a:srgbClr val="0000FF"/>
                </a:solidFill>
                <a:sym typeface="Wingdings" panose="05000000000000000000" pitchFamily="2" charset="2"/>
              </a:rPr>
              <a:t>visualization</a:t>
            </a:r>
            <a:r>
              <a:rPr lang="sv-SE" dirty="0">
                <a:sym typeface="Wingdings" panose="05000000000000000000" pitchFamily="2" charset="2"/>
              </a:rPr>
              <a:t>: </a:t>
            </a:r>
            <a:r>
              <a:rPr lang="sv-SE" dirty="0" err="1">
                <a:sym typeface="Wingdings" panose="05000000000000000000" pitchFamily="2" charset="2"/>
              </a:rPr>
              <a:t>similar</a:t>
            </a:r>
            <a:r>
              <a:rPr lang="sv-SE" dirty="0">
                <a:sym typeface="Wingdings" panose="05000000000000000000" pitchFamily="2" charset="2"/>
              </a:rPr>
              <a:t> to information </a:t>
            </a:r>
            <a:r>
              <a:rPr lang="sv-SE" dirty="0" err="1">
                <a:sym typeface="Wingdings" panose="05000000000000000000" pitchFamily="2" charset="2"/>
              </a:rPr>
              <a:t>visualization</a:t>
            </a:r>
            <a:r>
              <a:rPr lang="sv-SE" dirty="0">
                <a:sym typeface="Wingdings" panose="05000000000000000000" pitchFamily="2" charset="2"/>
              </a:rPr>
              <a:t>, </a:t>
            </a:r>
            <a:r>
              <a:rPr lang="sv-SE" dirty="0" err="1">
                <a:sym typeface="Wingdings" panose="05000000000000000000" pitchFamily="2" charset="2"/>
              </a:rPr>
              <a:t>often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engineering</a:t>
            </a:r>
            <a:r>
              <a:rPr lang="sv-SE" dirty="0">
                <a:sym typeface="Wingdings" panose="05000000000000000000" pitchFamily="2" charset="2"/>
              </a:rPr>
              <a:t> data, </a:t>
            </a:r>
            <a:r>
              <a:rPr lang="sv-SE" dirty="0" err="1">
                <a:sym typeface="Wingdings" panose="05000000000000000000" pitchFamily="2" charset="2"/>
              </a:rPr>
              <a:t>statistical</a:t>
            </a:r>
            <a:r>
              <a:rPr lang="sv-SE" dirty="0">
                <a:sym typeface="Wingdings" panose="05000000000000000000" pitchFamily="2" charset="2"/>
              </a:rPr>
              <a:t>/</a:t>
            </a:r>
            <a:r>
              <a:rPr lang="sv-SE" dirty="0" err="1">
                <a:sym typeface="Wingdings" panose="05000000000000000000" pitchFamily="2" charset="2"/>
              </a:rPr>
              <a:t>machine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learning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analysis</a:t>
            </a:r>
            <a:r>
              <a:rPr lang="sv-SE" dirty="0">
                <a:sym typeface="Wingdings" panose="05000000000000000000" pitchFamily="2" charset="2"/>
              </a:rPr>
              <a:t> is </a:t>
            </a:r>
            <a:r>
              <a:rPr lang="sv-SE" dirty="0" err="1">
                <a:sym typeface="Wingdings" panose="05000000000000000000" pitchFamily="2" charset="2"/>
              </a:rPr>
              <a:t>normally</a:t>
            </a:r>
            <a:r>
              <a:rPr lang="sv-SE" dirty="0">
                <a:sym typeface="Wingdings" panose="05000000000000000000" pitchFamily="2" charset="2"/>
              </a:rPr>
              <a:t> not </a:t>
            </a:r>
            <a:r>
              <a:rPr lang="sv-SE" dirty="0" err="1">
                <a:sym typeface="Wingdings" panose="05000000000000000000" pitchFamily="2" charset="2"/>
              </a:rPr>
              <a:t>assumed</a:t>
            </a:r>
            <a:endParaRPr lang="sv-SE" dirty="0">
              <a:sym typeface="Wingdings" panose="05000000000000000000" pitchFamily="2" charset="2"/>
            </a:endParaRPr>
          </a:p>
          <a:p>
            <a:pPr lvl="2"/>
            <a:r>
              <a:rPr lang="sv-SE" dirty="0" err="1">
                <a:sym typeface="Wingdings" panose="05000000000000000000" pitchFamily="2" charset="2"/>
              </a:rPr>
              <a:t>Example</a:t>
            </a:r>
            <a:r>
              <a:rPr lang="sv-SE" dirty="0">
                <a:sym typeface="Wingdings" panose="05000000000000000000" pitchFamily="2" charset="2"/>
              </a:rPr>
              <a:t>: Industrial robots</a:t>
            </a:r>
          </a:p>
          <a:p>
            <a:pPr lvl="2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812A45D-1057-4564-B678-6BDE1805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310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A5E5E4-1813-417B-8BBD-998160C2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Different </a:t>
            </a:r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visualization</a:t>
            </a:r>
            <a:endParaRPr lang="sv-SE" dirty="0"/>
          </a:p>
        </p:txBody>
      </p:sp>
      <p:pic>
        <p:nvPicPr>
          <p:cNvPr id="6" name="Platshållare för innehåll 5">
            <a:extLst>
              <a:ext uri="{FF2B5EF4-FFF2-40B4-BE49-F238E27FC236}">
                <a16:creationId xmlns:a16="http://schemas.microsoft.com/office/drawing/2014/main" id="{9019563B-3DD7-4F95-A6B3-BE3F8D730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36912"/>
            <a:ext cx="4224469" cy="2376264"/>
          </a:xfrm>
        </p:spPr>
      </p:pic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3057217-A5EB-444F-8AB0-E514495D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2668397B-9DED-4CA8-B3AF-36E88E33DAE1}"/>
              </a:ext>
            </a:extLst>
          </p:cNvPr>
          <p:cNvSpPr/>
          <p:nvPr/>
        </p:nvSpPr>
        <p:spPr>
          <a:xfrm>
            <a:off x="187523" y="501317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800" dirty="0">
                <a:solidFill>
                  <a:schemeClr val="bg1">
                    <a:lumMod val="75000"/>
                  </a:schemeClr>
                </a:solidFill>
              </a:rPr>
              <a:t>https://www.youtube.com/watch?v=mpechGIfPbw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A79E6832-F227-4962-99D0-99B238D99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217" y="1962518"/>
            <a:ext cx="3763583" cy="3050658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80DC20BD-1877-4FB0-9CA3-A47CB1102C18}"/>
              </a:ext>
            </a:extLst>
          </p:cNvPr>
          <p:cNvSpPr txBox="1"/>
          <p:nvPr/>
        </p:nvSpPr>
        <p:spPr>
          <a:xfrm>
            <a:off x="611560" y="5661248"/>
            <a:ext cx="223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Scientific</a:t>
            </a:r>
            <a:r>
              <a:rPr lang="sv-SE" dirty="0"/>
              <a:t> </a:t>
            </a:r>
            <a:r>
              <a:rPr lang="sv-SE" dirty="0" err="1"/>
              <a:t>visualization</a:t>
            </a:r>
            <a:endParaRPr lang="sv-SE" dirty="0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5C8CC5B6-82BB-4720-8F7B-BE50E4409953}"/>
              </a:ext>
            </a:extLst>
          </p:cNvPr>
          <p:cNvSpPr txBox="1"/>
          <p:nvPr/>
        </p:nvSpPr>
        <p:spPr>
          <a:xfrm>
            <a:off x="5580112" y="5733256"/>
            <a:ext cx="250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Information </a:t>
            </a:r>
            <a:r>
              <a:rPr lang="sv-SE" dirty="0" err="1"/>
              <a:t>visualization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7715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Challenges in information </a:t>
            </a:r>
            <a:r>
              <a:rPr lang="sv-SE" dirty="0" err="1"/>
              <a:t>visualization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graphs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for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my data?</a:t>
            </a:r>
          </a:p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graphs</a:t>
            </a:r>
            <a:r>
              <a:rPr lang="sv-SE" dirty="0"/>
              <a:t>?</a:t>
            </a:r>
          </a:p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graphs</a:t>
            </a:r>
            <a:r>
              <a:rPr lang="sv-SE" dirty="0"/>
              <a:t> be analysed?</a:t>
            </a:r>
          </a:p>
          <a:p>
            <a:r>
              <a:rPr lang="sv-SE" dirty="0" err="1"/>
              <a:t>How</a:t>
            </a:r>
            <a:r>
              <a:rPr lang="sv-SE" dirty="0"/>
              <a:t> to make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graphs</a:t>
            </a:r>
            <a:r>
              <a:rPr lang="sv-SE" dirty="0"/>
              <a:t> </a:t>
            </a:r>
            <a:r>
              <a:rPr lang="sv-SE" dirty="0" err="1"/>
              <a:t>looking</a:t>
            </a:r>
            <a:r>
              <a:rPr lang="sv-SE" dirty="0"/>
              <a:t> </a:t>
            </a:r>
            <a:r>
              <a:rPr lang="sv-SE" dirty="0" err="1"/>
              <a:t>good</a:t>
            </a:r>
            <a:r>
              <a:rPr lang="sv-SE" dirty="0"/>
              <a:t> </a:t>
            </a:r>
            <a:r>
              <a:rPr lang="sv-SE" dirty="0" err="1"/>
              <a:t>enough</a:t>
            </a:r>
            <a:r>
              <a:rPr lang="sv-SE" dirty="0"/>
              <a:t> for </a:t>
            </a:r>
            <a:r>
              <a:rPr lang="sv-SE" dirty="0" err="1"/>
              <a:t>publication</a:t>
            </a:r>
            <a:r>
              <a:rPr lang="sv-SE" dirty="0"/>
              <a:t> or presentation?</a:t>
            </a:r>
          </a:p>
          <a:p>
            <a:pPr marL="514350" indent="-514350">
              <a:buFont typeface="+mj-lt"/>
              <a:buAutoNum type="arabicPeriod"/>
            </a:pP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732A98 </a:t>
            </a:r>
            <a:r>
              <a:rPr lang="sv-SE" dirty="0" err="1"/>
              <a:t>Visualization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04187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13979</TotalTime>
  <Words>1533</Words>
  <Application>Microsoft Office PowerPoint</Application>
  <PresentationFormat>Bildspel på skärmen (4:3)</PresentationFormat>
  <Paragraphs>269</Paragraphs>
  <Slides>35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35</vt:i4>
      </vt:variant>
    </vt:vector>
  </HeadingPairs>
  <TitlesOfParts>
    <vt:vector size="41" baseType="lpstr">
      <vt:lpstr>&amp;quot</vt:lpstr>
      <vt:lpstr>Arial</vt:lpstr>
      <vt:lpstr>Calibri</vt:lpstr>
      <vt:lpstr>interfaceregular</vt:lpstr>
      <vt:lpstr>Wingdings</vt:lpstr>
      <vt:lpstr>Theme1</vt:lpstr>
      <vt:lpstr>Lecture 1  Introduction to Data Visualization  </vt:lpstr>
      <vt:lpstr>About the course</vt:lpstr>
      <vt:lpstr>About the course</vt:lpstr>
      <vt:lpstr>About the course</vt:lpstr>
      <vt:lpstr>Introduction </vt:lpstr>
      <vt:lpstr>Viualizations</vt:lpstr>
      <vt:lpstr>Different types of visualization</vt:lpstr>
      <vt:lpstr>Different types of visualization</vt:lpstr>
      <vt:lpstr>Challenges in information visualization</vt:lpstr>
      <vt:lpstr>Why is visualization important?</vt:lpstr>
      <vt:lpstr>Why is visualization important?</vt:lpstr>
      <vt:lpstr>Why is visualization important?</vt:lpstr>
      <vt:lpstr>Visualization aims</vt:lpstr>
      <vt:lpstr>Visualization pipeline</vt:lpstr>
      <vt:lpstr>The role of perception</vt:lpstr>
      <vt:lpstr>Colors</vt:lpstr>
      <vt:lpstr>Illusions</vt:lpstr>
      <vt:lpstr>Preattentive processing</vt:lpstr>
      <vt:lpstr>The role of perception</vt:lpstr>
      <vt:lpstr>Data preprocessing</vt:lpstr>
      <vt:lpstr>Data preprocessing</vt:lpstr>
      <vt:lpstr>Data preprocessing</vt:lpstr>
      <vt:lpstr>Data preprocessing</vt:lpstr>
      <vt:lpstr>Data preprocessing</vt:lpstr>
      <vt:lpstr>Software</vt:lpstr>
      <vt:lpstr>Software</vt:lpstr>
      <vt:lpstr>Course software</vt:lpstr>
      <vt:lpstr>Graphical tools in R</vt:lpstr>
      <vt:lpstr>Graphical tools in R</vt:lpstr>
      <vt:lpstr>Graphical procedures</vt:lpstr>
      <vt:lpstr>Publication quality graphics</vt:lpstr>
      <vt:lpstr>Publication quality graphics</vt:lpstr>
      <vt:lpstr>Making publication quality graphics</vt:lpstr>
      <vt:lpstr>Inkscape</vt:lpstr>
      <vt:lpstr>Home reading</vt:lpstr>
    </vt:vector>
  </TitlesOfParts>
  <Company>Linkopings universitet, 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Monotonic regression for large-scale models</dc:title>
  <dc:creator>Oleg Sysoev</dc:creator>
  <cp:lastModifiedBy>Oleg Sysoev</cp:lastModifiedBy>
  <cp:revision>887</cp:revision>
  <dcterms:created xsi:type="dcterms:W3CDTF">2010-03-24T13:38:58Z</dcterms:created>
  <dcterms:modified xsi:type="dcterms:W3CDTF">2018-08-17T11:52:34Z</dcterms:modified>
</cp:coreProperties>
</file>