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92" r:id="rId3"/>
    <p:sldId id="293" r:id="rId4"/>
    <p:sldId id="346" r:id="rId5"/>
    <p:sldId id="377" r:id="rId6"/>
    <p:sldId id="361" r:id="rId7"/>
    <p:sldId id="363" r:id="rId8"/>
    <p:sldId id="364" r:id="rId9"/>
    <p:sldId id="360" r:id="rId10"/>
    <p:sldId id="350" r:id="rId11"/>
    <p:sldId id="341" r:id="rId12"/>
    <p:sldId id="378" r:id="rId13"/>
    <p:sldId id="366" r:id="rId14"/>
    <p:sldId id="367" r:id="rId15"/>
    <p:sldId id="352" r:id="rId16"/>
    <p:sldId id="342" r:id="rId17"/>
    <p:sldId id="353" r:id="rId18"/>
    <p:sldId id="369" r:id="rId19"/>
    <p:sldId id="370" r:id="rId20"/>
    <p:sldId id="371" r:id="rId21"/>
    <p:sldId id="343" r:id="rId22"/>
    <p:sldId id="372" r:id="rId23"/>
    <p:sldId id="373" r:id="rId24"/>
    <p:sldId id="374" r:id="rId25"/>
    <p:sldId id="375" r:id="rId26"/>
    <p:sldId id="344" r:id="rId27"/>
    <p:sldId id="355" r:id="rId28"/>
    <p:sldId id="356" r:id="rId29"/>
    <p:sldId id="359"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9"/>
    <a:srgbClr val="4BB1A5"/>
    <a:srgbClr val="84CBC3"/>
    <a:srgbClr val="CCE6E3"/>
    <a:srgbClr val="EDEDED"/>
    <a:srgbClr val="1D69A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82" autoAdjust="0"/>
  </p:normalViewPr>
  <p:slideViewPr>
    <p:cSldViewPr>
      <p:cViewPr varScale="1">
        <p:scale>
          <a:sx n="92" d="100"/>
          <a:sy n="92" d="100"/>
        </p:scale>
        <p:origin x="540" y="64"/>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1">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9771359-8BFD-465E-9E44-04347C861335}" type="doc">
      <dgm:prSet loTypeId="urn:microsoft.com/office/officeart/2005/8/layout/lProcess1#1" loCatId="process" qsTypeId="urn:microsoft.com/office/officeart/2005/8/quickstyle/simple1#1" qsCatId="simple" csTypeId="urn:microsoft.com/office/officeart/2005/8/colors/accent2_4#1" csCatId="accent1" phldr="1"/>
      <dgm:spPr/>
      <dgm:t>
        <a:bodyPr/>
        <a:lstStyle/>
        <a:p>
          <a:endParaRPr lang="zh-CN" altLang="en-US"/>
        </a:p>
      </dgm:t>
    </dgm:pt>
    <dgm:pt modelId="{EEB650F9-EA31-44E5-8031-A3228DAB3560}">
      <dgm:prSet phldrT="[文本]" phldr="0" custT="1"/>
      <dgm:spPr>
        <a:solidFill>
          <a:srgbClr val="CCE6E3"/>
        </a:solidFill>
        <a:ln>
          <a:noFill/>
        </a:ln>
      </dgm:spPr>
      <dgm:t>
        <a:bodyPr vert="horz" wrap="square"/>
        <a:lstStyle/>
        <a:p>
          <a:pPr>
            <a:lnSpc>
              <a:spcPct val="100000"/>
            </a:lnSpc>
            <a:spcBef>
              <a:spcPct val="0"/>
            </a:spcBef>
            <a:spcAft>
              <a:spcPct val="35000"/>
            </a:spcAft>
          </a:pPr>
          <a:r>
            <a:rPr lang="zh-CN" altLang="en-US" sz="1800" dirty="0">
              <a:solidFill>
                <a:schemeClr val="tx1"/>
              </a:solidFill>
              <a:latin typeface="微软雅黑" panose="020B0503020204020204" pitchFamily="34" charset="-122"/>
              <a:ea typeface="微软雅黑" panose="020B0503020204020204" pitchFamily="34" charset="-122"/>
            </a:rPr>
            <a:t>经典测验理论（</a:t>
          </a:r>
          <a:r>
            <a:rPr lang="en-US" altLang="en-US" sz="1800" dirty="0">
              <a:solidFill>
                <a:schemeClr val="tx1"/>
              </a:solidFill>
              <a:latin typeface="微软雅黑" panose="020B0503020204020204" pitchFamily="34" charset="-122"/>
              <a:ea typeface="微软雅黑" panose="020B0503020204020204" pitchFamily="34" charset="-122"/>
            </a:rPr>
            <a:t>CTT</a:t>
          </a:r>
          <a:r>
            <a:rPr lang="zh-CN" altLang="en-US" sz="1800" dirty="0">
              <a:solidFill>
                <a:schemeClr val="tx1"/>
              </a:solidFill>
              <a:latin typeface="微软雅黑" panose="020B0503020204020204" pitchFamily="34" charset="-122"/>
              <a:ea typeface="微软雅黑" panose="020B0503020204020204" pitchFamily="34" charset="-122"/>
            </a:rPr>
            <a:t>）</a:t>
          </a:r>
        </a:p>
      </dgm:t>
    </dgm:pt>
    <dgm:pt modelId="{99DAD19C-EC6F-44EC-9046-BAE15C4FA03C}" type="parTrans" cxnId="{0A25C565-7C78-4905-83C7-9C0BDEF7F00E}">
      <dgm:prSet/>
      <dgm:spPr/>
      <dgm:t>
        <a:bodyPr/>
        <a:lstStyle/>
        <a:p>
          <a:endParaRPr lang="zh-CN" altLang="en-US"/>
        </a:p>
      </dgm:t>
    </dgm:pt>
    <dgm:pt modelId="{4037C8F8-F7E5-49CB-AB0E-99573CA98D06}" type="sibTrans" cxnId="{0A25C565-7C78-4905-83C7-9C0BDEF7F00E}">
      <dgm:prSet/>
      <dgm:spPr/>
      <dgm:t>
        <a:bodyPr/>
        <a:lstStyle/>
        <a:p>
          <a:endParaRPr lang="zh-CN" altLang="en-US"/>
        </a:p>
      </dgm:t>
    </dgm:pt>
    <dgm:pt modelId="{9E9F191A-F968-4CCB-8A75-F7C7328F35FA}">
      <dgm:prSet phldrT="[文本]" phldr="0" custT="1"/>
      <dgm:spPr/>
      <dgm:t>
        <a:bodyPr vert="horz" wrap="square"/>
        <a:lstStyle/>
        <a:p>
          <a:pPr>
            <a:lnSpc>
              <a:spcPct val="100000"/>
            </a:lnSpc>
            <a:spcBef>
              <a:spcPct val="0"/>
            </a:spcBef>
            <a:spcAft>
              <a:spcPct val="35000"/>
            </a:spcAft>
          </a:pPr>
          <a:r>
            <a:rPr lang="zh-CN" altLang="en-US" sz="1800" dirty="0">
              <a:latin typeface="微软雅黑" panose="020B0503020204020204" pitchFamily="34" charset="-122"/>
              <a:ea typeface="微软雅黑" panose="020B0503020204020204" pitchFamily="34" charset="-122"/>
              <a:sym typeface="+mn-ea"/>
            </a:rPr>
            <a:t>项目反应理论（</a:t>
          </a:r>
          <a:r>
            <a:rPr lang="en-US" altLang="en-US" sz="1800" dirty="0">
              <a:latin typeface="微软雅黑" panose="020B0503020204020204" pitchFamily="34" charset="-122"/>
              <a:ea typeface="微软雅黑" panose="020B0503020204020204" pitchFamily="34" charset="-122"/>
              <a:sym typeface="+mn-ea"/>
            </a:rPr>
            <a:t>IRT</a:t>
          </a:r>
          <a:r>
            <a:rPr lang="zh-CN" altLang="en-US" sz="1800" dirty="0">
              <a:latin typeface="微软雅黑" panose="020B0503020204020204" pitchFamily="34" charset="-122"/>
              <a:ea typeface="微软雅黑" panose="020B0503020204020204" pitchFamily="34" charset="-122"/>
              <a:sym typeface="+mn-ea"/>
            </a:rPr>
            <a:t>）</a:t>
          </a:r>
        </a:p>
      </dgm:t>
    </dgm:pt>
    <dgm:pt modelId="{E2A96FDE-AD91-4C0F-9BE2-E2BA855FBDEC}" type="parTrans" cxnId="{719D2337-192E-4E35-932C-8585E17D4865}">
      <dgm:prSet/>
      <dgm:spPr>
        <a:solidFill>
          <a:srgbClr val="CCE6E3"/>
        </a:solidFill>
      </dgm:spPr>
      <dgm:t>
        <a:bodyPr/>
        <a:lstStyle/>
        <a:p>
          <a:endParaRPr lang="zh-CN" altLang="en-US"/>
        </a:p>
      </dgm:t>
    </dgm:pt>
    <dgm:pt modelId="{D955AC04-5176-4A12-B6D5-9BA8B6F3648B}" type="sibTrans" cxnId="{719D2337-192E-4E35-932C-8585E17D4865}">
      <dgm:prSet/>
      <dgm:spPr>
        <a:solidFill>
          <a:schemeClr val="accent2">
            <a:lumMod val="75000"/>
          </a:schemeClr>
        </a:solidFill>
        <a:ln>
          <a:noFill/>
        </a:ln>
      </dgm:spPr>
      <dgm:t>
        <a:bodyPr/>
        <a:lstStyle/>
        <a:p>
          <a:endParaRPr lang="zh-CN" altLang="en-US">
            <a:solidFill>
              <a:schemeClr val="bg1"/>
            </a:solidFill>
          </a:endParaRPr>
        </a:p>
      </dgm:t>
    </dgm:pt>
    <dgm:pt modelId="{74E7049D-3B61-45D3-ACDC-EF176417E62A}">
      <dgm:prSet phldrT="[文本]" phldr="0" custT="1"/>
      <dgm:spPr>
        <a:solidFill>
          <a:schemeClr val="accent2">
            <a:lumMod val="75000"/>
          </a:schemeClr>
        </a:solidFill>
        <a:ln>
          <a:noFill/>
        </a:ln>
      </dgm:spPr>
      <dgm:t>
        <a:bodyPr vert="horz" wrap="square"/>
        <a:lstStyle/>
        <a:p>
          <a:pPr>
            <a:lnSpc>
              <a:spcPct val="100000"/>
            </a:lnSpc>
            <a:spcBef>
              <a:spcPct val="0"/>
            </a:spcBef>
            <a:spcAft>
              <a:spcPct val="35000"/>
            </a:spcAft>
          </a:pPr>
          <a:r>
            <a:rPr lang="zh-CN" altLang="en-US" sz="1800" dirty="0">
              <a:solidFill>
                <a:schemeClr val="bg1"/>
              </a:solidFill>
              <a:latin typeface="微软雅黑" panose="020B0503020204020204" pitchFamily="34" charset="-122"/>
              <a:ea typeface="微软雅黑" panose="020B0503020204020204" pitchFamily="34" charset="-122"/>
              <a:sym typeface="+mn-ea"/>
            </a:rPr>
            <a:t>认知诊断模型（</a:t>
          </a:r>
          <a:r>
            <a:rPr lang="en-US" altLang="en-US" sz="1800" dirty="0">
              <a:solidFill>
                <a:schemeClr val="bg1"/>
              </a:solidFill>
              <a:latin typeface="微软雅黑" panose="020B0503020204020204" pitchFamily="34" charset="-122"/>
              <a:ea typeface="微软雅黑" panose="020B0503020204020204" pitchFamily="34" charset="-122"/>
              <a:sym typeface="+mn-ea"/>
            </a:rPr>
            <a:t>CDM</a:t>
          </a:r>
          <a:r>
            <a:rPr lang="zh-CN" altLang="en-US" sz="1800" dirty="0">
              <a:solidFill>
                <a:schemeClr val="bg1"/>
              </a:solidFill>
              <a:latin typeface="微软雅黑" panose="020B0503020204020204" pitchFamily="34" charset="-122"/>
              <a:ea typeface="微软雅黑" panose="020B0503020204020204" pitchFamily="34" charset="-122"/>
              <a:sym typeface="+mn-ea"/>
            </a:rPr>
            <a:t>）</a:t>
          </a:r>
        </a:p>
      </dgm:t>
    </dgm:pt>
    <dgm:pt modelId="{3E93F073-BD60-4A34-B28C-C954313937A0}" type="parTrans" cxnId="{9739B5B2-CF84-4B8E-929A-A3D0307E0269}">
      <dgm:prSet/>
      <dgm:spPr/>
      <dgm:t>
        <a:bodyPr/>
        <a:lstStyle/>
        <a:p>
          <a:endParaRPr lang="zh-CN" altLang="en-US"/>
        </a:p>
      </dgm:t>
    </dgm:pt>
    <dgm:pt modelId="{8953DE3B-6E67-4289-847D-74CB64FCF20E}" type="sibTrans" cxnId="{9739B5B2-CF84-4B8E-929A-A3D0307E0269}">
      <dgm:prSet/>
      <dgm:spPr/>
      <dgm:t>
        <a:bodyPr/>
        <a:lstStyle/>
        <a:p>
          <a:endParaRPr lang="zh-CN" altLang="en-US"/>
        </a:p>
      </dgm:t>
    </dgm:pt>
    <dgm:pt modelId="{DA079357-CE50-4940-9D39-5206B4B6747E}" type="pres">
      <dgm:prSet presAssocID="{D9771359-8BFD-465E-9E44-04347C861335}" presName="Name0" presStyleCnt="0">
        <dgm:presLayoutVars>
          <dgm:dir/>
          <dgm:animLvl val="lvl"/>
          <dgm:resizeHandles val="exact"/>
        </dgm:presLayoutVars>
      </dgm:prSet>
      <dgm:spPr/>
    </dgm:pt>
    <dgm:pt modelId="{80D1FAF9-48F4-4ADF-A92F-3152A1EC6098}" type="pres">
      <dgm:prSet presAssocID="{EEB650F9-EA31-44E5-8031-A3228DAB3560}" presName="vertFlow" presStyleCnt="0"/>
      <dgm:spPr/>
    </dgm:pt>
    <dgm:pt modelId="{717966B2-56E0-4340-8D0B-AC34E8D01B90}" type="pres">
      <dgm:prSet presAssocID="{EEB650F9-EA31-44E5-8031-A3228DAB3560}" presName="header" presStyleLbl="node1" presStyleIdx="0" presStyleCnt="1"/>
      <dgm:spPr/>
    </dgm:pt>
    <dgm:pt modelId="{546A5835-6576-41D6-BAE9-6D31C06014FF}" type="pres">
      <dgm:prSet presAssocID="{E2A96FDE-AD91-4C0F-9BE2-E2BA855FBDEC}" presName="parTrans" presStyleLbl="sibTrans2D1" presStyleIdx="0" presStyleCnt="2"/>
      <dgm:spPr/>
    </dgm:pt>
    <dgm:pt modelId="{A515B6A9-0F0E-4A03-AF74-4E28BC797F55}" type="pres">
      <dgm:prSet presAssocID="{9E9F191A-F968-4CCB-8A75-F7C7328F35FA}" presName="child" presStyleLbl="alignAccFollowNode1" presStyleIdx="0" presStyleCnt="2">
        <dgm:presLayoutVars>
          <dgm:chMax val="0"/>
          <dgm:bulletEnabled val="1"/>
        </dgm:presLayoutVars>
      </dgm:prSet>
      <dgm:spPr/>
    </dgm:pt>
    <dgm:pt modelId="{5CA6E640-AD0C-4D86-AD56-CD0296B4CD73}" type="pres">
      <dgm:prSet presAssocID="{D955AC04-5176-4A12-B6D5-9BA8B6F3648B}" presName="sibTrans" presStyleLbl="sibTrans2D1" presStyleIdx="1" presStyleCnt="2"/>
      <dgm:spPr/>
    </dgm:pt>
    <dgm:pt modelId="{090AF1B6-C33E-433B-AD79-DE435B62D85C}" type="pres">
      <dgm:prSet presAssocID="{74E7049D-3B61-45D3-ACDC-EF176417E62A}" presName="child" presStyleLbl="alignAccFollowNode1" presStyleIdx="1" presStyleCnt="2">
        <dgm:presLayoutVars>
          <dgm:chMax val="0"/>
          <dgm:bulletEnabled val="1"/>
        </dgm:presLayoutVars>
      </dgm:prSet>
      <dgm:spPr/>
    </dgm:pt>
  </dgm:ptLst>
  <dgm:cxnLst>
    <dgm:cxn modelId="{E258E733-0C99-4FF6-8C99-8DC76CF52413}" type="presOf" srcId="{9E9F191A-F968-4CCB-8A75-F7C7328F35FA}" destId="{A515B6A9-0F0E-4A03-AF74-4E28BC797F55}" srcOrd="0" destOrd="0" presId="urn:microsoft.com/office/officeart/2005/8/layout/lProcess1#1"/>
    <dgm:cxn modelId="{719D2337-192E-4E35-932C-8585E17D4865}" srcId="{EEB650F9-EA31-44E5-8031-A3228DAB3560}" destId="{9E9F191A-F968-4CCB-8A75-F7C7328F35FA}" srcOrd="0" destOrd="0" parTransId="{E2A96FDE-AD91-4C0F-9BE2-E2BA855FBDEC}" sibTransId="{D955AC04-5176-4A12-B6D5-9BA8B6F3648B}"/>
    <dgm:cxn modelId="{0A25C565-7C78-4905-83C7-9C0BDEF7F00E}" srcId="{D9771359-8BFD-465E-9E44-04347C861335}" destId="{EEB650F9-EA31-44E5-8031-A3228DAB3560}" srcOrd="0" destOrd="0" parTransId="{99DAD19C-EC6F-44EC-9046-BAE15C4FA03C}" sibTransId="{4037C8F8-F7E5-49CB-AB0E-99573CA98D06}"/>
    <dgm:cxn modelId="{ACFA6496-E9BC-4560-8E1E-96BFA2ED584F}" type="presOf" srcId="{EEB650F9-EA31-44E5-8031-A3228DAB3560}" destId="{717966B2-56E0-4340-8D0B-AC34E8D01B90}" srcOrd="0" destOrd="0" presId="urn:microsoft.com/office/officeart/2005/8/layout/lProcess1#1"/>
    <dgm:cxn modelId="{9739B5B2-CF84-4B8E-929A-A3D0307E0269}" srcId="{EEB650F9-EA31-44E5-8031-A3228DAB3560}" destId="{74E7049D-3B61-45D3-ACDC-EF176417E62A}" srcOrd="1" destOrd="0" parTransId="{3E93F073-BD60-4A34-B28C-C954313937A0}" sibTransId="{8953DE3B-6E67-4289-847D-74CB64FCF20E}"/>
    <dgm:cxn modelId="{555DBEC9-80B8-4E38-A295-69512DFE5C0F}" type="presOf" srcId="{74E7049D-3B61-45D3-ACDC-EF176417E62A}" destId="{090AF1B6-C33E-433B-AD79-DE435B62D85C}" srcOrd="0" destOrd="0" presId="urn:microsoft.com/office/officeart/2005/8/layout/lProcess1#1"/>
    <dgm:cxn modelId="{E14645D5-3B25-4786-96AF-66C3E1184661}" type="presOf" srcId="{D955AC04-5176-4A12-B6D5-9BA8B6F3648B}" destId="{5CA6E640-AD0C-4D86-AD56-CD0296B4CD73}" srcOrd="0" destOrd="0" presId="urn:microsoft.com/office/officeart/2005/8/layout/lProcess1#1"/>
    <dgm:cxn modelId="{D6323DDD-60BC-47DC-A1AD-DE2B6E847CBC}" type="presOf" srcId="{D9771359-8BFD-465E-9E44-04347C861335}" destId="{DA079357-CE50-4940-9D39-5206B4B6747E}" srcOrd="0" destOrd="0" presId="urn:microsoft.com/office/officeart/2005/8/layout/lProcess1#1"/>
    <dgm:cxn modelId="{1F70AAE0-1549-41C8-8260-98812C360A67}" type="presOf" srcId="{E2A96FDE-AD91-4C0F-9BE2-E2BA855FBDEC}" destId="{546A5835-6576-41D6-BAE9-6D31C06014FF}" srcOrd="0" destOrd="0" presId="urn:microsoft.com/office/officeart/2005/8/layout/lProcess1#1"/>
    <dgm:cxn modelId="{DB37294E-5762-46E4-BB0A-9E1E9B72F45D}" type="presParOf" srcId="{DA079357-CE50-4940-9D39-5206B4B6747E}" destId="{80D1FAF9-48F4-4ADF-A92F-3152A1EC6098}" srcOrd="0" destOrd="0" presId="urn:microsoft.com/office/officeart/2005/8/layout/lProcess1#1"/>
    <dgm:cxn modelId="{3FF4DD30-3F4A-4DF3-BF10-5223C2DCDF64}" type="presParOf" srcId="{80D1FAF9-48F4-4ADF-A92F-3152A1EC6098}" destId="{717966B2-56E0-4340-8D0B-AC34E8D01B90}" srcOrd="0" destOrd="0" presId="urn:microsoft.com/office/officeart/2005/8/layout/lProcess1#1"/>
    <dgm:cxn modelId="{7F8F6B35-3D7F-4458-ADB0-9A4B73221830}" type="presParOf" srcId="{80D1FAF9-48F4-4ADF-A92F-3152A1EC6098}" destId="{546A5835-6576-41D6-BAE9-6D31C06014FF}" srcOrd="1" destOrd="0" presId="urn:microsoft.com/office/officeart/2005/8/layout/lProcess1#1"/>
    <dgm:cxn modelId="{F2653DBA-420F-49C5-8289-AD59FC947B8B}" type="presParOf" srcId="{80D1FAF9-48F4-4ADF-A92F-3152A1EC6098}" destId="{A515B6A9-0F0E-4A03-AF74-4E28BC797F55}" srcOrd="2" destOrd="0" presId="urn:microsoft.com/office/officeart/2005/8/layout/lProcess1#1"/>
    <dgm:cxn modelId="{CEE5A52A-2DA5-4FEB-9140-E287C0588D4C}" type="presParOf" srcId="{80D1FAF9-48F4-4ADF-A92F-3152A1EC6098}" destId="{5CA6E640-AD0C-4D86-AD56-CD0296B4CD73}" srcOrd="3" destOrd="0" presId="urn:microsoft.com/office/officeart/2005/8/layout/lProcess1#1"/>
    <dgm:cxn modelId="{756BCF2C-327B-4C29-82FE-DE050CC4F82C}" type="presParOf" srcId="{80D1FAF9-48F4-4ADF-A92F-3152A1EC6098}" destId="{090AF1B6-C33E-433B-AD79-DE435B62D85C}" srcOrd="4" destOrd="0" presId="urn:microsoft.com/office/officeart/2005/8/layout/l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966B2-56E0-4340-8D0B-AC34E8D01B90}">
      <dsp:nvSpPr>
        <dsp:cNvPr id="0" name=""/>
        <dsp:cNvSpPr/>
      </dsp:nvSpPr>
      <dsp:spPr bwMode="white">
        <a:xfrm>
          <a:off x="1620" y="447444"/>
          <a:ext cx="2912573" cy="728143"/>
        </a:xfrm>
        <a:prstGeom prst="roundRect">
          <a:avLst>
            <a:gd name="adj" fmla="val 10000"/>
          </a:avLst>
        </a:prstGeom>
        <a:solidFill>
          <a:srgbClr val="CCE6E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经典测验理论（</a:t>
          </a:r>
          <a:r>
            <a:rPr lang="en-US" altLang="en-US" sz="1800" kern="1200" dirty="0">
              <a:solidFill>
                <a:schemeClr val="tx1"/>
              </a:solidFill>
              <a:latin typeface="微软雅黑" panose="020B0503020204020204" pitchFamily="34" charset="-122"/>
              <a:ea typeface="微软雅黑" panose="020B0503020204020204" pitchFamily="34" charset="-122"/>
            </a:rPr>
            <a:t>CTT</a:t>
          </a:r>
          <a:r>
            <a:rPr lang="zh-CN" altLang="en-US" sz="1800" kern="1200" dirty="0">
              <a:solidFill>
                <a:schemeClr val="tx1"/>
              </a:solidFill>
              <a:latin typeface="微软雅黑" panose="020B0503020204020204" pitchFamily="34" charset="-122"/>
              <a:ea typeface="微软雅黑" panose="020B0503020204020204" pitchFamily="34" charset="-122"/>
            </a:rPr>
            <a:t>）</a:t>
          </a:r>
        </a:p>
      </dsp:txBody>
      <dsp:txXfrm>
        <a:off x="22947" y="468771"/>
        <a:ext cx="2869919" cy="685489"/>
      </dsp:txXfrm>
    </dsp:sp>
    <dsp:sp modelId="{546A5835-6576-41D6-BAE9-6D31C06014FF}">
      <dsp:nvSpPr>
        <dsp:cNvPr id="0" name=""/>
        <dsp:cNvSpPr/>
      </dsp:nvSpPr>
      <dsp:spPr>
        <a:xfrm rot="5400000">
          <a:off x="1394194" y="1239300"/>
          <a:ext cx="127425" cy="127425"/>
        </a:xfrm>
        <a:prstGeom prst="rightArrow">
          <a:avLst>
            <a:gd name="adj1" fmla="val 66700"/>
            <a:gd name="adj2" fmla="val 50000"/>
          </a:avLst>
        </a:prstGeom>
        <a:solidFill>
          <a:srgbClr val="CCE6E3"/>
        </a:solidFill>
        <a:ln>
          <a:noFill/>
        </a:ln>
        <a:effectLst/>
      </dsp:spPr>
      <dsp:style>
        <a:lnRef idx="0">
          <a:scrgbClr r="0" g="0" b="0"/>
        </a:lnRef>
        <a:fillRef idx="1">
          <a:scrgbClr r="0" g="0" b="0"/>
        </a:fillRef>
        <a:effectRef idx="0">
          <a:scrgbClr r="0" g="0" b="0"/>
        </a:effectRef>
        <a:fontRef idx="minor">
          <a:schemeClr val="lt1"/>
        </a:fontRef>
      </dsp:style>
    </dsp:sp>
    <dsp:sp modelId="{A515B6A9-0F0E-4A03-AF74-4E28BC797F55}">
      <dsp:nvSpPr>
        <dsp:cNvPr id="0" name=""/>
        <dsp:cNvSpPr/>
      </dsp:nvSpPr>
      <dsp:spPr bwMode="white">
        <a:xfrm>
          <a:off x="1620" y="1430438"/>
          <a:ext cx="2912573" cy="728143"/>
        </a:xfrm>
        <a:prstGeom prst="roundRect">
          <a:avLst>
            <a:gd name="adj" fmla="val 10000"/>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sym typeface="+mn-ea"/>
            </a:rPr>
            <a:t>项目反应理论（</a:t>
          </a:r>
          <a:r>
            <a:rPr lang="en-US" altLang="en-US" sz="1800" kern="1200" dirty="0">
              <a:latin typeface="微软雅黑" panose="020B0503020204020204" pitchFamily="34" charset="-122"/>
              <a:ea typeface="微软雅黑" panose="020B0503020204020204" pitchFamily="34" charset="-122"/>
              <a:sym typeface="+mn-ea"/>
            </a:rPr>
            <a:t>IRT</a:t>
          </a:r>
          <a:r>
            <a:rPr lang="zh-CN" altLang="en-US" sz="1800" kern="1200" dirty="0">
              <a:latin typeface="微软雅黑" panose="020B0503020204020204" pitchFamily="34" charset="-122"/>
              <a:ea typeface="微软雅黑" panose="020B0503020204020204" pitchFamily="34" charset="-122"/>
              <a:sym typeface="+mn-ea"/>
            </a:rPr>
            <a:t>）</a:t>
          </a:r>
        </a:p>
      </dsp:txBody>
      <dsp:txXfrm>
        <a:off x="22947" y="1451765"/>
        <a:ext cx="2869919" cy="685489"/>
      </dsp:txXfrm>
    </dsp:sp>
    <dsp:sp modelId="{5CA6E640-AD0C-4D86-AD56-CD0296B4CD73}">
      <dsp:nvSpPr>
        <dsp:cNvPr id="0" name=""/>
        <dsp:cNvSpPr/>
      </dsp:nvSpPr>
      <dsp:spPr>
        <a:xfrm rot="5400000">
          <a:off x="1394194" y="2222294"/>
          <a:ext cx="127425" cy="127425"/>
        </a:xfrm>
        <a:prstGeom prst="rightArrow">
          <a:avLst>
            <a:gd name="adj1" fmla="val 667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090AF1B6-C33E-433B-AD79-DE435B62D85C}">
      <dsp:nvSpPr>
        <dsp:cNvPr id="0" name=""/>
        <dsp:cNvSpPr/>
      </dsp:nvSpPr>
      <dsp:spPr bwMode="white">
        <a:xfrm>
          <a:off x="1620" y="2413431"/>
          <a:ext cx="2912573" cy="728143"/>
        </a:xfrm>
        <a:prstGeom prst="roundRect">
          <a:avLst>
            <a:gd name="adj" fmla="val 10000"/>
          </a:avLst>
        </a:prstGeom>
        <a:solidFill>
          <a:schemeClr val="accent2">
            <a:lumMod val="7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solidFill>
                <a:schemeClr val="bg1"/>
              </a:solidFill>
              <a:latin typeface="微软雅黑" panose="020B0503020204020204" pitchFamily="34" charset="-122"/>
              <a:ea typeface="微软雅黑" panose="020B0503020204020204" pitchFamily="34" charset="-122"/>
              <a:sym typeface="+mn-ea"/>
            </a:rPr>
            <a:t>认知诊断模型（</a:t>
          </a:r>
          <a:r>
            <a:rPr lang="en-US" altLang="en-US" sz="1800" kern="1200" dirty="0">
              <a:solidFill>
                <a:schemeClr val="bg1"/>
              </a:solidFill>
              <a:latin typeface="微软雅黑" panose="020B0503020204020204" pitchFamily="34" charset="-122"/>
              <a:ea typeface="微软雅黑" panose="020B0503020204020204" pitchFamily="34" charset="-122"/>
              <a:sym typeface="+mn-ea"/>
            </a:rPr>
            <a:t>CDM</a:t>
          </a:r>
          <a:r>
            <a:rPr lang="zh-CN" altLang="en-US" sz="1800" kern="1200" dirty="0">
              <a:solidFill>
                <a:schemeClr val="bg1"/>
              </a:solidFill>
              <a:latin typeface="微软雅黑" panose="020B0503020204020204" pitchFamily="34" charset="-122"/>
              <a:ea typeface="微软雅黑" panose="020B0503020204020204" pitchFamily="34" charset="-122"/>
              <a:sym typeface="+mn-ea"/>
            </a:rPr>
            <a:t>）</a:t>
          </a:r>
        </a:p>
      </dsp:txBody>
      <dsp:txXfrm>
        <a:off x="22947" y="2434758"/>
        <a:ext cx="2869919" cy="6854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rSet qsTypeId="urn:microsoft.com/office/officeart/2005/8/quickstyle/simple5"/>
        </dgm:pt>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2024/3/26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0.wmf"/><Relationship Id="rId7"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11.emf"/><Relationship Id="rId10" Type="http://schemas.openxmlformats.org/officeDocument/2006/relationships/image" Target="../media/image14.emf"/><Relationship Id="rId4" Type="http://schemas.openxmlformats.org/officeDocument/2006/relationships/oleObject" Target="../embeddings/oleObject6.bin"/><Relationship Id="rId9"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9.emf"/><Relationship Id="rId7" Type="http://schemas.openxmlformats.org/officeDocument/2006/relationships/image" Target="../media/image21.emf"/><Relationship Id="rId2" Type="http://schemas.openxmlformats.org/officeDocument/2006/relationships/oleObject" Target="../embeddings/oleObject9.bin"/><Relationship Id="rId1" Type="http://schemas.openxmlformats.org/officeDocument/2006/relationships/slideLayout" Target="../slideLayouts/slideLayout1.xml"/><Relationship Id="rId6" Type="http://schemas.openxmlformats.org/officeDocument/2006/relationships/oleObject" Target="../embeddings/oleObject11.bin"/><Relationship Id="rId5" Type="http://schemas.openxmlformats.org/officeDocument/2006/relationships/image" Target="../media/image20.emf"/><Relationship Id="rId10" Type="http://schemas.openxmlformats.org/officeDocument/2006/relationships/image" Target="../media/image23.emf"/><Relationship Id="rId4" Type="http://schemas.openxmlformats.org/officeDocument/2006/relationships/oleObject" Target="../embeddings/oleObject10.bin"/><Relationship Id="rId9"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84669" y="2087464"/>
            <a:ext cx="7425511" cy="646331"/>
          </a:xfrm>
          <a:prstGeom prst="rect">
            <a:avLst/>
          </a:prstGeom>
          <a:noFill/>
        </p:spPr>
        <p:txBody>
          <a:bodyPr wrap="square" rtlCol="0">
            <a:spAutoFit/>
          </a:bodyPr>
          <a:lstStyle/>
          <a:p>
            <a:r>
              <a:rPr lang="zh-CN" altLang="en-US" sz="3600" b="1" dirty="0">
                <a:ln w="6350">
                  <a:noFill/>
                </a:ln>
                <a:solidFill>
                  <a:schemeClr val="tx1">
                    <a:lumMod val="75000"/>
                  </a:schemeClr>
                </a:solidFill>
                <a:latin typeface="微软雅黑" panose="020B0503020204020204" pitchFamily="34" charset="-122"/>
                <a:ea typeface="微软雅黑" panose="020B0503020204020204" pitchFamily="34" charset="-122"/>
              </a:rPr>
              <a:t>基于变量选择的一种</a:t>
            </a:r>
            <a:r>
              <a:rPr lang="en-US" altLang="zh-CN" sz="3600" b="1" dirty="0">
                <a:ln w="6350">
                  <a:noFill/>
                </a:ln>
                <a:solidFill>
                  <a:schemeClr val="tx1">
                    <a:lumMod val="75000"/>
                  </a:schemeClr>
                </a:solidFill>
                <a:latin typeface="微软雅黑" panose="020B0503020204020204" pitchFamily="34" charset="-122"/>
                <a:ea typeface="微软雅黑" panose="020B0503020204020204" pitchFamily="34" charset="-122"/>
              </a:rPr>
              <a:t>Q</a:t>
            </a:r>
            <a:r>
              <a:rPr lang="zh-CN" altLang="en-US" sz="3600" b="1" dirty="0">
                <a:ln w="6350">
                  <a:noFill/>
                </a:ln>
                <a:solidFill>
                  <a:schemeClr val="tx1">
                    <a:lumMod val="75000"/>
                  </a:schemeClr>
                </a:solidFill>
                <a:latin typeface="微软雅黑" panose="020B0503020204020204" pitchFamily="34" charset="-122"/>
                <a:ea typeface="微软雅黑" panose="020B0503020204020204" pitchFamily="34" charset="-122"/>
              </a:rPr>
              <a:t>矩阵修正方法</a:t>
            </a:r>
          </a:p>
        </p:txBody>
      </p:sp>
      <p:sp>
        <p:nvSpPr>
          <p:cNvPr id="23" name="圆角矩形 22"/>
          <p:cNvSpPr/>
          <p:nvPr/>
        </p:nvSpPr>
        <p:spPr>
          <a:xfrm>
            <a:off x="2286000" y="3168903"/>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anose="020B0604020202020204" pitchFamily="34" charset="0"/>
              <a:buNone/>
            </a:pPr>
            <a:r>
              <a:rPr lang="en-US" altLang="zh-CN" sz="1000" dirty="0">
                <a:solidFill>
                  <a:schemeClr val="bg1">
                    <a:lumMod val="50000"/>
                  </a:schemeClr>
                </a:solidFill>
              </a:rPr>
              <a:t>A Q-Matrix Validation Method Based on Variable Selection</a:t>
            </a:r>
            <a:endParaRPr lang="zh-CN" altLang="en-US" sz="1000" dirty="0">
              <a:solidFill>
                <a:schemeClr val="bg1">
                  <a:lumMod val="50000"/>
                </a:schemeClr>
              </a:solidFill>
            </a:endParaRPr>
          </a:p>
        </p:txBody>
      </p:sp>
      <p:grpSp>
        <p:nvGrpSpPr>
          <p:cNvPr id="21" name="组合 20"/>
          <p:cNvGrpSpPr/>
          <p:nvPr/>
        </p:nvGrpSpPr>
        <p:grpSpPr>
          <a:xfrm>
            <a:off x="0" y="2960509"/>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华师logo"/>
          <p:cNvPicPr>
            <a:picLocks noChangeAspect="1"/>
          </p:cNvPicPr>
          <p:nvPr/>
        </p:nvPicPr>
        <p:blipFill>
          <a:blip r:embed="rId2"/>
          <a:srcRect l="8063" t="48" r="10951" b="2076"/>
          <a:stretch>
            <a:fillRect/>
          </a:stretch>
        </p:blipFill>
        <p:spPr>
          <a:xfrm>
            <a:off x="3930967" y="569665"/>
            <a:ext cx="1282065" cy="1287145"/>
          </a:xfrm>
          <a:prstGeom prst="ellipse">
            <a:avLst/>
          </a:prstGeom>
        </p:spPr>
      </p:pic>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0" name="组合 9"/>
          <p:cNvGrpSpPr/>
          <p:nvPr/>
        </p:nvGrpSpPr>
        <p:grpSpPr>
          <a:xfrm>
            <a:off x="2325133" y="3852350"/>
            <a:ext cx="304800" cy="285115"/>
            <a:chOff x="801291" y="3535885"/>
            <a:chExt cx="219347" cy="219347"/>
          </a:xfrm>
        </p:grpSpPr>
        <p:sp>
          <p:nvSpPr>
            <p:cNvPr id="1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860980" y="3583766"/>
              <a:ext cx="100336" cy="114060"/>
              <a:chOff x="860980" y="3583766"/>
              <a:chExt cx="100336" cy="114060"/>
            </a:xfrm>
          </p:grpSpPr>
          <p:sp>
            <p:nvSpPr>
              <p:cNvPr id="14"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sp>
            <p:nvSpPr>
              <p:cNvPr id="15"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grpSp>
      <p:grpSp>
        <p:nvGrpSpPr>
          <p:cNvPr id="16" name="Group 14"/>
          <p:cNvGrpSpPr/>
          <p:nvPr/>
        </p:nvGrpSpPr>
        <p:grpSpPr bwMode="auto">
          <a:xfrm>
            <a:off x="4763533" y="3861240"/>
            <a:ext cx="304800" cy="285115"/>
            <a:chOff x="4248" y="3024"/>
            <a:chExt cx="600" cy="599"/>
          </a:xfrm>
        </p:grpSpPr>
        <p:sp>
          <p:nvSpPr>
            <p:cNvPr id="17"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Group 16"/>
            <p:cNvGrpSpPr/>
            <p:nvPr/>
          </p:nvGrpSpPr>
          <p:grpSpPr bwMode="auto">
            <a:xfrm>
              <a:off x="4441" y="3144"/>
              <a:ext cx="215" cy="345"/>
              <a:chOff x="4441" y="3144"/>
              <a:chExt cx="215" cy="345"/>
            </a:xfrm>
          </p:grpSpPr>
          <p:sp>
            <p:nvSpPr>
              <p:cNvPr id="19"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36" name="Text Box 19"/>
          <p:cNvSpPr txBox="1">
            <a:spLocks noChangeArrowheads="1"/>
          </p:cNvSpPr>
          <p:nvPr/>
        </p:nvSpPr>
        <p:spPr bwMode="auto">
          <a:xfrm>
            <a:off x="2629933" y="3852350"/>
            <a:ext cx="23241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75000"/>
                  </a:schemeClr>
                </a:solidFill>
                <a:latin typeface="微软雅黑" panose="020B0503020204020204" pitchFamily="34" charset="-122"/>
                <a:ea typeface="微软雅黑" panose="020B0503020204020204" pitchFamily="34" charset="-122"/>
              </a:rPr>
              <a:t>指导老师：李波</a:t>
            </a:r>
          </a:p>
        </p:txBody>
      </p:sp>
      <p:sp>
        <p:nvSpPr>
          <p:cNvPr id="37" name="Text Box 20"/>
          <p:cNvSpPr txBox="1">
            <a:spLocks noChangeArrowheads="1"/>
          </p:cNvSpPr>
          <p:nvPr/>
        </p:nvSpPr>
        <p:spPr bwMode="auto">
          <a:xfrm>
            <a:off x="5111513" y="3852350"/>
            <a:ext cx="222123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75000"/>
                  </a:schemeClr>
                </a:solidFill>
                <a:latin typeface="微软雅黑" panose="020B0503020204020204" pitchFamily="34" charset="-122"/>
                <a:ea typeface="微软雅黑" panose="020B0503020204020204" pitchFamily="34" charset="-122"/>
              </a:rPr>
              <a:t>答辩人：刁茜叶子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研究内容</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081685E-CA89-310F-3BBA-03B0FEA8D638}"/>
              </a:ext>
            </a:extLst>
          </p:cNvPr>
          <p:cNvGrpSpPr/>
          <p:nvPr/>
        </p:nvGrpSpPr>
        <p:grpSpPr>
          <a:xfrm>
            <a:off x="611560" y="1449338"/>
            <a:ext cx="7708592" cy="2244823"/>
            <a:chOff x="679832" y="1598651"/>
            <a:chExt cx="7708592" cy="2244823"/>
          </a:xfrm>
        </p:grpSpPr>
        <p:sp>
          <p:nvSpPr>
            <p:cNvPr id="3" name="矩形 2">
              <a:extLst>
                <a:ext uri="{FF2B5EF4-FFF2-40B4-BE49-F238E27FC236}">
                  <a16:creationId xmlns:a16="http://schemas.microsoft.com/office/drawing/2014/main" id="{E6CFEAF7-E01A-F608-C47E-A903F462E4FF}"/>
                </a:ext>
              </a:extLst>
            </p:cNvPr>
            <p:cNvSpPr/>
            <p:nvPr/>
          </p:nvSpPr>
          <p:spPr>
            <a:xfrm>
              <a:off x="967862" y="1598651"/>
              <a:ext cx="2550788"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6369"/>
                  </a:solidFill>
                  <a:latin typeface="微软雅黑" panose="020B0503020204020204" pitchFamily="34" charset="-122"/>
                  <a:ea typeface="微软雅黑" panose="020B0503020204020204" pitchFamily="34" charset="-122"/>
                </a:rPr>
                <a:t>ILR</a:t>
              </a:r>
              <a:r>
                <a:rPr lang="zh-CN" altLang="en-US" sz="1400" dirty="0">
                  <a:solidFill>
                    <a:srgbClr val="006369"/>
                  </a:solidFill>
                  <a:latin typeface="微软雅黑" panose="020B0503020204020204" pitchFamily="34" charset="-122"/>
                  <a:ea typeface="微软雅黑" panose="020B0503020204020204" pitchFamily="34" charset="-122"/>
                </a:rPr>
                <a:t>方法的提出</a:t>
              </a:r>
            </a:p>
          </p:txBody>
        </p:sp>
        <p:sp>
          <p:nvSpPr>
            <p:cNvPr id="4" name="矩形 3">
              <a:extLst>
                <a:ext uri="{FF2B5EF4-FFF2-40B4-BE49-F238E27FC236}">
                  <a16:creationId xmlns:a16="http://schemas.microsoft.com/office/drawing/2014/main" id="{26D34046-1EAA-1A77-028E-676231550B46}"/>
                </a:ext>
              </a:extLst>
            </p:cNvPr>
            <p:cNvSpPr/>
            <p:nvPr/>
          </p:nvSpPr>
          <p:spPr>
            <a:xfrm>
              <a:off x="679832" y="2511639"/>
              <a:ext cx="312685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二级评分中</a:t>
              </a:r>
              <a:r>
                <a:rPr lang="en-US" altLang="zh-CN" sz="1400" dirty="0">
                  <a:solidFill>
                    <a:srgbClr val="006369"/>
                  </a:solidFill>
                  <a:latin typeface="微软雅黑" panose="020B0503020204020204" pitchFamily="34" charset="-122"/>
                  <a:ea typeface="微软雅黑" panose="020B0503020204020204" pitchFamily="34" charset="-122"/>
                </a:rPr>
                <a:t>Q</a:t>
              </a:r>
              <a:r>
                <a:rPr lang="zh-CN" altLang="en-US" sz="1400" dirty="0">
                  <a:solidFill>
                    <a:srgbClr val="006369"/>
                  </a:solidFill>
                  <a:latin typeface="微软雅黑" panose="020B0503020204020204" pitchFamily="34" charset="-122"/>
                  <a:ea typeface="微软雅黑" panose="020B0503020204020204" pitchFamily="34" charset="-122"/>
                </a:rPr>
                <a:t>矩阵修正方法的对比</a:t>
              </a:r>
            </a:p>
          </p:txBody>
        </p:sp>
        <p:sp>
          <p:nvSpPr>
            <p:cNvPr id="5" name="矩形 4">
              <a:extLst>
                <a:ext uri="{FF2B5EF4-FFF2-40B4-BE49-F238E27FC236}">
                  <a16:creationId xmlns:a16="http://schemas.microsoft.com/office/drawing/2014/main" id="{20EE6500-D992-1369-5579-84C7A4A71558}"/>
                </a:ext>
              </a:extLst>
            </p:cNvPr>
            <p:cNvSpPr/>
            <p:nvPr/>
          </p:nvSpPr>
          <p:spPr>
            <a:xfrm>
              <a:off x="679832" y="3424276"/>
              <a:ext cx="312685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多级评分中</a:t>
              </a:r>
              <a:r>
                <a:rPr lang="en-US" altLang="zh-CN" sz="1400" dirty="0">
                  <a:solidFill>
                    <a:srgbClr val="006369"/>
                  </a:solidFill>
                  <a:latin typeface="微软雅黑" panose="020B0503020204020204" pitchFamily="34" charset="-122"/>
                  <a:ea typeface="微软雅黑" panose="020B0503020204020204" pitchFamily="34" charset="-122"/>
                </a:rPr>
                <a:t>Q</a:t>
              </a:r>
              <a:r>
                <a:rPr lang="zh-CN" altLang="en-US" sz="1400" dirty="0">
                  <a:solidFill>
                    <a:srgbClr val="006369"/>
                  </a:solidFill>
                  <a:latin typeface="微软雅黑" panose="020B0503020204020204" pitchFamily="34" charset="-122"/>
                  <a:ea typeface="微软雅黑" panose="020B0503020204020204" pitchFamily="34" charset="-122"/>
                </a:rPr>
                <a:t>矩阵修正方法的对比</a:t>
              </a:r>
            </a:p>
          </p:txBody>
        </p:sp>
        <p:sp>
          <p:nvSpPr>
            <p:cNvPr id="6" name="箭头: 下 5">
              <a:extLst>
                <a:ext uri="{FF2B5EF4-FFF2-40B4-BE49-F238E27FC236}">
                  <a16:creationId xmlns:a16="http://schemas.microsoft.com/office/drawing/2014/main" id="{17EAF9F6-811A-B7FA-8C1F-AAEDD4F5D2B9}"/>
                </a:ext>
              </a:extLst>
            </p:cNvPr>
            <p:cNvSpPr/>
            <p:nvPr/>
          </p:nvSpPr>
          <p:spPr>
            <a:xfrm>
              <a:off x="2082042" y="2055145"/>
              <a:ext cx="322427" cy="404291"/>
            </a:xfrm>
            <a:prstGeom prst="down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BC90F60A-EDCB-099B-9FA2-C6BFBF98A83F}"/>
                </a:ext>
              </a:extLst>
            </p:cNvPr>
            <p:cNvSpPr/>
            <p:nvPr/>
          </p:nvSpPr>
          <p:spPr>
            <a:xfrm>
              <a:off x="2082042" y="2968133"/>
              <a:ext cx="322427" cy="404291"/>
            </a:xfrm>
            <a:prstGeom prst="down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31519914-3CB3-F6B6-FBF0-C2A45C9BE176}"/>
                </a:ext>
              </a:extLst>
            </p:cNvPr>
            <p:cNvSpPr/>
            <p:nvPr/>
          </p:nvSpPr>
          <p:spPr>
            <a:xfrm>
              <a:off x="3923928" y="2601467"/>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25CCBCE1-CE17-B938-1FE1-B2C2E6515149}"/>
                </a:ext>
              </a:extLst>
            </p:cNvPr>
            <p:cNvSpPr/>
            <p:nvPr/>
          </p:nvSpPr>
          <p:spPr>
            <a:xfrm>
              <a:off x="3923928" y="3478699"/>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CB44B4B-D0F0-C498-6232-FBE2938BE425}"/>
                </a:ext>
              </a:extLst>
            </p:cNvPr>
            <p:cNvSpPr/>
            <p:nvPr/>
          </p:nvSpPr>
          <p:spPr>
            <a:xfrm>
              <a:off x="4441520" y="2511639"/>
              <a:ext cx="149863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模拟实验</a:t>
              </a:r>
            </a:p>
          </p:txBody>
        </p:sp>
        <p:sp>
          <p:nvSpPr>
            <p:cNvPr id="11" name="箭头: 右 10">
              <a:extLst>
                <a:ext uri="{FF2B5EF4-FFF2-40B4-BE49-F238E27FC236}">
                  <a16:creationId xmlns:a16="http://schemas.microsoft.com/office/drawing/2014/main" id="{34ED8C3D-7BE1-298F-922A-84253CDC4933}"/>
                </a:ext>
              </a:extLst>
            </p:cNvPr>
            <p:cNvSpPr/>
            <p:nvPr/>
          </p:nvSpPr>
          <p:spPr>
            <a:xfrm>
              <a:off x="6070632" y="2589570"/>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CBF8C74-6CDA-C001-C515-5CAE67C3B5A5}"/>
                </a:ext>
              </a:extLst>
            </p:cNvPr>
            <p:cNvSpPr/>
            <p:nvPr/>
          </p:nvSpPr>
          <p:spPr>
            <a:xfrm>
              <a:off x="6588224" y="2499742"/>
              <a:ext cx="1800200"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实证数据对比</a:t>
              </a:r>
            </a:p>
          </p:txBody>
        </p:sp>
        <p:sp>
          <p:nvSpPr>
            <p:cNvPr id="16" name="矩形 15">
              <a:extLst>
                <a:ext uri="{FF2B5EF4-FFF2-40B4-BE49-F238E27FC236}">
                  <a16:creationId xmlns:a16="http://schemas.microsoft.com/office/drawing/2014/main" id="{5BABFFDB-F337-91F8-3524-CD62FDC1AB26}"/>
                </a:ext>
              </a:extLst>
            </p:cNvPr>
            <p:cNvSpPr/>
            <p:nvPr/>
          </p:nvSpPr>
          <p:spPr>
            <a:xfrm>
              <a:off x="4441520" y="3439183"/>
              <a:ext cx="149863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模拟实验</a:t>
              </a:r>
            </a:p>
          </p:txBody>
        </p:sp>
        <p:sp>
          <p:nvSpPr>
            <p:cNvPr id="17" name="箭头: 右 16">
              <a:extLst>
                <a:ext uri="{FF2B5EF4-FFF2-40B4-BE49-F238E27FC236}">
                  <a16:creationId xmlns:a16="http://schemas.microsoft.com/office/drawing/2014/main" id="{47263CCC-0770-5EFD-0B56-7F6205C3F040}"/>
                </a:ext>
              </a:extLst>
            </p:cNvPr>
            <p:cNvSpPr/>
            <p:nvPr/>
          </p:nvSpPr>
          <p:spPr>
            <a:xfrm>
              <a:off x="6070632" y="3517114"/>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323416A-A197-9CE4-D163-B0F427DC9372}"/>
                </a:ext>
              </a:extLst>
            </p:cNvPr>
            <p:cNvSpPr/>
            <p:nvPr/>
          </p:nvSpPr>
          <p:spPr>
            <a:xfrm>
              <a:off x="6588224" y="3427286"/>
              <a:ext cx="1800200"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实证数据对比</a:t>
              </a:r>
            </a:p>
          </p:txBody>
        </p:sp>
      </p:grpSp>
      <p:sp>
        <p:nvSpPr>
          <p:cNvPr id="21" name="箭头: 右 20">
            <a:extLst>
              <a:ext uri="{FF2B5EF4-FFF2-40B4-BE49-F238E27FC236}">
                <a16:creationId xmlns:a16="http://schemas.microsoft.com/office/drawing/2014/main" id="{A0F79703-DFA9-B4AC-1F06-2EBF03C2B6AA}"/>
              </a:ext>
            </a:extLst>
          </p:cNvPr>
          <p:cNvSpPr/>
          <p:nvPr/>
        </p:nvSpPr>
        <p:spPr>
          <a:xfrm>
            <a:off x="3622360" y="1536978"/>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721AAE5-2266-C46C-7DCA-22D68EF255C3}"/>
              </a:ext>
            </a:extLst>
          </p:cNvPr>
          <p:cNvSpPr/>
          <p:nvPr/>
        </p:nvSpPr>
        <p:spPr>
          <a:xfrm>
            <a:off x="4139952" y="1447150"/>
            <a:ext cx="149863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方法原理</a:t>
            </a:r>
          </a:p>
        </p:txBody>
      </p:sp>
      <p:sp>
        <p:nvSpPr>
          <p:cNvPr id="23" name="箭头: 右 22">
            <a:extLst>
              <a:ext uri="{FF2B5EF4-FFF2-40B4-BE49-F238E27FC236}">
                <a16:creationId xmlns:a16="http://schemas.microsoft.com/office/drawing/2014/main" id="{ADC75557-388E-6787-8D73-292C7E4A1A5E}"/>
              </a:ext>
            </a:extLst>
          </p:cNvPr>
          <p:cNvSpPr/>
          <p:nvPr/>
        </p:nvSpPr>
        <p:spPr>
          <a:xfrm>
            <a:off x="5769064" y="1525081"/>
            <a:ext cx="432048" cy="295444"/>
          </a:xfrm>
          <a:prstGeom prst="rightArrow">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D9365EE-738C-7CD5-ABC3-45B220DD6F31}"/>
              </a:ext>
            </a:extLst>
          </p:cNvPr>
          <p:cNvSpPr/>
          <p:nvPr/>
        </p:nvSpPr>
        <p:spPr>
          <a:xfrm>
            <a:off x="6286656" y="1435253"/>
            <a:ext cx="1597712" cy="404291"/>
          </a:xfrm>
          <a:prstGeom prst="rect">
            <a:avLst/>
          </a:prstGeom>
          <a:noFill/>
          <a:ln w="1905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6369"/>
                </a:solidFill>
                <a:latin typeface="微软雅黑" panose="020B0503020204020204" pitchFamily="34" charset="-122"/>
                <a:ea typeface="微软雅黑" panose="020B0503020204020204" pitchFamily="34" charset="-122"/>
              </a:rPr>
              <a:t>修正步骤</a:t>
            </a:r>
          </a:p>
        </p:txBody>
      </p:sp>
    </p:spTree>
    <p:extLst>
      <p:ext uri="{BB962C8B-B14F-4D97-AF65-F5344CB8AC3E}">
        <p14:creationId xmlns:p14="http://schemas.microsoft.com/office/powerpoint/2010/main" val="315126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5">
            <a:extLst>
              <a:ext uri="{FF2B5EF4-FFF2-40B4-BE49-F238E27FC236}">
                <a16:creationId xmlns:a16="http://schemas.microsoft.com/office/drawing/2014/main" id="{EA59EEFE-0FF9-3050-E1E3-B9FA8A31DE40}"/>
              </a:ext>
            </a:extLst>
          </p:cNvPr>
          <p:cNvSpPr txBox="1"/>
          <p:nvPr/>
        </p:nvSpPr>
        <p:spPr>
          <a:xfrm>
            <a:off x="1835696" y="1157986"/>
            <a:ext cx="1788213" cy="2184252"/>
          </a:xfrm>
          <a:prstGeom prst="rect">
            <a:avLst/>
          </a:prstGeom>
          <a:noFill/>
        </p:spPr>
        <p:txBody>
          <a:bodyPr wrap="square" rtlCol="0">
            <a:spAutoFit/>
          </a:bodyPr>
          <a:lstStyle/>
          <a:p>
            <a:pPr algn="ctr">
              <a:lnSpc>
                <a:spcPct val="125000"/>
              </a:lnSpc>
            </a:pPr>
            <a:r>
              <a:rPr lang="en-US" altLang="zh-CN" sz="12000" b="1" dirty="0">
                <a:ln w="6350">
                  <a:noFill/>
                </a:ln>
                <a:solidFill>
                  <a:srgbClr val="006369"/>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12000" dirty="0">
              <a:ln w="6350">
                <a:noFill/>
              </a:ln>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B8E8A6-7C48-0B83-09D2-E95AC2AC879F}"/>
              </a:ext>
            </a:extLst>
          </p:cNvPr>
          <p:cNvSpPr/>
          <p:nvPr/>
        </p:nvSpPr>
        <p:spPr>
          <a:xfrm>
            <a:off x="4067944" y="1707654"/>
            <a:ext cx="3528392" cy="646331"/>
          </a:xfrm>
          <a:prstGeom prst="rect">
            <a:avLst/>
          </a:prstGeom>
          <a:noFill/>
        </p:spPr>
        <p:txBody>
          <a:bodyPr wrap="square">
            <a:spAutoFit/>
          </a:bodyPr>
          <a:lstStyle/>
          <a:p>
            <a:r>
              <a:rPr lang="zh-CN" altLang="en-US" sz="3600" b="1" dirty="0">
                <a:solidFill>
                  <a:srgbClr val="006369"/>
                </a:solidFill>
                <a:latin typeface="微软雅黑" panose="020B0503020204020204" pitchFamily="34" charset="-122"/>
                <a:ea typeface="微软雅黑" panose="020B0503020204020204" pitchFamily="34" charset="-122"/>
              </a:rPr>
              <a:t>研究思路与方法</a:t>
            </a:r>
          </a:p>
        </p:txBody>
      </p:sp>
      <p:cxnSp>
        <p:nvCxnSpPr>
          <p:cNvPr id="22" name="直接连接符 21">
            <a:extLst>
              <a:ext uri="{FF2B5EF4-FFF2-40B4-BE49-F238E27FC236}">
                <a16:creationId xmlns:a16="http://schemas.microsoft.com/office/drawing/2014/main" id="{9D11C5F4-6952-9F13-5C0A-4E9A91B0EAFB}"/>
              </a:ext>
            </a:extLst>
          </p:cNvPr>
          <p:cNvCxnSpPr/>
          <p:nvPr/>
        </p:nvCxnSpPr>
        <p:spPr>
          <a:xfrm>
            <a:off x="3779912" y="1808865"/>
            <a:ext cx="0" cy="1152144"/>
          </a:xfrm>
          <a:prstGeom prst="line">
            <a:avLst/>
          </a:prstGeom>
          <a:ln w="15875">
            <a:solidFill>
              <a:srgbClr val="006369"/>
            </a:solidFill>
          </a:ln>
        </p:spPr>
        <p:style>
          <a:lnRef idx="1">
            <a:schemeClr val="accent1"/>
          </a:lnRef>
          <a:fillRef idx="0">
            <a:schemeClr val="accent1"/>
          </a:fillRef>
          <a:effectRef idx="0">
            <a:schemeClr val="accent1"/>
          </a:effectRef>
          <a:fontRef idx="minor">
            <a:schemeClr val="tx1"/>
          </a:fontRef>
        </p:style>
      </p:cxnSp>
      <p:sp>
        <p:nvSpPr>
          <p:cNvPr id="5" name="iŝ1îďè">
            <a:extLst>
              <a:ext uri="{FF2B5EF4-FFF2-40B4-BE49-F238E27FC236}">
                <a16:creationId xmlns:a16="http://schemas.microsoft.com/office/drawing/2014/main" id="{99400BB5-C5B8-7A44-4426-441062612740}"/>
              </a:ext>
            </a:extLst>
          </p:cNvPr>
          <p:cNvSpPr/>
          <p:nvPr/>
        </p:nvSpPr>
        <p:spPr bwMode="auto">
          <a:xfrm>
            <a:off x="4060839" y="2353985"/>
            <a:ext cx="1162145" cy="72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设计思路</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修正步骤</a:t>
            </a:r>
            <a:endParaRPr lang="en-US" altLang="zh-CN" sz="1400" dirty="0">
              <a:latin typeface="微软雅黑" panose="020B0503020204020204" pitchFamily="34" charset="-122"/>
              <a:ea typeface="微软雅黑" panose="020B0503020204020204" pitchFamily="34" charset="-122"/>
            </a:endParaRPr>
          </a:p>
        </p:txBody>
      </p:sp>
      <p:sp>
        <p:nvSpPr>
          <p:cNvPr id="6" name="iŝ1îďè">
            <a:extLst>
              <a:ext uri="{FF2B5EF4-FFF2-40B4-BE49-F238E27FC236}">
                <a16:creationId xmlns:a16="http://schemas.microsoft.com/office/drawing/2014/main" id="{EF5E0C05-8938-31E0-EB39-BEBF3847ED69}"/>
              </a:ext>
            </a:extLst>
          </p:cNvPr>
          <p:cNvSpPr/>
          <p:nvPr/>
        </p:nvSpPr>
        <p:spPr bwMode="auto">
          <a:xfrm>
            <a:off x="5425055" y="2353985"/>
            <a:ext cx="20232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方法原理</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00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5AB8998F-9B67-F011-822B-BD1584AA3701}"/>
              </a:ext>
            </a:extLst>
          </p:cNvPr>
          <p:cNvGraphicFramePr>
            <a:graphicFrameLocks noChangeAspect="1"/>
          </p:cNvGraphicFramePr>
          <p:nvPr>
            <p:extLst>
              <p:ext uri="{D42A27DB-BD31-4B8C-83A1-F6EECF244321}">
                <p14:modId xmlns:p14="http://schemas.microsoft.com/office/powerpoint/2010/main" val="1160025124"/>
              </p:ext>
            </p:extLst>
          </p:nvPr>
        </p:nvGraphicFramePr>
        <p:xfrm>
          <a:off x="2673859" y="1128402"/>
          <a:ext cx="4560887" cy="466725"/>
        </p:xfrm>
        <a:graphic>
          <a:graphicData uri="http://schemas.openxmlformats.org/presentationml/2006/ole">
            <mc:AlternateContent xmlns:mc="http://schemas.openxmlformats.org/markup-compatibility/2006">
              <mc:Choice xmlns:v="urn:schemas-microsoft-com:vml" Requires="v">
                <p:oleObj name="Equation" r:id="rId2" imgW="4560681" imgH="466544" progId="Equation.DSMT4">
                  <p:embed/>
                </p:oleObj>
              </mc:Choice>
              <mc:Fallback>
                <p:oleObj name="Equation" r:id="rId2" imgW="4560681" imgH="466544" progId="Equation.DSMT4">
                  <p:embed/>
                  <p:pic>
                    <p:nvPicPr>
                      <p:cNvPr id="0" name=""/>
                      <p:cNvPicPr/>
                      <p:nvPr/>
                    </p:nvPicPr>
                    <p:blipFill>
                      <a:blip r:embed="rId3"/>
                      <a:stretch>
                        <a:fillRect/>
                      </a:stretch>
                    </p:blipFill>
                    <p:spPr>
                      <a:xfrm>
                        <a:off x="2673859" y="1128402"/>
                        <a:ext cx="4560887" cy="466725"/>
                      </a:xfrm>
                      <a:prstGeom prst="rect">
                        <a:avLst/>
                      </a:prstGeom>
                    </p:spPr>
                  </p:pic>
                </p:oleObj>
              </mc:Fallback>
            </mc:AlternateContent>
          </a:graphicData>
        </a:graphic>
      </p:graphicFrame>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设计思路</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powerpoint template design by DAJU_PPT正版来源小红书大橘PPT微信DAJU_PPT请勿抄袭搬运！盗版必究！">
            <a:extLst>
              <a:ext uri="{FF2B5EF4-FFF2-40B4-BE49-F238E27FC236}">
                <a16:creationId xmlns:a16="http://schemas.microsoft.com/office/drawing/2014/main" id="{081E4A95-C3E3-DA9B-DC87-9B5FD4B6DBAC}"/>
              </a:ext>
            </a:extLst>
          </p:cNvPr>
          <p:cNvSpPr txBox="1"/>
          <p:nvPr/>
        </p:nvSpPr>
        <p:spPr>
          <a:xfrm>
            <a:off x="1391464" y="3898810"/>
            <a:ext cx="1060998" cy="21544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spc="100" dirty="0">
                <a:latin typeface="微软雅黑" panose="020B0503020204020204" pitchFamily="34" charset="-122"/>
                <a:ea typeface="微软雅黑" panose="020B0503020204020204" pitchFamily="34" charset="-122"/>
              </a:rPr>
              <a:t>ILR</a:t>
            </a:r>
            <a:endParaRPr lang="zh-CN" altLang="en-US" sz="1400" b="1" spc="1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D4EAD77-E819-1B3E-61D7-C3C342F25A75}"/>
              </a:ext>
            </a:extLst>
          </p:cNvPr>
          <p:cNvSpPr txBox="1"/>
          <p:nvPr/>
        </p:nvSpPr>
        <p:spPr>
          <a:xfrm>
            <a:off x="1249325" y="3040045"/>
            <a:ext cx="6596277" cy="646331"/>
          </a:xfrm>
          <a:prstGeom prst="rect">
            <a:avLst/>
          </a:prstGeom>
          <a:noFill/>
        </p:spPr>
        <p:txBody>
          <a:bodyPr wrap="square" rtlCol="0">
            <a:spAutoFit/>
          </a:bodyPr>
          <a:lstStyle/>
          <a:p>
            <a:r>
              <a:rPr lang="en-US" altLang="zh-CN" sz="1200" dirty="0">
                <a:effectLst/>
                <a:latin typeface="微软雅黑" panose="020B0503020204020204" pitchFamily="34" charset="-122"/>
                <a:ea typeface="微软雅黑" panose="020B0503020204020204" pitchFamily="34" charset="-122"/>
              </a:rPr>
              <a:t>ILR</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方法将</a:t>
            </a:r>
            <a:r>
              <a:rPr lang="en-US" altLang="zh-CN" sz="1200" dirty="0">
                <a:effectLst/>
                <a:latin typeface="微软雅黑" panose="020B0503020204020204" pitchFamily="34" charset="-122"/>
                <a:ea typeface="微软雅黑" panose="020B0503020204020204" pitchFamily="34" charset="-122"/>
              </a:rPr>
              <a:t>Q</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矩阵修正问题为变量选择问题，</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将被试者的属性掌握情况作为自变量，被试者在项目上的作答反应（二元时取值为</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，多元时取值为多个类别）作为因变量，考虑使用逻辑回归模型进行预测。</a:t>
            </a:r>
            <a:endParaRPr lang="zh-CN" altLang="en-US" sz="1200" dirty="0">
              <a:latin typeface="微软雅黑" panose="020B0503020204020204" pitchFamily="34" charset="-122"/>
              <a:ea typeface="微软雅黑" panose="020B0503020204020204" pitchFamily="34" charset="-122"/>
            </a:endParaRPr>
          </a:p>
        </p:txBody>
      </p:sp>
      <p:sp>
        <p:nvSpPr>
          <p:cNvPr id="2" name="powerpoint template design by DAJU_PPT正版来源小红书大橘PPT微信DAJU_PPT请勿抄袭搬运！盗版必究！">
            <a:extLst>
              <a:ext uri="{FF2B5EF4-FFF2-40B4-BE49-F238E27FC236}">
                <a16:creationId xmlns:a16="http://schemas.microsoft.com/office/drawing/2014/main" id="{6F24B2AC-2C7C-86C2-4FC2-F30DF087F66C}"/>
              </a:ext>
            </a:extLst>
          </p:cNvPr>
          <p:cNvSpPr txBox="1"/>
          <p:nvPr/>
        </p:nvSpPr>
        <p:spPr>
          <a:xfrm>
            <a:off x="1362655" y="1273477"/>
            <a:ext cx="1060998" cy="21544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spc="100" dirty="0">
                <a:latin typeface="微软雅黑" panose="020B0503020204020204" pitchFamily="34" charset="-122"/>
                <a:ea typeface="微软雅黑" panose="020B0503020204020204" pitchFamily="34" charset="-122"/>
              </a:rPr>
              <a:t>S-GDINA</a:t>
            </a:r>
            <a:endParaRPr lang="zh-CN" altLang="en-US" sz="1400" b="1" spc="100" dirty="0">
              <a:latin typeface="微软雅黑" panose="020B0503020204020204" pitchFamily="34" charset="-122"/>
              <a:ea typeface="微软雅黑" panose="020B0503020204020204" pitchFamily="34" charset="-122"/>
            </a:endParaRPr>
          </a:p>
        </p:txBody>
      </p:sp>
      <p:sp>
        <p:nvSpPr>
          <p:cNvPr id="11" name="powerpoint template design by DAJU_PPT正版来源小红书大橘PPT微信DAJU_PPT请勿抄袭搬运！盗版必究！-4">
            <a:extLst>
              <a:ext uri="{FF2B5EF4-FFF2-40B4-BE49-F238E27FC236}">
                <a16:creationId xmlns:a16="http://schemas.microsoft.com/office/drawing/2014/main" id="{EFAB4B68-DDC8-CB07-E8E3-3FC779CF9A25}"/>
              </a:ext>
            </a:extLst>
          </p:cNvPr>
          <p:cNvSpPr/>
          <p:nvPr/>
        </p:nvSpPr>
        <p:spPr>
          <a:xfrm>
            <a:off x="6084168" y="2057920"/>
            <a:ext cx="1688405" cy="461665"/>
          </a:xfrm>
          <a:prstGeom prst="roundRect">
            <a:avLst/>
          </a:prstGeom>
          <a:solidFill>
            <a:srgbClr val="84CBC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计算成本非常高</a:t>
            </a:r>
          </a:p>
        </p:txBody>
      </p:sp>
      <p:sp>
        <p:nvSpPr>
          <p:cNvPr id="14" name="powerpoint template design by DAJU_PPT正版来源小红书大橘PPT微信DAJU_PPT请勿抄袭搬运！盗版必究！-9">
            <a:extLst>
              <a:ext uri="{FF2B5EF4-FFF2-40B4-BE49-F238E27FC236}">
                <a16:creationId xmlns:a16="http://schemas.microsoft.com/office/drawing/2014/main" id="{E2F42CC9-13F0-E856-37C1-B38D29D4757B}"/>
              </a:ext>
            </a:extLst>
          </p:cNvPr>
          <p:cNvSpPr/>
          <p:nvPr/>
        </p:nvSpPr>
        <p:spPr>
          <a:xfrm>
            <a:off x="971600" y="1796115"/>
            <a:ext cx="5112568" cy="919419"/>
          </a:xfrm>
          <a:prstGeom prst="rect">
            <a:avLst/>
          </a:prstGeom>
        </p:spPr>
        <p:txBody>
          <a:bodyPr wrap="square">
            <a:spAutoFit/>
          </a:bodyPr>
          <a:lstStyle/>
          <a:p>
            <a:pPr marL="257175" indent="-257175">
              <a:lnSpc>
                <a:spcPct val="125000"/>
              </a:lnSpc>
              <a:buFont typeface="+mj-lt"/>
              <a:buAutoNum type="arabicPeriod"/>
            </a:pPr>
            <a:r>
              <a:rPr lang="en-US" altLang="zh-CN" sz="1100" dirty="0">
                <a:latin typeface="微软雅黑" panose="020B0503020204020204" pitchFamily="34" charset="-122"/>
                <a:ea typeface="微软雅黑" panose="020B0503020204020204" pitchFamily="34" charset="-122"/>
                <a:cs typeface="+mn-ea"/>
                <a:sym typeface="+mn-lt"/>
              </a:rPr>
              <a:t>Stepwise</a:t>
            </a:r>
            <a:r>
              <a:rPr lang="zh-CN" altLang="en-US" sz="1100" dirty="0">
                <a:latin typeface="微软雅黑" panose="020B0503020204020204" pitchFamily="34" charset="-122"/>
                <a:ea typeface="微软雅黑" panose="020B0503020204020204" pitchFamily="34" charset="-122"/>
                <a:cs typeface="+mn-ea"/>
                <a:sym typeface="+mn-lt"/>
              </a:rPr>
              <a:t>方法（</a:t>
            </a:r>
            <a:r>
              <a:rPr lang="en-US" altLang="zh-CN" sz="1100" dirty="0">
                <a:latin typeface="微软雅黑" panose="020B0503020204020204" pitchFamily="34" charset="-122"/>
                <a:ea typeface="微软雅黑" panose="020B0503020204020204" pitchFamily="34" charset="-122"/>
                <a:cs typeface="+mn-ea"/>
                <a:sym typeface="+mn-lt"/>
              </a:rPr>
              <a:t>2019</a:t>
            </a:r>
            <a:r>
              <a:rPr lang="zh-CN" altLang="en-US" sz="1100" dirty="0">
                <a:latin typeface="微软雅黑" panose="020B0503020204020204" pitchFamily="34" charset="-122"/>
                <a:ea typeface="微软雅黑" panose="020B0503020204020204" pitchFamily="34" charset="-122"/>
                <a:cs typeface="+mn-ea"/>
                <a:sym typeface="+mn-lt"/>
              </a:rPr>
              <a:t>）：首先根据</a:t>
            </a:r>
            <a:r>
              <a:rPr lang="en-US" altLang="zh-CN" sz="1100" dirty="0">
                <a:latin typeface="微软雅黑" panose="020B0503020204020204" pitchFamily="34" charset="-122"/>
                <a:ea typeface="微软雅黑" panose="020B0503020204020204" pitchFamily="34" charset="-122"/>
                <a:cs typeface="+mn-ea"/>
                <a:sym typeface="+mn-lt"/>
              </a:rPr>
              <a:t>ς2</a:t>
            </a:r>
            <a:r>
              <a:rPr lang="zh-CN" altLang="en-US" sz="1100" dirty="0">
                <a:latin typeface="微软雅黑" panose="020B0503020204020204" pitchFamily="34" charset="-122"/>
                <a:ea typeface="微软雅黑" panose="020B0503020204020204" pitchFamily="34" charset="-122"/>
                <a:cs typeface="+mn-ea"/>
                <a:sym typeface="+mn-lt"/>
              </a:rPr>
              <a:t>法筛选出每个属性可能的</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向量，然后通过</a:t>
            </a:r>
            <a:r>
              <a:rPr lang="en-US" altLang="zh-CN" sz="1100" dirty="0">
                <a:latin typeface="微软雅黑" panose="020B0503020204020204" pitchFamily="34" charset="-122"/>
                <a:ea typeface="微软雅黑" panose="020B0503020204020204" pitchFamily="34" charset="-122"/>
                <a:cs typeface="+mn-ea"/>
                <a:sym typeface="+mn-lt"/>
              </a:rPr>
              <a:t>Wald </a:t>
            </a:r>
            <a:r>
              <a:rPr lang="zh-CN" altLang="en-US" sz="1100" dirty="0">
                <a:latin typeface="微软雅黑" panose="020B0503020204020204" pitchFamily="34" charset="-122"/>
                <a:ea typeface="微软雅黑" panose="020B0503020204020204" pitchFamily="34" charset="-122"/>
                <a:cs typeface="+mn-ea"/>
                <a:sym typeface="+mn-lt"/>
              </a:rPr>
              <a:t>检验逐个类别进行</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向量的修正。</a:t>
            </a:r>
            <a:endParaRPr lang="en-US" altLang="zh-CN" sz="1100" dirty="0">
              <a:latin typeface="微软雅黑" panose="020B0503020204020204" pitchFamily="34" charset="-122"/>
              <a:ea typeface="微软雅黑" panose="020B0503020204020204" pitchFamily="34" charset="-122"/>
              <a:cs typeface="+mn-ea"/>
              <a:sym typeface="+mn-lt"/>
            </a:endParaRPr>
          </a:p>
          <a:p>
            <a:pPr marL="257175" indent="-257175">
              <a:lnSpc>
                <a:spcPct val="125000"/>
              </a:lnSpc>
              <a:buFont typeface="+mj-lt"/>
              <a:buAutoNum type="arabicPeriod"/>
            </a:pPr>
            <a:r>
              <a:rPr lang="zh-CN" altLang="en-US" sz="1100" dirty="0">
                <a:latin typeface="微软雅黑" panose="020B0503020204020204" pitchFamily="34" charset="-122"/>
                <a:ea typeface="微软雅黑" panose="020B0503020204020204" pitchFamily="34" charset="-122"/>
                <a:cs typeface="+mn-ea"/>
                <a:sym typeface="+mn-lt"/>
              </a:rPr>
              <a:t>相对拟合指标法（</a:t>
            </a:r>
            <a:r>
              <a:rPr lang="en-US" altLang="zh-CN" sz="1100" dirty="0">
                <a:latin typeface="微软雅黑" panose="020B0503020204020204" pitchFamily="34" charset="-122"/>
                <a:ea typeface="微软雅黑" panose="020B0503020204020204" pitchFamily="34" charset="-122"/>
                <a:cs typeface="+mn-ea"/>
                <a:sym typeface="+mn-lt"/>
              </a:rPr>
              <a:t>2020</a:t>
            </a:r>
            <a:r>
              <a:rPr lang="zh-CN" altLang="en-US" sz="1100" dirty="0">
                <a:latin typeface="微软雅黑" panose="020B0503020204020204" pitchFamily="34" charset="-122"/>
                <a:ea typeface="微软雅黑" panose="020B0503020204020204" pitchFamily="34" charset="-122"/>
                <a:cs typeface="+mn-ea"/>
                <a:sym typeface="+mn-lt"/>
              </a:rPr>
              <a:t>）：计算每个项目所有可能的</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向量对应的相对拟合统计量</a:t>
            </a:r>
            <a:r>
              <a:rPr lang="en-US" altLang="zh-CN" sz="1100" dirty="0">
                <a:latin typeface="微软雅黑" panose="020B0503020204020204" pitchFamily="34" charset="-122"/>
                <a:ea typeface="微软雅黑" panose="020B0503020204020204" pitchFamily="34" charset="-122"/>
                <a:cs typeface="+mn-ea"/>
                <a:sym typeface="+mn-lt"/>
              </a:rPr>
              <a:t>-2LL</a:t>
            </a:r>
            <a:r>
              <a:rPr lang="zh-CN" altLang="en-US" sz="1100" dirty="0">
                <a:latin typeface="微软雅黑" panose="020B0503020204020204" pitchFamily="34" charset="-122"/>
                <a:ea typeface="微软雅黑" panose="020B0503020204020204" pitchFamily="34" charset="-122"/>
                <a:cs typeface="+mn-ea"/>
                <a:sym typeface="+mn-lt"/>
              </a:rPr>
              <a:t>、</a:t>
            </a:r>
            <a:r>
              <a:rPr lang="en-US" altLang="zh-CN" sz="1100" dirty="0">
                <a:latin typeface="微软雅黑" panose="020B0503020204020204" pitchFamily="34" charset="-122"/>
                <a:ea typeface="微软雅黑" panose="020B0503020204020204" pitchFamily="34" charset="-122"/>
                <a:cs typeface="+mn-ea"/>
                <a:sym typeface="+mn-lt"/>
              </a:rPr>
              <a:t>AIC</a:t>
            </a:r>
            <a:r>
              <a:rPr lang="zh-CN" altLang="en-US" sz="1100" dirty="0">
                <a:latin typeface="微软雅黑" panose="020B0503020204020204" pitchFamily="34" charset="-122"/>
                <a:ea typeface="微软雅黑" panose="020B0503020204020204" pitchFamily="34" charset="-122"/>
                <a:cs typeface="+mn-ea"/>
                <a:sym typeface="+mn-lt"/>
              </a:rPr>
              <a:t>、</a:t>
            </a:r>
            <a:r>
              <a:rPr lang="en-US" altLang="zh-CN" sz="1100" dirty="0">
                <a:latin typeface="微软雅黑" panose="020B0503020204020204" pitchFamily="34" charset="-122"/>
                <a:ea typeface="微软雅黑" panose="020B0503020204020204" pitchFamily="34" charset="-122"/>
                <a:cs typeface="+mn-ea"/>
                <a:sym typeface="+mn-lt"/>
              </a:rPr>
              <a:t>BIC</a:t>
            </a:r>
            <a:r>
              <a:rPr lang="zh-CN" altLang="en-US" sz="1100" dirty="0">
                <a:latin typeface="微软雅黑" panose="020B0503020204020204" pitchFamily="34" charset="-122"/>
                <a:ea typeface="微软雅黑" panose="020B0503020204020204" pitchFamily="34" charset="-122"/>
                <a:cs typeface="+mn-ea"/>
                <a:sym typeface="+mn-lt"/>
              </a:rPr>
              <a:t>，选择最优拟合的属性掌握情况进行</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向量的修正。</a:t>
            </a:r>
          </a:p>
        </p:txBody>
      </p:sp>
      <p:sp>
        <p:nvSpPr>
          <p:cNvPr id="15" name="powerpoint template design by DAJU_PPT正版来源小红书大橘PPT微信DAJU_PPT请勿抄袭搬运！盗版必究！-1">
            <a:extLst>
              <a:ext uri="{FF2B5EF4-FFF2-40B4-BE49-F238E27FC236}">
                <a16:creationId xmlns:a16="http://schemas.microsoft.com/office/drawing/2014/main" id="{775CA676-1B55-1595-6C97-B4058A78D22F}"/>
              </a:ext>
            </a:extLst>
          </p:cNvPr>
          <p:cNvSpPr/>
          <p:nvPr/>
        </p:nvSpPr>
        <p:spPr>
          <a:xfrm>
            <a:off x="899592" y="1705709"/>
            <a:ext cx="6971004" cy="1117548"/>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17" name="矩形 16">
            <a:extLst>
              <a:ext uri="{FF2B5EF4-FFF2-40B4-BE49-F238E27FC236}">
                <a16:creationId xmlns:a16="http://schemas.microsoft.com/office/drawing/2014/main" id="{2B2593E2-0D6B-2022-A28D-8BFACCFC4613}"/>
              </a:ext>
            </a:extLst>
          </p:cNvPr>
          <p:cNvSpPr/>
          <p:nvPr/>
        </p:nvSpPr>
        <p:spPr>
          <a:xfrm>
            <a:off x="3749155" y="1198747"/>
            <a:ext cx="239431" cy="364903"/>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2308386-B8A0-673A-39B8-7461DC88598E}"/>
              </a:ext>
            </a:extLst>
          </p:cNvPr>
          <p:cNvCxnSpPr>
            <a:cxnSpLocks/>
          </p:cNvCxnSpPr>
          <p:nvPr/>
        </p:nvCxnSpPr>
        <p:spPr>
          <a:xfrm>
            <a:off x="3754640" y="1016763"/>
            <a:ext cx="133683" cy="173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6B67BA0-D682-0B60-3952-FDC44118CFD8}"/>
              </a:ext>
            </a:extLst>
          </p:cNvPr>
          <p:cNvSpPr txBox="1"/>
          <p:nvPr/>
        </p:nvSpPr>
        <p:spPr>
          <a:xfrm>
            <a:off x="2843808" y="586153"/>
            <a:ext cx="1406997" cy="415498"/>
          </a:xfrm>
          <a:prstGeom prst="rect">
            <a:avLst/>
          </a:prstGeom>
          <a:noFill/>
        </p:spPr>
        <p:txBody>
          <a:bodyPr wrap="square" rtlCol="0">
            <a:spAutoFit/>
          </a:bodyPr>
          <a:lstStyle/>
          <a:p>
            <a:r>
              <a:rPr lang="zh-CN" altLang="zh-CN"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所有属性都没有掌握且正确作答的概率</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CE3A975E-3C11-E731-520D-A31A4FE7852D}"/>
              </a:ext>
            </a:extLst>
          </p:cNvPr>
          <p:cNvSpPr/>
          <p:nvPr/>
        </p:nvSpPr>
        <p:spPr>
          <a:xfrm>
            <a:off x="4280423" y="1190691"/>
            <a:ext cx="215689" cy="364903"/>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AC86B254-CA27-DC2C-2B1E-39D789CE192D}"/>
              </a:ext>
            </a:extLst>
          </p:cNvPr>
          <p:cNvCxnSpPr>
            <a:cxnSpLocks/>
          </p:cNvCxnSpPr>
          <p:nvPr/>
        </p:nvCxnSpPr>
        <p:spPr>
          <a:xfrm flipH="1">
            <a:off x="4378479" y="1007452"/>
            <a:ext cx="168986" cy="1676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0E90806-DC74-BC16-1372-9C63EF13B2DA}"/>
              </a:ext>
            </a:extLst>
          </p:cNvPr>
          <p:cNvSpPr txBox="1"/>
          <p:nvPr/>
        </p:nvSpPr>
        <p:spPr>
          <a:xfrm>
            <a:off x="4250805" y="584136"/>
            <a:ext cx="1406997" cy="415498"/>
          </a:xfrm>
          <a:prstGeom prst="rect">
            <a:avLst/>
          </a:prstGeom>
          <a:noFill/>
        </p:spPr>
        <p:txBody>
          <a:bodyPr wrap="square" rtlCol="0">
            <a:spAutoFit/>
          </a:bodyPr>
          <a:lstStyle/>
          <a:p>
            <a:r>
              <a:rPr lang="zh-CN" altLang="en-US"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掌握属性</a:t>
            </a:r>
            <a:r>
              <a:rPr lang="en-US" altLang="zh-CN"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对正确回答项目增加的概率</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4AD38BF2-AB2B-9175-F3F6-22CCE1D99C56}"/>
              </a:ext>
            </a:extLst>
          </p:cNvPr>
          <p:cNvSpPr/>
          <p:nvPr/>
        </p:nvSpPr>
        <p:spPr>
          <a:xfrm>
            <a:off x="3365245" y="3801227"/>
            <a:ext cx="200526" cy="364903"/>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D33E5E86-6147-9511-4E68-7689BBA94D3F}"/>
              </a:ext>
            </a:extLst>
          </p:cNvPr>
          <p:cNvSpPr/>
          <p:nvPr/>
        </p:nvSpPr>
        <p:spPr>
          <a:xfrm>
            <a:off x="3855784" y="3800757"/>
            <a:ext cx="200526" cy="364903"/>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95E1DEC-3E36-406B-B351-03B5B49F30F0}"/>
              </a:ext>
            </a:extLst>
          </p:cNvPr>
          <p:cNvSpPr txBox="1"/>
          <p:nvPr/>
        </p:nvSpPr>
        <p:spPr>
          <a:xfrm>
            <a:off x="2521354" y="4360356"/>
            <a:ext cx="1273075" cy="577081"/>
          </a:xfrm>
          <a:prstGeom prst="rect">
            <a:avLst/>
          </a:prstGeom>
          <a:noFill/>
        </p:spPr>
        <p:txBody>
          <a:bodyPr wrap="square" rtlCol="0">
            <a:spAutoFit/>
          </a:bodyPr>
          <a:lstStyle/>
          <a:p>
            <a:r>
              <a:rPr lang="zh-CN" altLang="en-US"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所有特征值都为零时事件发生的基线对数几率</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0EB2632A-2A24-0C48-BE7A-0E779EB81C5B}"/>
              </a:ext>
            </a:extLst>
          </p:cNvPr>
          <p:cNvSpPr txBox="1"/>
          <p:nvPr/>
        </p:nvSpPr>
        <p:spPr>
          <a:xfrm>
            <a:off x="3870319" y="4360356"/>
            <a:ext cx="1391221" cy="577081"/>
          </a:xfrm>
          <a:prstGeom prst="rect">
            <a:avLst/>
          </a:prstGeom>
          <a:noFill/>
        </p:spPr>
        <p:txBody>
          <a:bodyPr wrap="square" rtlCol="0">
            <a:spAutoFit/>
          </a:bodyPr>
          <a:lstStyle/>
          <a:p>
            <a:r>
              <a:rPr lang="zh-CN" altLang="en-US" sz="105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特征值变化一个单位时，事件发生对数几率的变化量</a:t>
            </a:r>
            <a:endParaRPr lang="zh-CN" altLang="en-US" sz="1050" dirty="0">
              <a:solidFill>
                <a:srgbClr val="FF0000"/>
              </a:solidFill>
              <a:latin typeface="微软雅黑" panose="020B0503020204020204" pitchFamily="34" charset="-122"/>
              <a:ea typeface="微软雅黑" panose="020B0503020204020204" pitchFamily="34" charset="-122"/>
            </a:endParaRPr>
          </a:p>
        </p:txBody>
      </p:sp>
      <p:cxnSp>
        <p:nvCxnSpPr>
          <p:cNvPr id="44" name="直接箭头连接符 43">
            <a:extLst>
              <a:ext uri="{FF2B5EF4-FFF2-40B4-BE49-F238E27FC236}">
                <a16:creationId xmlns:a16="http://schemas.microsoft.com/office/drawing/2014/main" id="{F5468FF0-69CA-8E43-BE08-240CE1002B89}"/>
              </a:ext>
            </a:extLst>
          </p:cNvPr>
          <p:cNvCxnSpPr>
            <a:cxnSpLocks/>
          </p:cNvCxnSpPr>
          <p:nvPr/>
        </p:nvCxnSpPr>
        <p:spPr>
          <a:xfrm flipV="1">
            <a:off x="3263138" y="4156096"/>
            <a:ext cx="218884" cy="204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95ADE7C9-14D5-9F1B-E42D-B1D37E8EF491}"/>
              </a:ext>
            </a:extLst>
          </p:cNvPr>
          <p:cNvCxnSpPr>
            <a:cxnSpLocks/>
          </p:cNvCxnSpPr>
          <p:nvPr/>
        </p:nvCxnSpPr>
        <p:spPr>
          <a:xfrm flipH="1" flipV="1">
            <a:off x="3943431" y="4165660"/>
            <a:ext cx="214986" cy="194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对象 3">
            <a:extLst>
              <a:ext uri="{FF2B5EF4-FFF2-40B4-BE49-F238E27FC236}">
                <a16:creationId xmlns:a16="http://schemas.microsoft.com/office/drawing/2014/main" id="{006E07B9-3A9C-9F0E-FBBA-B2AC42AA7F92}"/>
              </a:ext>
            </a:extLst>
          </p:cNvPr>
          <p:cNvGraphicFramePr>
            <a:graphicFrameLocks noChangeAspect="1"/>
          </p:cNvGraphicFramePr>
          <p:nvPr>
            <p:extLst>
              <p:ext uri="{D42A27DB-BD31-4B8C-83A1-F6EECF244321}">
                <p14:modId xmlns:p14="http://schemas.microsoft.com/office/powerpoint/2010/main" val="619513323"/>
              </p:ext>
            </p:extLst>
          </p:nvPr>
        </p:nvGraphicFramePr>
        <p:xfrm>
          <a:off x="1803817" y="3723477"/>
          <a:ext cx="4494213" cy="504825"/>
        </p:xfrm>
        <a:graphic>
          <a:graphicData uri="http://schemas.openxmlformats.org/presentationml/2006/ole">
            <mc:AlternateContent xmlns:mc="http://schemas.openxmlformats.org/markup-compatibility/2006">
              <mc:Choice xmlns:v="urn:schemas-microsoft-com:vml" Requires="v">
                <p:oleObj name="Equation" r:id="rId4" imgW="4493750" imgH="504702" progId="Equation.DSMT4">
                  <p:embed/>
                </p:oleObj>
              </mc:Choice>
              <mc:Fallback>
                <p:oleObj name="Equation" r:id="rId4" imgW="4493750" imgH="504702" progId="Equation.DSMT4">
                  <p:embed/>
                  <p:pic>
                    <p:nvPicPr>
                      <p:cNvPr id="0" name=""/>
                      <p:cNvPicPr/>
                      <p:nvPr/>
                    </p:nvPicPr>
                    <p:blipFill>
                      <a:blip r:embed="rId5"/>
                      <a:stretch>
                        <a:fillRect/>
                      </a:stretch>
                    </p:blipFill>
                    <p:spPr>
                      <a:xfrm>
                        <a:off x="1803817" y="3723477"/>
                        <a:ext cx="4494213" cy="504825"/>
                      </a:xfrm>
                      <a:prstGeom prst="rect">
                        <a:avLst/>
                      </a:prstGeom>
                    </p:spPr>
                  </p:pic>
                </p:oleObj>
              </mc:Fallback>
            </mc:AlternateContent>
          </a:graphicData>
        </a:graphic>
      </p:graphicFrame>
    </p:spTree>
    <p:extLst>
      <p:ext uri="{BB962C8B-B14F-4D97-AF65-F5344CB8AC3E}">
        <p14:creationId xmlns:p14="http://schemas.microsoft.com/office/powerpoint/2010/main" val="244215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p:bldP spid="11" grpId="0" animBg="1"/>
      <p:bldP spid="14" grpId="0"/>
      <p:bldP spid="15" grpId="0" animBg="1"/>
      <p:bldP spid="17" grpId="0" animBg="1"/>
      <p:bldP spid="22" grpId="0"/>
      <p:bldP spid="24" grpId="0" animBg="1"/>
      <p:bldP spid="29" grpId="0"/>
      <p:bldP spid="39" grpId="0" animBg="1"/>
      <p:bldP spid="40" grpId="0" animBg="1"/>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werpoint template design by DAJU_PPT正版来源小红书大橘PPT微信DAJU_PPT请勿抄袭搬运！盗版必究！">
            <a:extLst>
              <a:ext uri="{FF2B5EF4-FFF2-40B4-BE49-F238E27FC236}">
                <a16:creationId xmlns:a16="http://schemas.microsoft.com/office/drawing/2014/main" id="{5911CA36-90B8-D7DD-3F30-F07BAC6A9766}"/>
              </a:ext>
            </a:extLst>
          </p:cNvPr>
          <p:cNvSpPr/>
          <p:nvPr/>
        </p:nvSpPr>
        <p:spPr>
          <a:xfrm>
            <a:off x="1085215" y="1254072"/>
            <a:ext cx="6783466" cy="1194714"/>
          </a:xfrm>
          <a:prstGeom prst="roundRect">
            <a:avLst/>
          </a:prstGeom>
          <a:solidFill>
            <a:srgbClr val="4BB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方法原理</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628B1AA3-15EB-389A-D9BD-7234AE94F5C8}"/>
              </a:ext>
            </a:extLst>
          </p:cNvPr>
          <p:cNvSpPr txBox="1"/>
          <p:nvPr/>
        </p:nvSpPr>
        <p:spPr>
          <a:xfrm>
            <a:off x="1217336" y="1335405"/>
            <a:ext cx="6492615" cy="994568"/>
          </a:xfrm>
          <a:prstGeom prst="rect">
            <a:avLst/>
          </a:prstGeom>
          <a:noFill/>
        </p:spPr>
        <p:txBody>
          <a:bodyPr wrap="square" rtlCol="0">
            <a:spAutoFit/>
          </a:bodyPr>
          <a:lstStyle/>
          <a:p>
            <a:pPr indent="304800" algn="just">
              <a:lnSpc>
                <a:spcPct val="125000"/>
              </a:lnSpc>
            </a:pPr>
            <a:r>
              <a:rPr lang="en-US" altLang="zh-CN" sz="1200" kern="100" dirty="0">
                <a:solidFill>
                  <a:schemeClr val="bg1"/>
                </a:solidFill>
                <a:effectLst/>
                <a:latin typeface="微软雅黑" panose="020B0503020204020204" pitchFamily="34" charset="-122"/>
                <a:ea typeface="微软雅黑" panose="020B0503020204020204" pitchFamily="34" charset="-122"/>
              </a:rPr>
              <a:t>ILR</a:t>
            </a:r>
            <a:r>
              <a:rPr lang="zh-CN" altLang="en-US" sz="1200" kern="100" dirty="0">
                <a:solidFill>
                  <a:schemeClr val="bg1"/>
                </a:solidFill>
                <a:effectLst/>
                <a:latin typeface="微软雅黑" panose="020B0503020204020204" pitchFamily="34" charset="-122"/>
                <a:ea typeface="微软雅黑" panose="020B0503020204020204" pitchFamily="34" charset="-122"/>
              </a:rPr>
              <a:t>方法假设项目考察某个属性或属性组合时，掌握这些属性的被试者有更大的概率正确回答这个项目。对于项目</a:t>
            </a:r>
            <a:r>
              <a:rPr lang="en-US" altLang="zh-CN" sz="1200" kern="100" dirty="0">
                <a:solidFill>
                  <a:schemeClr val="bg1"/>
                </a:solidFill>
                <a:latin typeface="微软雅黑" panose="020B0503020204020204" pitchFamily="34" charset="-122"/>
                <a:ea typeface="微软雅黑" panose="020B0503020204020204" pitchFamily="34" charset="-122"/>
              </a:rPr>
              <a:t>j</a:t>
            </a:r>
            <a:r>
              <a:rPr lang="zh-CN" altLang="en-US" sz="1200" kern="100" dirty="0">
                <a:solidFill>
                  <a:schemeClr val="bg1"/>
                </a:solidFill>
                <a:effectLst/>
                <a:latin typeface="微软雅黑" panose="020B0503020204020204" pitchFamily="34" charset="-122"/>
                <a:ea typeface="微软雅黑" panose="020B0503020204020204" pitchFamily="34" charset="-122"/>
              </a:rPr>
              <a:t>，如果学生掌握了属性</a:t>
            </a:r>
            <a:r>
              <a:rPr lang="en-US" altLang="zh-CN" sz="1200" kern="100" dirty="0">
                <a:solidFill>
                  <a:schemeClr val="bg1"/>
                </a:solidFill>
                <a:effectLst/>
                <a:latin typeface="微软雅黑" panose="020B0503020204020204" pitchFamily="34" charset="-122"/>
                <a:ea typeface="微软雅黑" panose="020B0503020204020204" pitchFamily="34" charset="-122"/>
              </a:rPr>
              <a:t>k</a:t>
            </a:r>
            <a:r>
              <a:rPr lang="zh-CN" altLang="en-US" sz="1200" kern="100" dirty="0">
                <a:solidFill>
                  <a:schemeClr val="bg1"/>
                </a:solidFill>
                <a:effectLst/>
                <a:latin typeface="微软雅黑" panose="020B0503020204020204" pitchFamily="34" charset="-122"/>
                <a:ea typeface="微软雅黑" panose="020B0503020204020204" pitchFamily="34" charset="-122"/>
              </a:rPr>
              <a:t>能显著增加正确回答该项目的概率，则认为项目</a:t>
            </a:r>
            <a:r>
              <a:rPr lang="en-US" altLang="zh-CN" sz="1200" kern="100" dirty="0">
                <a:solidFill>
                  <a:schemeClr val="bg1"/>
                </a:solidFill>
                <a:effectLst/>
                <a:latin typeface="微软雅黑" panose="020B0503020204020204" pitchFamily="34" charset="-122"/>
                <a:ea typeface="微软雅黑" panose="020B0503020204020204" pitchFamily="34" charset="-122"/>
              </a:rPr>
              <a:t>j</a:t>
            </a:r>
            <a:r>
              <a:rPr lang="zh-CN" altLang="en-US" sz="1200" kern="100" dirty="0">
                <a:solidFill>
                  <a:schemeClr val="bg1"/>
                </a:solidFill>
                <a:effectLst/>
                <a:latin typeface="微软雅黑" panose="020B0503020204020204" pitchFamily="34" charset="-122"/>
                <a:ea typeface="微软雅黑" panose="020B0503020204020204" pitchFamily="34" charset="-122"/>
              </a:rPr>
              <a:t>考察了属性</a:t>
            </a:r>
            <a:r>
              <a:rPr lang="en-US" altLang="zh-CN" sz="1200" kern="100" dirty="0">
                <a:solidFill>
                  <a:schemeClr val="bg1"/>
                </a:solidFill>
                <a:effectLst/>
                <a:latin typeface="微软雅黑" panose="020B0503020204020204" pitchFamily="34" charset="-122"/>
                <a:ea typeface="微软雅黑" panose="020B0503020204020204" pitchFamily="34" charset="-122"/>
              </a:rPr>
              <a:t>k</a:t>
            </a:r>
            <a:r>
              <a:rPr lang="zh-CN" altLang="en-US" sz="1200" kern="100" dirty="0">
                <a:solidFill>
                  <a:schemeClr val="bg1"/>
                </a:solidFill>
                <a:effectLst/>
                <a:latin typeface="微软雅黑" panose="020B0503020204020204" pitchFamily="34" charset="-122"/>
                <a:ea typeface="微软雅黑" panose="020B0503020204020204" pitchFamily="34" charset="-122"/>
              </a:rPr>
              <a:t>；相反，如果学生掌握了属性</a:t>
            </a:r>
            <a:r>
              <a:rPr lang="en-US" altLang="zh-CN" sz="1200" kern="100" dirty="0">
                <a:solidFill>
                  <a:schemeClr val="bg1"/>
                </a:solidFill>
                <a:effectLst/>
                <a:latin typeface="微软雅黑" panose="020B0503020204020204" pitchFamily="34" charset="-122"/>
                <a:ea typeface="微软雅黑" panose="020B0503020204020204" pitchFamily="34" charset="-122"/>
              </a:rPr>
              <a:t>k</a:t>
            </a:r>
            <a:r>
              <a:rPr lang="zh-CN" altLang="en-US" sz="1200" kern="100" dirty="0">
                <a:solidFill>
                  <a:schemeClr val="bg1"/>
                </a:solidFill>
                <a:effectLst/>
                <a:latin typeface="微软雅黑" panose="020B0503020204020204" pitchFamily="34" charset="-122"/>
                <a:ea typeface="微软雅黑" panose="020B0503020204020204" pitchFamily="34" charset="-122"/>
              </a:rPr>
              <a:t>不能显著增加其正确回答该项目的概率，则认为项目</a:t>
            </a:r>
            <a:r>
              <a:rPr lang="en-US" altLang="zh-CN" sz="1200" kern="100" dirty="0">
                <a:solidFill>
                  <a:schemeClr val="bg1"/>
                </a:solidFill>
                <a:effectLst/>
                <a:latin typeface="微软雅黑" panose="020B0503020204020204" pitchFamily="34" charset="-122"/>
                <a:ea typeface="微软雅黑" panose="020B0503020204020204" pitchFamily="34" charset="-122"/>
              </a:rPr>
              <a:t>j</a:t>
            </a:r>
            <a:r>
              <a:rPr lang="zh-CN" altLang="en-US" sz="1200" kern="100" dirty="0">
                <a:solidFill>
                  <a:schemeClr val="bg1"/>
                </a:solidFill>
                <a:effectLst/>
                <a:latin typeface="微软雅黑" panose="020B0503020204020204" pitchFamily="34" charset="-122"/>
                <a:ea typeface="微软雅黑" panose="020B0503020204020204" pitchFamily="34" charset="-122"/>
              </a:rPr>
              <a:t>没有考察属性</a:t>
            </a:r>
            <a:r>
              <a:rPr lang="en-US" altLang="zh-CN" sz="1200" kern="100" dirty="0">
                <a:solidFill>
                  <a:schemeClr val="bg1"/>
                </a:solidFill>
                <a:effectLst/>
                <a:latin typeface="微软雅黑" panose="020B0503020204020204" pitchFamily="34" charset="-122"/>
                <a:ea typeface="微软雅黑" panose="020B0503020204020204" pitchFamily="34" charset="-122"/>
              </a:rPr>
              <a:t>k</a:t>
            </a:r>
            <a:r>
              <a:rPr lang="zh-CN" altLang="en-US" sz="1200" kern="100" dirty="0">
                <a:solidFill>
                  <a:schemeClr val="bg1"/>
                </a:solidFill>
                <a:effectLst/>
                <a:latin typeface="微软雅黑" panose="020B0503020204020204" pitchFamily="34" charset="-122"/>
                <a:ea typeface="微软雅黑" panose="020B0503020204020204" pitchFamily="34" charset="-122"/>
              </a:rPr>
              <a:t>。</a:t>
            </a:r>
            <a:endParaRPr lang="zh-CN" altLang="zh-CN" sz="1200" kern="100" dirty="0">
              <a:solidFill>
                <a:schemeClr val="bg1"/>
              </a:solidFill>
              <a:effectLs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C7376E4-9249-4D53-321F-6904ADB48D6D}"/>
              </a:ext>
            </a:extLst>
          </p:cNvPr>
          <p:cNvSpPr txBox="1"/>
          <p:nvPr/>
        </p:nvSpPr>
        <p:spPr>
          <a:xfrm>
            <a:off x="5292080" y="2731677"/>
            <a:ext cx="3024336" cy="284630"/>
          </a:xfrm>
          <a:prstGeom prst="rect">
            <a:avLst/>
          </a:prstGeom>
          <a:noFill/>
        </p:spPr>
        <p:txBody>
          <a:bodyPr wrap="square">
            <a:spAutoFit/>
          </a:bodyPr>
          <a:lstStyle/>
          <a:p>
            <a:pPr indent="304800" algn="ctr">
              <a:lnSpc>
                <a:spcPct val="125000"/>
              </a:lnSpc>
              <a:spcBef>
                <a:spcPts val="600"/>
              </a:spcBef>
              <a:spcAft>
                <a:spcPts val="240"/>
              </a:spcAft>
            </a:pPr>
            <a:r>
              <a:rPr lang="zh-CN" altLang="zh-CN" sz="1100" kern="100" dirty="0">
                <a:effectLst/>
                <a:latin typeface="微软雅黑" panose="020B0503020204020204" pitchFamily="34" charset="-122"/>
                <a:ea typeface="微软雅黑" panose="020B0503020204020204" pitchFamily="34" charset="-122"/>
              </a:rPr>
              <a:t>表</a:t>
            </a:r>
            <a:r>
              <a:rPr lang="en-US" altLang="zh-CN" sz="1100" kern="100" dirty="0">
                <a:latin typeface="微软雅黑" panose="020B0503020204020204" pitchFamily="34" charset="-122"/>
                <a:ea typeface="微软雅黑" panose="020B0503020204020204" pitchFamily="34" charset="-122"/>
              </a:rPr>
              <a:t>2</a:t>
            </a:r>
            <a:r>
              <a:rPr lang="en-US" altLang="zh-CN" sz="1100" kern="100" dirty="0">
                <a:effectLst/>
                <a:latin typeface="微软雅黑" panose="020B0503020204020204" pitchFamily="34" charset="-122"/>
                <a:ea typeface="微软雅黑" panose="020B0503020204020204" pitchFamily="34" charset="-122"/>
              </a:rPr>
              <a:t> </a:t>
            </a:r>
            <a:r>
              <a:rPr lang="zh-CN" altLang="zh-CN" sz="1100" kern="100" dirty="0">
                <a:effectLst/>
                <a:latin typeface="微软雅黑" panose="020B0503020204020204" pitchFamily="34" charset="-122"/>
                <a:ea typeface="微软雅黑" panose="020B0503020204020204" pitchFamily="34" charset="-122"/>
              </a:rPr>
              <a:t>四种模式下学生的答对概率</a:t>
            </a:r>
          </a:p>
        </p:txBody>
      </p:sp>
      <p:pic>
        <p:nvPicPr>
          <p:cNvPr id="3" name="图片 2">
            <a:extLst>
              <a:ext uri="{FF2B5EF4-FFF2-40B4-BE49-F238E27FC236}">
                <a16:creationId xmlns:a16="http://schemas.microsoft.com/office/drawing/2014/main" id="{F30EE4EB-06A6-A5CC-83DA-94D836CE1E31}"/>
              </a:ext>
            </a:extLst>
          </p:cNvPr>
          <p:cNvPicPr>
            <a:picLocks noChangeAspect="1"/>
          </p:cNvPicPr>
          <p:nvPr/>
        </p:nvPicPr>
        <p:blipFill rotWithShape="1">
          <a:blip r:embed="rId2"/>
          <a:srcRect l="17003" r="16150"/>
          <a:stretch/>
        </p:blipFill>
        <p:spPr>
          <a:xfrm>
            <a:off x="5156320" y="3079588"/>
            <a:ext cx="3571641" cy="1527952"/>
          </a:xfrm>
          <a:prstGeom prst="rect">
            <a:avLst/>
          </a:prstGeom>
        </p:spPr>
      </p:pic>
      <p:sp>
        <p:nvSpPr>
          <p:cNvPr id="4" name="文本框 3">
            <a:extLst>
              <a:ext uri="{FF2B5EF4-FFF2-40B4-BE49-F238E27FC236}">
                <a16:creationId xmlns:a16="http://schemas.microsoft.com/office/drawing/2014/main" id="{E0C16635-9B37-CD03-DD3B-2A7E17EDCB55}"/>
              </a:ext>
            </a:extLst>
          </p:cNvPr>
          <p:cNvSpPr txBox="1"/>
          <p:nvPr/>
        </p:nvSpPr>
        <p:spPr>
          <a:xfrm>
            <a:off x="217418" y="2868417"/>
            <a:ext cx="4939793" cy="1456232"/>
          </a:xfrm>
          <a:prstGeom prst="rect">
            <a:avLst/>
          </a:prstGeom>
          <a:noFill/>
        </p:spPr>
        <p:txBody>
          <a:bodyPr wrap="square" rtlCol="0">
            <a:spAutoFit/>
          </a:bodyPr>
          <a:lstStyle/>
          <a:p>
            <a:pPr indent="304800" algn="just">
              <a:lnSpc>
                <a:spcPct val="125000"/>
              </a:lnSpc>
            </a:pPr>
            <a:r>
              <a:rPr lang="zh-CN" altLang="zh-CN" sz="1200" kern="100" dirty="0">
                <a:effectLst/>
                <a:latin typeface="微软雅黑" panose="020B0503020204020204" pitchFamily="34" charset="-122"/>
                <a:ea typeface="微软雅黑" panose="020B0503020204020204" pitchFamily="34" charset="-122"/>
              </a:rPr>
              <a:t>在理想状况下，假设某测验测量了两个属性：属性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和属性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，某题目考察了属性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。根据是否掌握属性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和属性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，学生被分为以下四组：</a:t>
            </a:r>
            <a:endParaRPr lang="en-US" altLang="zh-CN" sz="1200" kern="100" dirty="0">
              <a:effectLst/>
              <a:latin typeface="微软雅黑" panose="020B0503020204020204" pitchFamily="34" charset="-122"/>
              <a:ea typeface="微软雅黑" panose="020B0503020204020204" pitchFamily="34" charset="-122"/>
            </a:endParaRPr>
          </a:p>
          <a:p>
            <a:pPr indent="304800" algn="just">
              <a:lnSpc>
                <a:spcPct val="125000"/>
              </a:lnSpc>
            </a:pPr>
            <a:r>
              <a:rPr lang="zh-CN" altLang="zh-CN" sz="1200" kern="100" dirty="0">
                <a:effectLst/>
                <a:latin typeface="微软雅黑" panose="020B0503020204020204" pitchFamily="34" charset="-122"/>
                <a:ea typeface="微软雅黑" panose="020B0503020204020204" pitchFamily="34" charset="-122"/>
              </a:rPr>
              <a:t>属性掌握模式（</a:t>
            </a:r>
            <a:r>
              <a:rPr lang="en-US" altLang="zh-CN" sz="1200" kern="100" dirty="0">
                <a:effectLst/>
                <a:latin typeface="微软雅黑" panose="020B0503020204020204" pitchFamily="34" charset="-122"/>
                <a:ea typeface="微软雅黑" panose="020B0503020204020204" pitchFamily="34" charset="-122"/>
              </a:rPr>
              <a:t>00</a:t>
            </a:r>
            <a:r>
              <a:rPr lang="zh-CN" altLang="zh-CN" sz="1200" kern="100" dirty="0">
                <a:effectLst/>
                <a:latin typeface="微软雅黑" panose="020B0503020204020204" pitchFamily="34" charset="-122"/>
                <a:ea typeface="微软雅黑" panose="020B0503020204020204" pitchFamily="34" charset="-122"/>
              </a:rPr>
              <a:t>）：没有掌握属性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和属性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的学生；</a:t>
            </a:r>
            <a:endParaRPr lang="en-US" altLang="zh-CN" sz="1200" kern="100" dirty="0">
              <a:effectLst/>
              <a:latin typeface="微软雅黑" panose="020B0503020204020204" pitchFamily="34" charset="-122"/>
              <a:ea typeface="微软雅黑" panose="020B0503020204020204" pitchFamily="34" charset="-122"/>
            </a:endParaRPr>
          </a:p>
          <a:p>
            <a:pPr indent="304800" algn="just">
              <a:lnSpc>
                <a:spcPct val="125000"/>
              </a:lnSpc>
            </a:pPr>
            <a:r>
              <a:rPr lang="zh-CN" altLang="zh-CN" sz="1200" kern="100" dirty="0">
                <a:effectLst/>
                <a:latin typeface="微软雅黑" panose="020B0503020204020204" pitchFamily="34" charset="-122"/>
                <a:ea typeface="微软雅黑" panose="020B0503020204020204" pitchFamily="34" charset="-122"/>
              </a:rPr>
              <a:t>属性掌握模式（</a:t>
            </a:r>
            <a:r>
              <a:rPr lang="en-US" altLang="zh-CN" sz="1200" kern="100" dirty="0">
                <a:effectLst/>
                <a:latin typeface="微软雅黑" panose="020B0503020204020204" pitchFamily="34" charset="-122"/>
                <a:ea typeface="微软雅黑" panose="020B0503020204020204" pitchFamily="34" charset="-122"/>
              </a:rPr>
              <a:t>01</a:t>
            </a:r>
            <a:r>
              <a:rPr lang="zh-CN" altLang="zh-CN" sz="1200" kern="100" dirty="0">
                <a:effectLst/>
                <a:latin typeface="微软雅黑" panose="020B0503020204020204" pitchFamily="34" charset="-122"/>
                <a:ea typeface="微软雅黑" panose="020B0503020204020204" pitchFamily="34" charset="-122"/>
              </a:rPr>
              <a:t>）：没有掌握属性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，掌握了属性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的学生；</a:t>
            </a:r>
            <a:endParaRPr lang="en-US" altLang="zh-CN" sz="1200" kern="100" dirty="0">
              <a:effectLst/>
              <a:latin typeface="微软雅黑" panose="020B0503020204020204" pitchFamily="34" charset="-122"/>
              <a:ea typeface="微软雅黑" panose="020B0503020204020204" pitchFamily="34" charset="-122"/>
            </a:endParaRPr>
          </a:p>
          <a:p>
            <a:pPr indent="304800" algn="just">
              <a:lnSpc>
                <a:spcPct val="125000"/>
              </a:lnSpc>
            </a:pPr>
            <a:r>
              <a:rPr lang="zh-CN" altLang="zh-CN" sz="1200" kern="100" dirty="0">
                <a:effectLst/>
                <a:latin typeface="微软雅黑" panose="020B0503020204020204" pitchFamily="34" charset="-122"/>
                <a:ea typeface="微软雅黑" panose="020B0503020204020204" pitchFamily="34" charset="-122"/>
              </a:rPr>
              <a:t>属性掌握模式（</a:t>
            </a:r>
            <a:r>
              <a:rPr lang="en-US" altLang="zh-CN" sz="1200" kern="100" dirty="0">
                <a:effectLst/>
                <a:latin typeface="微软雅黑" panose="020B0503020204020204" pitchFamily="34" charset="-122"/>
                <a:ea typeface="微软雅黑" panose="020B0503020204020204" pitchFamily="34" charset="-122"/>
              </a:rPr>
              <a:t>10</a:t>
            </a:r>
            <a:r>
              <a:rPr lang="zh-CN" altLang="zh-CN" sz="1200" kern="100" dirty="0">
                <a:effectLst/>
                <a:latin typeface="微软雅黑" panose="020B0503020204020204" pitchFamily="34" charset="-122"/>
                <a:ea typeface="微软雅黑" panose="020B0503020204020204" pitchFamily="34" charset="-122"/>
              </a:rPr>
              <a:t>）：掌握了属性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，没有掌握属性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的学生；</a:t>
            </a:r>
            <a:endParaRPr lang="en-US" altLang="zh-CN" sz="1200" kern="100" dirty="0">
              <a:effectLst/>
              <a:latin typeface="微软雅黑" panose="020B0503020204020204" pitchFamily="34" charset="-122"/>
              <a:ea typeface="微软雅黑" panose="020B0503020204020204" pitchFamily="34" charset="-122"/>
            </a:endParaRPr>
          </a:p>
          <a:p>
            <a:pPr indent="304800" algn="just">
              <a:lnSpc>
                <a:spcPct val="125000"/>
              </a:lnSpc>
            </a:pPr>
            <a:r>
              <a:rPr lang="zh-CN" altLang="zh-CN" sz="1200" kern="100" dirty="0">
                <a:effectLst/>
                <a:latin typeface="微软雅黑" panose="020B0503020204020204" pitchFamily="34" charset="-122"/>
                <a:ea typeface="微软雅黑" panose="020B0503020204020204" pitchFamily="34" charset="-122"/>
              </a:rPr>
              <a:t>属性掌握模式（</a:t>
            </a:r>
            <a:r>
              <a:rPr lang="en-US" altLang="zh-CN" sz="1200" kern="100" dirty="0">
                <a:effectLst/>
                <a:latin typeface="微软雅黑" panose="020B0503020204020204" pitchFamily="34" charset="-122"/>
                <a:ea typeface="微软雅黑" panose="020B0503020204020204" pitchFamily="34" charset="-122"/>
              </a:rPr>
              <a:t>11</a:t>
            </a:r>
            <a:r>
              <a:rPr lang="zh-CN" altLang="zh-CN" sz="1200" kern="100" dirty="0">
                <a:effectLst/>
                <a:latin typeface="微软雅黑" panose="020B0503020204020204" pitchFamily="34" charset="-122"/>
                <a:ea typeface="微软雅黑" panose="020B0503020204020204" pitchFamily="34" charset="-122"/>
              </a:rPr>
              <a:t>）：同时掌握属性</a:t>
            </a:r>
            <a:r>
              <a:rPr lang="en-US" altLang="zh-CN" sz="1200" kern="100" dirty="0">
                <a:effectLst/>
                <a:latin typeface="微软雅黑" panose="020B0503020204020204" pitchFamily="34" charset="-122"/>
                <a:ea typeface="微软雅黑" panose="020B0503020204020204" pitchFamily="34" charset="-122"/>
              </a:rPr>
              <a:t>A</a:t>
            </a:r>
            <a:r>
              <a:rPr lang="zh-CN" altLang="zh-CN" sz="1200" kern="100" dirty="0">
                <a:effectLst/>
                <a:latin typeface="微软雅黑" panose="020B0503020204020204" pitchFamily="34" charset="-122"/>
                <a:ea typeface="微软雅黑" panose="020B0503020204020204" pitchFamily="34" charset="-122"/>
              </a:rPr>
              <a:t>和属性</a:t>
            </a:r>
            <a:r>
              <a:rPr lang="en-US" altLang="zh-CN" sz="1200" kern="100" dirty="0">
                <a:effectLst/>
                <a:latin typeface="微软雅黑" panose="020B0503020204020204" pitchFamily="34" charset="-122"/>
                <a:ea typeface="微软雅黑" panose="020B0503020204020204" pitchFamily="34" charset="-122"/>
              </a:rPr>
              <a:t>B</a:t>
            </a:r>
            <a:r>
              <a:rPr lang="zh-CN" altLang="zh-CN" sz="1200" kern="100" dirty="0">
                <a:effectLst/>
                <a:latin typeface="微软雅黑" panose="020B0503020204020204" pitchFamily="34" charset="-122"/>
                <a:ea typeface="微软雅黑" panose="020B0503020204020204" pitchFamily="34" charset="-122"/>
              </a:rPr>
              <a:t>的学生。</a:t>
            </a:r>
          </a:p>
        </p:txBody>
      </p:sp>
    </p:spTree>
    <p:extLst>
      <p:ext uri="{BB962C8B-B14F-4D97-AF65-F5344CB8AC3E}">
        <p14:creationId xmlns:p14="http://schemas.microsoft.com/office/powerpoint/2010/main" val="337703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a:extLst>
              <a:ext uri="{FF2B5EF4-FFF2-40B4-BE49-F238E27FC236}">
                <a16:creationId xmlns:a16="http://schemas.microsoft.com/office/drawing/2014/main" id="{4641C93C-0C44-75F8-7D78-BFE011C8DBC7}"/>
              </a:ext>
            </a:extLst>
          </p:cNvPr>
          <p:cNvGraphicFramePr>
            <a:graphicFrameLocks noChangeAspect="1"/>
          </p:cNvGraphicFramePr>
          <p:nvPr>
            <p:extLst>
              <p:ext uri="{D42A27DB-BD31-4B8C-83A1-F6EECF244321}">
                <p14:modId xmlns:p14="http://schemas.microsoft.com/office/powerpoint/2010/main" val="1418394643"/>
              </p:ext>
            </p:extLst>
          </p:nvPr>
        </p:nvGraphicFramePr>
        <p:xfrm>
          <a:off x="1549609" y="1774071"/>
          <a:ext cx="4495800" cy="508000"/>
        </p:xfrm>
        <a:graphic>
          <a:graphicData uri="http://schemas.openxmlformats.org/presentationml/2006/ole">
            <mc:AlternateContent xmlns:mc="http://schemas.openxmlformats.org/markup-compatibility/2006">
              <mc:Choice xmlns:v="urn:schemas-microsoft-com:vml" Requires="v">
                <p:oleObj name="Equation" r:id="rId2" imgW="4495648" imgH="507865" progId="Equation.DSMT4">
                  <p:embed/>
                </p:oleObj>
              </mc:Choice>
              <mc:Fallback>
                <p:oleObj name="Equation" r:id="rId2" imgW="4495648" imgH="507865" progId="Equation.DSMT4">
                  <p:embed/>
                  <p:pic>
                    <p:nvPicPr>
                      <p:cNvPr id="0" name=""/>
                      <p:cNvPicPr/>
                      <p:nvPr/>
                    </p:nvPicPr>
                    <p:blipFill>
                      <a:blip r:embed="rId3"/>
                      <a:stretch>
                        <a:fillRect/>
                      </a:stretch>
                    </p:blipFill>
                    <p:spPr>
                      <a:xfrm>
                        <a:off x="1549609" y="1774071"/>
                        <a:ext cx="4495800" cy="508000"/>
                      </a:xfrm>
                      <a:prstGeom prst="rect">
                        <a:avLst/>
                      </a:prstGeom>
                    </p:spPr>
                  </p:pic>
                </p:oleObj>
              </mc:Fallback>
            </mc:AlternateContent>
          </a:graphicData>
        </a:graphic>
      </p:graphicFrame>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方法原理</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 name="对象 2">
            <a:extLst>
              <a:ext uri="{FF2B5EF4-FFF2-40B4-BE49-F238E27FC236}">
                <a16:creationId xmlns:a16="http://schemas.microsoft.com/office/drawing/2014/main" id="{1BD8574E-B1EC-7CF2-63D8-14E76187317F}"/>
              </a:ext>
            </a:extLst>
          </p:cNvPr>
          <p:cNvGraphicFramePr>
            <a:graphicFrameLocks noChangeAspect="1"/>
          </p:cNvGraphicFramePr>
          <p:nvPr>
            <p:extLst>
              <p:ext uri="{D42A27DB-BD31-4B8C-83A1-F6EECF244321}">
                <p14:modId xmlns:p14="http://schemas.microsoft.com/office/powerpoint/2010/main" val="59105929"/>
              </p:ext>
            </p:extLst>
          </p:nvPr>
        </p:nvGraphicFramePr>
        <p:xfrm>
          <a:off x="2234934" y="3509216"/>
          <a:ext cx="1533525" cy="504825"/>
        </p:xfrm>
        <a:graphic>
          <a:graphicData uri="http://schemas.openxmlformats.org/presentationml/2006/ole">
            <mc:AlternateContent xmlns:mc="http://schemas.openxmlformats.org/markup-compatibility/2006">
              <mc:Choice xmlns:v="urn:schemas-microsoft-com:vml" Requires="v">
                <p:oleObj name="Equation" r:id="rId4" imgW="1532942" imgH="504702" progId="Equation.DSMT4">
                  <p:embed/>
                </p:oleObj>
              </mc:Choice>
              <mc:Fallback>
                <p:oleObj name="Equation" r:id="rId4" imgW="1532942" imgH="504702" progId="Equation.DSMT4">
                  <p:embed/>
                  <p:pic>
                    <p:nvPicPr>
                      <p:cNvPr id="0" name=""/>
                      <p:cNvPicPr/>
                      <p:nvPr/>
                    </p:nvPicPr>
                    <p:blipFill>
                      <a:blip r:embed="rId5"/>
                      <a:stretch>
                        <a:fillRect/>
                      </a:stretch>
                    </p:blipFill>
                    <p:spPr>
                      <a:xfrm>
                        <a:off x="2234934" y="3509216"/>
                        <a:ext cx="1533525" cy="504825"/>
                      </a:xfrm>
                      <a:prstGeom prst="rect">
                        <a:avLst/>
                      </a:prstGeom>
                    </p:spPr>
                  </p:pic>
                </p:oleObj>
              </mc:Fallback>
            </mc:AlternateContent>
          </a:graphicData>
        </a:graphic>
      </p:graphicFrame>
      <p:sp>
        <p:nvSpPr>
          <p:cNvPr id="8" name="powerpoint template design by DAJU_PPT正版来源小红书大橘PPT微信DAJU_PPT请勿抄袭搬运！盗版必究！">
            <a:extLst>
              <a:ext uri="{FF2B5EF4-FFF2-40B4-BE49-F238E27FC236}">
                <a16:creationId xmlns:a16="http://schemas.microsoft.com/office/drawing/2014/main" id="{081E4A95-C3E3-DA9B-DC87-9B5FD4B6DBAC}"/>
              </a:ext>
            </a:extLst>
          </p:cNvPr>
          <p:cNvSpPr txBox="1"/>
          <p:nvPr/>
        </p:nvSpPr>
        <p:spPr>
          <a:xfrm>
            <a:off x="1069166" y="1903933"/>
            <a:ext cx="1060998" cy="21544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spc="100" dirty="0">
                <a:latin typeface="微软雅黑" panose="020B0503020204020204" pitchFamily="34" charset="-122"/>
                <a:ea typeface="微软雅黑" panose="020B0503020204020204" pitchFamily="34" charset="-122"/>
              </a:rPr>
              <a:t>ILR</a:t>
            </a:r>
            <a:endParaRPr lang="zh-CN" altLang="en-US" sz="1400" b="1" spc="100" dirty="0">
              <a:latin typeface="微软雅黑" panose="020B0503020204020204" pitchFamily="34" charset="-122"/>
              <a:ea typeface="微软雅黑" panose="020B0503020204020204" pitchFamily="34" charset="-122"/>
            </a:endParaRPr>
          </a:p>
        </p:txBody>
      </p:sp>
      <p:sp>
        <p:nvSpPr>
          <p:cNvPr id="4" name="powerpoint template design by DAJU_PPT正版来源小红书大橘PPT微信DAJU_PPT请勿抄袭搬运！盗版必究！">
            <a:extLst>
              <a:ext uri="{FF2B5EF4-FFF2-40B4-BE49-F238E27FC236}">
                <a16:creationId xmlns:a16="http://schemas.microsoft.com/office/drawing/2014/main" id="{1766CE02-192C-F4E0-797C-17C90874616A}"/>
              </a:ext>
            </a:extLst>
          </p:cNvPr>
          <p:cNvSpPr txBox="1"/>
          <p:nvPr/>
        </p:nvSpPr>
        <p:spPr>
          <a:xfrm>
            <a:off x="1039257" y="3653907"/>
            <a:ext cx="1277209" cy="21544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spc="100" dirty="0">
                <a:latin typeface="微软雅黑" panose="020B0503020204020204" pitchFamily="34" charset="-122"/>
                <a:ea typeface="微软雅黑" panose="020B0503020204020204" pitchFamily="34" charset="-122"/>
              </a:rPr>
              <a:t>似然比检验</a:t>
            </a:r>
          </a:p>
        </p:txBody>
      </p:sp>
      <p:sp>
        <p:nvSpPr>
          <p:cNvPr id="5" name="文本框 4">
            <a:extLst>
              <a:ext uri="{FF2B5EF4-FFF2-40B4-BE49-F238E27FC236}">
                <a16:creationId xmlns:a16="http://schemas.microsoft.com/office/drawing/2014/main" id="{B728FFBB-50FC-12BC-1C4C-2F0BBD473A2C}"/>
              </a:ext>
            </a:extLst>
          </p:cNvPr>
          <p:cNvSpPr txBox="1"/>
          <p:nvPr/>
        </p:nvSpPr>
        <p:spPr>
          <a:xfrm>
            <a:off x="971600" y="2470705"/>
            <a:ext cx="6596277" cy="994568"/>
          </a:xfrm>
          <a:prstGeom prst="rect">
            <a:avLst/>
          </a:prstGeom>
          <a:noFill/>
        </p:spPr>
        <p:txBody>
          <a:bodyPr wrap="square" rtlCol="0">
            <a:spAutoFit/>
          </a:bodyPr>
          <a:lstStyle/>
          <a:p>
            <a:pPr algn="just">
              <a:lnSpc>
                <a:spcPct val="125000"/>
              </a:lnSpc>
            </a:pPr>
            <a:r>
              <a:rPr lang="zh-CN" altLang="zh-CN" sz="1200" kern="100" dirty="0">
                <a:effectLst/>
                <a:latin typeface="微软雅黑" panose="020B0503020204020204" pitchFamily="34" charset="-122"/>
                <a:ea typeface="微软雅黑" panose="020B0503020204020204" pitchFamily="34" charset="-122"/>
              </a:rPr>
              <a:t>基础</a:t>
            </a:r>
            <a:r>
              <a:rPr lang="en-US" altLang="zh-CN" sz="1200" kern="100" dirty="0">
                <a:effectLst/>
                <a:latin typeface="微软雅黑" panose="020B0503020204020204" pitchFamily="34" charset="-122"/>
                <a:ea typeface="微软雅黑" panose="020B0503020204020204" pitchFamily="34" charset="-122"/>
              </a:rPr>
              <a:t>q</a:t>
            </a:r>
            <a:r>
              <a:rPr lang="zh-CN" altLang="zh-CN" sz="1200" kern="100" dirty="0">
                <a:effectLst/>
                <a:latin typeface="微软雅黑" panose="020B0503020204020204" pitchFamily="34" charset="-122"/>
                <a:ea typeface="微软雅黑" panose="020B0503020204020204" pitchFamily="34" charset="-122"/>
              </a:rPr>
              <a:t>向量</a:t>
            </a:r>
            <a:r>
              <a:rPr lang="zh-CN" altLang="en-US" sz="1200" kern="100" dirty="0">
                <a:effectLst/>
                <a:latin typeface="微软雅黑" panose="020B0503020204020204" pitchFamily="34" charset="-122"/>
                <a:ea typeface="微软雅黑" panose="020B0503020204020204" pitchFamily="34" charset="-122"/>
              </a:rPr>
              <a:t>：</a:t>
            </a:r>
            <a:r>
              <a:rPr lang="zh-CN" altLang="zh-CN" sz="1200" kern="100" dirty="0">
                <a:effectLst/>
                <a:latin typeface="微软雅黑" panose="020B0503020204020204" pitchFamily="34" charset="-122"/>
                <a:ea typeface="微软雅黑" panose="020B0503020204020204" pitchFamily="34" charset="-122"/>
              </a:rPr>
              <a:t>所有显著的单一属性</a:t>
            </a:r>
            <a:r>
              <a:rPr lang="zh-CN" altLang="en-US" sz="1200" kern="100" dirty="0">
                <a:effectLst/>
                <a:latin typeface="微软雅黑" panose="020B0503020204020204" pitchFamily="34" charset="-122"/>
                <a:ea typeface="微软雅黑" panose="020B0503020204020204" pitchFamily="34" charset="-122"/>
              </a:rPr>
              <a:t>。</a:t>
            </a:r>
            <a:endParaRPr lang="en-US" altLang="zh-CN" sz="1200" kern="100" dirty="0">
              <a:effectLst/>
              <a:latin typeface="微软雅黑" panose="020B0503020204020204" pitchFamily="34" charset="-122"/>
              <a:ea typeface="微软雅黑" panose="020B0503020204020204" pitchFamily="34" charset="-122"/>
            </a:endParaRPr>
          </a:p>
          <a:p>
            <a:pPr algn="just">
              <a:lnSpc>
                <a:spcPct val="125000"/>
              </a:lnSpc>
            </a:pPr>
            <a:r>
              <a:rPr lang="zh-CN" altLang="zh-CN" sz="1200" kern="100" dirty="0">
                <a:effectLst/>
                <a:latin typeface="微软雅黑" panose="020B0503020204020204" pitchFamily="34" charset="-122"/>
                <a:ea typeface="微软雅黑" panose="020B0503020204020204" pitchFamily="34" charset="-122"/>
              </a:rPr>
              <a:t>待检验属性</a:t>
            </a:r>
            <a:r>
              <a:rPr lang="zh-CN" altLang="en-US" sz="1200" kern="100" dirty="0">
                <a:latin typeface="微软雅黑" panose="020B0503020204020204" pitchFamily="34" charset="-122"/>
                <a:ea typeface="微软雅黑" panose="020B0503020204020204" pitchFamily="34" charset="-122"/>
              </a:rPr>
              <a:t>：</a:t>
            </a:r>
            <a:r>
              <a:rPr lang="zh-CN" altLang="zh-CN" sz="1200" kern="100" dirty="0">
                <a:effectLst/>
                <a:latin typeface="微软雅黑" panose="020B0503020204020204" pitchFamily="34" charset="-122"/>
                <a:ea typeface="微软雅黑" panose="020B0503020204020204" pitchFamily="34" charset="-122"/>
              </a:rPr>
              <a:t>单一属性不显著但在交互项中出现的属性</a:t>
            </a:r>
            <a:r>
              <a:rPr lang="zh-CN" altLang="en-US" sz="1200" kern="100" dirty="0">
                <a:latin typeface="微软雅黑" panose="020B0503020204020204" pitchFamily="34" charset="-122"/>
                <a:ea typeface="微软雅黑" panose="020B0503020204020204" pitchFamily="34" charset="-122"/>
              </a:rPr>
              <a:t>。</a:t>
            </a:r>
            <a:endParaRPr lang="en-US" altLang="zh-CN" sz="1200" kern="100" dirty="0">
              <a:effectLst/>
              <a:latin typeface="微软雅黑" panose="020B0503020204020204" pitchFamily="34" charset="-122"/>
              <a:ea typeface="微软雅黑" panose="020B0503020204020204" pitchFamily="34" charset="-122"/>
            </a:endParaRPr>
          </a:p>
          <a:p>
            <a:pPr algn="just">
              <a:lnSpc>
                <a:spcPct val="125000"/>
              </a:lnSpc>
            </a:pPr>
            <a:r>
              <a:rPr lang="zh-CN" altLang="zh-CN" sz="1200" kern="100" dirty="0">
                <a:effectLst/>
                <a:latin typeface="微软雅黑" panose="020B0503020204020204" pitchFamily="34" charset="-122"/>
                <a:ea typeface="微软雅黑" panose="020B0503020204020204" pitchFamily="34" charset="-122"/>
              </a:rPr>
              <a:t>将待检验属性加入到基础</a:t>
            </a:r>
            <a:r>
              <a:rPr lang="en-US" altLang="zh-CN" sz="1200" kern="100" dirty="0">
                <a:effectLst/>
                <a:latin typeface="微软雅黑" panose="020B0503020204020204" pitchFamily="34" charset="-122"/>
                <a:ea typeface="微软雅黑" panose="020B0503020204020204" pitchFamily="34" charset="-122"/>
              </a:rPr>
              <a:t>q</a:t>
            </a:r>
            <a:r>
              <a:rPr lang="zh-CN" altLang="zh-CN" sz="1200" kern="100" dirty="0">
                <a:effectLst/>
                <a:latin typeface="微软雅黑" panose="020B0503020204020204" pitchFamily="34" charset="-122"/>
                <a:ea typeface="微软雅黑" panose="020B0503020204020204" pitchFamily="34" charset="-122"/>
              </a:rPr>
              <a:t>向量中</a:t>
            </a:r>
            <a:r>
              <a:rPr lang="zh-CN" altLang="en-US" sz="1200" kern="100" dirty="0">
                <a:effectLst/>
                <a:latin typeface="微软雅黑" panose="020B0503020204020204" pitchFamily="34" charset="-122"/>
                <a:ea typeface="微软雅黑" panose="020B0503020204020204" pitchFamily="34" charset="-122"/>
              </a:rPr>
              <a:t>，</a:t>
            </a:r>
            <a:r>
              <a:rPr lang="zh-CN" altLang="zh-CN" sz="1200" kern="100" dirty="0">
                <a:effectLst/>
                <a:latin typeface="微软雅黑" panose="020B0503020204020204" pitchFamily="34" charset="-122"/>
                <a:ea typeface="微软雅黑" panose="020B0503020204020204" pitchFamily="34" charset="-122"/>
              </a:rPr>
              <a:t>构</a:t>
            </a:r>
            <a:r>
              <a:rPr lang="zh-CN" altLang="en-US" sz="1200" kern="100" dirty="0">
                <a:effectLst/>
                <a:latin typeface="微软雅黑" panose="020B0503020204020204" pitchFamily="34" charset="-122"/>
                <a:ea typeface="微软雅黑" panose="020B0503020204020204" pitchFamily="34" charset="-122"/>
              </a:rPr>
              <a:t>成</a:t>
            </a:r>
            <a:r>
              <a:rPr lang="zh-CN" altLang="zh-CN" sz="1200" kern="100" dirty="0">
                <a:effectLst/>
                <a:latin typeface="微软雅黑" panose="020B0503020204020204" pitchFamily="34" charset="-122"/>
                <a:ea typeface="微软雅黑" panose="020B0503020204020204" pitchFamily="34" charset="-122"/>
              </a:rPr>
              <a:t>嵌套模型：不包含待检验属性的简单模型，包含待检验属性的待检验模型。</a:t>
            </a:r>
          </a:p>
        </p:txBody>
      </p:sp>
      <p:sp>
        <p:nvSpPr>
          <p:cNvPr id="10" name="文本框 9">
            <a:extLst>
              <a:ext uri="{FF2B5EF4-FFF2-40B4-BE49-F238E27FC236}">
                <a16:creationId xmlns:a16="http://schemas.microsoft.com/office/drawing/2014/main" id="{ED4EAD77-E819-1B3E-61D7-C3C342F25A75}"/>
              </a:ext>
            </a:extLst>
          </p:cNvPr>
          <p:cNvSpPr txBox="1"/>
          <p:nvPr/>
        </p:nvSpPr>
        <p:spPr>
          <a:xfrm>
            <a:off x="971600" y="1275606"/>
            <a:ext cx="6596277" cy="276999"/>
          </a:xfrm>
          <a:prstGeom prst="rect">
            <a:avLst/>
          </a:prstGeom>
          <a:noFill/>
        </p:spPr>
        <p:txBody>
          <a:bodyPr wrap="square" rtlCol="0">
            <a:spAutoFit/>
          </a:bodyPr>
          <a:lstStyle/>
          <a:p>
            <a:r>
              <a:rPr lang="en-US" altLang="zh-CN" sz="1200" dirty="0">
                <a:effectLst/>
                <a:latin typeface="微软雅黑" panose="020B0503020204020204" pitchFamily="34" charset="-122"/>
                <a:ea typeface="微软雅黑" panose="020B0503020204020204" pitchFamily="34" charset="-122"/>
              </a:rPr>
              <a:t>ILR</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方法通过</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似然比检验</a:t>
            </a:r>
            <a:r>
              <a:rPr lang="zh-CN" altLang="en-US" sz="1200" dirty="0">
                <a:latin typeface="微软雅黑" panose="020B0503020204020204" pitchFamily="34" charset="-122"/>
                <a:ea typeface="微软雅黑" panose="020B0503020204020204" pitchFamily="34" charset="-122"/>
              </a:rPr>
              <a:t>判断交互属性的加入是否能显著增强模型的解释能力</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2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6AD3897-3157-5CEC-A977-728EE1E71793}"/>
              </a:ext>
            </a:extLst>
          </p:cNvPr>
          <p:cNvSpPr txBox="1"/>
          <p:nvPr/>
        </p:nvSpPr>
        <p:spPr>
          <a:xfrm>
            <a:off x="6219635" y="1633031"/>
            <a:ext cx="2448252" cy="1131015"/>
          </a:xfrm>
          <a:prstGeom prst="rect">
            <a:avLst/>
          </a:prstGeom>
          <a:noFill/>
        </p:spPr>
        <p:txBody>
          <a:bodyPr wrap="square" rtlCol="0">
            <a:spAutoFit/>
          </a:bodyPr>
          <a:lstStyle/>
          <a:p>
            <a:pPr algn="just">
              <a:lnSpc>
                <a:spcPct val="125000"/>
              </a:lnSpc>
            </a:pPr>
            <a:r>
              <a:rPr lang="zh-CN" altLang="en-US" sz="1100" dirty="0">
                <a:solidFill>
                  <a:srgbClr val="FF0000"/>
                </a:solidFill>
                <a:latin typeface="微软雅黑" panose="020B0503020204020204" pitchFamily="34" charset="-122"/>
                <a:ea typeface="微软雅黑" panose="020B0503020204020204" pitchFamily="34" charset="-122"/>
              </a:rPr>
              <a:t>以认知诊断模型（如</a:t>
            </a:r>
            <a:r>
              <a:rPr lang="en-US" altLang="zh-CN" sz="1100" dirty="0">
                <a:solidFill>
                  <a:srgbClr val="FF0000"/>
                </a:solidFill>
                <a:latin typeface="微软雅黑" panose="020B0503020204020204" pitchFamily="34" charset="-122"/>
                <a:ea typeface="微软雅黑" panose="020B0503020204020204" pitchFamily="34" charset="-122"/>
              </a:rPr>
              <a:t>G-DINA</a:t>
            </a:r>
            <a:r>
              <a:rPr lang="zh-CN" altLang="en-US" sz="1100" dirty="0">
                <a:solidFill>
                  <a:srgbClr val="FF0000"/>
                </a:solidFill>
                <a:latin typeface="微软雅黑" panose="020B0503020204020204" pitchFamily="34" charset="-122"/>
                <a:ea typeface="微软雅黑" panose="020B0503020204020204" pitchFamily="34" charset="-122"/>
              </a:rPr>
              <a:t>模型、</a:t>
            </a:r>
            <a:r>
              <a:rPr lang="en-US" altLang="zh-CN" sz="1100" dirty="0">
                <a:solidFill>
                  <a:srgbClr val="FF0000"/>
                </a:solidFill>
                <a:latin typeface="微软雅黑" panose="020B0503020204020204" pitchFamily="34" charset="-122"/>
                <a:ea typeface="微软雅黑" panose="020B0503020204020204" pitchFamily="34" charset="-122"/>
              </a:rPr>
              <a:t>S-GDINA</a:t>
            </a:r>
            <a:r>
              <a:rPr lang="zh-CN" altLang="en-US" sz="1100" dirty="0">
                <a:solidFill>
                  <a:srgbClr val="FF0000"/>
                </a:solidFill>
                <a:latin typeface="微软雅黑" panose="020B0503020204020204" pitchFamily="34" charset="-122"/>
                <a:ea typeface="微软雅黑" panose="020B0503020204020204" pitchFamily="34" charset="-122"/>
              </a:rPr>
              <a:t>模型）为框架，估计后</a:t>
            </a:r>
            <a:r>
              <a:rPr lang="zh-CN" altLang="en-US" sz="1100" dirty="0">
                <a:solidFill>
                  <a:srgbClr val="FF0000"/>
                </a:solidFill>
                <a:effectLst/>
                <a:latin typeface="微软雅黑" panose="020B0503020204020204" pitchFamily="34" charset="-122"/>
                <a:ea typeface="微软雅黑" panose="020B0503020204020204" pitchFamily="34" charset="-122"/>
              </a:rPr>
              <a:t>验掌握概率</a:t>
            </a:r>
            <a:r>
              <a:rPr lang="zh-CN" altLang="en-US" sz="1100" dirty="0">
                <a:solidFill>
                  <a:srgbClr val="FF0000"/>
                </a:solidFill>
                <a:latin typeface="微软雅黑" panose="020B0503020204020204" pitchFamily="34" charset="-122"/>
                <a:ea typeface="微软雅黑" panose="020B0503020204020204" pitchFamily="34" charset="-122"/>
              </a:rPr>
              <a:t>。</a:t>
            </a:r>
            <a:r>
              <a:rPr lang="zh-CN" altLang="en-US" sz="1100" dirty="0">
                <a:solidFill>
                  <a:srgbClr val="FF0000"/>
                </a:solidFill>
                <a:effectLst/>
                <a:latin typeface="微软雅黑" panose="020B0503020204020204" pitchFamily="34" charset="-122"/>
                <a:ea typeface="微软雅黑" panose="020B0503020204020204" pitchFamily="34" charset="-122"/>
              </a:rPr>
              <a:t>将</a:t>
            </a:r>
            <a:r>
              <a:rPr lang="en-US" altLang="zh-CN" sz="1100" dirty="0">
                <a:solidFill>
                  <a:srgbClr val="FF0000"/>
                </a:solidFill>
                <a:effectLst/>
                <a:latin typeface="微软雅黑" panose="020B0503020204020204" pitchFamily="34" charset="-122"/>
                <a:ea typeface="微软雅黑" panose="020B0503020204020204" pitchFamily="34" charset="-122"/>
              </a:rPr>
              <a:t>Q</a:t>
            </a:r>
            <a:r>
              <a:rPr lang="zh-CN" altLang="en-US" sz="1100" dirty="0">
                <a:solidFill>
                  <a:srgbClr val="FF0000"/>
                </a:solidFill>
                <a:effectLst/>
                <a:latin typeface="微软雅黑" panose="020B0503020204020204" pitchFamily="34" charset="-122"/>
                <a:ea typeface="微软雅黑" panose="020B0503020204020204" pitchFamily="34" charset="-122"/>
              </a:rPr>
              <a:t>矩阵进行动态更新，通过修正过程的迭代不断优化</a:t>
            </a:r>
            <a:r>
              <a:rPr lang="en-US" altLang="zh-CN" sz="1100" dirty="0">
                <a:solidFill>
                  <a:srgbClr val="FF0000"/>
                </a:solidFill>
                <a:effectLst/>
                <a:latin typeface="微软雅黑" panose="020B0503020204020204" pitchFamily="34" charset="-122"/>
                <a:ea typeface="微软雅黑" panose="020B0503020204020204" pitchFamily="34" charset="-122"/>
              </a:rPr>
              <a:t>Q</a:t>
            </a:r>
            <a:r>
              <a:rPr lang="zh-CN" altLang="en-US" sz="1100" dirty="0">
                <a:solidFill>
                  <a:srgbClr val="FF0000"/>
                </a:solidFill>
                <a:effectLst/>
                <a:latin typeface="微软雅黑" panose="020B0503020204020204" pitchFamily="34" charset="-122"/>
                <a:ea typeface="微软雅黑" panose="020B0503020204020204" pitchFamily="34" charset="-122"/>
              </a:rPr>
              <a:t>矩阵的准确性。</a:t>
            </a:r>
          </a:p>
        </p:txBody>
      </p:sp>
      <p:sp>
        <p:nvSpPr>
          <p:cNvPr id="2" name="矩形 1">
            <a:extLst>
              <a:ext uri="{FF2B5EF4-FFF2-40B4-BE49-F238E27FC236}">
                <a16:creationId xmlns:a16="http://schemas.microsoft.com/office/drawing/2014/main" id="{D6CAD8DA-A73C-11C5-DBA8-09B0634B338E}"/>
              </a:ext>
            </a:extLst>
          </p:cNvPr>
          <p:cNvSpPr/>
          <p:nvPr/>
        </p:nvSpPr>
        <p:spPr>
          <a:xfrm>
            <a:off x="3797509" y="1844127"/>
            <a:ext cx="215689" cy="364903"/>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11D7B30-3BAB-9681-6D24-42AD31FC7273}"/>
              </a:ext>
            </a:extLst>
          </p:cNvPr>
          <p:cNvSpPr/>
          <p:nvPr/>
        </p:nvSpPr>
        <p:spPr>
          <a:xfrm>
            <a:off x="4493641" y="1837789"/>
            <a:ext cx="337288" cy="393948"/>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DBBAE32-0A7B-4A3A-E0C4-62294B97FEF8}"/>
              </a:ext>
            </a:extLst>
          </p:cNvPr>
          <p:cNvSpPr/>
          <p:nvPr/>
        </p:nvSpPr>
        <p:spPr>
          <a:xfrm>
            <a:off x="5795074" y="1854821"/>
            <a:ext cx="268318" cy="392644"/>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47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P spid="10" grpId="0"/>
      <p:bldP spid="12" grpId="0"/>
      <p:bldP spid="2" grpId="0" animBg="1"/>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修正步骤</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文本框 88">
            <a:extLst>
              <a:ext uri="{FF2B5EF4-FFF2-40B4-BE49-F238E27FC236}">
                <a16:creationId xmlns:a16="http://schemas.microsoft.com/office/drawing/2014/main" id="{D084E5CC-CDE7-E4DE-1BA5-D16846C4F4F0}"/>
              </a:ext>
            </a:extLst>
          </p:cNvPr>
          <p:cNvSpPr txBox="1"/>
          <p:nvPr/>
        </p:nvSpPr>
        <p:spPr>
          <a:xfrm>
            <a:off x="1072106" y="1275606"/>
            <a:ext cx="6713856" cy="282968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）对错误</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矩阵和被试者作答反应数据，以认知诊断模型（如</a:t>
            </a:r>
            <a:r>
              <a:rPr lang="en-US" altLang="zh-CN" sz="1200" dirty="0">
                <a:latin typeface="微软雅黑" panose="020B0503020204020204" pitchFamily="34" charset="-122"/>
                <a:ea typeface="微软雅黑" panose="020B0503020204020204" pitchFamily="34" charset="-122"/>
              </a:rPr>
              <a:t>G-DINA</a:t>
            </a:r>
            <a:r>
              <a:rPr lang="zh-CN" altLang="en-US" sz="1200" dirty="0">
                <a:latin typeface="微软雅黑" panose="020B0503020204020204" pitchFamily="34" charset="-122"/>
                <a:ea typeface="微软雅黑" panose="020B0503020204020204" pitchFamily="34" charset="-122"/>
              </a:rPr>
              <a:t>模型、</a:t>
            </a:r>
            <a:r>
              <a:rPr lang="en-US" altLang="zh-CN" sz="1200" dirty="0">
                <a:latin typeface="微软雅黑" panose="020B0503020204020204" pitchFamily="34" charset="-122"/>
                <a:ea typeface="微软雅黑" panose="020B0503020204020204" pitchFamily="34" charset="-122"/>
              </a:rPr>
              <a:t>S-GDINA</a:t>
            </a:r>
            <a:r>
              <a:rPr lang="zh-CN" altLang="en-US" sz="1200" dirty="0">
                <a:latin typeface="微软雅黑" panose="020B0503020204020204" pitchFamily="34" charset="-122"/>
                <a:ea typeface="微软雅黑" panose="020B0503020204020204" pitchFamily="34" charset="-122"/>
              </a:rPr>
              <a:t>模型）为框架，使用</a:t>
            </a:r>
            <a:r>
              <a:rPr lang="en-US" altLang="zh-CN" sz="1200" dirty="0">
                <a:latin typeface="微软雅黑" panose="020B0503020204020204" pitchFamily="34" charset="-122"/>
                <a:ea typeface="微软雅黑" panose="020B0503020204020204" pitchFamily="34" charset="-122"/>
              </a:rPr>
              <a:t>EM</a:t>
            </a:r>
            <a:r>
              <a:rPr lang="zh-CN" altLang="en-US" sz="1200" dirty="0">
                <a:latin typeface="微软雅黑" panose="020B0503020204020204" pitchFamily="34" charset="-122"/>
                <a:ea typeface="微软雅黑" panose="020B0503020204020204" pitchFamily="34" charset="-122"/>
              </a:rPr>
              <a:t>算法估计被试者对每个属性的掌握情况，并计算出属性间的交互项特征。</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）使用卡方检验初步筛选出与被试者的答题正确概率有显著关联的属性及其交互效应。</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）将初步筛选后得到的属性作为自变量，被试者对该题目的回答作为因变量，建立逻辑回归模型，对变量进行显著性检验。</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）使用似然比检验判断交互作用的加入是否能够显著提高模型的拟合度。</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）重复执行步骤二到步骤四，得到修正后的</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）重复执行步骤一到步骤五，将修正后</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矩阵进行动态更新，直到不再使</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矩阵发生变化或者达到预先设定的迭代次数停止。构建评价指标，将修正后</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矩阵与原始</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矩阵进行比较，评价修正方法的整体效果。</a:t>
            </a:r>
          </a:p>
        </p:txBody>
      </p:sp>
    </p:spTree>
    <p:extLst>
      <p:ext uri="{BB962C8B-B14F-4D97-AF65-F5344CB8AC3E}">
        <p14:creationId xmlns:p14="http://schemas.microsoft.com/office/powerpoint/2010/main" val="89212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5">
            <a:extLst>
              <a:ext uri="{FF2B5EF4-FFF2-40B4-BE49-F238E27FC236}">
                <a16:creationId xmlns:a16="http://schemas.microsoft.com/office/drawing/2014/main" id="{EA59EEFE-0FF9-3050-E1E3-B9FA8A31DE40}"/>
              </a:ext>
            </a:extLst>
          </p:cNvPr>
          <p:cNvSpPr txBox="1"/>
          <p:nvPr/>
        </p:nvSpPr>
        <p:spPr>
          <a:xfrm>
            <a:off x="1835696" y="1157986"/>
            <a:ext cx="1788213" cy="2184252"/>
          </a:xfrm>
          <a:prstGeom prst="rect">
            <a:avLst/>
          </a:prstGeom>
          <a:noFill/>
        </p:spPr>
        <p:txBody>
          <a:bodyPr wrap="square" rtlCol="0">
            <a:spAutoFit/>
          </a:bodyPr>
          <a:lstStyle/>
          <a:p>
            <a:pPr algn="ctr">
              <a:lnSpc>
                <a:spcPct val="125000"/>
              </a:lnSpc>
            </a:pPr>
            <a:r>
              <a:rPr lang="en-US" altLang="zh-CN" sz="12000" b="1" dirty="0">
                <a:ln w="6350">
                  <a:noFill/>
                </a:ln>
                <a:solidFill>
                  <a:srgbClr val="006369"/>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12000" dirty="0">
              <a:ln w="6350">
                <a:noFill/>
              </a:ln>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B8E8A6-7C48-0B83-09D2-E95AC2AC879F}"/>
              </a:ext>
            </a:extLst>
          </p:cNvPr>
          <p:cNvSpPr/>
          <p:nvPr/>
        </p:nvSpPr>
        <p:spPr>
          <a:xfrm>
            <a:off x="4067943" y="1707654"/>
            <a:ext cx="4104455" cy="646331"/>
          </a:xfrm>
          <a:prstGeom prst="rect">
            <a:avLst/>
          </a:prstGeom>
          <a:noFill/>
        </p:spPr>
        <p:txBody>
          <a:bodyPr wrap="square">
            <a:spAutoFit/>
          </a:bodyPr>
          <a:lstStyle/>
          <a:p>
            <a:r>
              <a:rPr lang="zh-CN" altLang="en-US" sz="3600" b="1" dirty="0">
                <a:solidFill>
                  <a:srgbClr val="006369"/>
                </a:solidFill>
                <a:latin typeface="微软雅黑" panose="020B0503020204020204" pitchFamily="34" charset="-122"/>
                <a:ea typeface="微软雅黑" panose="020B0503020204020204" pitchFamily="34" charset="-122"/>
              </a:rPr>
              <a:t>二级评分对比实验</a:t>
            </a:r>
          </a:p>
        </p:txBody>
      </p:sp>
      <p:cxnSp>
        <p:nvCxnSpPr>
          <p:cNvPr id="22" name="直接连接符 21">
            <a:extLst>
              <a:ext uri="{FF2B5EF4-FFF2-40B4-BE49-F238E27FC236}">
                <a16:creationId xmlns:a16="http://schemas.microsoft.com/office/drawing/2014/main" id="{9D11C5F4-6952-9F13-5C0A-4E9A91B0EAFB}"/>
              </a:ext>
            </a:extLst>
          </p:cNvPr>
          <p:cNvCxnSpPr/>
          <p:nvPr/>
        </p:nvCxnSpPr>
        <p:spPr>
          <a:xfrm>
            <a:off x="3779912" y="1808865"/>
            <a:ext cx="0" cy="1152144"/>
          </a:xfrm>
          <a:prstGeom prst="line">
            <a:avLst/>
          </a:prstGeom>
          <a:ln w="15875">
            <a:solidFill>
              <a:srgbClr val="006369"/>
            </a:solidFill>
          </a:ln>
        </p:spPr>
        <p:style>
          <a:lnRef idx="1">
            <a:schemeClr val="accent1"/>
          </a:lnRef>
          <a:fillRef idx="0">
            <a:schemeClr val="accent1"/>
          </a:fillRef>
          <a:effectRef idx="0">
            <a:schemeClr val="accent1"/>
          </a:effectRef>
          <a:fontRef idx="minor">
            <a:schemeClr val="tx1"/>
          </a:fontRef>
        </p:style>
      </p:cxnSp>
      <p:sp>
        <p:nvSpPr>
          <p:cNvPr id="4" name="iŝ1îďè">
            <a:extLst>
              <a:ext uri="{FF2B5EF4-FFF2-40B4-BE49-F238E27FC236}">
                <a16:creationId xmlns:a16="http://schemas.microsoft.com/office/drawing/2014/main" id="{FCF075AF-D843-5E7A-E805-017CDA6AB1C0}"/>
              </a:ext>
            </a:extLst>
          </p:cNvPr>
          <p:cNvSpPr/>
          <p:nvPr/>
        </p:nvSpPr>
        <p:spPr bwMode="auto">
          <a:xfrm>
            <a:off x="4060839" y="2353985"/>
            <a:ext cx="1162145" cy="72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实验设计</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
        <p:nvSpPr>
          <p:cNvPr id="5" name="iŝ1îďè">
            <a:extLst>
              <a:ext uri="{FF2B5EF4-FFF2-40B4-BE49-F238E27FC236}">
                <a16:creationId xmlns:a16="http://schemas.microsoft.com/office/drawing/2014/main" id="{72EB2314-AD52-1DA1-AE15-DBFD6E48D9D3}"/>
              </a:ext>
            </a:extLst>
          </p:cNvPr>
          <p:cNvSpPr/>
          <p:nvPr/>
        </p:nvSpPr>
        <p:spPr bwMode="auto">
          <a:xfrm>
            <a:off x="5425055" y="2353985"/>
            <a:ext cx="20232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评价指标</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实证数据对比</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023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实验设计</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powerpoint template design by DAJU_PPT正版来源小红书大橘PPT微信DAJU_PPT请勿抄袭搬运！盗版必究！">
            <a:extLst>
              <a:ext uri="{FF2B5EF4-FFF2-40B4-BE49-F238E27FC236}">
                <a16:creationId xmlns:a16="http://schemas.microsoft.com/office/drawing/2014/main" id="{32F06E67-9EB6-4F52-1FDB-49F98BD397B8}"/>
              </a:ext>
            </a:extLst>
          </p:cNvPr>
          <p:cNvSpPr txBox="1"/>
          <p:nvPr/>
        </p:nvSpPr>
        <p:spPr>
          <a:xfrm>
            <a:off x="683568" y="1059582"/>
            <a:ext cx="1615111"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错误</a:t>
            </a:r>
            <a:r>
              <a:rPr lang="en-US" altLang="zh-CN" sz="1600" b="1" dirty="0">
                <a:solidFill>
                  <a:srgbClr val="4BB1A5"/>
                </a:solidFill>
                <a:latin typeface="微软雅黑" panose="020B0503020204020204" pitchFamily="34" charset="-122"/>
                <a:ea typeface="微软雅黑" panose="020B0503020204020204" pitchFamily="34" charset="-122"/>
                <a:cs typeface="+mn-ea"/>
                <a:sym typeface="+mn-lt"/>
              </a:rPr>
              <a:t>Q</a:t>
            </a: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矩阵的模拟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23" name="powerpoint template design by DAJU_PPT正版来源小红书大橘PPT微信DAJU_PPT请勿抄袭搬运！盗版必究！">
            <a:extLst>
              <a:ext uri="{FF2B5EF4-FFF2-40B4-BE49-F238E27FC236}">
                <a16:creationId xmlns:a16="http://schemas.microsoft.com/office/drawing/2014/main" id="{55EC737E-873B-00A1-8576-934B7A1A4212}"/>
              </a:ext>
            </a:extLst>
          </p:cNvPr>
          <p:cNvSpPr txBox="1"/>
          <p:nvPr/>
        </p:nvSpPr>
        <p:spPr>
          <a:xfrm>
            <a:off x="667433" y="1465665"/>
            <a:ext cx="3544527"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矩阵的错误率为</a:t>
            </a:r>
            <a:r>
              <a:rPr lang="en-US" altLang="zh-CN" sz="1050" dirty="0">
                <a:latin typeface="微软雅黑" panose="020B0503020204020204" pitchFamily="34" charset="-122"/>
                <a:ea typeface="微软雅黑" panose="020B0503020204020204" pitchFamily="34" charset="-122"/>
                <a:cs typeface="+mn-ea"/>
                <a:sym typeface="+mn-lt"/>
              </a:rPr>
              <a:t>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10%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20%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30%</a:t>
            </a:r>
            <a:r>
              <a:rPr lang="zh-CN" altLang="en-US" sz="1050" dirty="0">
                <a:latin typeface="微软雅黑" panose="020B0503020204020204" pitchFamily="34" charset="-122"/>
                <a:ea typeface="微软雅黑" panose="020B0503020204020204" pitchFamily="34" charset="-122"/>
                <a:cs typeface="+mn-ea"/>
                <a:sym typeface="+mn-lt"/>
              </a:rPr>
              <a:t>，可能出现的错误包括属性的冗余、遗漏或两者的结合。通过随机改变</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矩阵中的项目属性之间关系，实现错误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矩阵的模拟。</a:t>
            </a:r>
          </a:p>
        </p:txBody>
      </p:sp>
      <p:sp>
        <p:nvSpPr>
          <p:cNvPr id="25" name="powerpoint template design by DAJU_PPT正版来源小红书大橘PPT微信DAJU_PPT请勿抄袭搬运！盗版必究！">
            <a:extLst>
              <a:ext uri="{FF2B5EF4-FFF2-40B4-BE49-F238E27FC236}">
                <a16:creationId xmlns:a16="http://schemas.microsoft.com/office/drawing/2014/main" id="{10BAF39C-16BD-A460-4CA5-9EC7038235B9}"/>
              </a:ext>
            </a:extLst>
          </p:cNvPr>
          <p:cNvSpPr txBox="1"/>
          <p:nvPr/>
        </p:nvSpPr>
        <p:spPr>
          <a:xfrm>
            <a:off x="4826009" y="1073146"/>
            <a:ext cx="2019314"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属性掌握情况的模拟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28" name="powerpoint template design by DAJU_PPT正版来源小红书大橘PPT微信DAJU_PPT请勿抄袭搬运！盗版必究！">
            <a:extLst>
              <a:ext uri="{FF2B5EF4-FFF2-40B4-BE49-F238E27FC236}">
                <a16:creationId xmlns:a16="http://schemas.microsoft.com/office/drawing/2014/main" id="{810CE2AA-E113-4622-8B8F-B633413D3A44}"/>
              </a:ext>
            </a:extLst>
          </p:cNvPr>
          <p:cNvSpPr txBox="1"/>
          <p:nvPr/>
        </p:nvSpPr>
        <p:spPr>
          <a:xfrm>
            <a:off x="4833148" y="1436210"/>
            <a:ext cx="3505697" cy="819776"/>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设置属性掌握情况为均匀分布和高阶分布。在均匀分布条件下，被试者在每一种属性掌握模式上的概率是相等的。在高阶分布条件下，被试者对于不同属性的掌握概率受到一个或多个高阶能力因素的影响。</a:t>
            </a:r>
          </a:p>
        </p:txBody>
      </p:sp>
      <p:sp>
        <p:nvSpPr>
          <p:cNvPr id="36" name="powerpoint template design by DAJU_PPT正版来源小红书大橘PPT微信DAJU_PPT请勿抄袭搬运！盗版必究！">
            <a:extLst>
              <a:ext uri="{FF2B5EF4-FFF2-40B4-BE49-F238E27FC236}">
                <a16:creationId xmlns:a16="http://schemas.microsoft.com/office/drawing/2014/main" id="{D259290A-EAEC-9CC5-1965-22D510445223}"/>
              </a:ext>
            </a:extLst>
          </p:cNvPr>
          <p:cNvSpPr txBox="1"/>
          <p:nvPr/>
        </p:nvSpPr>
        <p:spPr>
          <a:xfrm>
            <a:off x="4851906" y="2316636"/>
            <a:ext cx="1965209"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题目质量参数的模拟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37" name="powerpoint template design by DAJU_PPT正版来源小红书大橘PPT微信DAJU_PPT请勿抄袭搬运！盗版必究！">
            <a:extLst>
              <a:ext uri="{FF2B5EF4-FFF2-40B4-BE49-F238E27FC236}">
                <a16:creationId xmlns:a16="http://schemas.microsoft.com/office/drawing/2014/main" id="{BCB2442B-E76E-342A-1A24-554718DADCC1}"/>
              </a:ext>
            </a:extLst>
          </p:cNvPr>
          <p:cNvSpPr txBox="1"/>
          <p:nvPr/>
        </p:nvSpPr>
        <p:spPr>
          <a:xfrm>
            <a:off x="4825864" y="2702061"/>
            <a:ext cx="3505697"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设定高质量题目猜测参数</a:t>
            </a:r>
            <a:r>
              <a:rPr lang="en-US" altLang="zh-CN" sz="1050" dirty="0">
                <a:latin typeface="微软雅黑" panose="020B0503020204020204" pitchFamily="34" charset="-122"/>
                <a:ea typeface="微软雅黑" panose="020B0503020204020204" pitchFamily="34" charset="-122"/>
                <a:cs typeface="+mn-ea"/>
                <a:sym typeface="+mn-lt"/>
              </a:rPr>
              <a:t>g</a:t>
            </a:r>
            <a:r>
              <a:rPr lang="zh-CN" altLang="en-US" sz="1050" dirty="0">
                <a:latin typeface="微软雅黑" panose="020B0503020204020204" pitchFamily="34" charset="-122"/>
                <a:ea typeface="微软雅黑" panose="020B0503020204020204" pitchFamily="34" charset="-122"/>
                <a:cs typeface="+mn-ea"/>
                <a:sym typeface="+mn-lt"/>
              </a:rPr>
              <a:t>和失误参数</a:t>
            </a:r>
            <a:r>
              <a:rPr lang="en-US" altLang="zh-CN" sz="1050" dirty="0">
                <a:latin typeface="微软雅黑" panose="020B0503020204020204" pitchFamily="34" charset="-122"/>
                <a:ea typeface="微软雅黑" panose="020B0503020204020204" pitchFamily="34" charset="-122"/>
                <a:cs typeface="+mn-ea"/>
                <a:sym typeface="+mn-lt"/>
              </a:rPr>
              <a:t>s</a:t>
            </a:r>
            <a:r>
              <a:rPr lang="zh-CN" altLang="en-US" sz="1050" dirty="0">
                <a:latin typeface="微软雅黑" panose="020B0503020204020204" pitchFamily="34" charset="-122"/>
                <a:ea typeface="微软雅黑" panose="020B0503020204020204" pitchFamily="34" charset="-122"/>
                <a:cs typeface="+mn-ea"/>
                <a:sym typeface="+mn-lt"/>
              </a:rPr>
              <a:t>的范围是</a:t>
            </a:r>
            <a:r>
              <a:rPr lang="en-US" altLang="zh-CN" sz="1050" dirty="0">
                <a:latin typeface="微软雅黑" panose="020B0503020204020204" pitchFamily="34" charset="-122"/>
                <a:ea typeface="微软雅黑" panose="020B0503020204020204" pitchFamily="34" charset="-122"/>
                <a:cs typeface="+mn-ea"/>
                <a:sym typeface="+mn-lt"/>
              </a:rPr>
              <a:t>0.05</a:t>
            </a:r>
            <a:r>
              <a:rPr lang="zh-CN" altLang="en-US" sz="1050" dirty="0">
                <a:latin typeface="微软雅黑" panose="020B0503020204020204" pitchFamily="34" charset="-122"/>
                <a:ea typeface="微软雅黑" panose="020B0503020204020204" pitchFamily="34" charset="-122"/>
                <a:cs typeface="+mn-ea"/>
                <a:sym typeface="+mn-lt"/>
              </a:rPr>
              <a:t>至</a:t>
            </a:r>
            <a:r>
              <a:rPr lang="en-US" altLang="zh-CN" sz="1050" dirty="0">
                <a:latin typeface="微软雅黑" panose="020B0503020204020204" pitchFamily="34" charset="-122"/>
                <a:ea typeface="微软雅黑" panose="020B0503020204020204" pitchFamily="34" charset="-122"/>
                <a:cs typeface="+mn-ea"/>
                <a:sym typeface="+mn-lt"/>
              </a:rPr>
              <a:t>0.25</a:t>
            </a:r>
            <a:r>
              <a:rPr lang="zh-CN" altLang="en-US" sz="1050" dirty="0">
                <a:latin typeface="微软雅黑" panose="020B0503020204020204" pitchFamily="34" charset="-122"/>
                <a:ea typeface="微软雅黑" panose="020B0503020204020204" pitchFamily="34" charset="-122"/>
                <a:cs typeface="+mn-ea"/>
                <a:sym typeface="+mn-lt"/>
              </a:rPr>
              <a:t>，低质量题目参数范围是</a:t>
            </a:r>
            <a:r>
              <a:rPr lang="en-US" altLang="zh-CN" sz="1050" dirty="0">
                <a:latin typeface="微软雅黑" panose="020B0503020204020204" pitchFamily="34" charset="-122"/>
                <a:ea typeface="微软雅黑" panose="020B0503020204020204" pitchFamily="34" charset="-122"/>
                <a:cs typeface="+mn-ea"/>
                <a:sym typeface="+mn-lt"/>
              </a:rPr>
              <a:t>0.05</a:t>
            </a:r>
            <a:r>
              <a:rPr lang="zh-CN" altLang="en-US" sz="1050" dirty="0">
                <a:latin typeface="微软雅黑" panose="020B0503020204020204" pitchFamily="34" charset="-122"/>
                <a:ea typeface="微软雅黑" panose="020B0503020204020204" pitchFamily="34" charset="-122"/>
                <a:cs typeface="+mn-ea"/>
                <a:sym typeface="+mn-lt"/>
              </a:rPr>
              <a:t>至</a:t>
            </a:r>
            <a:r>
              <a:rPr lang="en-US" altLang="zh-CN" sz="1050" dirty="0">
                <a:latin typeface="微软雅黑" panose="020B0503020204020204" pitchFamily="34" charset="-122"/>
                <a:ea typeface="微软雅黑" panose="020B0503020204020204" pitchFamily="34" charset="-122"/>
                <a:cs typeface="+mn-ea"/>
                <a:sym typeface="+mn-lt"/>
              </a:rPr>
              <a:t>0.4</a:t>
            </a:r>
            <a:r>
              <a:rPr lang="zh-CN" altLang="en-US" sz="1050" dirty="0">
                <a:latin typeface="微软雅黑" panose="020B0503020204020204" pitchFamily="34" charset="-122"/>
                <a:ea typeface="微软雅黑" panose="020B0503020204020204" pitchFamily="34" charset="-122"/>
                <a:cs typeface="+mn-ea"/>
                <a:sym typeface="+mn-lt"/>
              </a:rPr>
              <a:t>。使用随机数生成法为每个题目设定参数。</a:t>
            </a:r>
          </a:p>
        </p:txBody>
      </p:sp>
      <p:sp>
        <p:nvSpPr>
          <p:cNvPr id="40" name="powerpoint template design by DAJU_PPT正版来源小红书大橘PPT微信DAJU_PPT请勿抄袭搬运！盗版必究！">
            <a:extLst>
              <a:ext uri="{FF2B5EF4-FFF2-40B4-BE49-F238E27FC236}">
                <a16:creationId xmlns:a16="http://schemas.microsoft.com/office/drawing/2014/main" id="{175973AC-4B50-2345-E7AF-DFD5D3A63EA8}"/>
              </a:ext>
            </a:extLst>
          </p:cNvPr>
          <p:cNvSpPr txBox="1"/>
          <p:nvPr/>
        </p:nvSpPr>
        <p:spPr>
          <a:xfrm>
            <a:off x="660298" y="2316636"/>
            <a:ext cx="2019314"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样本量的模拟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41" name="powerpoint template design by DAJU_PPT正版来源小红书大橘PPT微信DAJU_PPT请勿抄袭搬运！盗版必究！">
            <a:extLst>
              <a:ext uri="{FF2B5EF4-FFF2-40B4-BE49-F238E27FC236}">
                <a16:creationId xmlns:a16="http://schemas.microsoft.com/office/drawing/2014/main" id="{8F75505D-C275-5D67-6040-53058762F194}"/>
              </a:ext>
            </a:extLst>
          </p:cNvPr>
          <p:cNvSpPr txBox="1"/>
          <p:nvPr/>
        </p:nvSpPr>
        <p:spPr>
          <a:xfrm>
            <a:off x="667437" y="2679701"/>
            <a:ext cx="3544524"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设定四种不同的样本量级别： </a:t>
            </a:r>
            <a:r>
              <a:rPr lang="en-US" altLang="zh-CN" sz="1050" dirty="0">
                <a:latin typeface="微软雅黑" panose="020B0503020204020204" pitchFamily="34" charset="-122"/>
                <a:ea typeface="微软雅黑" panose="020B0503020204020204" pitchFamily="34" charset="-122"/>
                <a:cs typeface="+mn-ea"/>
                <a:sym typeface="+mn-lt"/>
              </a:rPr>
              <a:t>800</a:t>
            </a:r>
            <a:r>
              <a:rPr lang="zh-CN" altLang="en-US" sz="1050" dirty="0">
                <a:latin typeface="微软雅黑" panose="020B0503020204020204" pitchFamily="34" charset="-122"/>
                <a:ea typeface="微软雅黑" panose="020B0503020204020204" pitchFamily="34" charset="-122"/>
                <a:cs typeface="+mn-ea"/>
                <a:sym typeface="+mn-lt"/>
              </a:rPr>
              <a:t>人、</a:t>
            </a:r>
            <a:r>
              <a:rPr lang="en-US" altLang="zh-CN" sz="1050" dirty="0">
                <a:latin typeface="微软雅黑" panose="020B0503020204020204" pitchFamily="34" charset="-122"/>
                <a:ea typeface="微软雅黑" panose="020B0503020204020204" pitchFamily="34" charset="-122"/>
                <a:cs typeface="+mn-ea"/>
                <a:sym typeface="+mn-lt"/>
              </a:rPr>
              <a:t>1200</a:t>
            </a:r>
            <a:r>
              <a:rPr lang="zh-CN" altLang="en-US" sz="1050" dirty="0">
                <a:latin typeface="微软雅黑" panose="020B0503020204020204" pitchFamily="34" charset="-122"/>
                <a:ea typeface="微软雅黑" panose="020B0503020204020204" pitchFamily="34" charset="-122"/>
                <a:cs typeface="+mn-ea"/>
                <a:sym typeface="+mn-lt"/>
              </a:rPr>
              <a:t>人、</a:t>
            </a:r>
            <a:r>
              <a:rPr lang="en-US" altLang="zh-CN" sz="1050" dirty="0">
                <a:latin typeface="微软雅黑" panose="020B0503020204020204" pitchFamily="34" charset="-122"/>
                <a:ea typeface="微软雅黑" panose="020B0503020204020204" pitchFamily="34" charset="-122"/>
                <a:cs typeface="+mn-ea"/>
                <a:sym typeface="+mn-lt"/>
              </a:rPr>
              <a:t>2000</a:t>
            </a:r>
            <a:r>
              <a:rPr lang="zh-CN" altLang="en-US" sz="1050" dirty="0">
                <a:latin typeface="微软雅黑" panose="020B0503020204020204" pitchFamily="34" charset="-122"/>
                <a:ea typeface="微软雅黑" panose="020B0503020204020204" pitchFamily="34" charset="-122"/>
                <a:cs typeface="+mn-ea"/>
                <a:sym typeface="+mn-lt"/>
              </a:rPr>
              <a:t>人和</a:t>
            </a:r>
            <a:r>
              <a:rPr lang="en-US" altLang="zh-CN" sz="1050" dirty="0">
                <a:latin typeface="微软雅黑" panose="020B0503020204020204" pitchFamily="34" charset="-122"/>
                <a:ea typeface="微软雅黑" panose="020B0503020204020204" pitchFamily="34" charset="-122"/>
                <a:cs typeface="+mn-ea"/>
                <a:sym typeface="+mn-lt"/>
              </a:rPr>
              <a:t>4000</a:t>
            </a:r>
            <a:r>
              <a:rPr lang="zh-CN" altLang="en-US" sz="1050" dirty="0">
                <a:latin typeface="微软雅黑" panose="020B0503020204020204" pitchFamily="34" charset="-122"/>
                <a:ea typeface="微软雅黑" panose="020B0503020204020204" pitchFamily="34" charset="-122"/>
                <a:cs typeface="+mn-ea"/>
                <a:sym typeface="+mn-lt"/>
              </a:rPr>
              <a:t>人。每个样本量级别的数据都是通过随机生成的方法模拟。</a:t>
            </a:r>
          </a:p>
        </p:txBody>
      </p:sp>
      <p:sp>
        <p:nvSpPr>
          <p:cNvPr id="48" name="powerpoint template design by DAJU_PPT正版来源小红书大橘PPT微信DAJU_PPT请勿抄袭搬运！盗版必究！">
            <a:extLst>
              <a:ext uri="{FF2B5EF4-FFF2-40B4-BE49-F238E27FC236}">
                <a16:creationId xmlns:a16="http://schemas.microsoft.com/office/drawing/2014/main" id="{D8AB2E0A-971B-F06D-5648-91B5F79590EC}"/>
              </a:ext>
            </a:extLst>
          </p:cNvPr>
          <p:cNvSpPr/>
          <p:nvPr/>
        </p:nvSpPr>
        <p:spPr>
          <a:xfrm>
            <a:off x="427953" y="999495"/>
            <a:ext cx="8055749" cy="2518191"/>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21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49" name="powerpoint template design by DAJU_PPT正版来源小红书大橘PPT微信DAJU_PPT请勿抄袭搬运！盗版必究！">
            <a:extLst>
              <a:ext uri="{FF2B5EF4-FFF2-40B4-BE49-F238E27FC236}">
                <a16:creationId xmlns:a16="http://schemas.microsoft.com/office/drawing/2014/main" id="{BEB7E35C-E02C-5CF3-0B5F-E3866D10FB49}"/>
              </a:ext>
            </a:extLst>
          </p:cNvPr>
          <p:cNvSpPr/>
          <p:nvPr/>
        </p:nvSpPr>
        <p:spPr>
          <a:xfrm>
            <a:off x="427952" y="3931028"/>
            <a:ext cx="8055749" cy="1083318"/>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21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0" name="箭头: 下 49">
            <a:extLst>
              <a:ext uri="{FF2B5EF4-FFF2-40B4-BE49-F238E27FC236}">
                <a16:creationId xmlns:a16="http://schemas.microsoft.com/office/drawing/2014/main" id="{78F7F0CC-3E64-71A6-6D2B-2214C2263244}"/>
              </a:ext>
            </a:extLst>
          </p:cNvPr>
          <p:cNvSpPr/>
          <p:nvPr/>
        </p:nvSpPr>
        <p:spPr>
          <a:xfrm>
            <a:off x="4095786" y="3568120"/>
            <a:ext cx="548222" cy="312473"/>
          </a:xfrm>
          <a:prstGeom prst="downArrow">
            <a:avLst/>
          </a:prstGeom>
          <a:noFill/>
          <a:ln w="1270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powerpoint template design by DAJU_PPT正版来源小红书大橘PPT微信DAJU_PPT请勿抄袭搬运！盗版必究！">
            <a:extLst>
              <a:ext uri="{FF2B5EF4-FFF2-40B4-BE49-F238E27FC236}">
                <a16:creationId xmlns:a16="http://schemas.microsoft.com/office/drawing/2014/main" id="{58AF6D26-7F98-3573-61CD-CE7270F72385}"/>
              </a:ext>
            </a:extLst>
          </p:cNvPr>
          <p:cNvSpPr txBox="1"/>
          <p:nvPr/>
        </p:nvSpPr>
        <p:spPr>
          <a:xfrm>
            <a:off x="611034" y="3939902"/>
            <a:ext cx="3600926"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006369"/>
                </a:solidFill>
                <a:latin typeface="微软雅黑" panose="020B0503020204020204" pitchFamily="34" charset="-122"/>
                <a:ea typeface="微软雅黑" panose="020B0503020204020204" pitchFamily="34" charset="-122"/>
                <a:cs typeface="+mn-ea"/>
                <a:sym typeface="+mn-lt"/>
              </a:rPr>
              <a:t>被试作答反应矩阵的模拟</a:t>
            </a:r>
            <a:endParaRPr lang="en-US" altLang="zh-CN" sz="1600" b="1" dirty="0">
              <a:solidFill>
                <a:srgbClr val="006369"/>
              </a:solidFill>
              <a:latin typeface="微软雅黑" panose="020B0503020204020204" pitchFamily="34" charset="-122"/>
              <a:ea typeface="微软雅黑" panose="020B0503020204020204" pitchFamily="34" charset="-122"/>
              <a:cs typeface="+mn-ea"/>
              <a:sym typeface="+mn-lt"/>
            </a:endParaRPr>
          </a:p>
        </p:txBody>
      </p:sp>
      <p:sp>
        <p:nvSpPr>
          <p:cNvPr id="52" name="powerpoint template design by DAJU_PPT正版来源小红书大橘PPT微信DAJU_PPT请勿抄袭搬运！盗版必究！">
            <a:extLst>
              <a:ext uri="{FF2B5EF4-FFF2-40B4-BE49-F238E27FC236}">
                <a16:creationId xmlns:a16="http://schemas.microsoft.com/office/drawing/2014/main" id="{D7D5BE69-DD96-099D-98BA-42D19FBB970C}"/>
              </a:ext>
            </a:extLst>
          </p:cNvPr>
          <p:cNvSpPr txBox="1"/>
          <p:nvPr/>
        </p:nvSpPr>
        <p:spPr>
          <a:xfrm>
            <a:off x="625981" y="4331574"/>
            <a:ext cx="7712864"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完成被试者的属性掌握情况、</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矩阵和题目参数的模拟后，使用不同连接函数计算每个被试者的正确作答概率。生成均匀分布的随机数，当正确作答概率大于随机数时，认为这道题回答正确，记为</a:t>
            </a:r>
            <a:r>
              <a:rPr lang="en-US" altLang="zh-CN" sz="1050" dirty="0">
                <a:latin typeface="微软雅黑" panose="020B0503020204020204" pitchFamily="34" charset="-122"/>
                <a:ea typeface="微软雅黑" panose="020B0503020204020204" pitchFamily="34" charset="-122"/>
                <a:cs typeface="+mn-ea"/>
                <a:sym typeface="+mn-lt"/>
              </a:rPr>
              <a:t>1</a:t>
            </a:r>
            <a:r>
              <a:rPr lang="zh-CN" altLang="en-US" sz="1050" dirty="0">
                <a:latin typeface="微软雅黑" panose="020B0503020204020204" pitchFamily="34" charset="-122"/>
                <a:ea typeface="微软雅黑" panose="020B0503020204020204" pitchFamily="34" charset="-122"/>
                <a:cs typeface="+mn-ea"/>
                <a:sym typeface="+mn-lt"/>
              </a:rPr>
              <a:t>。当正确作答概率小于生成的随机数时，认为这道题回答错误，记为</a:t>
            </a:r>
            <a:r>
              <a:rPr lang="en-US" altLang="zh-CN" sz="1050" dirty="0">
                <a:latin typeface="微软雅黑" panose="020B0503020204020204" pitchFamily="34" charset="-122"/>
                <a:ea typeface="微软雅黑" panose="020B0503020204020204" pitchFamily="34" charset="-122"/>
                <a:cs typeface="+mn-ea"/>
                <a:sym typeface="+mn-lt"/>
              </a:rPr>
              <a:t>0</a:t>
            </a:r>
            <a:r>
              <a:rPr lang="zh-CN" altLang="en-US" sz="1050" dirty="0">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329402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FFECA2-89DC-50DC-1131-6B7823E4B882}"/>
              </a:ext>
            </a:extLst>
          </p:cNvPr>
          <p:cNvSpPr>
            <a:spLocks noChangeArrowheads="1"/>
          </p:cNvSpPr>
          <p:nvPr/>
        </p:nvSpPr>
        <p:spPr bwMode="auto">
          <a:xfrm>
            <a:off x="1835696" y="2067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5FB2ED4A-9B39-A3BD-7435-1CB9E76A38BD}"/>
              </a:ext>
            </a:extLst>
          </p:cNvPr>
          <p:cNvGraphicFramePr>
            <a:graphicFrameLocks noChangeAspect="1"/>
          </p:cNvGraphicFramePr>
          <p:nvPr>
            <p:extLst>
              <p:ext uri="{D42A27DB-BD31-4B8C-83A1-F6EECF244321}">
                <p14:modId xmlns:p14="http://schemas.microsoft.com/office/powerpoint/2010/main" val="966090658"/>
              </p:ext>
            </p:extLst>
          </p:nvPr>
        </p:nvGraphicFramePr>
        <p:xfrm>
          <a:off x="1553335" y="1416369"/>
          <a:ext cx="1485900" cy="622300"/>
        </p:xfrm>
        <a:graphic>
          <a:graphicData uri="http://schemas.openxmlformats.org/presentationml/2006/ole">
            <mc:AlternateContent xmlns:mc="http://schemas.openxmlformats.org/markup-compatibility/2006">
              <mc:Choice xmlns:v="urn:schemas-microsoft-com:vml" Requires="v">
                <p:oleObj name="Equation" r:id="rId2" imgW="1485900" imgH="622300" progId="Equation.DSMT4">
                  <p:embed/>
                </p:oleObj>
              </mc:Choice>
              <mc:Fallback>
                <p:oleObj name="Equation" r:id="rId2" imgW="1485900" imgH="622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335" y="1416369"/>
                        <a:ext cx="14859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a16="http://schemas.microsoft.com/office/drawing/2014/main" id="{24B8968B-E3D8-8FC2-838E-C04CE1876059}"/>
              </a:ext>
            </a:extLst>
          </p:cNvPr>
          <p:cNvGraphicFramePr>
            <a:graphicFrameLocks noChangeAspect="1"/>
          </p:cNvGraphicFramePr>
          <p:nvPr>
            <p:extLst>
              <p:ext uri="{D42A27DB-BD31-4B8C-83A1-F6EECF244321}">
                <p14:modId xmlns:p14="http://schemas.microsoft.com/office/powerpoint/2010/main" val="2534541243"/>
              </p:ext>
            </p:extLst>
          </p:nvPr>
        </p:nvGraphicFramePr>
        <p:xfrm>
          <a:off x="1120742" y="3189766"/>
          <a:ext cx="2351087" cy="866775"/>
        </p:xfrm>
        <a:graphic>
          <a:graphicData uri="http://schemas.openxmlformats.org/presentationml/2006/ole">
            <mc:AlternateContent xmlns:mc="http://schemas.openxmlformats.org/markup-compatibility/2006">
              <mc:Choice xmlns:v="urn:schemas-microsoft-com:vml" Requires="v">
                <p:oleObj name="Equation" r:id="rId4" imgW="2351590" imgH="866849" progId="Equation.DSMT4">
                  <p:embed/>
                </p:oleObj>
              </mc:Choice>
              <mc:Fallback>
                <p:oleObj name="Equation" r:id="rId4" imgW="2351590" imgH="866849" progId="Equation.DSMT4">
                  <p:embed/>
                  <p:pic>
                    <p:nvPicPr>
                      <p:cNvPr id="0" name=""/>
                      <p:cNvPicPr/>
                      <p:nvPr/>
                    </p:nvPicPr>
                    <p:blipFill>
                      <a:blip r:embed="rId5"/>
                      <a:stretch>
                        <a:fillRect/>
                      </a:stretch>
                    </p:blipFill>
                    <p:spPr>
                      <a:xfrm>
                        <a:off x="1120742" y="3189766"/>
                        <a:ext cx="2351087" cy="86677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BE7D334-2CE7-7C67-0404-831C4499717D}"/>
              </a:ext>
            </a:extLst>
          </p:cNvPr>
          <p:cNvGraphicFramePr>
            <a:graphicFrameLocks noChangeAspect="1"/>
          </p:cNvGraphicFramePr>
          <p:nvPr>
            <p:extLst>
              <p:ext uri="{D42A27DB-BD31-4B8C-83A1-F6EECF244321}">
                <p14:modId xmlns:p14="http://schemas.microsoft.com/office/powerpoint/2010/main" val="354883136"/>
              </p:ext>
            </p:extLst>
          </p:nvPr>
        </p:nvGraphicFramePr>
        <p:xfrm>
          <a:off x="4827366" y="3189766"/>
          <a:ext cx="2351087" cy="866775"/>
        </p:xfrm>
        <a:graphic>
          <a:graphicData uri="http://schemas.openxmlformats.org/presentationml/2006/ole">
            <mc:AlternateContent xmlns:mc="http://schemas.openxmlformats.org/markup-compatibility/2006">
              <mc:Choice xmlns:v="urn:schemas-microsoft-com:vml" Requires="v">
                <p:oleObj name="Equation" r:id="rId6" imgW="2351590" imgH="866849" progId="Equation.DSMT4">
                  <p:embed/>
                </p:oleObj>
              </mc:Choice>
              <mc:Fallback>
                <p:oleObj name="Equation" r:id="rId6" imgW="2351590" imgH="866849" progId="Equation.DSMT4">
                  <p:embed/>
                  <p:pic>
                    <p:nvPicPr>
                      <p:cNvPr id="0" name=""/>
                      <p:cNvPicPr/>
                      <p:nvPr/>
                    </p:nvPicPr>
                    <p:blipFill>
                      <a:blip r:embed="rId7"/>
                      <a:stretch>
                        <a:fillRect/>
                      </a:stretch>
                    </p:blipFill>
                    <p:spPr>
                      <a:xfrm>
                        <a:off x="4827366" y="3189766"/>
                        <a:ext cx="2351087" cy="8667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AB2873C-B338-8C47-3CAC-C9DFA84270F7}"/>
              </a:ext>
            </a:extLst>
          </p:cNvPr>
          <p:cNvGraphicFramePr>
            <a:graphicFrameLocks noChangeAspect="1"/>
          </p:cNvGraphicFramePr>
          <p:nvPr>
            <p:extLst>
              <p:ext uri="{D42A27DB-BD31-4B8C-83A1-F6EECF244321}">
                <p14:modId xmlns:p14="http://schemas.microsoft.com/office/powerpoint/2010/main" val="1171376630"/>
              </p:ext>
            </p:extLst>
          </p:nvPr>
        </p:nvGraphicFramePr>
        <p:xfrm>
          <a:off x="4827366" y="1334247"/>
          <a:ext cx="2332037" cy="866775"/>
        </p:xfrm>
        <a:graphic>
          <a:graphicData uri="http://schemas.openxmlformats.org/presentationml/2006/ole">
            <mc:AlternateContent xmlns:mc="http://schemas.openxmlformats.org/markup-compatibility/2006">
              <mc:Choice xmlns:v="urn:schemas-microsoft-com:vml" Requires="v">
                <p:oleObj name="Equation" r:id="rId8" imgW="2332518" imgH="866849" progId="Equation.DSMT4">
                  <p:embed/>
                </p:oleObj>
              </mc:Choice>
              <mc:Fallback>
                <p:oleObj name="Equation" r:id="rId8" imgW="2332518" imgH="866849" progId="Equation.DSMT4">
                  <p:embed/>
                  <p:pic>
                    <p:nvPicPr>
                      <p:cNvPr id="0" name=""/>
                      <p:cNvPicPr/>
                      <p:nvPr/>
                    </p:nvPicPr>
                    <p:blipFill>
                      <a:blip r:embed="rId9"/>
                      <a:stretch>
                        <a:fillRect/>
                      </a:stretch>
                    </p:blipFill>
                    <p:spPr>
                      <a:xfrm>
                        <a:off x="4827366" y="1334247"/>
                        <a:ext cx="2332037" cy="866775"/>
                      </a:xfrm>
                      <a:prstGeom prst="rect">
                        <a:avLst/>
                      </a:prstGeom>
                    </p:spPr>
                  </p:pic>
                </p:oleObj>
              </mc:Fallback>
            </mc:AlternateContent>
          </a:graphicData>
        </a:graphic>
      </p:graphicFrame>
      <p:sp>
        <p:nvSpPr>
          <p:cNvPr id="9" name="powerpoint template design by DAJU_PPT正版来源小红书大橘PPT微信DAJU_PPT请勿抄袭搬运！盗版必究！">
            <a:extLst>
              <a:ext uri="{FF2B5EF4-FFF2-40B4-BE49-F238E27FC236}">
                <a16:creationId xmlns:a16="http://schemas.microsoft.com/office/drawing/2014/main" id="{244D8503-D210-3631-BDD1-467D766964CB}"/>
              </a:ext>
            </a:extLst>
          </p:cNvPr>
          <p:cNvSpPr txBox="1"/>
          <p:nvPr/>
        </p:nvSpPr>
        <p:spPr>
          <a:xfrm>
            <a:off x="829631" y="2201022"/>
            <a:ext cx="3106465"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矩阵一致率（</a:t>
            </a:r>
            <a:r>
              <a:rPr lang="en-US" altLang="zh-CN" sz="1050" dirty="0">
                <a:latin typeface="微软雅黑" panose="020B0503020204020204" pitchFamily="34" charset="-122"/>
                <a:ea typeface="微软雅黑" panose="020B0503020204020204" pitchFamily="34" charset="-122"/>
                <a:cs typeface="+mn-ea"/>
                <a:sym typeface="+mn-lt"/>
              </a:rPr>
              <a:t>QCI</a:t>
            </a:r>
            <a:r>
              <a:rPr lang="zh-CN" altLang="en-US" sz="1050" dirty="0">
                <a:latin typeface="微软雅黑" panose="020B0503020204020204" pitchFamily="34" charset="-122"/>
                <a:ea typeface="微软雅黑" panose="020B0503020204020204" pitchFamily="34" charset="-122"/>
                <a:cs typeface="+mn-ea"/>
                <a:sym typeface="+mn-lt"/>
              </a:rPr>
              <a:t>）是修正后的</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矩阵与正确的</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矩阵的一致程度，表示修正的准确率，是评价</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矩阵修正方法中最重要的指标。</a:t>
            </a:r>
          </a:p>
        </p:txBody>
      </p:sp>
      <p:sp>
        <p:nvSpPr>
          <p:cNvPr id="11" name="powerpoint template design by DAJU_PPT正版来源小红书大橘PPT微信DAJU_PPT请勿抄袭搬运！盗版必究！">
            <a:extLst>
              <a:ext uri="{FF2B5EF4-FFF2-40B4-BE49-F238E27FC236}">
                <a16:creationId xmlns:a16="http://schemas.microsoft.com/office/drawing/2014/main" id="{A49FBF7F-E55A-0898-8460-823888048DEC}"/>
              </a:ext>
            </a:extLst>
          </p:cNvPr>
          <p:cNvSpPr txBox="1"/>
          <p:nvPr/>
        </p:nvSpPr>
        <p:spPr>
          <a:xfrm>
            <a:off x="4528981" y="2224031"/>
            <a:ext cx="2995348"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属性保留率（</a:t>
            </a:r>
            <a:r>
              <a:rPr lang="en-US" altLang="zh-CN" sz="1050" dirty="0">
                <a:latin typeface="微软雅黑" panose="020B0503020204020204" pitchFamily="34" charset="-122"/>
                <a:ea typeface="微软雅黑" panose="020B0503020204020204" pitchFamily="34" charset="-122"/>
                <a:cs typeface="+mn-ea"/>
                <a:sym typeface="+mn-lt"/>
              </a:rPr>
              <a:t>ARR</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矩阵中正确的属性被保留的比例，反映了修正方法在保留原有正确属性方面的能力。</a:t>
            </a:r>
          </a:p>
        </p:txBody>
      </p:sp>
      <p:sp>
        <p:nvSpPr>
          <p:cNvPr id="13" name="powerpoint template design by DAJU_PPT正版来源小红书大橘PPT微信DAJU_PPT请勿抄袭搬运！盗版必究！">
            <a:extLst>
              <a:ext uri="{FF2B5EF4-FFF2-40B4-BE49-F238E27FC236}">
                <a16:creationId xmlns:a16="http://schemas.microsoft.com/office/drawing/2014/main" id="{8E78B522-EC8A-A4BC-D9D3-B769D88DAE1F}"/>
              </a:ext>
            </a:extLst>
          </p:cNvPr>
          <p:cNvSpPr txBox="1"/>
          <p:nvPr/>
        </p:nvSpPr>
        <p:spPr>
          <a:xfrm>
            <a:off x="846191" y="4064045"/>
            <a:ext cx="3005730"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属性修正准确率（</a:t>
            </a:r>
            <a:r>
              <a:rPr lang="en-US" altLang="zh-CN" sz="1050" dirty="0">
                <a:latin typeface="微软雅黑" panose="020B0503020204020204" pitchFamily="34" charset="-122"/>
                <a:ea typeface="微软雅黑" panose="020B0503020204020204" pitchFamily="34" charset="-122"/>
                <a:cs typeface="+mn-ea"/>
                <a:sym typeface="+mn-lt"/>
              </a:rPr>
              <a:t>ACA</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矩阵的错误的属性被修改正确的比例，反映了修正方法在纠正错误属性方面的能力。</a:t>
            </a:r>
          </a:p>
        </p:txBody>
      </p:sp>
      <p:sp>
        <p:nvSpPr>
          <p:cNvPr id="14" name="powerpoint template design by DAJU_PPT正版来源小红书大橘PPT微信DAJU_PPT请勿抄袭搬运！盗版必究！">
            <a:extLst>
              <a:ext uri="{FF2B5EF4-FFF2-40B4-BE49-F238E27FC236}">
                <a16:creationId xmlns:a16="http://schemas.microsoft.com/office/drawing/2014/main" id="{7E414E4C-8183-6312-4B02-2D1EA5684DB6}"/>
              </a:ext>
            </a:extLst>
          </p:cNvPr>
          <p:cNvSpPr txBox="1"/>
          <p:nvPr/>
        </p:nvSpPr>
        <p:spPr>
          <a:xfrm>
            <a:off x="4517504" y="4044053"/>
            <a:ext cx="3006825"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属性误判率（</a:t>
            </a:r>
            <a:r>
              <a:rPr lang="en-US" altLang="zh-CN" sz="1050" dirty="0">
                <a:latin typeface="微软雅黑" panose="020B0503020204020204" pitchFamily="34" charset="-122"/>
                <a:ea typeface="微软雅黑" panose="020B0503020204020204" pitchFamily="34" charset="-122"/>
                <a:cs typeface="+mn-ea"/>
                <a:sym typeface="+mn-lt"/>
              </a:rPr>
              <a:t>FNR</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矩阵中正确的属性被修改错误的比例，反映了修正方法在避免错误判断方面的能力。</a:t>
            </a:r>
          </a:p>
        </p:txBody>
      </p:sp>
      <p:pic>
        <p:nvPicPr>
          <p:cNvPr id="57" name="图片 56">
            <a:extLst>
              <a:ext uri="{FF2B5EF4-FFF2-40B4-BE49-F238E27FC236}">
                <a16:creationId xmlns:a16="http://schemas.microsoft.com/office/drawing/2014/main" id="{29E4CDE1-8A8D-A74B-9C74-4C5C3D1786F7}"/>
              </a:ext>
            </a:extLst>
          </p:cNvPr>
          <p:cNvPicPr>
            <a:picLocks noChangeAspect="1"/>
          </p:cNvPicPr>
          <p:nvPr/>
        </p:nvPicPr>
        <p:blipFill>
          <a:blip r:embed="rId10"/>
          <a:stretch>
            <a:fillRect/>
          </a:stretch>
        </p:blipFill>
        <p:spPr>
          <a:xfrm>
            <a:off x="732777" y="219554"/>
            <a:ext cx="5470398" cy="829056"/>
          </a:xfrm>
          <a:prstGeom prst="rect">
            <a:avLst/>
          </a:prstGeom>
        </p:spPr>
      </p:pic>
      <p:sp>
        <p:nvSpPr>
          <p:cNvPr id="58" name="powerpoint template design by DAJU_PPT正版来源小红书大橘PPT微信DAJU_PPT请勿抄袭搬运！盗版必究！-1">
            <a:extLst>
              <a:ext uri="{FF2B5EF4-FFF2-40B4-BE49-F238E27FC236}">
                <a16:creationId xmlns:a16="http://schemas.microsoft.com/office/drawing/2014/main" id="{D749F616-E301-1469-A810-B5915B9E8D48}"/>
              </a:ext>
            </a:extLst>
          </p:cNvPr>
          <p:cNvSpPr/>
          <p:nvPr/>
        </p:nvSpPr>
        <p:spPr>
          <a:xfrm>
            <a:off x="697785" y="1246000"/>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59" name="powerpoint template design by DAJU_PPT正版来源小红书大橘PPT微信DAJU_PPT请勿抄袭搬运！盗版必究！-1">
            <a:extLst>
              <a:ext uri="{FF2B5EF4-FFF2-40B4-BE49-F238E27FC236}">
                <a16:creationId xmlns:a16="http://schemas.microsoft.com/office/drawing/2014/main" id="{89FD022E-55C1-F39E-6F5B-42C303A74D93}"/>
              </a:ext>
            </a:extLst>
          </p:cNvPr>
          <p:cNvSpPr/>
          <p:nvPr/>
        </p:nvSpPr>
        <p:spPr>
          <a:xfrm>
            <a:off x="697783" y="3094141"/>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0" name="powerpoint template design by DAJU_PPT正版来源小红书大橘PPT微信DAJU_PPT请勿抄袭搬运！盗版必究！-1">
            <a:extLst>
              <a:ext uri="{FF2B5EF4-FFF2-40B4-BE49-F238E27FC236}">
                <a16:creationId xmlns:a16="http://schemas.microsoft.com/office/drawing/2014/main" id="{5ECA082D-A893-2FE2-DCAE-B214BACE2E60}"/>
              </a:ext>
            </a:extLst>
          </p:cNvPr>
          <p:cNvSpPr/>
          <p:nvPr/>
        </p:nvSpPr>
        <p:spPr>
          <a:xfrm>
            <a:off x="4308306" y="1241828"/>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1" name="powerpoint template design by DAJU_PPT正版来源小红书大橘PPT微信DAJU_PPT请勿抄袭搬运！盗版必究！-1">
            <a:extLst>
              <a:ext uri="{FF2B5EF4-FFF2-40B4-BE49-F238E27FC236}">
                <a16:creationId xmlns:a16="http://schemas.microsoft.com/office/drawing/2014/main" id="{DB1D4F05-B7EE-D38B-2D39-ED68921F48D9}"/>
              </a:ext>
            </a:extLst>
          </p:cNvPr>
          <p:cNvSpPr/>
          <p:nvPr/>
        </p:nvSpPr>
        <p:spPr>
          <a:xfrm>
            <a:off x="4308304" y="3099724"/>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2" name="Rectangle 39">
            <a:extLst>
              <a:ext uri="{FF2B5EF4-FFF2-40B4-BE49-F238E27FC236}">
                <a16:creationId xmlns:a16="http://schemas.microsoft.com/office/drawing/2014/main" id="{AB5A1067-CC6B-07FF-3142-A443C3127D46}"/>
              </a:ext>
            </a:extLst>
          </p:cNvPr>
          <p:cNvSpPr>
            <a:spLocks noChangeArrowheads="1"/>
          </p:cNvSpPr>
          <p:nvPr/>
        </p:nvSpPr>
        <p:spPr bwMode="auto">
          <a:xfrm>
            <a:off x="7374631" y="231033"/>
            <a:ext cx="1440160"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评价指标</a:t>
            </a:r>
          </a:p>
        </p:txBody>
      </p:sp>
      <p:grpSp>
        <p:nvGrpSpPr>
          <p:cNvPr id="63" name="组合 62">
            <a:extLst>
              <a:ext uri="{FF2B5EF4-FFF2-40B4-BE49-F238E27FC236}">
                <a16:creationId xmlns:a16="http://schemas.microsoft.com/office/drawing/2014/main" id="{FB96B215-4D0F-44D1-44B7-451FF9E097C3}"/>
              </a:ext>
            </a:extLst>
          </p:cNvPr>
          <p:cNvGrpSpPr/>
          <p:nvPr/>
        </p:nvGrpSpPr>
        <p:grpSpPr>
          <a:xfrm>
            <a:off x="7094586" y="651219"/>
            <a:ext cx="1333500" cy="76200"/>
            <a:chOff x="2190216" y="0"/>
            <a:chExt cx="4752528" cy="108012"/>
          </a:xfrm>
        </p:grpSpPr>
        <p:sp>
          <p:nvSpPr>
            <p:cNvPr id="64" name="矩形 63">
              <a:extLst>
                <a:ext uri="{FF2B5EF4-FFF2-40B4-BE49-F238E27FC236}">
                  <a16:creationId xmlns:a16="http://schemas.microsoft.com/office/drawing/2014/main" id="{2E3F174C-A533-4E77-9F7B-966D14146196}"/>
                </a:ext>
              </a:extLst>
            </p:cNvPr>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9BEC236-B064-E4D1-57F8-153B2C4C6D89}"/>
                </a:ext>
              </a:extLst>
            </p:cNvPr>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EFFD6073-F981-2148-18F6-659A250E873B}"/>
                </a:ext>
              </a:extLst>
            </p:cNvPr>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C6E08F5-F9D2-6DCD-44A7-578CC16F98D6}"/>
                </a:ext>
              </a:extLst>
            </p:cNvPr>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7691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2510A05-9E5A-3A4F-C11D-1E561DA6F519}"/>
              </a:ext>
            </a:extLst>
          </p:cNvPr>
          <p:cNvPicPr>
            <a:picLocks noChangeAspect="1"/>
          </p:cNvPicPr>
          <p:nvPr/>
        </p:nvPicPr>
        <p:blipFill>
          <a:blip r:embed="rId2"/>
          <a:stretch>
            <a:fillRect/>
          </a:stretch>
        </p:blipFill>
        <p:spPr>
          <a:xfrm>
            <a:off x="4754364" y="401457"/>
            <a:ext cx="3866744" cy="4874499"/>
          </a:xfrm>
          <a:prstGeom prst="rect">
            <a:avLst/>
          </a:prstGeom>
        </p:spPr>
      </p:pic>
      <p:sp>
        <p:nvSpPr>
          <p:cNvPr id="15" name="文本框 14">
            <a:extLst>
              <a:ext uri="{FF2B5EF4-FFF2-40B4-BE49-F238E27FC236}">
                <a16:creationId xmlns:a16="http://schemas.microsoft.com/office/drawing/2014/main" id="{9AEF5F82-F741-EA5A-694E-6FA55D8E7E28}"/>
              </a:ext>
            </a:extLst>
          </p:cNvPr>
          <p:cNvSpPr txBox="1"/>
          <p:nvPr/>
        </p:nvSpPr>
        <p:spPr>
          <a:xfrm>
            <a:off x="971600" y="145307"/>
            <a:ext cx="3254187" cy="275909"/>
          </a:xfrm>
          <a:prstGeom prst="rect">
            <a:avLst/>
          </a:prstGeom>
          <a:noFill/>
        </p:spPr>
        <p:txBody>
          <a:bodyPr wrap="square">
            <a:spAutoFit/>
          </a:bodyPr>
          <a:lstStyle/>
          <a:p>
            <a:pPr indent="304800" algn="ctr">
              <a:lnSpc>
                <a:spcPct val="125000"/>
              </a:lnSpc>
              <a:spcBef>
                <a:spcPts val="600"/>
              </a:spcBef>
              <a:spcAft>
                <a:spcPts val="240"/>
              </a:spcAft>
            </a:pPr>
            <a:r>
              <a:rPr lang="zh-CN" altLang="zh-CN" sz="1050" kern="100" dirty="0">
                <a:effectLst/>
                <a:latin typeface="微软雅黑" panose="020B0503020204020204" pitchFamily="34" charset="-122"/>
                <a:ea typeface="微软雅黑" panose="020B0503020204020204" pitchFamily="34" charset="-122"/>
              </a:rPr>
              <a:t>表</a:t>
            </a:r>
            <a:r>
              <a:rPr lang="en-US" altLang="zh-CN" sz="1050" kern="100" dirty="0">
                <a:latin typeface="微软雅黑" panose="020B0503020204020204" pitchFamily="34" charset="-122"/>
                <a:ea typeface="微软雅黑" panose="020B0503020204020204" pitchFamily="34" charset="-122"/>
              </a:rPr>
              <a:t>3 </a:t>
            </a:r>
            <a:r>
              <a:rPr lang="zh-CN" altLang="en-US" sz="1050" kern="100" dirty="0">
                <a:latin typeface="微软雅黑" panose="020B0503020204020204" pitchFamily="34" charset="-122"/>
                <a:ea typeface="微软雅黑" panose="020B0503020204020204" pitchFamily="34" charset="-122"/>
              </a:rPr>
              <a:t> 题目参数为高质量时</a:t>
            </a:r>
            <a:r>
              <a:rPr lang="en-US" altLang="zh-CN" sz="1050" kern="100" dirty="0">
                <a:latin typeface="微软雅黑" panose="020B0503020204020204" pitchFamily="34" charset="-122"/>
                <a:ea typeface="微软雅黑" panose="020B0503020204020204" pitchFamily="34" charset="-122"/>
              </a:rPr>
              <a:t>100 </a:t>
            </a:r>
            <a:r>
              <a:rPr lang="zh-CN" altLang="en-US" sz="1050" kern="100" dirty="0">
                <a:latin typeface="微软雅黑" panose="020B0503020204020204" pitchFamily="34" charset="-122"/>
                <a:ea typeface="微软雅黑" panose="020B0503020204020204" pitchFamily="34" charset="-122"/>
              </a:rPr>
              <a:t>次实验的结果</a:t>
            </a:r>
            <a:endParaRPr lang="zh-CN" altLang="zh-CN" sz="1050" kern="100" dirty="0">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263506B-E10E-EBF0-7847-8285FE35F90C}"/>
              </a:ext>
            </a:extLst>
          </p:cNvPr>
          <p:cNvSpPr txBox="1"/>
          <p:nvPr/>
        </p:nvSpPr>
        <p:spPr>
          <a:xfrm>
            <a:off x="5060642" y="125548"/>
            <a:ext cx="3254187" cy="275909"/>
          </a:xfrm>
          <a:prstGeom prst="rect">
            <a:avLst/>
          </a:prstGeom>
          <a:noFill/>
        </p:spPr>
        <p:txBody>
          <a:bodyPr wrap="square">
            <a:spAutoFit/>
          </a:bodyPr>
          <a:lstStyle/>
          <a:p>
            <a:pPr indent="304800" algn="ctr">
              <a:lnSpc>
                <a:spcPct val="125000"/>
              </a:lnSpc>
              <a:spcBef>
                <a:spcPts val="600"/>
              </a:spcBef>
              <a:spcAft>
                <a:spcPts val="240"/>
              </a:spcAft>
            </a:pPr>
            <a:r>
              <a:rPr lang="zh-CN" altLang="zh-CN" sz="1050" kern="100" dirty="0">
                <a:effectLst/>
                <a:latin typeface="微软雅黑" panose="020B0503020204020204" pitchFamily="34" charset="-122"/>
                <a:ea typeface="微软雅黑" panose="020B0503020204020204" pitchFamily="34" charset="-122"/>
              </a:rPr>
              <a:t>表</a:t>
            </a:r>
            <a:r>
              <a:rPr lang="en-US" altLang="zh-CN" sz="1050" kern="100" dirty="0">
                <a:latin typeface="微软雅黑" panose="020B0503020204020204" pitchFamily="34" charset="-122"/>
                <a:ea typeface="微软雅黑" panose="020B0503020204020204" pitchFamily="34" charset="-122"/>
              </a:rPr>
              <a:t>4 </a:t>
            </a:r>
            <a:r>
              <a:rPr lang="zh-CN" altLang="en-US" sz="1050" kern="100" dirty="0">
                <a:latin typeface="微软雅黑" panose="020B0503020204020204" pitchFamily="34" charset="-122"/>
                <a:ea typeface="微软雅黑" panose="020B0503020204020204" pitchFamily="34" charset="-122"/>
              </a:rPr>
              <a:t> 题目参数为低质量时</a:t>
            </a:r>
            <a:r>
              <a:rPr lang="en-US" altLang="zh-CN" sz="1050" kern="100" dirty="0">
                <a:latin typeface="微软雅黑" panose="020B0503020204020204" pitchFamily="34" charset="-122"/>
                <a:ea typeface="微软雅黑" panose="020B0503020204020204" pitchFamily="34" charset="-122"/>
              </a:rPr>
              <a:t>100 </a:t>
            </a:r>
            <a:r>
              <a:rPr lang="zh-CN" altLang="en-US" sz="1050" kern="100" dirty="0">
                <a:latin typeface="微软雅黑" panose="020B0503020204020204" pitchFamily="34" charset="-122"/>
                <a:ea typeface="微软雅黑" panose="020B0503020204020204" pitchFamily="34" charset="-122"/>
              </a:rPr>
              <a:t>次实验的结果</a:t>
            </a:r>
            <a:endParaRPr lang="zh-CN" altLang="zh-CN" sz="1050" kern="100" dirty="0">
              <a:effectLst/>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777E9747-EA40-29BF-536A-3CF8BD2A91ED}"/>
              </a:ext>
            </a:extLst>
          </p:cNvPr>
          <p:cNvPicPr>
            <a:picLocks noChangeAspect="1"/>
          </p:cNvPicPr>
          <p:nvPr/>
        </p:nvPicPr>
        <p:blipFill>
          <a:blip r:embed="rId3"/>
          <a:stretch>
            <a:fillRect/>
          </a:stretch>
        </p:blipFill>
        <p:spPr>
          <a:xfrm>
            <a:off x="705256" y="401458"/>
            <a:ext cx="3866744" cy="4874500"/>
          </a:xfrm>
          <a:prstGeom prst="rect">
            <a:avLst/>
          </a:prstGeom>
        </p:spPr>
      </p:pic>
    </p:spTree>
    <p:extLst>
      <p:ext uri="{BB962C8B-B14F-4D97-AF65-F5344CB8AC3E}">
        <p14:creationId xmlns:p14="http://schemas.microsoft.com/office/powerpoint/2010/main" val="228182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5400000" flipV="1">
            <a:off x="1103459" y="2547258"/>
            <a:ext cx="3643564" cy="45719"/>
            <a:chOff x="2190216" y="0"/>
            <a:chExt cx="4752528" cy="108012"/>
          </a:xfrm>
        </p:grpSpPr>
        <p:sp>
          <p:nvSpPr>
            <p:cNvPr id="4" name="矩形 3"/>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736426" y="1584032"/>
            <a:ext cx="1885364" cy="1478033"/>
          </a:xfrm>
          <a:prstGeom prst="rect">
            <a:avLst/>
          </a:prstGeom>
          <a:noFill/>
        </p:spPr>
        <p:txBody>
          <a:bodyPr wrap="square" rtlCol="0">
            <a:spAutoFit/>
          </a:bodyPr>
          <a:lstStyle/>
          <a:p>
            <a:pPr algn="ctr">
              <a:lnSpc>
                <a:spcPct val="125000"/>
              </a:lnSpc>
            </a:pPr>
            <a:r>
              <a:rPr lang="zh-CN" altLang="en-US" sz="5400" b="1" dirty="0">
                <a:ln w="6350">
                  <a:noFill/>
                </a:ln>
                <a:solidFill>
                  <a:srgbClr val="006369"/>
                </a:solidFill>
                <a:latin typeface="Impact" panose="020B0806030902050204" pitchFamily="34" charset="0"/>
                <a:ea typeface="微软雅黑" panose="020B0503020204020204" pitchFamily="34" charset="-122"/>
              </a:rPr>
              <a:t>目  录</a:t>
            </a:r>
            <a:endParaRPr lang="en-US" altLang="zh-CN" sz="5400" b="1" dirty="0">
              <a:ln w="6350">
                <a:noFill/>
              </a:ln>
              <a:solidFill>
                <a:srgbClr val="006369"/>
              </a:solidFill>
              <a:latin typeface="Impact" panose="020B0806030902050204" pitchFamily="34" charset="0"/>
              <a:ea typeface="微软雅黑" panose="020B0503020204020204" pitchFamily="34" charset="-122"/>
            </a:endParaRPr>
          </a:p>
          <a:p>
            <a:pPr algn="ctr">
              <a:lnSpc>
                <a:spcPct val="125000"/>
              </a:lnSpc>
            </a:pPr>
            <a:r>
              <a:rPr lang="en-US" altLang="zh-CN" sz="20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椭圆 7">
            <a:extLst>
              <a:ext uri="{FF2B5EF4-FFF2-40B4-BE49-F238E27FC236}">
                <a16:creationId xmlns:a16="http://schemas.microsoft.com/office/drawing/2014/main" id="{490A9021-AE94-1014-C6AF-19E1CA5A4987}"/>
              </a:ext>
            </a:extLst>
          </p:cNvPr>
          <p:cNvSpPr/>
          <p:nvPr/>
        </p:nvSpPr>
        <p:spPr>
          <a:xfrm>
            <a:off x="3523652" y="877131"/>
            <a:ext cx="472284" cy="472284"/>
          </a:xfrm>
          <a:prstGeom prst="ellipse">
            <a:avLst/>
          </a:prstGeom>
          <a:solidFill>
            <a:srgbClr val="EDED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13" name="椭圆 12">
            <a:extLst>
              <a:ext uri="{FF2B5EF4-FFF2-40B4-BE49-F238E27FC236}">
                <a16:creationId xmlns:a16="http://schemas.microsoft.com/office/drawing/2014/main" id="{153D5669-5C6A-EFE6-1D3C-C6EAFA146610}"/>
              </a:ext>
            </a:extLst>
          </p:cNvPr>
          <p:cNvSpPr/>
          <p:nvPr/>
        </p:nvSpPr>
        <p:spPr>
          <a:xfrm>
            <a:off x="3523652" y="1528391"/>
            <a:ext cx="472284" cy="472284"/>
          </a:xfrm>
          <a:prstGeom prst="ellipse">
            <a:avLst/>
          </a:prstGeom>
          <a:solidFill>
            <a:srgbClr val="EDEDE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14" name="椭圆 13">
            <a:extLst>
              <a:ext uri="{FF2B5EF4-FFF2-40B4-BE49-F238E27FC236}">
                <a16:creationId xmlns:a16="http://schemas.microsoft.com/office/drawing/2014/main" id="{F6094BC7-65DC-3026-9CD2-BF2DCE090F5E}"/>
              </a:ext>
            </a:extLst>
          </p:cNvPr>
          <p:cNvSpPr/>
          <p:nvPr/>
        </p:nvSpPr>
        <p:spPr>
          <a:xfrm>
            <a:off x="3523652" y="2247850"/>
            <a:ext cx="472284" cy="472284"/>
          </a:xfrm>
          <a:prstGeom prst="ellipse">
            <a:avLst/>
          </a:prstGeom>
          <a:solidFill>
            <a:srgbClr val="EDEDE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15" name="椭圆 14">
            <a:extLst>
              <a:ext uri="{FF2B5EF4-FFF2-40B4-BE49-F238E27FC236}">
                <a16:creationId xmlns:a16="http://schemas.microsoft.com/office/drawing/2014/main" id="{DD317941-2550-A451-D101-46E5C464CBF5}"/>
              </a:ext>
            </a:extLst>
          </p:cNvPr>
          <p:cNvSpPr/>
          <p:nvPr/>
        </p:nvSpPr>
        <p:spPr>
          <a:xfrm>
            <a:off x="3523652" y="2989429"/>
            <a:ext cx="472284" cy="472284"/>
          </a:xfrm>
          <a:prstGeom prst="ellipse">
            <a:avLst/>
          </a:prstGeom>
          <a:solidFill>
            <a:srgbClr val="EDEDE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16" name="矩形: 圆角 15">
            <a:extLst>
              <a:ext uri="{FF2B5EF4-FFF2-40B4-BE49-F238E27FC236}">
                <a16:creationId xmlns:a16="http://schemas.microsoft.com/office/drawing/2014/main" id="{C6B336E8-3402-69FA-6F78-53F75E49469B}"/>
              </a:ext>
            </a:extLst>
          </p:cNvPr>
          <p:cNvSpPr/>
          <p:nvPr/>
        </p:nvSpPr>
        <p:spPr>
          <a:xfrm>
            <a:off x="4293340" y="987574"/>
            <a:ext cx="2819839" cy="40011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18" name="矩形 17">
            <a:extLst>
              <a:ext uri="{FF2B5EF4-FFF2-40B4-BE49-F238E27FC236}">
                <a16:creationId xmlns:a16="http://schemas.microsoft.com/office/drawing/2014/main" id="{BAC40358-C4CE-7F65-C93A-B649AC7E88FC}"/>
              </a:ext>
            </a:extLst>
          </p:cNvPr>
          <p:cNvSpPr/>
          <p:nvPr/>
        </p:nvSpPr>
        <p:spPr>
          <a:xfrm>
            <a:off x="4716016" y="992874"/>
            <a:ext cx="697627" cy="338554"/>
          </a:xfrm>
          <a:prstGeom prst="rect">
            <a:avLst/>
          </a:prstGeom>
          <a:solidFill>
            <a:srgbClr val="EDEDED"/>
          </a:solid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绪论</a:t>
            </a:r>
          </a:p>
        </p:txBody>
      </p:sp>
      <p:sp>
        <p:nvSpPr>
          <p:cNvPr id="19" name="矩形: 圆角 18">
            <a:extLst>
              <a:ext uri="{FF2B5EF4-FFF2-40B4-BE49-F238E27FC236}">
                <a16:creationId xmlns:a16="http://schemas.microsoft.com/office/drawing/2014/main" id="{6047BDDC-D92B-ABEB-CD02-B566F6AB2AA2}"/>
              </a:ext>
            </a:extLst>
          </p:cNvPr>
          <p:cNvSpPr/>
          <p:nvPr/>
        </p:nvSpPr>
        <p:spPr>
          <a:xfrm>
            <a:off x="4293340" y="1638834"/>
            <a:ext cx="2819839" cy="40011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22" name="矩形 21">
            <a:extLst>
              <a:ext uri="{FF2B5EF4-FFF2-40B4-BE49-F238E27FC236}">
                <a16:creationId xmlns:a16="http://schemas.microsoft.com/office/drawing/2014/main" id="{5E35DF78-4DAE-099B-E420-3D5D80E5EB7B}"/>
              </a:ext>
            </a:extLst>
          </p:cNvPr>
          <p:cNvSpPr/>
          <p:nvPr/>
        </p:nvSpPr>
        <p:spPr>
          <a:xfrm>
            <a:off x="4716016" y="1644134"/>
            <a:ext cx="1980029" cy="338554"/>
          </a:xfrm>
          <a:prstGeom prst="rect">
            <a:avLst/>
          </a:prstGeom>
          <a:solidFill>
            <a:srgbClr val="EDEDED"/>
          </a:solid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研究思路与方法</a:t>
            </a:r>
          </a:p>
        </p:txBody>
      </p:sp>
      <p:sp>
        <p:nvSpPr>
          <p:cNvPr id="23" name="矩形: 圆角 22">
            <a:extLst>
              <a:ext uri="{FF2B5EF4-FFF2-40B4-BE49-F238E27FC236}">
                <a16:creationId xmlns:a16="http://schemas.microsoft.com/office/drawing/2014/main" id="{143A985B-28F5-B893-C802-745C814E40A1}"/>
              </a:ext>
            </a:extLst>
          </p:cNvPr>
          <p:cNvSpPr/>
          <p:nvPr/>
        </p:nvSpPr>
        <p:spPr>
          <a:xfrm>
            <a:off x="4293340" y="2358293"/>
            <a:ext cx="2819839" cy="40011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25" name="矩形 24">
            <a:extLst>
              <a:ext uri="{FF2B5EF4-FFF2-40B4-BE49-F238E27FC236}">
                <a16:creationId xmlns:a16="http://schemas.microsoft.com/office/drawing/2014/main" id="{1883AAEB-CC2F-8AD1-EF4D-9B6E39E7D2DD}"/>
              </a:ext>
            </a:extLst>
          </p:cNvPr>
          <p:cNvSpPr/>
          <p:nvPr/>
        </p:nvSpPr>
        <p:spPr>
          <a:xfrm>
            <a:off x="4716016" y="2363593"/>
            <a:ext cx="1980029" cy="338554"/>
          </a:xfrm>
          <a:prstGeom prst="rect">
            <a:avLst/>
          </a:prstGeom>
          <a:solidFill>
            <a:srgbClr val="EDEDED"/>
          </a:solid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二级评分对比实验</a:t>
            </a:r>
          </a:p>
        </p:txBody>
      </p:sp>
      <p:sp>
        <p:nvSpPr>
          <p:cNvPr id="26" name="矩形: 圆角 25">
            <a:extLst>
              <a:ext uri="{FF2B5EF4-FFF2-40B4-BE49-F238E27FC236}">
                <a16:creationId xmlns:a16="http://schemas.microsoft.com/office/drawing/2014/main" id="{3A1C73B9-0EFE-CE73-8F47-D2E3155D44D2}"/>
              </a:ext>
            </a:extLst>
          </p:cNvPr>
          <p:cNvSpPr/>
          <p:nvPr/>
        </p:nvSpPr>
        <p:spPr>
          <a:xfrm>
            <a:off x="4293340" y="3099872"/>
            <a:ext cx="2819839" cy="40011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28" name="矩形 27">
            <a:extLst>
              <a:ext uri="{FF2B5EF4-FFF2-40B4-BE49-F238E27FC236}">
                <a16:creationId xmlns:a16="http://schemas.microsoft.com/office/drawing/2014/main" id="{B04CE0C9-F06E-669A-4590-04A6B5B63DD9}"/>
              </a:ext>
            </a:extLst>
          </p:cNvPr>
          <p:cNvSpPr/>
          <p:nvPr/>
        </p:nvSpPr>
        <p:spPr>
          <a:xfrm>
            <a:off x="4716016" y="3105172"/>
            <a:ext cx="1980029" cy="338554"/>
          </a:xfrm>
          <a:prstGeom prst="rect">
            <a:avLst/>
          </a:prstGeom>
          <a:solidFill>
            <a:srgbClr val="EDEDED"/>
          </a:solid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多级评分对比实验</a:t>
            </a:r>
          </a:p>
        </p:txBody>
      </p:sp>
      <p:sp>
        <p:nvSpPr>
          <p:cNvPr id="29" name="椭圆 28">
            <a:extLst>
              <a:ext uri="{FF2B5EF4-FFF2-40B4-BE49-F238E27FC236}">
                <a16:creationId xmlns:a16="http://schemas.microsoft.com/office/drawing/2014/main" id="{6DAB0C0C-25EC-A85A-4B3A-030F62A82D0B}"/>
              </a:ext>
            </a:extLst>
          </p:cNvPr>
          <p:cNvSpPr/>
          <p:nvPr/>
        </p:nvSpPr>
        <p:spPr>
          <a:xfrm>
            <a:off x="3523652" y="3777186"/>
            <a:ext cx="472284" cy="472284"/>
          </a:xfrm>
          <a:prstGeom prst="ellipse">
            <a:avLst/>
          </a:prstGeom>
          <a:solidFill>
            <a:srgbClr val="EDED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30" name="矩形: 圆角 29">
            <a:extLst>
              <a:ext uri="{FF2B5EF4-FFF2-40B4-BE49-F238E27FC236}">
                <a16:creationId xmlns:a16="http://schemas.microsoft.com/office/drawing/2014/main" id="{0B84550C-2640-8932-7574-CA30FAF34EC2}"/>
              </a:ext>
            </a:extLst>
          </p:cNvPr>
          <p:cNvSpPr/>
          <p:nvPr/>
        </p:nvSpPr>
        <p:spPr>
          <a:xfrm>
            <a:off x="4293340" y="3887629"/>
            <a:ext cx="2819839" cy="40011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ndParaRPr>
          </a:p>
        </p:txBody>
      </p:sp>
      <p:sp>
        <p:nvSpPr>
          <p:cNvPr id="32" name="矩形 31">
            <a:extLst>
              <a:ext uri="{FF2B5EF4-FFF2-40B4-BE49-F238E27FC236}">
                <a16:creationId xmlns:a16="http://schemas.microsoft.com/office/drawing/2014/main" id="{9E2EB895-126D-70D0-2787-8F67DA376341}"/>
              </a:ext>
            </a:extLst>
          </p:cNvPr>
          <p:cNvSpPr/>
          <p:nvPr/>
        </p:nvSpPr>
        <p:spPr>
          <a:xfrm>
            <a:off x="4716016" y="3892929"/>
            <a:ext cx="1479885" cy="338554"/>
          </a:xfrm>
          <a:prstGeom prst="rect">
            <a:avLst/>
          </a:prstGeom>
          <a:solidFill>
            <a:srgbClr val="EDEDED"/>
          </a:solid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总结与讨论</a:t>
            </a:r>
          </a:p>
        </p:txBody>
      </p:sp>
      <p:sp>
        <p:nvSpPr>
          <p:cNvPr id="33" name="矩形 32">
            <a:extLst>
              <a:ext uri="{FF2B5EF4-FFF2-40B4-BE49-F238E27FC236}">
                <a16:creationId xmlns:a16="http://schemas.microsoft.com/office/drawing/2014/main" id="{DAA3CBFA-4723-23CF-92EA-F80434A06779}"/>
              </a:ext>
            </a:extLst>
          </p:cNvPr>
          <p:cNvSpPr/>
          <p:nvPr/>
        </p:nvSpPr>
        <p:spPr>
          <a:xfrm>
            <a:off x="3561727" y="943996"/>
            <a:ext cx="472284"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01</a:t>
            </a:r>
            <a:endParaRPr lang="zh-CN" altLang="en-US" sz="1600" b="1"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6E1BA05C-F488-CAAE-7C01-CFD890F4292A}"/>
              </a:ext>
            </a:extLst>
          </p:cNvPr>
          <p:cNvSpPr/>
          <p:nvPr/>
        </p:nvSpPr>
        <p:spPr>
          <a:xfrm>
            <a:off x="3558660" y="1601095"/>
            <a:ext cx="472284"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02</a:t>
            </a:r>
            <a:endParaRPr lang="zh-CN" altLang="en-US" sz="1600" b="1"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9AC6D5BB-461C-ADCB-845E-DC3ADC7AE393}"/>
              </a:ext>
            </a:extLst>
          </p:cNvPr>
          <p:cNvSpPr/>
          <p:nvPr/>
        </p:nvSpPr>
        <p:spPr>
          <a:xfrm>
            <a:off x="3565230" y="2314226"/>
            <a:ext cx="472284"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03</a:t>
            </a:r>
            <a:endParaRPr lang="zh-CN" altLang="en-US" sz="1600" b="1"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CA1D98CD-5A3F-FE9E-B68C-A7A19F4CD693}"/>
              </a:ext>
            </a:extLst>
          </p:cNvPr>
          <p:cNvSpPr/>
          <p:nvPr/>
        </p:nvSpPr>
        <p:spPr>
          <a:xfrm>
            <a:off x="3556760" y="3062065"/>
            <a:ext cx="472284"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04</a:t>
            </a:r>
            <a:endParaRPr lang="zh-CN" altLang="en-US" sz="1600" b="1"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DCA4760B-B4F9-E9E1-B1EB-AD9F06F56BEF}"/>
              </a:ext>
            </a:extLst>
          </p:cNvPr>
          <p:cNvSpPr/>
          <p:nvPr/>
        </p:nvSpPr>
        <p:spPr>
          <a:xfrm>
            <a:off x="3556760" y="3844051"/>
            <a:ext cx="472284"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05</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FFECA2-89DC-50DC-1131-6B7823E4B882}"/>
              </a:ext>
            </a:extLst>
          </p:cNvPr>
          <p:cNvSpPr>
            <a:spLocks noChangeArrowheads="1"/>
          </p:cNvSpPr>
          <p:nvPr/>
        </p:nvSpPr>
        <p:spPr bwMode="auto">
          <a:xfrm>
            <a:off x="1835696" y="2067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9EC1E037-2832-25FD-CB71-01316723D925}"/>
              </a:ext>
            </a:extLst>
          </p:cNvPr>
          <p:cNvPicPr>
            <a:picLocks noChangeAspect="1"/>
          </p:cNvPicPr>
          <p:nvPr/>
        </p:nvPicPr>
        <p:blipFill>
          <a:blip r:embed="rId2"/>
          <a:stretch>
            <a:fillRect/>
          </a:stretch>
        </p:blipFill>
        <p:spPr>
          <a:xfrm>
            <a:off x="3894216" y="3531961"/>
            <a:ext cx="5009155" cy="1080816"/>
          </a:xfrm>
          <a:prstGeom prst="rect">
            <a:avLst/>
          </a:prstGeom>
        </p:spPr>
      </p:pic>
      <p:sp>
        <p:nvSpPr>
          <p:cNvPr id="5" name="文本框 4">
            <a:extLst>
              <a:ext uri="{FF2B5EF4-FFF2-40B4-BE49-F238E27FC236}">
                <a16:creationId xmlns:a16="http://schemas.microsoft.com/office/drawing/2014/main" id="{5408FD27-2ED7-526A-9F38-828C5F054FC1}"/>
              </a:ext>
            </a:extLst>
          </p:cNvPr>
          <p:cNvSpPr txBox="1"/>
          <p:nvPr/>
        </p:nvSpPr>
        <p:spPr>
          <a:xfrm>
            <a:off x="4771699" y="3143447"/>
            <a:ext cx="3254187" cy="302070"/>
          </a:xfrm>
          <a:prstGeom prst="rect">
            <a:avLst/>
          </a:prstGeom>
          <a:noFill/>
        </p:spPr>
        <p:txBody>
          <a:bodyPr wrap="square">
            <a:spAutoFit/>
          </a:bodyPr>
          <a:lstStyle/>
          <a:p>
            <a:pPr indent="304800" algn="ctr">
              <a:lnSpc>
                <a:spcPct val="125000"/>
              </a:lnSpc>
              <a:spcBef>
                <a:spcPts val="600"/>
              </a:spcBef>
              <a:spcAft>
                <a:spcPts val="240"/>
              </a:spcAft>
            </a:pPr>
            <a:r>
              <a:rPr lang="zh-CN" altLang="zh-CN" sz="1200" kern="100" dirty="0">
                <a:effectLst/>
                <a:latin typeface="微软雅黑" panose="020B0503020204020204" pitchFamily="34" charset="-122"/>
                <a:ea typeface="微软雅黑" panose="020B0503020204020204" pitchFamily="34" charset="-122"/>
              </a:rPr>
              <a:t>表</a:t>
            </a:r>
            <a:r>
              <a:rPr lang="en-US" altLang="zh-CN" sz="1200" kern="100" dirty="0">
                <a:latin typeface="微软雅黑" panose="020B0503020204020204" pitchFamily="34" charset="-122"/>
                <a:ea typeface="微软雅黑" panose="020B0503020204020204" pitchFamily="34" charset="-122"/>
              </a:rPr>
              <a:t>6 </a:t>
            </a:r>
            <a:r>
              <a:rPr lang="zh-CN" altLang="en-US" sz="1200" kern="100" dirty="0">
                <a:effectLst/>
                <a:latin typeface="微软雅黑" panose="020B0503020204020204" pitchFamily="34" charset="-122"/>
                <a:ea typeface="微软雅黑" panose="020B0503020204020204" pitchFamily="34" charset="-122"/>
              </a:rPr>
              <a:t>不同方法</a:t>
            </a:r>
            <a:r>
              <a:rPr lang="en-US" altLang="zh-CN" sz="1200" kern="100" dirty="0">
                <a:effectLst/>
                <a:latin typeface="微软雅黑" panose="020B0503020204020204" pitchFamily="34" charset="-122"/>
                <a:ea typeface="微软雅黑" panose="020B0503020204020204" pitchFamily="34" charset="-122"/>
              </a:rPr>
              <a:t>Q</a:t>
            </a:r>
            <a:r>
              <a:rPr lang="zh-CN" altLang="en-US" sz="1200" kern="100" dirty="0">
                <a:effectLst/>
                <a:latin typeface="微软雅黑" panose="020B0503020204020204" pitchFamily="34" charset="-122"/>
                <a:ea typeface="微软雅黑" panose="020B0503020204020204" pitchFamily="34" charset="-122"/>
              </a:rPr>
              <a:t>矩阵修正的拟合结果</a:t>
            </a:r>
            <a:endParaRPr lang="zh-CN" altLang="zh-CN" sz="1200" kern="100" dirty="0">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95CE805-231D-AE5D-0C58-B0A866276C5E}"/>
              </a:ext>
            </a:extLst>
          </p:cNvPr>
          <p:cNvSpPr txBox="1"/>
          <p:nvPr/>
        </p:nvSpPr>
        <p:spPr>
          <a:xfrm>
            <a:off x="4283968" y="1079602"/>
            <a:ext cx="4285456" cy="1977401"/>
          </a:xfrm>
          <a:prstGeom prst="rect">
            <a:avLst/>
          </a:prstGeom>
          <a:noFill/>
        </p:spPr>
        <p:txBody>
          <a:bodyPr wrap="square" rtlCol="0">
            <a:spAutoFit/>
          </a:bodyPr>
          <a:lstStyle/>
          <a:p>
            <a:pPr algn="just">
              <a:lnSpc>
                <a:spcPct val="125000"/>
              </a:lnSpc>
            </a:pPr>
            <a:r>
              <a:rPr lang="zh-CN" altLang="en-US" sz="1100" dirty="0">
                <a:latin typeface="微软雅黑" panose="020B0503020204020204" pitchFamily="34" charset="-122"/>
                <a:ea typeface="微软雅黑" panose="020B0503020204020204" pitchFamily="34" charset="-122"/>
              </a:rPr>
              <a:t>       数据来源于</a:t>
            </a:r>
            <a:r>
              <a:rPr lang="en-US" altLang="zh-CN" sz="1100" dirty="0">
                <a:latin typeface="微软雅黑" panose="020B0503020204020204" pitchFamily="34" charset="-122"/>
                <a:ea typeface="微软雅黑" panose="020B0503020204020204" pitchFamily="34" charset="-122"/>
              </a:rPr>
              <a:t>PISA 2000</a:t>
            </a:r>
            <a:r>
              <a:rPr lang="zh-CN" altLang="en-US" sz="1100" dirty="0">
                <a:latin typeface="微软雅黑" panose="020B0503020204020204" pitchFamily="34" charset="-122"/>
                <a:ea typeface="微软雅黑" panose="020B0503020204020204" pitchFamily="34" charset="-122"/>
              </a:rPr>
              <a:t>德国学生的子数据集，</a:t>
            </a:r>
            <a:r>
              <a:rPr lang="en-US" altLang="zh-CN" sz="1100" dirty="0">
                <a:latin typeface="微软雅黑" panose="020B0503020204020204" pitchFamily="34" charset="-122"/>
                <a:ea typeface="微软雅黑" panose="020B0503020204020204" pitchFamily="34" charset="-122"/>
              </a:rPr>
              <a:t>Chen</a:t>
            </a:r>
            <a:r>
              <a:rPr lang="zh-CN" altLang="en-US" sz="1100" dirty="0">
                <a:latin typeface="微软雅黑" panose="020B0503020204020204" pitchFamily="34" charset="-122"/>
                <a:ea typeface="微软雅黑" panose="020B0503020204020204" pitchFamily="34" charset="-122"/>
              </a:rPr>
              <a:t>制定了</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矩阵。实证数据包含</a:t>
            </a:r>
            <a:r>
              <a:rPr lang="en-US" altLang="zh-CN" sz="1100" dirty="0">
                <a:latin typeface="微软雅黑" panose="020B0503020204020204" pitchFamily="34" charset="-122"/>
                <a:ea typeface="微软雅黑" panose="020B0503020204020204" pitchFamily="34" charset="-122"/>
              </a:rPr>
              <a:t>1095</a:t>
            </a:r>
            <a:r>
              <a:rPr lang="zh-CN" altLang="en-US" sz="1100" dirty="0">
                <a:latin typeface="微软雅黑" panose="020B0503020204020204" pitchFamily="34" charset="-122"/>
                <a:ea typeface="微软雅黑" panose="020B0503020204020204" pitchFamily="34" charset="-122"/>
              </a:rPr>
              <a:t>名学生，</a:t>
            </a:r>
            <a:r>
              <a:rPr lang="en-US" altLang="zh-CN" sz="1100" dirty="0">
                <a:latin typeface="微软雅黑" panose="020B0503020204020204" pitchFamily="34" charset="-122"/>
                <a:ea typeface="微软雅黑" panose="020B0503020204020204" pitchFamily="34" charset="-122"/>
              </a:rPr>
              <a:t>20</a:t>
            </a:r>
            <a:r>
              <a:rPr lang="zh-CN" altLang="en-US" sz="1100" dirty="0">
                <a:latin typeface="微软雅黑" panose="020B0503020204020204" pitchFamily="34" charset="-122"/>
                <a:ea typeface="微软雅黑" panose="020B0503020204020204" pitchFamily="34" charset="-122"/>
              </a:rPr>
              <a:t>个项目和</a:t>
            </a:r>
            <a:r>
              <a:rPr lang="en-US" altLang="zh-CN" sz="1100" dirty="0">
                <a:latin typeface="微软雅黑" panose="020B0503020204020204" pitchFamily="34" charset="-122"/>
                <a:ea typeface="微软雅黑" panose="020B0503020204020204" pitchFamily="34" charset="-122"/>
              </a:rPr>
              <a:t>5</a:t>
            </a:r>
            <a:r>
              <a:rPr lang="zh-CN" altLang="en-US" sz="1100" dirty="0">
                <a:latin typeface="微软雅黑" panose="020B0503020204020204" pitchFamily="34" charset="-122"/>
                <a:ea typeface="微软雅黑" panose="020B0503020204020204" pitchFamily="34" charset="-122"/>
              </a:rPr>
              <a:t>个属性。</a:t>
            </a:r>
            <a:endParaRPr lang="en-US" altLang="zh-CN" sz="1100" dirty="0">
              <a:latin typeface="微软雅黑" panose="020B0503020204020204" pitchFamily="34" charset="-122"/>
              <a:ea typeface="微软雅黑" panose="020B0503020204020204" pitchFamily="34" charset="-122"/>
            </a:endParaRPr>
          </a:p>
          <a:p>
            <a:pPr algn="just">
              <a:lnSpc>
                <a:spcPct val="125000"/>
              </a:lnSpc>
            </a:pPr>
            <a:r>
              <a:rPr lang="zh-CN" altLang="en-US" sz="1100" dirty="0">
                <a:latin typeface="微软雅黑" panose="020B0503020204020204" pitchFamily="34" charset="-122"/>
                <a:ea typeface="微软雅黑" panose="020B0503020204020204" pitchFamily="34" charset="-122"/>
              </a:rPr>
              <a:t>       通过比较原始</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矩阵和使用两种方法修正后</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矩阵的</a:t>
            </a:r>
            <a:r>
              <a:rPr lang="en-US" altLang="zh-CN" sz="1100" dirty="0">
                <a:latin typeface="微软雅黑" panose="020B0503020204020204" pitchFamily="34" charset="-122"/>
                <a:ea typeface="微软雅黑" panose="020B0503020204020204" pitchFamily="34" charset="-122"/>
              </a:rPr>
              <a:t>-2LL</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AIC</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BIC</a:t>
            </a:r>
            <a:r>
              <a:rPr lang="zh-CN" altLang="en-US" sz="1100" dirty="0">
                <a:latin typeface="微软雅黑" panose="020B0503020204020204" pitchFamily="34" charset="-122"/>
                <a:ea typeface="微软雅黑" panose="020B0503020204020204" pitchFamily="34" charset="-122"/>
              </a:rPr>
              <a:t>值，评估模型的修正效果，较小的相对拟合指标说明模型拟合效果更好。</a:t>
            </a:r>
            <a:endParaRPr lang="en-US" altLang="zh-CN" sz="1100" dirty="0">
              <a:latin typeface="微软雅黑" panose="020B0503020204020204" pitchFamily="34" charset="-122"/>
              <a:ea typeface="微软雅黑" panose="020B0503020204020204" pitchFamily="34" charset="-122"/>
            </a:endParaRPr>
          </a:p>
          <a:p>
            <a:pPr algn="just">
              <a:lnSpc>
                <a:spcPct val="125000"/>
              </a:lnSpc>
            </a:pPr>
            <a:r>
              <a:rPr lang="zh-CN" altLang="en-US" sz="1100" dirty="0">
                <a:latin typeface="微软雅黑" panose="020B0503020204020204" pitchFamily="34" charset="-122"/>
                <a:ea typeface="微软雅黑" panose="020B0503020204020204" pitchFamily="34" charset="-122"/>
              </a:rPr>
              <a:t>       使用</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方法修正后的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矩阵在三个拟合指标上的表现都优于专家界定的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矩阵和</a:t>
            </a:r>
            <a:r>
              <a:rPr lang="en-US" altLang="zh-CN" sz="1100" dirty="0">
                <a:latin typeface="微软雅黑" panose="020B0503020204020204" pitchFamily="34" charset="-122"/>
                <a:ea typeface="微软雅黑" panose="020B0503020204020204" pitchFamily="34" charset="-122"/>
              </a:rPr>
              <a:t>ς2</a:t>
            </a:r>
            <a:r>
              <a:rPr lang="zh-CN" altLang="en-US" sz="1100" dirty="0">
                <a:latin typeface="微软雅黑" panose="020B0503020204020204" pitchFamily="34" charset="-122"/>
                <a:ea typeface="微软雅黑" panose="020B0503020204020204" pitchFamily="34" charset="-122"/>
              </a:rPr>
              <a:t>法修正后的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方法具有最小的</a:t>
            </a:r>
            <a:r>
              <a:rPr lang="en-US" altLang="zh-CN" sz="1100" dirty="0">
                <a:latin typeface="微软雅黑" panose="020B0503020204020204" pitchFamily="34" charset="-122"/>
                <a:ea typeface="微软雅黑" panose="020B0503020204020204" pitchFamily="34" charset="-122"/>
              </a:rPr>
              <a:t>AIC</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BIC</a:t>
            </a:r>
            <a:r>
              <a:rPr lang="zh-CN" altLang="en-US" sz="1100" dirty="0">
                <a:latin typeface="微软雅黑" panose="020B0503020204020204" pitchFamily="34" charset="-122"/>
                <a:ea typeface="微软雅黑" panose="020B0503020204020204" pitchFamily="34" charset="-122"/>
              </a:rPr>
              <a:t>和</a:t>
            </a:r>
            <a:r>
              <a:rPr lang="en-US" altLang="zh-CN" sz="1100" dirty="0">
                <a:latin typeface="微软雅黑" panose="020B0503020204020204" pitchFamily="34" charset="-122"/>
                <a:ea typeface="微软雅黑" panose="020B0503020204020204" pitchFamily="34" charset="-122"/>
              </a:rPr>
              <a:t>-2LL</a:t>
            </a:r>
            <a:r>
              <a:rPr lang="zh-CN" altLang="en-US" sz="1100" dirty="0">
                <a:latin typeface="微软雅黑" panose="020B0503020204020204" pitchFamily="34" charset="-122"/>
                <a:ea typeface="微软雅黑" panose="020B0503020204020204" pitchFamily="34" charset="-122"/>
              </a:rPr>
              <a:t>值，说明</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方法在保证模型简洁的同时，提供了良好的修正效果和数据拟合。 </a:t>
            </a:r>
          </a:p>
        </p:txBody>
      </p:sp>
      <p:pic>
        <p:nvPicPr>
          <p:cNvPr id="11" name="图片 10">
            <a:extLst>
              <a:ext uri="{FF2B5EF4-FFF2-40B4-BE49-F238E27FC236}">
                <a16:creationId xmlns:a16="http://schemas.microsoft.com/office/drawing/2014/main" id="{99907830-52E7-A442-8A87-840CF3DD7BBD}"/>
              </a:ext>
            </a:extLst>
          </p:cNvPr>
          <p:cNvPicPr>
            <a:picLocks noChangeAspect="1"/>
          </p:cNvPicPr>
          <p:nvPr/>
        </p:nvPicPr>
        <p:blipFill rotWithShape="1">
          <a:blip r:embed="rId3"/>
          <a:srcRect l="13022" r="9691"/>
          <a:stretch/>
        </p:blipFill>
        <p:spPr>
          <a:xfrm>
            <a:off x="208469" y="785378"/>
            <a:ext cx="4075499" cy="4196434"/>
          </a:xfrm>
          <a:prstGeom prst="rect">
            <a:avLst/>
          </a:prstGeom>
        </p:spPr>
      </p:pic>
      <p:sp>
        <p:nvSpPr>
          <p:cNvPr id="12" name="文本框 11">
            <a:extLst>
              <a:ext uri="{FF2B5EF4-FFF2-40B4-BE49-F238E27FC236}">
                <a16:creationId xmlns:a16="http://schemas.microsoft.com/office/drawing/2014/main" id="{367C1A7C-FC0C-EEFF-BDAF-5E405517109F}"/>
              </a:ext>
            </a:extLst>
          </p:cNvPr>
          <p:cNvSpPr txBox="1"/>
          <p:nvPr/>
        </p:nvSpPr>
        <p:spPr>
          <a:xfrm>
            <a:off x="409952" y="434817"/>
            <a:ext cx="3254187" cy="302070"/>
          </a:xfrm>
          <a:prstGeom prst="rect">
            <a:avLst/>
          </a:prstGeom>
          <a:noFill/>
        </p:spPr>
        <p:txBody>
          <a:bodyPr wrap="square">
            <a:spAutoFit/>
          </a:bodyPr>
          <a:lstStyle/>
          <a:p>
            <a:pPr indent="304800" algn="ctr">
              <a:lnSpc>
                <a:spcPct val="125000"/>
              </a:lnSpc>
              <a:spcBef>
                <a:spcPts val="600"/>
              </a:spcBef>
              <a:spcAft>
                <a:spcPts val="240"/>
              </a:spcAft>
            </a:pPr>
            <a:r>
              <a:rPr lang="zh-CN" altLang="zh-CN" sz="1200" kern="100" dirty="0">
                <a:effectLst/>
                <a:latin typeface="微软雅黑" panose="020B0503020204020204" pitchFamily="34" charset="-122"/>
                <a:ea typeface="微软雅黑" panose="020B0503020204020204" pitchFamily="34" charset="-122"/>
              </a:rPr>
              <a:t>表</a:t>
            </a:r>
            <a:r>
              <a:rPr lang="en-US" altLang="zh-CN" sz="1200" kern="100" dirty="0">
                <a:latin typeface="微软雅黑" panose="020B0503020204020204" pitchFamily="34" charset="-122"/>
                <a:ea typeface="微软雅黑" panose="020B0503020204020204" pitchFamily="34" charset="-122"/>
              </a:rPr>
              <a:t>5 Q</a:t>
            </a:r>
            <a:r>
              <a:rPr lang="zh-CN" altLang="en-US" sz="1200" kern="100" dirty="0">
                <a:latin typeface="微软雅黑" panose="020B0503020204020204" pitchFamily="34" charset="-122"/>
                <a:ea typeface="微软雅黑" panose="020B0503020204020204" pitchFamily="34" charset="-122"/>
              </a:rPr>
              <a:t>矩阵修正结果</a:t>
            </a:r>
            <a:endParaRPr lang="zh-CN" altLang="zh-CN" sz="1200" kern="100" dirty="0">
              <a:effectLst/>
              <a:latin typeface="微软雅黑" panose="020B0503020204020204" pitchFamily="34" charset="-122"/>
              <a:ea typeface="微软雅黑" panose="020B0503020204020204" pitchFamily="34" charset="-122"/>
            </a:endParaRPr>
          </a:p>
        </p:txBody>
      </p:sp>
      <p:sp>
        <p:nvSpPr>
          <p:cNvPr id="16" name="powerpoint template design by DAJU_PPT正版来源小红书大橘PPT微信DAJU_PPT请勿抄袭搬运！盗版必究！">
            <a:extLst>
              <a:ext uri="{FF2B5EF4-FFF2-40B4-BE49-F238E27FC236}">
                <a16:creationId xmlns:a16="http://schemas.microsoft.com/office/drawing/2014/main" id="{620A5D79-A86D-7D25-9912-7FC65E3BF052}"/>
              </a:ext>
            </a:extLst>
          </p:cNvPr>
          <p:cNvSpPr txBox="1"/>
          <p:nvPr/>
        </p:nvSpPr>
        <p:spPr>
          <a:xfrm>
            <a:off x="376207" y="4823367"/>
            <a:ext cx="4187735" cy="152093"/>
          </a:xfrm>
          <a:prstGeom prst="rect">
            <a:avLst/>
          </a:prstGeom>
          <a:noFill/>
          <a:ln>
            <a:noFill/>
          </a:ln>
        </p:spPr>
        <p:txBody>
          <a:bodyPr wrap="square" lIns="0" tIns="0" rIns="0" bIns="0" rtlCol="0">
            <a:spAutoFit/>
          </a:bodyPr>
          <a:lstStyle/>
          <a:p>
            <a:pPr algn="just">
              <a:lnSpc>
                <a:spcPct val="120000"/>
              </a:lnSpc>
            </a:pP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表示</a:t>
            </a:r>
            <a:r>
              <a:rPr lang="en-US" altLang="zh-CN" sz="900" dirty="0">
                <a:latin typeface="微软雅黑" panose="020B0503020204020204" pitchFamily="34" charset="-122"/>
                <a:ea typeface="微软雅黑" panose="020B0503020204020204" pitchFamily="34" charset="-122"/>
              </a:rPr>
              <a:t>ILR</a:t>
            </a:r>
            <a:r>
              <a:rPr lang="zh-CN" altLang="en-US" sz="900" dirty="0">
                <a:latin typeface="微软雅黑" panose="020B0503020204020204" pitchFamily="34" charset="-122"/>
                <a:ea typeface="微软雅黑" panose="020B0503020204020204" pitchFamily="34" charset="-122"/>
              </a:rPr>
              <a:t>方法建议修改的</a:t>
            </a:r>
            <a:r>
              <a:rPr lang="en-US" altLang="zh-CN" sz="900" dirty="0">
                <a:latin typeface="微软雅黑" panose="020B0503020204020204" pitchFamily="34" charset="-122"/>
                <a:ea typeface="微软雅黑" panose="020B0503020204020204" pitchFamily="34" charset="-122"/>
              </a:rPr>
              <a:t>14</a:t>
            </a:r>
            <a:r>
              <a:rPr lang="zh-CN" altLang="en-US" sz="900" dirty="0">
                <a:latin typeface="微软雅黑" panose="020B0503020204020204" pitchFamily="34" charset="-122"/>
                <a:ea typeface="微软雅黑" panose="020B0503020204020204" pitchFamily="34" charset="-122"/>
              </a:rPr>
              <a:t>个属性，*表示</a:t>
            </a:r>
            <a:r>
              <a:rPr lang="en-US" altLang="zh-CN" sz="900" dirty="0">
                <a:latin typeface="微软雅黑" panose="020B0503020204020204" pitchFamily="34" charset="-122"/>
                <a:ea typeface="微软雅黑" panose="020B0503020204020204" pitchFamily="34" charset="-122"/>
              </a:rPr>
              <a:t>ς2</a:t>
            </a:r>
            <a:r>
              <a:rPr lang="zh-CN" altLang="en-US" sz="900" dirty="0">
                <a:latin typeface="微软雅黑" panose="020B0503020204020204" pitchFamily="34" charset="-122"/>
                <a:ea typeface="微软雅黑" panose="020B0503020204020204" pitchFamily="34" charset="-122"/>
              </a:rPr>
              <a:t>方法建议修改的</a:t>
            </a:r>
            <a:r>
              <a:rPr lang="en-US" altLang="zh-CN" sz="900" dirty="0">
                <a:latin typeface="微软雅黑" panose="020B0503020204020204" pitchFamily="34" charset="-122"/>
                <a:ea typeface="微软雅黑" panose="020B0503020204020204" pitchFamily="34" charset="-122"/>
              </a:rPr>
              <a:t>7</a:t>
            </a:r>
            <a:r>
              <a:rPr lang="zh-CN" altLang="en-US" sz="900" dirty="0">
                <a:latin typeface="微软雅黑" panose="020B0503020204020204" pitchFamily="34" charset="-122"/>
                <a:ea typeface="微软雅黑" panose="020B0503020204020204" pitchFamily="34" charset="-122"/>
              </a:rPr>
              <a:t>个属性。</a:t>
            </a:r>
            <a:endParaRPr lang="en-US" altLang="zh-CN" sz="900" dirty="0">
              <a:latin typeface="微软雅黑" panose="020B0503020204020204" pitchFamily="34" charset="-122"/>
              <a:ea typeface="微软雅黑" panose="020B0503020204020204" pitchFamily="34" charset="-122"/>
            </a:endParaRPr>
          </a:p>
        </p:txBody>
      </p:sp>
      <p:sp>
        <p:nvSpPr>
          <p:cNvPr id="36" name="Rectangle 39">
            <a:extLst>
              <a:ext uri="{FF2B5EF4-FFF2-40B4-BE49-F238E27FC236}">
                <a16:creationId xmlns:a16="http://schemas.microsoft.com/office/drawing/2014/main" id="{2B38C121-652D-6AFD-EE74-83FF1E9C4BBF}"/>
              </a:ext>
            </a:extLst>
          </p:cNvPr>
          <p:cNvSpPr>
            <a:spLocks noChangeArrowheads="1"/>
          </p:cNvSpPr>
          <p:nvPr/>
        </p:nvSpPr>
        <p:spPr bwMode="auto">
          <a:xfrm>
            <a:off x="7020272" y="231033"/>
            <a:ext cx="17945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实证数据对比</a:t>
            </a:r>
          </a:p>
        </p:txBody>
      </p:sp>
      <p:grpSp>
        <p:nvGrpSpPr>
          <p:cNvPr id="37" name="组合 36">
            <a:extLst>
              <a:ext uri="{FF2B5EF4-FFF2-40B4-BE49-F238E27FC236}">
                <a16:creationId xmlns:a16="http://schemas.microsoft.com/office/drawing/2014/main" id="{EDB6F046-F93E-9303-0586-1D489CADB301}"/>
              </a:ext>
            </a:extLst>
          </p:cNvPr>
          <p:cNvGrpSpPr/>
          <p:nvPr/>
        </p:nvGrpSpPr>
        <p:grpSpPr>
          <a:xfrm>
            <a:off x="7094586" y="651219"/>
            <a:ext cx="1333500" cy="76200"/>
            <a:chOff x="2190216" y="0"/>
            <a:chExt cx="4752528" cy="108012"/>
          </a:xfrm>
        </p:grpSpPr>
        <p:sp>
          <p:nvSpPr>
            <p:cNvPr id="38" name="矩形 37">
              <a:extLst>
                <a:ext uri="{FF2B5EF4-FFF2-40B4-BE49-F238E27FC236}">
                  <a16:creationId xmlns:a16="http://schemas.microsoft.com/office/drawing/2014/main" id="{3A332728-6428-382C-CC08-74A4CFE28CAA}"/>
                </a:ext>
              </a:extLst>
            </p:cNvPr>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41FE62D-6ACF-33DD-9FED-79A2A36C2A1E}"/>
                </a:ext>
              </a:extLst>
            </p:cNvPr>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C2FEAC4D-A26C-5F72-49CA-AFEE1D9AB7DB}"/>
                </a:ext>
              </a:extLst>
            </p:cNvPr>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3B6E9B1D-83B1-1ACD-460A-E630DF8CD730}"/>
                </a:ext>
              </a:extLst>
            </p:cNvPr>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999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5">
            <a:extLst>
              <a:ext uri="{FF2B5EF4-FFF2-40B4-BE49-F238E27FC236}">
                <a16:creationId xmlns:a16="http://schemas.microsoft.com/office/drawing/2014/main" id="{EA59EEFE-0FF9-3050-E1E3-B9FA8A31DE40}"/>
              </a:ext>
            </a:extLst>
          </p:cNvPr>
          <p:cNvSpPr txBox="1"/>
          <p:nvPr/>
        </p:nvSpPr>
        <p:spPr>
          <a:xfrm>
            <a:off x="1835696" y="1085978"/>
            <a:ext cx="1788213" cy="2184252"/>
          </a:xfrm>
          <a:prstGeom prst="rect">
            <a:avLst/>
          </a:prstGeom>
          <a:noFill/>
        </p:spPr>
        <p:txBody>
          <a:bodyPr wrap="square" rtlCol="0">
            <a:spAutoFit/>
          </a:bodyPr>
          <a:lstStyle/>
          <a:p>
            <a:pPr algn="ctr">
              <a:lnSpc>
                <a:spcPct val="125000"/>
              </a:lnSpc>
            </a:pPr>
            <a:r>
              <a:rPr lang="en-US" altLang="zh-CN" sz="12000" b="1" dirty="0">
                <a:ln w="6350">
                  <a:noFill/>
                </a:ln>
                <a:solidFill>
                  <a:srgbClr val="006369"/>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12000" dirty="0">
              <a:ln w="6350">
                <a:noFill/>
              </a:ln>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B8E8A6-7C48-0B83-09D2-E95AC2AC879F}"/>
              </a:ext>
            </a:extLst>
          </p:cNvPr>
          <p:cNvSpPr/>
          <p:nvPr/>
        </p:nvSpPr>
        <p:spPr>
          <a:xfrm>
            <a:off x="4067944" y="1635646"/>
            <a:ext cx="4104456" cy="646331"/>
          </a:xfrm>
          <a:prstGeom prst="rect">
            <a:avLst/>
          </a:prstGeom>
          <a:noFill/>
        </p:spPr>
        <p:txBody>
          <a:bodyPr wrap="square">
            <a:spAutoFit/>
          </a:bodyPr>
          <a:lstStyle/>
          <a:p>
            <a:r>
              <a:rPr lang="zh-CN" altLang="en-US" sz="3600" b="1" dirty="0">
                <a:solidFill>
                  <a:srgbClr val="006369"/>
                </a:solidFill>
                <a:latin typeface="微软雅黑" panose="020B0503020204020204" pitchFamily="34" charset="-122"/>
                <a:ea typeface="微软雅黑" panose="020B0503020204020204" pitchFamily="34" charset="-122"/>
              </a:rPr>
              <a:t>多级评分对比实验</a:t>
            </a:r>
          </a:p>
        </p:txBody>
      </p:sp>
      <p:cxnSp>
        <p:nvCxnSpPr>
          <p:cNvPr id="22" name="直接连接符 21">
            <a:extLst>
              <a:ext uri="{FF2B5EF4-FFF2-40B4-BE49-F238E27FC236}">
                <a16:creationId xmlns:a16="http://schemas.microsoft.com/office/drawing/2014/main" id="{9D11C5F4-6952-9F13-5C0A-4E9A91B0EAFB}"/>
              </a:ext>
            </a:extLst>
          </p:cNvPr>
          <p:cNvCxnSpPr/>
          <p:nvPr/>
        </p:nvCxnSpPr>
        <p:spPr>
          <a:xfrm>
            <a:off x="3779912" y="1736857"/>
            <a:ext cx="0" cy="1152144"/>
          </a:xfrm>
          <a:prstGeom prst="line">
            <a:avLst/>
          </a:prstGeom>
          <a:ln w="15875">
            <a:solidFill>
              <a:srgbClr val="006369"/>
            </a:solidFill>
          </a:ln>
        </p:spPr>
        <p:style>
          <a:lnRef idx="1">
            <a:schemeClr val="accent1"/>
          </a:lnRef>
          <a:fillRef idx="0">
            <a:schemeClr val="accent1"/>
          </a:fillRef>
          <a:effectRef idx="0">
            <a:schemeClr val="accent1"/>
          </a:effectRef>
          <a:fontRef idx="minor">
            <a:schemeClr val="tx1"/>
          </a:fontRef>
        </p:style>
      </p:cxnSp>
      <p:sp>
        <p:nvSpPr>
          <p:cNvPr id="2" name="iŝ1îďè">
            <a:extLst>
              <a:ext uri="{FF2B5EF4-FFF2-40B4-BE49-F238E27FC236}">
                <a16:creationId xmlns:a16="http://schemas.microsoft.com/office/drawing/2014/main" id="{98467345-1968-D01B-5138-25947AEBE354}"/>
              </a:ext>
            </a:extLst>
          </p:cNvPr>
          <p:cNvSpPr/>
          <p:nvPr/>
        </p:nvSpPr>
        <p:spPr bwMode="auto">
          <a:xfrm>
            <a:off x="4067944" y="2281977"/>
            <a:ext cx="1162145" cy="72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实验设计</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
        <p:nvSpPr>
          <p:cNvPr id="3" name="iŝ1îďè">
            <a:extLst>
              <a:ext uri="{FF2B5EF4-FFF2-40B4-BE49-F238E27FC236}">
                <a16:creationId xmlns:a16="http://schemas.microsoft.com/office/drawing/2014/main" id="{B7B4D6B8-1906-9D82-F24A-25A721C2DF62}"/>
              </a:ext>
            </a:extLst>
          </p:cNvPr>
          <p:cNvSpPr/>
          <p:nvPr/>
        </p:nvSpPr>
        <p:spPr bwMode="auto">
          <a:xfrm>
            <a:off x="5432160" y="2281977"/>
            <a:ext cx="20232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评价指标</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实证数据对比</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421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实验设计</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powerpoint template design by DAJU_PPT正版来源小红书大橘PPT微信DAJU_PPT请勿抄袭搬运！盗版必究！">
            <a:extLst>
              <a:ext uri="{FF2B5EF4-FFF2-40B4-BE49-F238E27FC236}">
                <a16:creationId xmlns:a16="http://schemas.microsoft.com/office/drawing/2014/main" id="{32F06E67-9EB6-4F52-1FDB-49F98BD397B8}"/>
              </a:ext>
            </a:extLst>
          </p:cNvPr>
          <p:cNvSpPr txBox="1"/>
          <p:nvPr/>
        </p:nvSpPr>
        <p:spPr>
          <a:xfrm>
            <a:off x="1093263" y="1099524"/>
            <a:ext cx="1615111"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错误</a:t>
            </a:r>
            <a:r>
              <a:rPr lang="en-US" altLang="zh-CN" sz="1600" b="1" dirty="0">
                <a:solidFill>
                  <a:srgbClr val="4BB1A5"/>
                </a:solidFill>
                <a:latin typeface="微软雅黑" panose="020B0503020204020204" pitchFamily="34" charset="-122"/>
                <a:ea typeface="微软雅黑" panose="020B0503020204020204" pitchFamily="34" charset="-122"/>
                <a:cs typeface="+mn-ea"/>
                <a:sym typeface="+mn-lt"/>
              </a:rPr>
              <a:t>Q</a:t>
            </a: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矩阵的模拟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23" name="powerpoint template design by DAJU_PPT正版来源小红书大橘PPT微信DAJU_PPT请勿抄袭搬运！盗版必究！">
            <a:extLst>
              <a:ext uri="{FF2B5EF4-FFF2-40B4-BE49-F238E27FC236}">
                <a16:creationId xmlns:a16="http://schemas.microsoft.com/office/drawing/2014/main" id="{55EC737E-873B-00A1-8576-934B7A1A4212}"/>
              </a:ext>
            </a:extLst>
          </p:cNvPr>
          <p:cNvSpPr txBox="1"/>
          <p:nvPr/>
        </p:nvSpPr>
        <p:spPr>
          <a:xfrm>
            <a:off x="1077128" y="1505607"/>
            <a:ext cx="3544527" cy="189604"/>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矩阵的错误率为</a:t>
            </a:r>
            <a:r>
              <a:rPr lang="en-US" altLang="zh-CN" sz="1050" dirty="0">
                <a:latin typeface="微软雅黑" panose="020B0503020204020204" pitchFamily="34" charset="-122"/>
                <a:ea typeface="微软雅黑" panose="020B0503020204020204" pitchFamily="34" charset="-122"/>
                <a:cs typeface="+mn-ea"/>
                <a:sym typeface="+mn-lt"/>
              </a:rPr>
              <a:t>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10%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20%</a:t>
            </a:r>
            <a:r>
              <a:rPr lang="zh-CN" altLang="en-US" sz="1050" dirty="0">
                <a:latin typeface="微软雅黑" panose="020B0503020204020204" pitchFamily="34" charset="-122"/>
                <a:ea typeface="微软雅黑" panose="020B0503020204020204" pitchFamily="34" charset="-122"/>
                <a:cs typeface="+mn-ea"/>
                <a:sym typeface="+mn-lt"/>
              </a:rPr>
              <a:t>、</a:t>
            </a:r>
            <a:r>
              <a:rPr lang="en-US" altLang="zh-CN" sz="1050" dirty="0">
                <a:latin typeface="微软雅黑" panose="020B0503020204020204" pitchFamily="34" charset="-122"/>
                <a:ea typeface="微软雅黑" panose="020B0503020204020204" pitchFamily="34" charset="-122"/>
                <a:cs typeface="+mn-ea"/>
                <a:sym typeface="+mn-lt"/>
              </a:rPr>
              <a:t>30%</a:t>
            </a:r>
            <a:r>
              <a:rPr lang="zh-CN" altLang="en-US" sz="1050" dirty="0">
                <a:latin typeface="微软雅黑" panose="020B0503020204020204" pitchFamily="34" charset="-122"/>
                <a:ea typeface="微软雅黑" panose="020B0503020204020204" pitchFamily="34" charset="-122"/>
                <a:cs typeface="+mn-ea"/>
                <a:sym typeface="+mn-lt"/>
              </a:rPr>
              <a:t>。</a:t>
            </a:r>
          </a:p>
        </p:txBody>
      </p:sp>
      <p:sp>
        <p:nvSpPr>
          <p:cNvPr id="25" name="powerpoint template design by DAJU_PPT正版来源小红书大橘PPT微信DAJU_PPT请勿抄袭搬运！盗版必究！">
            <a:extLst>
              <a:ext uri="{FF2B5EF4-FFF2-40B4-BE49-F238E27FC236}">
                <a16:creationId xmlns:a16="http://schemas.microsoft.com/office/drawing/2014/main" id="{10BAF39C-16BD-A460-4CA5-9EC7038235B9}"/>
              </a:ext>
            </a:extLst>
          </p:cNvPr>
          <p:cNvSpPr txBox="1"/>
          <p:nvPr/>
        </p:nvSpPr>
        <p:spPr>
          <a:xfrm>
            <a:off x="4465968" y="1099524"/>
            <a:ext cx="2019314"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属性掌握情况的模拟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28" name="powerpoint template design by DAJU_PPT正版来源小红书大橘PPT微信DAJU_PPT请勿抄袭搬运！盗版必究！">
            <a:extLst>
              <a:ext uri="{FF2B5EF4-FFF2-40B4-BE49-F238E27FC236}">
                <a16:creationId xmlns:a16="http://schemas.microsoft.com/office/drawing/2014/main" id="{810CE2AA-E113-4622-8B8F-B633413D3A44}"/>
              </a:ext>
            </a:extLst>
          </p:cNvPr>
          <p:cNvSpPr txBox="1"/>
          <p:nvPr/>
        </p:nvSpPr>
        <p:spPr>
          <a:xfrm>
            <a:off x="4473107" y="1462588"/>
            <a:ext cx="3505697" cy="189604"/>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设置属性掌握情况为均匀分布和高阶分布。</a:t>
            </a:r>
          </a:p>
        </p:txBody>
      </p:sp>
      <p:sp>
        <p:nvSpPr>
          <p:cNvPr id="36" name="powerpoint template design by DAJU_PPT正版来源小红书大橘PPT微信DAJU_PPT请勿抄袭搬运！盗版必究！">
            <a:extLst>
              <a:ext uri="{FF2B5EF4-FFF2-40B4-BE49-F238E27FC236}">
                <a16:creationId xmlns:a16="http://schemas.microsoft.com/office/drawing/2014/main" id="{D259290A-EAEC-9CC5-1965-22D510445223}"/>
              </a:ext>
            </a:extLst>
          </p:cNvPr>
          <p:cNvSpPr txBox="1"/>
          <p:nvPr/>
        </p:nvSpPr>
        <p:spPr>
          <a:xfrm>
            <a:off x="4491865" y="1854924"/>
            <a:ext cx="1965209"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题目质量参数的模拟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37" name="powerpoint template design by DAJU_PPT正版来源小红书大橘PPT微信DAJU_PPT请勿抄袭搬运！盗版必究！">
            <a:extLst>
              <a:ext uri="{FF2B5EF4-FFF2-40B4-BE49-F238E27FC236}">
                <a16:creationId xmlns:a16="http://schemas.microsoft.com/office/drawing/2014/main" id="{BCB2442B-E76E-342A-1A24-554718DADCC1}"/>
              </a:ext>
            </a:extLst>
          </p:cNvPr>
          <p:cNvSpPr txBox="1"/>
          <p:nvPr/>
        </p:nvSpPr>
        <p:spPr>
          <a:xfrm>
            <a:off x="4465823" y="2240349"/>
            <a:ext cx="3505697" cy="399661"/>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设置高质量题目猜测参数</a:t>
            </a:r>
            <a:r>
              <a:rPr lang="en-US" altLang="zh-CN" sz="1050" dirty="0">
                <a:latin typeface="微软雅黑" panose="020B0503020204020204" pitchFamily="34" charset="-122"/>
                <a:ea typeface="微软雅黑" panose="020B0503020204020204" pitchFamily="34" charset="-122"/>
                <a:cs typeface="+mn-ea"/>
                <a:sym typeface="+mn-lt"/>
              </a:rPr>
              <a:t>g</a:t>
            </a:r>
            <a:r>
              <a:rPr lang="zh-CN" altLang="en-US" sz="1050" dirty="0">
                <a:latin typeface="微软雅黑" panose="020B0503020204020204" pitchFamily="34" charset="-122"/>
                <a:ea typeface="微软雅黑" panose="020B0503020204020204" pitchFamily="34" charset="-122"/>
                <a:cs typeface="+mn-ea"/>
                <a:sym typeface="+mn-lt"/>
              </a:rPr>
              <a:t>和失误参数</a:t>
            </a:r>
            <a:r>
              <a:rPr lang="en-US" altLang="zh-CN" sz="1050" dirty="0">
                <a:latin typeface="微软雅黑" panose="020B0503020204020204" pitchFamily="34" charset="-122"/>
                <a:ea typeface="微软雅黑" panose="020B0503020204020204" pitchFamily="34" charset="-122"/>
                <a:cs typeface="+mn-ea"/>
                <a:sym typeface="+mn-lt"/>
              </a:rPr>
              <a:t>s</a:t>
            </a:r>
            <a:r>
              <a:rPr lang="zh-CN" altLang="en-US" sz="1050" dirty="0">
                <a:latin typeface="微软雅黑" panose="020B0503020204020204" pitchFamily="34" charset="-122"/>
                <a:ea typeface="微软雅黑" panose="020B0503020204020204" pitchFamily="34" charset="-122"/>
                <a:cs typeface="+mn-ea"/>
                <a:sym typeface="+mn-lt"/>
              </a:rPr>
              <a:t>的范围是</a:t>
            </a:r>
            <a:r>
              <a:rPr lang="en-US" altLang="zh-CN" sz="1050" dirty="0">
                <a:latin typeface="微软雅黑" panose="020B0503020204020204" pitchFamily="34" charset="-122"/>
                <a:ea typeface="微软雅黑" panose="020B0503020204020204" pitchFamily="34" charset="-122"/>
                <a:cs typeface="+mn-ea"/>
                <a:sym typeface="+mn-lt"/>
              </a:rPr>
              <a:t>0.05</a:t>
            </a:r>
            <a:r>
              <a:rPr lang="zh-CN" altLang="en-US" sz="1050" dirty="0">
                <a:latin typeface="微软雅黑" panose="020B0503020204020204" pitchFamily="34" charset="-122"/>
                <a:ea typeface="微软雅黑" panose="020B0503020204020204" pitchFamily="34" charset="-122"/>
                <a:cs typeface="+mn-ea"/>
                <a:sym typeface="+mn-lt"/>
              </a:rPr>
              <a:t>至</a:t>
            </a:r>
            <a:r>
              <a:rPr lang="en-US" altLang="zh-CN" sz="1050" dirty="0">
                <a:latin typeface="微软雅黑" panose="020B0503020204020204" pitchFamily="34" charset="-122"/>
                <a:ea typeface="微软雅黑" panose="020B0503020204020204" pitchFamily="34" charset="-122"/>
                <a:cs typeface="+mn-ea"/>
                <a:sym typeface="+mn-lt"/>
              </a:rPr>
              <a:t>0.25</a:t>
            </a:r>
            <a:r>
              <a:rPr lang="zh-CN" altLang="en-US" sz="1050" dirty="0">
                <a:latin typeface="微软雅黑" panose="020B0503020204020204" pitchFamily="34" charset="-122"/>
                <a:ea typeface="微软雅黑" panose="020B0503020204020204" pitchFamily="34" charset="-122"/>
                <a:cs typeface="+mn-ea"/>
                <a:sym typeface="+mn-lt"/>
              </a:rPr>
              <a:t>，低质量题目参数范围是</a:t>
            </a:r>
            <a:r>
              <a:rPr lang="en-US" altLang="zh-CN" sz="1050" dirty="0">
                <a:latin typeface="微软雅黑" panose="020B0503020204020204" pitchFamily="34" charset="-122"/>
                <a:ea typeface="微软雅黑" panose="020B0503020204020204" pitchFamily="34" charset="-122"/>
                <a:cs typeface="+mn-ea"/>
                <a:sym typeface="+mn-lt"/>
              </a:rPr>
              <a:t>0.05</a:t>
            </a:r>
            <a:r>
              <a:rPr lang="zh-CN" altLang="en-US" sz="1050" dirty="0">
                <a:latin typeface="微软雅黑" panose="020B0503020204020204" pitchFamily="34" charset="-122"/>
                <a:ea typeface="微软雅黑" panose="020B0503020204020204" pitchFamily="34" charset="-122"/>
                <a:cs typeface="+mn-ea"/>
                <a:sym typeface="+mn-lt"/>
              </a:rPr>
              <a:t>至</a:t>
            </a:r>
            <a:r>
              <a:rPr lang="en-US" altLang="zh-CN" sz="1050" dirty="0">
                <a:latin typeface="微软雅黑" panose="020B0503020204020204" pitchFamily="34" charset="-122"/>
                <a:ea typeface="微软雅黑" panose="020B0503020204020204" pitchFamily="34" charset="-122"/>
                <a:cs typeface="+mn-ea"/>
                <a:sym typeface="+mn-lt"/>
              </a:rPr>
              <a:t>0.4</a:t>
            </a:r>
            <a:r>
              <a:rPr lang="zh-CN" altLang="en-US" sz="1050" dirty="0">
                <a:latin typeface="微软雅黑" panose="020B0503020204020204" pitchFamily="34" charset="-122"/>
                <a:ea typeface="微软雅黑" panose="020B0503020204020204" pitchFamily="34" charset="-122"/>
                <a:cs typeface="+mn-ea"/>
                <a:sym typeface="+mn-lt"/>
              </a:rPr>
              <a:t>。</a:t>
            </a:r>
          </a:p>
        </p:txBody>
      </p:sp>
      <p:sp>
        <p:nvSpPr>
          <p:cNvPr id="40" name="powerpoint template design by DAJU_PPT正版来源小红书大橘PPT微信DAJU_PPT请勿抄袭搬运！盗版必究！">
            <a:extLst>
              <a:ext uri="{FF2B5EF4-FFF2-40B4-BE49-F238E27FC236}">
                <a16:creationId xmlns:a16="http://schemas.microsoft.com/office/drawing/2014/main" id="{175973AC-4B50-2345-E7AF-DFD5D3A63EA8}"/>
              </a:ext>
            </a:extLst>
          </p:cNvPr>
          <p:cNvSpPr txBox="1"/>
          <p:nvPr/>
        </p:nvSpPr>
        <p:spPr>
          <a:xfrm>
            <a:off x="1069993" y="1868488"/>
            <a:ext cx="2019314"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4BB1A5"/>
                </a:solidFill>
                <a:latin typeface="微软雅黑" panose="020B0503020204020204" pitchFamily="34" charset="-122"/>
                <a:ea typeface="微软雅黑" panose="020B0503020204020204" pitchFamily="34" charset="-122"/>
                <a:cs typeface="+mn-ea"/>
                <a:sym typeface="+mn-lt"/>
              </a:rPr>
              <a:t>样本量的模拟</a:t>
            </a:r>
            <a:endParaRPr lang="en-US" altLang="zh-CN" sz="1600" b="1" dirty="0">
              <a:solidFill>
                <a:srgbClr val="4BB1A5"/>
              </a:solidFill>
              <a:latin typeface="微软雅黑" panose="020B0503020204020204" pitchFamily="34" charset="-122"/>
              <a:ea typeface="微软雅黑" panose="020B0503020204020204" pitchFamily="34" charset="-122"/>
              <a:cs typeface="+mn-ea"/>
              <a:sym typeface="+mn-lt"/>
            </a:endParaRPr>
          </a:p>
        </p:txBody>
      </p:sp>
      <p:sp>
        <p:nvSpPr>
          <p:cNvPr id="41" name="powerpoint template design by DAJU_PPT正版来源小红书大橘PPT微信DAJU_PPT请勿抄袭搬运！盗版必究！">
            <a:extLst>
              <a:ext uri="{FF2B5EF4-FFF2-40B4-BE49-F238E27FC236}">
                <a16:creationId xmlns:a16="http://schemas.microsoft.com/office/drawing/2014/main" id="{8F75505D-C275-5D67-6040-53058762F194}"/>
              </a:ext>
            </a:extLst>
          </p:cNvPr>
          <p:cNvSpPr txBox="1"/>
          <p:nvPr/>
        </p:nvSpPr>
        <p:spPr>
          <a:xfrm>
            <a:off x="1077132" y="2231553"/>
            <a:ext cx="3544524" cy="189604"/>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设置样本量为 </a:t>
            </a:r>
            <a:r>
              <a:rPr lang="en-US" altLang="zh-CN" sz="1050" dirty="0">
                <a:latin typeface="微软雅黑" panose="020B0503020204020204" pitchFamily="34" charset="-122"/>
                <a:ea typeface="微软雅黑" panose="020B0503020204020204" pitchFamily="34" charset="-122"/>
                <a:cs typeface="+mn-ea"/>
                <a:sym typeface="+mn-lt"/>
              </a:rPr>
              <a:t>800</a:t>
            </a:r>
            <a:r>
              <a:rPr lang="zh-CN" altLang="en-US" sz="1050" dirty="0">
                <a:latin typeface="微软雅黑" panose="020B0503020204020204" pitchFamily="34" charset="-122"/>
                <a:ea typeface="微软雅黑" panose="020B0503020204020204" pitchFamily="34" charset="-122"/>
                <a:cs typeface="+mn-ea"/>
                <a:sym typeface="+mn-lt"/>
              </a:rPr>
              <a:t>人、</a:t>
            </a:r>
            <a:r>
              <a:rPr lang="en-US" altLang="zh-CN" sz="1050" dirty="0">
                <a:latin typeface="微软雅黑" panose="020B0503020204020204" pitchFamily="34" charset="-122"/>
                <a:ea typeface="微软雅黑" panose="020B0503020204020204" pitchFamily="34" charset="-122"/>
                <a:cs typeface="+mn-ea"/>
                <a:sym typeface="+mn-lt"/>
              </a:rPr>
              <a:t>1200</a:t>
            </a:r>
            <a:r>
              <a:rPr lang="zh-CN" altLang="en-US" sz="1050" dirty="0">
                <a:latin typeface="微软雅黑" panose="020B0503020204020204" pitchFamily="34" charset="-122"/>
                <a:ea typeface="微软雅黑" panose="020B0503020204020204" pitchFamily="34" charset="-122"/>
                <a:cs typeface="+mn-ea"/>
                <a:sym typeface="+mn-lt"/>
              </a:rPr>
              <a:t>人、</a:t>
            </a:r>
            <a:r>
              <a:rPr lang="en-US" altLang="zh-CN" sz="1050" dirty="0">
                <a:latin typeface="微软雅黑" panose="020B0503020204020204" pitchFamily="34" charset="-122"/>
                <a:ea typeface="微软雅黑" panose="020B0503020204020204" pitchFamily="34" charset="-122"/>
                <a:cs typeface="+mn-ea"/>
                <a:sym typeface="+mn-lt"/>
              </a:rPr>
              <a:t>2000</a:t>
            </a:r>
            <a:r>
              <a:rPr lang="zh-CN" altLang="en-US" sz="1050" dirty="0">
                <a:latin typeface="微软雅黑" panose="020B0503020204020204" pitchFamily="34" charset="-122"/>
                <a:ea typeface="微软雅黑" panose="020B0503020204020204" pitchFamily="34" charset="-122"/>
                <a:cs typeface="+mn-ea"/>
                <a:sym typeface="+mn-lt"/>
              </a:rPr>
              <a:t>人和</a:t>
            </a:r>
            <a:r>
              <a:rPr lang="en-US" altLang="zh-CN" sz="1050" dirty="0">
                <a:latin typeface="微软雅黑" panose="020B0503020204020204" pitchFamily="34" charset="-122"/>
                <a:ea typeface="微软雅黑" panose="020B0503020204020204" pitchFamily="34" charset="-122"/>
                <a:cs typeface="+mn-ea"/>
                <a:sym typeface="+mn-lt"/>
              </a:rPr>
              <a:t>4000</a:t>
            </a:r>
            <a:r>
              <a:rPr lang="zh-CN" altLang="en-US" sz="1050" dirty="0">
                <a:latin typeface="微软雅黑" panose="020B0503020204020204" pitchFamily="34" charset="-122"/>
                <a:ea typeface="微软雅黑" panose="020B0503020204020204" pitchFamily="34" charset="-122"/>
                <a:cs typeface="+mn-ea"/>
                <a:sym typeface="+mn-lt"/>
              </a:rPr>
              <a:t>人。</a:t>
            </a:r>
          </a:p>
        </p:txBody>
      </p:sp>
      <p:sp>
        <p:nvSpPr>
          <p:cNvPr id="48" name="powerpoint template design by DAJU_PPT正版来源小红书大橘PPT微信DAJU_PPT请勿抄袭搬运！盗版必究！">
            <a:extLst>
              <a:ext uri="{FF2B5EF4-FFF2-40B4-BE49-F238E27FC236}">
                <a16:creationId xmlns:a16="http://schemas.microsoft.com/office/drawing/2014/main" id="{D8AB2E0A-971B-F06D-5648-91B5F79590EC}"/>
              </a:ext>
            </a:extLst>
          </p:cNvPr>
          <p:cNvSpPr/>
          <p:nvPr/>
        </p:nvSpPr>
        <p:spPr>
          <a:xfrm>
            <a:off x="827583" y="1025873"/>
            <a:ext cx="7344816" cy="1820039"/>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21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49" name="powerpoint template design by DAJU_PPT正版来源小红书大橘PPT微信DAJU_PPT请勿抄袭搬运！盗版必究！">
            <a:extLst>
              <a:ext uri="{FF2B5EF4-FFF2-40B4-BE49-F238E27FC236}">
                <a16:creationId xmlns:a16="http://schemas.microsoft.com/office/drawing/2014/main" id="{BEB7E35C-E02C-5CF3-0B5F-E3866D10FB49}"/>
              </a:ext>
            </a:extLst>
          </p:cNvPr>
          <p:cNvSpPr/>
          <p:nvPr/>
        </p:nvSpPr>
        <p:spPr>
          <a:xfrm>
            <a:off x="827584" y="3238068"/>
            <a:ext cx="7344816" cy="1232957"/>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21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0" name="箭头: 下 49">
            <a:extLst>
              <a:ext uri="{FF2B5EF4-FFF2-40B4-BE49-F238E27FC236}">
                <a16:creationId xmlns:a16="http://schemas.microsoft.com/office/drawing/2014/main" id="{78F7F0CC-3E64-71A6-6D2B-2214C2263244}"/>
              </a:ext>
            </a:extLst>
          </p:cNvPr>
          <p:cNvSpPr/>
          <p:nvPr/>
        </p:nvSpPr>
        <p:spPr>
          <a:xfrm>
            <a:off x="4198996" y="2883118"/>
            <a:ext cx="548222" cy="312473"/>
          </a:xfrm>
          <a:prstGeom prst="downArrow">
            <a:avLst/>
          </a:prstGeom>
          <a:noFill/>
          <a:ln w="12700">
            <a:solidFill>
              <a:srgbClr val="0063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powerpoint template design by DAJU_PPT正版来源小红书大橘PPT微信DAJU_PPT请勿抄袭搬运！盗版必究！">
            <a:extLst>
              <a:ext uri="{FF2B5EF4-FFF2-40B4-BE49-F238E27FC236}">
                <a16:creationId xmlns:a16="http://schemas.microsoft.com/office/drawing/2014/main" id="{58AF6D26-7F98-3573-61CD-CE7270F72385}"/>
              </a:ext>
            </a:extLst>
          </p:cNvPr>
          <p:cNvSpPr txBox="1"/>
          <p:nvPr/>
        </p:nvSpPr>
        <p:spPr>
          <a:xfrm>
            <a:off x="1069993" y="3362669"/>
            <a:ext cx="3600926" cy="325858"/>
          </a:xfrm>
          <a:prstGeom prst="rect">
            <a:avLst/>
          </a:prstGeom>
          <a:noFill/>
          <a:ln>
            <a:noFill/>
          </a:ln>
        </p:spPr>
        <p:txBody>
          <a:bodyPr wrap="square" lIns="0" tIns="0" rIns="0" bIns="0" rtlCol="0">
            <a:spAutoFit/>
          </a:bodyPr>
          <a:lstStyle/>
          <a:p>
            <a:pPr>
              <a:lnSpc>
                <a:spcPct val="150000"/>
              </a:lnSpc>
            </a:pPr>
            <a:r>
              <a:rPr lang="zh-CN" altLang="en-US" sz="1600" b="1" dirty="0">
                <a:solidFill>
                  <a:srgbClr val="006369"/>
                </a:solidFill>
                <a:latin typeface="微软雅黑" panose="020B0503020204020204" pitchFamily="34" charset="-122"/>
                <a:ea typeface="微软雅黑" panose="020B0503020204020204" pitchFamily="34" charset="-122"/>
                <a:cs typeface="+mn-ea"/>
                <a:sym typeface="+mn-lt"/>
              </a:rPr>
              <a:t>被试作答反应矩阵的模拟</a:t>
            </a:r>
            <a:endParaRPr lang="en-US" altLang="zh-CN" sz="1600" b="1" dirty="0">
              <a:solidFill>
                <a:srgbClr val="006369"/>
              </a:solidFill>
              <a:latin typeface="微软雅黑" panose="020B0503020204020204" pitchFamily="34" charset="-122"/>
              <a:ea typeface="微软雅黑" panose="020B0503020204020204" pitchFamily="34" charset="-122"/>
              <a:cs typeface="+mn-ea"/>
              <a:sym typeface="+mn-lt"/>
            </a:endParaRPr>
          </a:p>
        </p:txBody>
      </p:sp>
      <p:sp>
        <p:nvSpPr>
          <p:cNvPr id="52" name="powerpoint template design by DAJU_PPT正版来源小红书大橘PPT微信DAJU_PPT请勿抄袭搬运！盗版必究！">
            <a:extLst>
              <a:ext uri="{FF2B5EF4-FFF2-40B4-BE49-F238E27FC236}">
                <a16:creationId xmlns:a16="http://schemas.microsoft.com/office/drawing/2014/main" id="{D7D5BE69-DD96-099D-98BA-42D19FBB970C}"/>
              </a:ext>
            </a:extLst>
          </p:cNvPr>
          <p:cNvSpPr txBox="1"/>
          <p:nvPr/>
        </p:nvSpPr>
        <p:spPr>
          <a:xfrm>
            <a:off x="1034585" y="3804947"/>
            <a:ext cx="6936935" cy="399661"/>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完成被试者的属性掌握情况、</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矩阵和题目参数的模拟后，使用不同连接函数计算每个被试者的正确作答概率。生成均匀分布的</a:t>
            </a:r>
            <a:r>
              <a:rPr lang="en-US" altLang="zh-CN" sz="1050" dirty="0">
                <a:latin typeface="微软雅黑" panose="020B0503020204020204" pitchFamily="34" charset="-122"/>
                <a:ea typeface="微软雅黑" panose="020B0503020204020204" pitchFamily="34" charset="-122"/>
                <a:cs typeface="+mn-ea"/>
                <a:sym typeface="+mn-lt"/>
              </a:rPr>
              <a:t>K</a:t>
            </a:r>
            <a:r>
              <a:rPr lang="zh-CN" altLang="en-US" sz="1050" dirty="0">
                <a:latin typeface="微软雅黑" panose="020B0503020204020204" pitchFamily="34" charset="-122"/>
                <a:ea typeface="微软雅黑" panose="020B0503020204020204" pitchFamily="34" charset="-122"/>
                <a:cs typeface="+mn-ea"/>
                <a:sym typeface="+mn-lt"/>
              </a:rPr>
              <a:t>个类别的随机数（ 为当前题目的类别数），当正确作答概率大于第</a:t>
            </a:r>
            <a:r>
              <a:rPr lang="en-US" altLang="zh-CN" sz="1050" dirty="0">
                <a:latin typeface="微软雅黑" panose="020B0503020204020204" pitchFamily="34" charset="-122"/>
                <a:ea typeface="微软雅黑" panose="020B0503020204020204" pitchFamily="34" charset="-122"/>
                <a:cs typeface="+mn-ea"/>
                <a:sym typeface="+mn-lt"/>
              </a:rPr>
              <a:t>k</a:t>
            </a:r>
            <a:r>
              <a:rPr lang="zh-CN" altLang="en-US" sz="1050" dirty="0">
                <a:latin typeface="微软雅黑" panose="020B0503020204020204" pitchFamily="34" charset="-122"/>
                <a:ea typeface="微软雅黑" panose="020B0503020204020204" pitchFamily="34" charset="-122"/>
                <a:cs typeface="+mn-ea"/>
                <a:sym typeface="+mn-lt"/>
              </a:rPr>
              <a:t>个随机数时，认为这道题得分为</a:t>
            </a:r>
            <a:r>
              <a:rPr lang="en-US" altLang="zh-CN" sz="1050" dirty="0">
                <a:latin typeface="微软雅黑" panose="020B0503020204020204" pitchFamily="34" charset="-122"/>
                <a:ea typeface="微软雅黑" panose="020B0503020204020204" pitchFamily="34" charset="-122"/>
                <a:cs typeface="+mn-ea"/>
                <a:sym typeface="+mn-lt"/>
              </a:rPr>
              <a:t>k</a:t>
            </a:r>
            <a:r>
              <a:rPr lang="zh-CN" altLang="en-US" sz="1050" dirty="0">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229472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FFECA2-89DC-50DC-1131-6B7823E4B882}"/>
              </a:ext>
            </a:extLst>
          </p:cNvPr>
          <p:cNvSpPr>
            <a:spLocks noChangeArrowheads="1"/>
          </p:cNvSpPr>
          <p:nvPr/>
        </p:nvSpPr>
        <p:spPr bwMode="auto">
          <a:xfrm>
            <a:off x="1835696" y="2067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powerpoint template design by DAJU_PPT正版来源小红书大橘PPT微信DAJU_PPT请勿抄袭搬运！盗版必究！">
            <a:extLst>
              <a:ext uri="{FF2B5EF4-FFF2-40B4-BE49-F238E27FC236}">
                <a16:creationId xmlns:a16="http://schemas.microsoft.com/office/drawing/2014/main" id="{244D8503-D210-3631-BDD1-467D766964CB}"/>
              </a:ext>
            </a:extLst>
          </p:cNvPr>
          <p:cNvSpPr txBox="1"/>
          <p:nvPr/>
        </p:nvSpPr>
        <p:spPr>
          <a:xfrm>
            <a:off x="829631" y="2201022"/>
            <a:ext cx="3106465"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矩阵一致率（</a:t>
            </a:r>
            <a:r>
              <a:rPr lang="en-US" altLang="zh-CN" sz="1050" dirty="0">
                <a:latin typeface="微软雅黑" panose="020B0503020204020204" pitchFamily="34" charset="-122"/>
                <a:ea typeface="微软雅黑" panose="020B0503020204020204" pitchFamily="34" charset="-122"/>
                <a:cs typeface="+mn-ea"/>
                <a:sym typeface="+mn-lt"/>
              </a:rPr>
              <a:t>QCI</a:t>
            </a:r>
            <a:r>
              <a:rPr lang="zh-CN" altLang="en-US" sz="1050" dirty="0">
                <a:latin typeface="微软雅黑" panose="020B0503020204020204" pitchFamily="34" charset="-122"/>
                <a:ea typeface="微软雅黑" panose="020B0503020204020204" pitchFamily="34" charset="-122"/>
                <a:cs typeface="+mn-ea"/>
                <a:sym typeface="+mn-lt"/>
              </a:rPr>
              <a:t>）是修正后的</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矩阵与正确的</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矩阵的一致程度，表示修正的准确率，是评价</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矩阵修正方法中最重要的指标。</a:t>
            </a:r>
          </a:p>
        </p:txBody>
      </p:sp>
      <p:sp>
        <p:nvSpPr>
          <p:cNvPr id="11" name="powerpoint template design by DAJU_PPT正版来源小红书大橘PPT微信DAJU_PPT请勿抄袭搬运！盗版必究！">
            <a:extLst>
              <a:ext uri="{FF2B5EF4-FFF2-40B4-BE49-F238E27FC236}">
                <a16:creationId xmlns:a16="http://schemas.microsoft.com/office/drawing/2014/main" id="{A49FBF7F-E55A-0898-8460-823888048DEC}"/>
              </a:ext>
            </a:extLst>
          </p:cNvPr>
          <p:cNvSpPr txBox="1"/>
          <p:nvPr/>
        </p:nvSpPr>
        <p:spPr>
          <a:xfrm>
            <a:off x="4528981" y="2224031"/>
            <a:ext cx="2995348"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属性保留率（</a:t>
            </a:r>
            <a:r>
              <a:rPr lang="en-US" altLang="zh-CN" sz="1050" dirty="0">
                <a:latin typeface="微软雅黑" panose="020B0503020204020204" pitchFamily="34" charset="-122"/>
                <a:ea typeface="微软雅黑" panose="020B0503020204020204" pitchFamily="34" charset="-122"/>
                <a:cs typeface="+mn-ea"/>
                <a:sym typeface="+mn-lt"/>
              </a:rPr>
              <a:t>ARR</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矩阵中正确的属性被保留的比例，反映了修正方法在保留原有正确属性方面的能力。</a:t>
            </a:r>
          </a:p>
        </p:txBody>
      </p:sp>
      <p:sp>
        <p:nvSpPr>
          <p:cNvPr id="13" name="powerpoint template design by DAJU_PPT正版来源小红书大橘PPT微信DAJU_PPT请勿抄袭搬运！盗版必究！">
            <a:extLst>
              <a:ext uri="{FF2B5EF4-FFF2-40B4-BE49-F238E27FC236}">
                <a16:creationId xmlns:a16="http://schemas.microsoft.com/office/drawing/2014/main" id="{8E78B522-EC8A-A4BC-D9D3-B769D88DAE1F}"/>
              </a:ext>
            </a:extLst>
          </p:cNvPr>
          <p:cNvSpPr txBox="1"/>
          <p:nvPr/>
        </p:nvSpPr>
        <p:spPr>
          <a:xfrm>
            <a:off x="846191" y="4064045"/>
            <a:ext cx="3005730"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属性修正准确率（</a:t>
            </a:r>
            <a:r>
              <a:rPr lang="en-US" altLang="zh-CN" sz="1050" dirty="0">
                <a:latin typeface="微软雅黑" panose="020B0503020204020204" pitchFamily="34" charset="-122"/>
                <a:ea typeface="微软雅黑" panose="020B0503020204020204" pitchFamily="34" charset="-122"/>
                <a:cs typeface="+mn-ea"/>
                <a:sym typeface="+mn-lt"/>
              </a:rPr>
              <a:t>ACA</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矩阵的错误的属性被修改正确的比例，反映了修正方法在纠正错误属性方面的能力。</a:t>
            </a:r>
          </a:p>
        </p:txBody>
      </p:sp>
      <p:sp>
        <p:nvSpPr>
          <p:cNvPr id="14" name="powerpoint template design by DAJU_PPT正版来源小红书大橘PPT微信DAJU_PPT请勿抄袭搬运！盗版必究！">
            <a:extLst>
              <a:ext uri="{FF2B5EF4-FFF2-40B4-BE49-F238E27FC236}">
                <a16:creationId xmlns:a16="http://schemas.microsoft.com/office/drawing/2014/main" id="{7E414E4C-8183-6312-4B02-2D1EA5684DB6}"/>
              </a:ext>
            </a:extLst>
          </p:cNvPr>
          <p:cNvSpPr txBox="1"/>
          <p:nvPr/>
        </p:nvSpPr>
        <p:spPr>
          <a:xfrm>
            <a:off x="4517504" y="4044053"/>
            <a:ext cx="3006825" cy="609719"/>
          </a:xfrm>
          <a:prstGeom prst="rect">
            <a:avLst/>
          </a:prstGeom>
          <a:noFill/>
          <a:ln>
            <a:noFill/>
          </a:ln>
        </p:spPr>
        <p:txBody>
          <a:bodyPr wrap="square" lIns="0" tIns="0" rIns="0" bIns="0" rtlCol="0">
            <a:spAutoFit/>
          </a:bodyPr>
          <a:lstStyle/>
          <a:p>
            <a:pPr algn="just">
              <a:lnSpc>
                <a:spcPct val="130000"/>
              </a:lnSpc>
            </a:pPr>
            <a:r>
              <a:rPr lang="zh-CN" altLang="en-US" sz="1050" dirty="0">
                <a:latin typeface="微软雅黑" panose="020B0503020204020204" pitchFamily="34" charset="-122"/>
                <a:ea typeface="微软雅黑" panose="020B0503020204020204" pitchFamily="34" charset="-122"/>
                <a:cs typeface="+mn-ea"/>
                <a:sym typeface="+mn-lt"/>
              </a:rPr>
              <a:t>属性误判率（</a:t>
            </a:r>
            <a:r>
              <a:rPr lang="en-US" altLang="zh-CN" sz="1050" dirty="0">
                <a:latin typeface="微软雅黑" panose="020B0503020204020204" pitchFamily="34" charset="-122"/>
                <a:ea typeface="微软雅黑" panose="020B0503020204020204" pitchFamily="34" charset="-122"/>
                <a:cs typeface="+mn-ea"/>
                <a:sym typeface="+mn-lt"/>
              </a:rPr>
              <a:t>FNR</a:t>
            </a:r>
            <a:r>
              <a:rPr lang="zh-CN" altLang="en-US" sz="1050" dirty="0">
                <a:latin typeface="微软雅黑" panose="020B0503020204020204" pitchFamily="34" charset="-122"/>
                <a:ea typeface="微软雅黑" panose="020B0503020204020204" pitchFamily="34" charset="-122"/>
                <a:cs typeface="+mn-ea"/>
                <a:sym typeface="+mn-lt"/>
              </a:rPr>
              <a:t>）表示错误</a:t>
            </a:r>
            <a:r>
              <a:rPr lang="en-US" altLang="zh-CN" sz="1050" dirty="0">
                <a:latin typeface="微软雅黑" panose="020B0503020204020204" pitchFamily="34" charset="-122"/>
                <a:ea typeface="微软雅黑" panose="020B0503020204020204" pitchFamily="34" charset="-122"/>
                <a:cs typeface="+mn-ea"/>
                <a:sym typeface="+mn-lt"/>
              </a:rPr>
              <a:t>Q</a:t>
            </a:r>
            <a:r>
              <a:rPr lang="zh-CN" altLang="en-US" sz="1050" dirty="0">
                <a:latin typeface="微软雅黑" panose="020B0503020204020204" pitchFamily="34" charset="-122"/>
                <a:ea typeface="微软雅黑" panose="020B0503020204020204" pitchFamily="34" charset="-122"/>
                <a:cs typeface="+mn-ea"/>
                <a:sym typeface="+mn-lt"/>
              </a:rPr>
              <a:t>矩阵中正确的属性被修改错误的比例，反映了修正方法在避免错误判断方面的能力。</a:t>
            </a:r>
          </a:p>
        </p:txBody>
      </p:sp>
      <p:sp>
        <p:nvSpPr>
          <p:cNvPr id="58" name="powerpoint template design by DAJU_PPT正版来源小红书大橘PPT微信DAJU_PPT请勿抄袭搬运！盗版必究！-1">
            <a:extLst>
              <a:ext uri="{FF2B5EF4-FFF2-40B4-BE49-F238E27FC236}">
                <a16:creationId xmlns:a16="http://schemas.microsoft.com/office/drawing/2014/main" id="{D749F616-E301-1469-A810-B5915B9E8D48}"/>
              </a:ext>
            </a:extLst>
          </p:cNvPr>
          <p:cNvSpPr/>
          <p:nvPr/>
        </p:nvSpPr>
        <p:spPr>
          <a:xfrm>
            <a:off x="697785" y="1246000"/>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59" name="powerpoint template design by DAJU_PPT正版来源小红书大橘PPT微信DAJU_PPT请勿抄袭搬运！盗版必究！-1">
            <a:extLst>
              <a:ext uri="{FF2B5EF4-FFF2-40B4-BE49-F238E27FC236}">
                <a16:creationId xmlns:a16="http://schemas.microsoft.com/office/drawing/2014/main" id="{89FD022E-55C1-F39E-6F5B-42C303A74D93}"/>
              </a:ext>
            </a:extLst>
          </p:cNvPr>
          <p:cNvSpPr/>
          <p:nvPr/>
        </p:nvSpPr>
        <p:spPr>
          <a:xfrm>
            <a:off x="697783" y="3094141"/>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0" name="powerpoint template design by DAJU_PPT正版来源小红书大橘PPT微信DAJU_PPT请勿抄袭搬运！盗版必究！-1">
            <a:extLst>
              <a:ext uri="{FF2B5EF4-FFF2-40B4-BE49-F238E27FC236}">
                <a16:creationId xmlns:a16="http://schemas.microsoft.com/office/drawing/2014/main" id="{5ECA082D-A893-2FE2-DCAE-B214BACE2E60}"/>
              </a:ext>
            </a:extLst>
          </p:cNvPr>
          <p:cNvSpPr/>
          <p:nvPr/>
        </p:nvSpPr>
        <p:spPr>
          <a:xfrm>
            <a:off x="4308306" y="1241828"/>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1" name="powerpoint template design by DAJU_PPT正版来源小红书大橘PPT微信DAJU_PPT请勿抄袭搬运！盗版必究！-1">
            <a:extLst>
              <a:ext uri="{FF2B5EF4-FFF2-40B4-BE49-F238E27FC236}">
                <a16:creationId xmlns:a16="http://schemas.microsoft.com/office/drawing/2014/main" id="{DB1D4F05-B7EE-D38B-2D39-ED68921F48D9}"/>
              </a:ext>
            </a:extLst>
          </p:cNvPr>
          <p:cNvSpPr/>
          <p:nvPr/>
        </p:nvSpPr>
        <p:spPr>
          <a:xfrm>
            <a:off x="4308304" y="3099724"/>
            <a:ext cx="3370159" cy="168578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62" name="Rectangle 39">
            <a:extLst>
              <a:ext uri="{FF2B5EF4-FFF2-40B4-BE49-F238E27FC236}">
                <a16:creationId xmlns:a16="http://schemas.microsoft.com/office/drawing/2014/main" id="{AB5A1067-CC6B-07FF-3142-A443C3127D46}"/>
              </a:ext>
            </a:extLst>
          </p:cNvPr>
          <p:cNvSpPr>
            <a:spLocks noChangeArrowheads="1"/>
          </p:cNvSpPr>
          <p:nvPr/>
        </p:nvSpPr>
        <p:spPr bwMode="auto">
          <a:xfrm>
            <a:off x="7374631" y="231033"/>
            <a:ext cx="1440160"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评价指标</a:t>
            </a:r>
          </a:p>
        </p:txBody>
      </p:sp>
      <p:grpSp>
        <p:nvGrpSpPr>
          <p:cNvPr id="63" name="组合 62">
            <a:extLst>
              <a:ext uri="{FF2B5EF4-FFF2-40B4-BE49-F238E27FC236}">
                <a16:creationId xmlns:a16="http://schemas.microsoft.com/office/drawing/2014/main" id="{FB96B215-4D0F-44D1-44B7-451FF9E097C3}"/>
              </a:ext>
            </a:extLst>
          </p:cNvPr>
          <p:cNvGrpSpPr/>
          <p:nvPr/>
        </p:nvGrpSpPr>
        <p:grpSpPr>
          <a:xfrm>
            <a:off x="7094586" y="651219"/>
            <a:ext cx="1333500" cy="76200"/>
            <a:chOff x="2190216" y="0"/>
            <a:chExt cx="4752528" cy="108012"/>
          </a:xfrm>
        </p:grpSpPr>
        <p:sp>
          <p:nvSpPr>
            <p:cNvPr id="64" name="矩形 63">
              <a:extLst>
                <a:ext uri="{FF2B5EF4-FFF2-40B4-BE49-F238E27FC236}">
                  <a16:creationId xmlns:a16="http://schemas.microsoft.com/office/drawing/2014/main" id="{2E3F174C-A533-4E77-9F7B-966D14146196}"/>
                </a:ext>
              </a:extLst>
            </p:cNvPr>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9BEC236-B064-E4D1-57F8-153B2C4C6D89}"/>
                </a:ext>
              </a:extLst>
            </p:cNvPr>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EFFD6073-F981-2148-18F6-659A250E873B}"/>
                </a:ext>
              </a:extLst>
            </p:cNvPr>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C6E08F5-F9D2-6DCD-44A7-578CC16F98D6}"/>
                </a:ext>
              </a:extLst>
            </p:cNvPr>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5" name="对象 4">
            <a:extLst>
              <a:ext uri="{FF2B5EF4-FFF2-40B4-BE49-F238E27FC236}">
                <a16:creationId xmlns:a16="http://schemas.microsoft.com/office/drawing/2014/main" id="{0AB0EB68-74A8-ECF7-2A78-04CCD6D87BC8}"/>
              </a:ext>
            </a:extLst>
          </p:cNvPr>
          <p:cNvGraphicFramePr>
            <a:graphicFrameLocks noChangeAspect="1"/>
          </p:cNvGraphicFramePr>
          <p:nvPr>
            <p:extLst>
              <p:ext uri="{D42A27DB-BD31-4B8C-83A1-F6EECF244321}">
                <p14:modId xmlns:p14="http://schemas.microsoft.com/office/powerpoint/2010/main" val="3695991858"/>
              </p:ext>
            </p:extLst>
          </p:nvPr>
        </p:nvGraphicFramePr>
        <p:xfrm>
          <a:off x="1386645" y="1338206"/>
          <a:ext cx="1751013" cy="885825"/>
        </p:xfrm>
        <a:graphic>
          <a:graphicData uri="http://schemas.openxmlformats.org/presentationml/2006/ole">
            <mc:AlternateContent xmlns:mc="http://schemas.openxmlformats.org/markup-compatibility/2006">
              <mc:Choice xmlns:v="urn:schemas-microsoft-com:vml" Requires="v">
                <p:oleObj name="Equation" r:id="rId2" imgW="1751728" imgH="885929" progId="Equation.DSMT4">
                  <p:embed/>
                </p:oleObj>
              </mc:Choice>
              <mc:Fallback>
                <p:oleObj name="Equation" r:id="rId2" imgW="1751728" imgH="885929" progId="Equation.DSMT4">
                  <p:embed/>
                  <p:pic>
                    <p:nvPicPr>
                      <p:cNvPr id="0" name=""/>
                      <p:cNvPicPr/>
                      <p:nvPr/>
                    </p:nvPicPr>
                    <p:blipFill>
                      <a:blip r:embed="rId3"/>
                      <a:stretch>
                        <a:fillRect/>
                      </a:stretch>
                    </p:blipFill>
                    <p:spPr>
                      <a:xfrm>
                        <a:off x="1386645" y="1338206"/>
                        <a:ext cx="1751013" cy="8858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11EE20E-48BA-F762-F51E-599C677B0469}"/>
              </a:ext>
            </a:extLst>
          </p:cNvPr>
          <p:cNvGraphicFramePr>
            <a:graphicFrameLocks noChangeAspect="1"/>
          </p:cNvGraphicFramePr>
          <p:nvPr>
            <p:extLst>
              <p:ext uri="{D42A27DB-BD31-4B8C-83A1-F6EECF244321}">
                <p14:modId xmlns:p14="http://schemas.microsoft.com/office/powerpoint/2010/main" val="2900895499"/>
              </p:ext>
            </p:extLst>
          </p:nvPr>
        </p:nvGraphicFramePr>
        <p:xfrm>
          <a:off x="4692972" y="1338481"/>
          <a:ext cx="2655887" cy="914400"/>
        </p:xfrm>
        <a:graphic>
          <a:graphicData uri="http://schemas.openxmlformats.org/presentationml/2006/ole">
            <mc:AlternateContent xmlns:mc="http://schemas.openxmlformats.org/markup-compatibility/2006">
              <mc:Choice xmlns:v="urn:schemas-microsoft-com:vml" Requires="v">
                <p:oleObj name="Equation" r:id="rId4" imgW="2656379" imgH="914368" progId="Equation.DSMT4">
                  <p:embed/>
                </p:oleObj>
              </mc:Choice>
              <mc:Fallback>
                <p:oleObj name="Equation" r:id="rId4" imgW="2656379" imgH="914368" progId="Equation.DSMT4">
                  <p:embed/>
                  <p:pic>
                    <p:nvPicPr>
                      <p:cNvPr id="0" name=""/>
                      <p:cNvPicPr/>
                      <p:nvPr/>
                    </p:nvPicPr>
                    <p:blipFill>
                      <a:blip r:embed="rId5"/>
                      <a:stretch>
                        <a:fillRect/>
                      </a:stretch>
                    </p:blipFill>
                    <p:spPr>
                      <a:xfrm>
                        <a:off x="4692972" y="1338481"/>
                        <a:ext cx="2655887" cy="9144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98BE818-092F-4B05-BF68-4EE14AFD2011}"/>
              </a:ext>
            </a:extLst>
          </p:cNvPr>
          <p:cNvGraphicFramePr>
            <a:graphicFrameLocks noChangeAspect="1"/>
          </p:cNvGraphicFramePr>
          <p:nvPr>
            <p:extLst>
              <p:ext uri="{D42A27DB-BD31-4B8C-83A1-F6EECF244321}">
                <p14:modId xmlns:p14="http://schemas.microsoft.com/office/powerpoint/2010/main" val="3502015708"/>
              </p:ext>
            </p:extLst>
          </p:nvPr>
        </p:nvGraphicFramePr>
        <p:xfrm>
          <a:off x="1031105" y="3159741"/>
          <a:ext cx="2703513" cy="914400"/>
        </p:xfrm>
        <a:graphic>
          <a:graphicData uri="http://schemas.openxmlformats.org/presentationml/2006/ole">
            <mc:AlternateContent xmlns:mc="http://schemas.openxmlformats.org/markup-compatibility/2006">
              <mc:Choice xmlns:v="urn:schemas-microsoft-com:vml" Requires="v">
                <p:oleObj name="Equation" r:id="rId6" imgW="2703879" imgH="914368" progId="Equation.DSMT4">
                  <p:embed/>
                </p:oleObj>
              </mc:Choice>
              <mc:Fallback>
                <p:oleObj name="Equation" r:id="rId6" imgW="2703879" imgH="914368" progId="Equation.DSMT4">
                  <p:embed/>
                  <p:pic>
                    <p:nvPicPr>
                      <p:cNvPr id="0" name=""/>
                      <p:cNvPicPr/>
                      <p:nvPr/>
                    </p:nvPicPr>
                    <p:blipFill>
                      <a:blip r:embed="rId7"/>
                      <a:stretch>
                        <a:fillRect/>
                      </a:stretch>
                    </p:blipFill>
                    <p:spPr>
                      <a:xfrm>
                        <a:off x="1031105" y="3159741"/>
                        <a:ext cx="2703513" cy="9144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360415F0-AC34-2CA0-F697-51DE6C840A5C}"/>
              </a:ext>
            </a:extLst>
          </p:cNvPr>
          <p:cNvGraphicFramePr>
            <a:graphicFrameLocks noChangeAspect="1"/>
          </p:cNvGraphicFramePr>
          <p:nvPr>
            <p:extLst>
              <p:ext uri="{D42A27DB-BD31-4B8C-83A1-F6EECF244321}">
                <p14:modId xmlns:p14="http://schemas.microsoft.com/office/powerpoint/2010/main" val="2217764193"/>
              </p:ext>
            </p:extLst>
          </p:nvPr>
        </p:nvGraphicFramePr>
        <p:xfrm>
          <a:off x="4692972" y="3161473"/>
          <a:ext cx="2703513" cy="914400"/>
        </p:xfrm>
        <a:graphic>
          <a:graphicData uri="http://schemas.openxmlformats.org/presentationml/2006/ole">
            <mc:AlternateContent xmlns:mc="http://schemas.openxmlformats.org/markup-compatibility/2006">
              <mc:Choice xmlns:v="urn:schemas-microsoft-com:vml" Requires="v">
                <p:oleObj name="Equation" r:id="rId8" imgW="2703879" imgH="914368" progId="Equation.DSMT4">
                  <p:embed/>
                </p:oleObj>
              </mc:Choice>
              <mc:Fallback>
                <p:oleObj name="Equation" r:id="rId8" imgW="2703879" imgH="914368" progId="Equation.DSMT4">
                  <p:embed/>
                  <p:pic>
                    <p:nvPicPr>
                      <p:cNvPr id="0" name=""/>
                      <p:cNvPicPr/>
                      <p:nvPr/>
                    </p:nvPicPr>
                    <p:blipFill>
                      <a:blip r:embed="rId9"/>
                      <a:stretch>
                        <a:fillRect/>
                      </a:stretch>
                    </p:blipFill>
                    <p:spPr>
                      <a:xfrm>
                        <a:off x="4692972" y="3161473"/>
                        <a:ext cx="2703513" cy="914400"/>
                      </a:xfrm>
                      <a:prstGeom prst="rect">
                        <a:avLst/>
                      </a:prstGeom>
                    </p:spPr>
                  </p:pic>
                </p:oleObj>
              </mc:Fallback>
            </mc:AlternateContent>
          </a:graphicData>
        </a:graphic>
      </p:graphicFrame>
      <p:pic>
        <p:nvPicPr>
          <p:cNvPr id="44" name="图片 43">
            <a:extLst>
              <a:ext uri="{FF2B5EF4-FFF2-40B4-BE49-F238E27FC236}">
                <a16:creationId xmlns:a16="http://schemas.microsoft.com/office/drawing/2014/main" id="{A170D5F6-39FF-58BD-0D46-5B5ED196A04C}"/>
              </a:ext>
            </a:extLst>
          </p:cNvPr>
          <p:cNvPicPr>
            <a:picLocks noChangeAspect="1"/>
          </p:cNvPicPr>
          <p:nvPr/>
        </p:nvPicPr>
        <p:blipFill rotWithShape="1">
          <a:blip r:embed="rId10"/>
          <a:srcRect t="5081" b="79501"/>
          <a:stretch/>
        </p:blipFill>
        <p:spPr>
          <a:xfrm>
            <a:off x="550517" y="198294"/>
            <a:ext cx="5470398" cy="231556"/>
          </a:xfrm>
          <a:prstGeom prst="rect">
            <a:avLst/>
          </a:prstGeom>
        </p:spPr>
      </p:pic>
      <p:pic>
        <p:nvPicPr>
          <p:cNvPr id="45" name="图片 44">
            <a:extLst>
              <a:ext uri="{FF2B5EF4-FFF2-40B4-BE49-F238E27FC236}">
                <a16:creationId xmlns:a16="http://schemas.microsoft.com/office/drawing/2014/main" id="{CC297CEF-A5AC-A627-EFE4-84BED72DE275}"/>
              </a:ext>
            </a:extLst>
          </p:cNvPr>
          <p:cNvPicPr>
            <a:picLocks noChangeAspect="1"/>
          </p:cNvPicPr>
          <p:nvPr/>
        </p:nvPicPr>
        <p:blipFill rotWithShape="1">
          <a:blip r:embed="rId10"/>
          <a:srcRect t="34437" b="52401"/>
          <a:stretch/>
        </p:blipFill>
        <p:spPr>
          <a:xfrm>
            <a:off x="574330" y="439157"/>
            <a:ext cx="5470398" cy="197683"/>
          </a:xfrm>
          <a:prstGeom prst="rect">
            <a:avLst/>
          </a:prstGeom>
        </p:spPr>
      </p:pic>
      <p:pic>
        <p:nvPicPr>
          <p:cNvPr id="46" name="图片 45">
            <a:extLst>
              <a:ext uri="{FF2B5EF4-FFF2-40B4-BE49-F238E27FC236}">
                <a16:creationId xmlns:a16="http://schemas.microsoft.com/office/drawing/2014/main" id="{DE6D1588-CE29-10C5-9D5B-34326232812F}"/>
              </a:ext>
            </a:extLst>
          </p:cNvPr>
          <p:cNvPicPr>
            <a:picLocks noChangeAspect="1"/>
          </p:cNvPicPr>
          <p:nvPr/>
        </p:nvPicPr>
        <p:blipFill rotWithShape="1">
          <a:blip r:embed="rId10"/>
          <a:srcRect t="84334"/>
          <a:stretch/>
        </p:blipFill>
        <p:spPr>
          <a:xfrm>
            <a:off x="574330" y="878867"/>
            <a:ext cx="5470398" cy="235294"/>
          </a:xfrm>
          <a:prstGeom prst="rect">
            <a:avLst/>
          </a:prstGeom>
        </p:spPr>
      </p:pic>
      <p:pic>
        <p:nvPicPr>
          <p:cNvPr id="47" name="图片 46">
            <a:extLst>
              <a:ext uri="{FF2B5EF4-FFF2-40B4-BE49-F238E27FC236}">
                <a16:creationId xmlns:a16="http://schemas.microsoft.com/office/drawing/2014/main" id="{10CCD9F3-D948-ADC3-1DDF-8FC7895E135B}"/>
              </a:ext>
            </a:extLst>
          </p:cNvPr>
          <p:cNvPicPr>
            <a:picLocks noChangeAspect="1"/>
          </p:cNvPicPr>
          <p:nvPr/>
        </p:nvPicPr>
        <p:blipFill rotWithShape="1">
          <a:blip r:embed="rId10"/>
          <a:srcRect t="58048" b="25009"/>
          <a:stretch/>
        </p:blipFill>
        <p:spPr>
          <a:xfrm>
            <a:off x="574330" y="621471"/>
            <a:ext cx="5470398" cy="254465"/>
          </a:xfrm>
          <a:prstGeom prst="rect">
            <a:avLst/>
          </a:prstGeom>
        </p:spPr>
      </p:pic>
    </p:spTree>
    <p:extLst>
      <p:ext uri="{BB962C8B-B14F-4D97-AF65-F5344CB8AC3E}">
        <p14:creationId xmlns:p14="http://schemas.microsoft.com/office/powerpoint/2010/main" val="570428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9AEF5F82-F741-EA5A-694E-6FA55D8E7E28}"/>
              </a:ext>
            </a:extLst>
          </p:cNvPr>
          <p:cNvSpPr txBox="1"/>
          <p:nvPr/>
        </p:nvSpPr>
        <p:spPr>
          <a:xfrm>
            <a:off x="971600" y="145307"/>
            <a:ext cx="3254187" cy="275909"/>
          </a:xfrm>
          <a:prstGeom prst="rect">
            <a:avLst/>
          </a:prstGeom>
          <a:noFill/>
        </p:spPr>
        <p:txBody>
          <a:bodyPr wrap="square">
            <a:spAutoFit/>
          </a:bodyPr>
          <a:lstStyle/>
          <a:p>
            <a:pPr indent="304800" algn="ctr">
              <a:lnSpc>
                <a:spcPct val="125000"/>
              </a:lnSpc>
              <a:spcBef>
                <a:spcPts val="600"/>
              </a:spcBef>
              <a:spcAft>
                <a:spcPts val="240"/>
              </a:spcAft>
            </a:pPr>
            <a:r>
              <a:rPr lang="zh-CN" altLang="zh-CN" sz="1050" kern="100" dirty="0">
                <a:effectLst/>
                <a:latin typeface="微软雅黑" panose="020B0503020204020204" pitchFamily="34" charset="-122"/>
                <a:ea typeface="微软雅黑" panose="020B0503020204020204" pitchFamily="34" charset="-122"/>
              </a:rPr>
              <a:t>表</a:t>
            </a:r>
            <a:r>
              <a:rPr lang="en-US" altLang="zh-CN" sz="1050" kern="100" dirty="0">
                <a:latin typeface="微软雅黑" panose="020B0503020204020204" pitchFamily="34" charset="-122"/>
                <a:ea typeface="微软雅黑" panose="020B0503020204020204" pitchFamily="34" charset="-122"/>
              </a:rPr>
              <a:t>7 </a:t>
            </a:r>
            <a:r>
              <a:rPr lang="zh-CN" altLang="en-US" sz="1050" kern="100" dirty="0">
                <a:latin typeface="微软雅黑" panose="020B0503020204020204" pitchFamily="34" charset="-122"/>
                <a:ea typeface="微软雅黑" panose="020B0503020204020204" pitchFamily="34" charset="-122"/>
              </a:rPr>
              <a:t> 题目参数为高质量时</a:t>
            </a:r>
            <a:r>
              <a:rPr lang="en-US" altLang="zh-CN" sz="1050" kern="100" dirty="0">
                <a:latin typeface="微软雅黑" panose="020B0503020204020204" pitchFamily="34" charset="-122"/>
                <a:ea typeface="微软雅黑" panose="020B0503020204020204" pitchFamily="34" charset="-122"/>
              </a:rPr>
              <a:t>100 </a:t>
            </a:r>
            <a:r>
              <a:rPr lang="zh-CN" altLang="en-US" sz="1050" kern="100" dirty="0">
                <a:latin typeface="微软雅黑" panose="020B0503020204020204" pitchFamily="34" charset="-122"/>
                <a:ea typeface="微软雅黑" panose="020B0503020204020204" pitchFamily="34" charset="-122"/>
              </a:rPr>
              <a:t>次实验的结果</a:t>
            </a:r>
            <a:endParaRPr lang="zh-CN" altLang="zh-CN" sz="1050" kern="100" dirty="0">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263506B-E10E-EBF0-7847-8285FE35F90C}"/>
              </a:ext>
            </a:extLst>
          </p:cNvPr>
          <p:cNvSpPr txBox="1"/>
          <p:nvPr/>
        </p:nvSpPr>
        <p:spPr>
          <a:xfrm>
            <a:off x="4929544" y="145306"/>
            <a:ext cx="3254187" cy="275909"/>
          </a:xfrm>
          <a:prstGeom prst="rect">
            <a:avLst/>
          </a:prstGeom>
          <a:noFill/>
        </p:spPr>
        <p:txBody>
          <a:bodyPr wrap="square">
            <a:spAutoFit/>
          </a:bodyPr>
          <a:lstStyle/>
          <a:p>
            <a:pPr indent="304800" algn="ctr">
              <a:lnSpc>
                <a:spcPct val="125000"/>
              </a:lnSpc>
              <a:spcBef>
                <a:spcPts val="600"/>
              </a:spcBef>
              <a:spcAft>
                <a:spcPts val="240"/>
              </a:spcAft>
            </a:pPr>
            <a:r>
              <a:rPr lang="zh-CN" altLang="zh-CN" sz="1050" kern="100" dirty="0">
                <a:effectLst/>
                <a:latin typeface="微软雅黑" panose="020B0503020204020204" pitchFamily="34" charset="-122"/>
                <a:ea typeface="微软雅黑" panose="020B0503020204020204" pitchFamily="34" charset="-122"/>
              </a:rPr>
              <a:t>表</a:t>
            </a:r>
            <a:r>
              <a:rPr lang="en-US" altLang="zh-CN" sz="1050" kern="100" dirty="0">
                <a:latin typeface="微软雅黑" panose="020B0503020204020204" pitchFamily="34" charset="-122"/>
                <a:ea typeface="微软雅黑" panose="020B0503020204020204" pitchFamily="34" charset="-122"/>
              </a:rPr>
              <a:t>8 </a:t>
            </a:r>
            <a:r>
              <a:rPr lang="zh-CN" altLang="en-US" sz="1050" kern="100" dirty="0">
                <a:latin typeface="微软雅黑" panose="020B0503020204020204" pitchFamily="34" charset="-122"/>
                <a:ea typeface="微软雅黑" panose="020B0503020204020204" pitchFamily="34" charset="-122"/>
              </a:rPr>
              <a:t> 题目参数为低质量时</a:t>
            </a:r>
            <a:r>
              <a:rPr lang="en-US" altLang="zh-CN" sz="1050" kern="100" dirty="0">
                <a:latin typeface="微软雅黑" panose="020B0503020204020204" pitchFamily="34" charset="-122"/>
                <a:ea typeface="微软雅黑" panose="020B0503020204020204" pitchFamily="34" charset="-122"/>
              </a:rPr>
              <a:t>100 </a:t>
            </a:r>
            <a:r>
              <a:rPr lang="zh-CN" altLang="en-US" sz="1050" kern="100" dirty="0">
                <a:latin typeface="微软雅黑" panose="020B0503020204020204" pitchFamily="34" charset="-122"/>
                <a:ea typeface="微软雅黑" panose="020B0503020204020204" pitchFamily="34" charset="-122"/>
              </a:rPr>
              <a:t>次实验的结果</a:t>
            </a:r>
            <a:endParaRPr lang="zh-CN" altLang="zh-CN" sz="1050" kern="100" dirty="0">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4F28811-61B0-A922-65B3-375D41E754DE}"/>
              </a:ext>
            </a:extLst>
          </p:cNvPr>
          <p:cNvPicPr>
            <a:picLocks noChangeAspect="1"/>
          </p:cNvPicPr>
          <p:nvPr/>
        </p:nvPicPr>
        <p:blipFill>
          <a:blip r:embed="rId2"/>
          <a:stretch>
            <a:fillRect/>
          </a:stretch>
        </p:blipFill>
        <p:spPr>
          <a:xfrm>
            <a:off x="815994" y="448634"/>
            <a:ext cx="3717516" cy="4796161"/>
          </a:xfrm>
          <a:prstGeom prst="rect">
            <a:avLst/>
          </a:prstGeom>
        </p:spPr>
      </p:pic>
      <p:pic>
        <p:nvPicPr>
          <p:cNvPr id="4" name="图片 3">
            <a:extLst>
              <a:ext uri="{FF2B5EF4-FFF2-40B4-BE49-F238E27FC236}">
                <a16:creationId xmlns:a16="http://schemas.microsoft.com/office/drawing/2014/main" id="{F96FF34C-CA67-81AF-0651-460F7AC0C50A}"/>
              </a:ext>
            </a:extLst>
          </p:cNvPr>
          <p:cNvPicPr>
            <a:picLocks noChangeAspect="1"/>
          </p:cNvPicPr>
          <p:nvPr/>
        </p:nvPicPr>
        <p:blipFill>
          <a:blip r:embed="rId3"/>
          <a:stretch>
            <a:fillRect/>
          </a:stretch>
        </p:blipFill>
        <p:spPr>
          <a:xfrm>
            <a:off x="4828977" y="448634"/>
            <a:ext cx="3717516" cy="4796160"/>
          </a:xfrm>
          <a:prstGeom prst="rect">
            <a:avLst/>
          </a:prstGeom>
        </p:spPr>
      </p:pic>
    </p:spTree>
    <p:extLst>
      <p:ext uri="{BB962C8B-B14F-4D97-AF65-F5344CB8AC3E}">
        <p14:creationId xmlns:p14="http://schemas.microsoft.com/office/powerpoint/2010/main" val="351177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FFECA2-89DC-50DC-1131-6B7823E4B882}"/>
              </a:ext>
            </a:extLst>
          </p:cNvPr>
          <p:cNvSpPr>
            <a:spLocks noChangeArrowheads="1"/>
          </p:cNvSpPr>
          <p:nvPr/>
        </p:nvSpPr>
        <p:spPr bwMode="auto">
          <a:xfrm>
            <a:off x="1835696" y="2067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5408FD27-2ED7-526A-9F38-828C5F054FC1}"/>
              </a:ext>
            </a:extLst>
          </p:cNvPr>
          <p:cNvSpPr txBox="1"/>
          <p:nvPr/>
        </p:nvSpPr>
        <p:spPr>
          <a:xfrm>
            <a:off x="5038046" y="3498525"/>
            <a:ext cx="3254187" cy="302070"/>
          </a:xfrm>
          <a:prstGeom prst="rect">
            <a:avLst/>
          </a:prstGeom>
          <a:noFill/>
        </p:spPr>
        <p:txBody>
          <a:bodyPr wrap="square">
            <a:spAutoFit/>
          </a:bodyPr>
          <a:lstStyle/>
          <a:p>
            <a:pPr indent="304800" algn="ctr">
              <a:lnSpc>
                <a:spcPct val="125000"/>
              </a:lnSpc>
              <a:spcBef>
                <a:spcPts val="600"/>
              </a:spcBef>
              <a:spcAft>
                <a:spcPts val="240"/>
              </a:spcAft>
            </a:pPr>
            <a:r>
              <a:rPr lang="zh-CN" altLang="zh-CN" sz="1200" kern="100" dirty="0">
                <a:effectLst/>
                <a:latin typeface="微软雅黑" panose="020B0503020204020204" pitchFamily="34" charset="-122"/>
                <a:ea typeface="微软雅黑" panose="020B0503020204020204" pitchFamily="34" charset="-122"/>
              </a:rPr>
              <a:t>表</a:t>
            </a:r>
            <a:r>
              <a:rPr lang="en-US" altLang="zh-CN" sz="1200" kern="100" dirty="0">
                <a:effectLst/>
                <a:latin typeface="微软雅黑" panose="020B0503020204020204" pitchFamily="34" charset="-122"/>
                <a:ea typeface="微软雅黑" panose="020B0503020204020204" pitchFamily="34" charset="-122"/>
              </a:rPr>
              <a:t>10</a:t>
            </a:r>
            <a:r>
              <a:rPr lang="en-US" altLang="zh-CN" sz="1200" kern="100" dirty="0">
                <a:latin typeface="微软雅黑" panose="020B0503020204020204" pitchFamily="34" charset="-122"/>
                <a:ea typeface="微软雅黑" panose="020B0503020204020204" pitchFamily="34" charset="-122"/>
              </a:rPr>
              <a:t> </a:t>
            </a:r>
            <a:r>
              <a:rPr lang="zh-CN" altLang="en-US" sz="1200" kern="100" dirty="0">
                <a:effectLst/>
                <a:latin typeface="微软雅黑" panose="020B0503020204020204" pitchFamily="34" charset="-122"/>
                <a:ea typeface="微软雅黑" panose="020B0503020204020204" pitchFamily="34" charset="-122"/>
              </a:rPr>
              <a:t>不同方法</a:t>
            </a:r>
            <a:r>
              <a:rPr lang="en-US" altLang="zh-CN" sz="1200" kern="100" dirty="0">
                <a:effectLst/>
                <a:latin typeface="微软雅黑" panose="020B0503020204020204" pitchFamily="34" charset="-122"/>
                <a:ea typeface="微软雅黑" panose="020B0503020204020204" pitchFamily="34" charset="-122"/>
              </a:rPr>
              <a:t>Q</a:t>
            </a:r>
            <a:r>
              <a:rPr lang="zh-CN" altLang="en-US" sz="1200" kern="100" dirty="0">
                <a:effectLst/>
                <a:latin typeface="微软雅黑" panose="020B0503020204020204" pitchFamily="34" charset="-122"/>
                <a:ea typeface="微软雅黑" panose="020B0503020204020204" pitchFamily="34" charset="-122"/>
              </a:rPr>
              <a:t>矩阵修正的拟合结果</a:t>
            </a:r>
            <a:endParaRPr lang="zh-CN" altLang="zh-CN" sz="1200" kern="100" dirty="0">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95CE805-231D-AE5D-0C58-B0A866276C5E}"/>
              </a:ext>
            </a:extLst>
          </p:cNvPr>
          <p:cNvSpPr txBox="1"/>
          <p:nvPr/>
        </p:nvSpPr>
        <p:spPr>
          <a:xfrm>
            <a:off x="4534807" y="1086738"/>
            <a:ext cx="4121846" cy="1765804"/>
          </a:xfrm>
          <a:prstGeom prst="rect">
            <a:avLst/>
          </a:prstGeom>
          <a:noFill/>
        </p:spPr>
        <p:txBody>
          <a:bodyPr wrap="square" rtlCol="0">
            <a:spAutoFit/>
          </a:bodyPr>
          <a:lstStyle/>
          <a:p>
            <a:pPr algn="just">
              <a:lnSpc>
                <a:spcPct val="125000"/>
              </a:lnSpc>
            </a:pPr>
            <a:r>
              <a:rPr lang="zh-CN" altLang="en-US" sz="1100" dirty="0">
                <a:latin typeface="微软雅黑" panose="020B0503020204020204" pitchFamily="34" charset="-122"/>
                <a:ea typeface="微软雅黑" panose="020B0503020204020204" pitchFamily="34" charset="-122"/>
              </a:rPr>
              <a:t>       数据来源于</a:t>
            </a:r>
            <a:r>
              <a:rPr lang="en-US" altLang="zh-CN" sz="1100" dirty="0">
                <a:latin typeface="微软雅黑" panose="020B0503020204020204" pitchFamily="34" charset="-122"/>
                <a:ea typeface="微软雅黑" panose="020B0503020204020204" pitchFamily="34" charset="-122"/>
              </a:rPr>
              <a:t>TIMSS 2007</a:t>
            </a:r>
            <a:r>
              <a:rPr lang="zh-CN" altLang="en-US" sz="1100" dirty="0">
                <a:latin typeface="微软雅黑" panose="020B0503020204020204" pitchFamily="34" charset="-122"/>
                <a:ea typeface="微软雅黑" panose="020B0503020204020204" pitchFamily="34" charset="-122"/>
              </a:rPr>
              <a:t>八年级数学测验的第</a:t>
            </a:r>
            <a:r>
              <a:rPr lang="en-US" altLang="zh-CN" sz="1100" dirty="0">
                <a:latin typeface="微软雅黑" panose="020B0503020204020204" pitchFamily="34" charset="-122"/>
                <a:ea typeface="微软雅黑" panose="020B0503020204020204" pitchFamily="34" charset="-122"/>
              </a:rPr>
              <a:t>4</a:t>
            </a:r>
            <a:r>
              <a:rPr lang="zh-CN" altLang="en-US" sz="1100" dirty="0">
                <a:latin typeface="微软雅黑" panose="020B0503020204020204" pitchFamily="34" charset="-122"/>
                <a:ea typeface="微软雅黑" panose="020B0503020204020204" pitchFamily="34" charset="-122"/>
              </a:rPr>
              <a:t>部分，来自美国的学生的回答，</a:t>
            </a:r>
            <a:r>
              <a:rPr lang="en-US" altLang="zh-CN" sz="1100" dirty="0">
                <a:latin typeface="微软雅黑" panose="020B0503020204020204" pitchFamily="34" charset="-122"/>
                <a:ea typeface="微软雅黑" panose="020B0503020204020204" pitchFamily="34" charset="-122"/>
              </a:rPr>
              <a:t>Ma</a:t>
            </a:r>
            <a:r>
              <a:rPr lang="zh-CN" altLang="en-US" sz="1100" dirty="0">
                <a:latin typeface="微软雅黑" panose="020B0503020204020204" pitchFamily="34" charset="-122"/>
                <a:ea typeface="微软雅黑" panose="020B0503020204020204" pitchFamily="34" charset="-122"/>
              </a:rPr>
              <a:t>为其制定了</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矩阵。实证数据包含包含</a:t>
            </a:r>
            <a:r>
              <a:rPr lang="en-US" altLang="zh-CN" sz="1100" dirty="0">
                <a:latin typeface="微软雅黑" panose="020B0503020204020204" pitchFamily="34" charset="-122"/>
                <a:ea typeface="微软雅黑" panose="020B0503020204020204" pitchFamily="34" charset="-122"/>
              </a:rPr>
              <a:t>1053</a:t>
            </a:r>
            <a:r>
              <a:rPr lang="zh-CN" altLang="en-US" sz="1100" dirty="0">
                <a:latin typeface="微软雅黑" panose="020B0503020204020204" pitchFamily="34" charset="-122"/>
                <a:ea typeface="微软雅黑" panose="020B0503020204020204" pitchFamily="34" charset="-122"/>
              </a:rPr>
              <a:t>名学生，</a:t>
            </a:r>
            <a:r>
              <a:rPr lang="en-US" altLang="zh-CN" sz="1100" dirty="0">
                <a:latin typeface="微软雅黑" panose="020B0503020204020204" pitchFamily="34" charset="-122"/>
                <a:ea typeface="微软雅黑" panose="020B0503020204020204" pitchFamily="34" charset="-122"/>
              </a:rPr>
              <a:t>17</a:t>
            </a:r>
            <a:r>
              <a:rPr lang="zh-CN" altLang="en-US" sz="1100" dirty="0">
                <a:latin typeface="微软雅黑" panose="020B0503020204020204" pitchFamily="34" charset="-122"/>
                <a:ea typeface="微软雅黑" panose="020B0503020204020204" pitchFamily="34" charset="-122"/>
              </a:rPr>
              <a:t>个项目和</a:t>
            </a:r>
            <a:r>
              <a:rPr lang="en-US" altLang="zh-CN" sz="1100" dirty="0">
                <a:latin typeface="微软雅黑" panose="020B0503020204020204" pitchFamily="34" charset="-122"/>
                <a:ea typeface="微软雅黑" panose="020B0503020204020204" pitchFamily="34" charset="-122"/>
              </a:rPr>
              <a:t>7</a:t>
            </a:r>
            <a:r>
              <a:rPr lang="zh-CN" altLang="en-US" sz="1100" dirty="0">
                <a:latin typeface="微软雅黑" panose="020B0503020204020204" pitchFamily="34" charset="-122"/>
                <a:ea typeface="微软雅黑" panose="020B0503020204020204" pitchFamily="34" charset="-122"/>
              </a:rPr>
              <a:t>个属性，其中有</a:t>
            </a:r>
            <a:r>
              <a:rPr lang="en-US" altLang="zh-CN" sz="1100" dirty="0">
                <a:latin typeface="微软雅黑" panose="020B0503020204020204" pitchFamily="34" charset="-122"/>
                <a:ea typeface="微软雅黑" panose="020B0503020204020204" pitchFamily="34" charset="-122"/>
              </a:rPr>
              <a:t>14</a:t>
            </a:r>
            <a:r>
              <a:rPr lang="zh-CN" altLang="en-US" sz="1100" dirty="0">
                <a:latin typeface="微软雅黑" panose="020B0503020204020204" pitchFamily="34" charset="-122"/>
                <a:ea typeface="微软雅黑" panose="020B0503020204020204" pitchFamily="34" charset="-122"/>
              </a:rPr>
              <a:t>个二分类项目和</a:t>
            </a:r>
            <a:r>
              <a:rPr lang="en-US" altLang="zh-CN" sz="1100" dirty="0">
                <a:latin typeface="微软雅黑" panose="020B0503020204020204" pitchFamily="34" charset="-122"/>
                <a:ea typeface="微软雅黑" panose="020B0503020204020204" pitchFamily="34" charset="-122"/>
              </a:rPr>
              <a:t>3</a:t>
            </a:r>
            <a:r>
              <a:rPr lang="zh-CN" altLang="en-US" sz="1100" dirty="0">
                <a:latin typeface="微软雅黑" panose="020B0503020204020204" pitchFamily="34" charset="-122"/>
                <a:ea typeface="微软雅黑" panose="020B0503020204020204" pitchFamily="34" charset="-122"/>
              </a:rPr>
              <a:t>个多分类项目。</a:t>
            </a:r>
            <a:endParaRPr lang="en-US" altLang="zh-CN" sz="1100" dirty="0">
              <a:latin typeface="微软雅黑" panose="020B0503020204020204" pitchFamily="34" charset="-122"/>
              <a:ea typeface="微软雅黑" panose="020B0503020204020204" pitchFamily="34" charset="-122"/>
            </a:endParaRPr>
          </a:p>
          <a:p>
            <a:pPr algn="just">
              <a:lnSpc>
                <a:spcPct val="125000"/>
              </a:lnSpc>
            </a:pPr>
            <a:r>
              <a:rPr lang="zh-CN" altLang="en-US" sz="1100" dirty="0">
                <a:latin typeface="微软雅黑" panose="020B0503020204020204" pitchFamily="34" charset="-122"/>
                <a:ea typeface="微软雅黑" panose="020B0503020204020204" pitchFamily="34" charset="-122"/>
              </a:rPr>
              <a:t>       使用</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方法修正后的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矩阵在三个拟合指标上的表现都优于专家界定的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矩阵和</a:t>
            </a:r>
            <a:r>
              <a:rPr lang="en-US" altLang="zh-CN" sz="1100" dirty="0">
                <a:latin typeface="微软雅黑" panose="020B0503020204020204" pitchFamily="34" charset="-122"/>
                <a:ea typeface="微软雅黑" panose="020B0503020204020204" pitchFamily="34" charset="-122"/>
              </a:rPr>
              <a:t>Stepwise</a:t>
            </a:r>
            <a:r>
              <a:rPr lang="zh-CN" altLang="en-US" sz="1100" dirty="0">
                <a:latin typeface="微软雅黑" panose="020B0503020204020204" pitchFamily="34" charset="-122"/>
                <a:ea typeface="微软雅黑" panose="020B0503020204020204" pitchFamily="34" charset="-122"/>
              </a:rPr>
              <a:t>法修正后的</a:t>
            </a:r>
            <a:r>
              <a:rPr lang="en-US" altLang="zh-CN" sz="1100" dirty="0">
                <a:latin typeface="微软雅黑" panose="020B0503020204020204" pitchFamily="34" charset="-122"/>
                <a:ea typeface="微软雅黑" panose="020B0503020204020204" pitchFamily="34" charset="-122"/>
              </a:rPr>
              <a:t>Q</a:t>
            </a:r>
            <a:r>
              <a:rPr lang="zh-CN" altLang="en-US" sz="1100" dirty="0">
                <a:latin typeface="微软雅黑" panose="020B0503020204020204" pitchFamily="34" charset="-122"/>
                <a:ea typeface="微软雅黑" panose="020B0503020204020204" pitchFamily="34" charset="-122"/>
              </a:rPr>
              <a:t>矩阵。</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方法具有最小的</a:t>
            </a:r>
            <a:r>
              <a:rPr lang="en-US" altLang="zh-CN" sz="1100" dirty="0">
                <a:latin typeface="微软雅黑" panose="020B0503020204020204" pitchFamily="34" charset="-122"/>
                <a:ea typeface="微软雅黑" panose="020B0503020204020204" pitchFamily="34" charset="-122"/>
              </a:rPr>
              <a:t>AIC</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BIC</a:t>
            </a:r>
            <a:r>
              <a:rPr lang="zh-CN" altLang="en-US" sz="1100" dirty="0">
                <a:latin typeface="微软雅黑" panose="020B0503020204020204" pitchFamily="34" charset="-122"/>
                <a:ea typeface="微软雅黑" panose="020B0503020204020204" pitchFamily="34" charset="-122"/>
              </a:rPr>
              <a:t>和</a:t>
            </a:r>
            <a:r>
              <a:rPr lang="en-US" altLang="zh-CN" sz="1100" dirty="0">
                <a:latin typeface="微软雅黑" panose="020B0503020204020204" pitchFamily="34" charset="-122"/>
                <a:ea typeface="微软雅黑" panose="020B0503020204020204" pitchFamily="34" charset="-122"/>
              </a:rPr>
              <a:t>-2LL</a:t>
            </a:r>
            <a:r>
              <a:rPr lang="zh-CN" altLang="en-US" sz="1100" dirty="0">
                <a:latin typeface="微软雅黑" panose="020B0503020204020204" pitchFamily="34" charset="-122"/>
                <a:ea typeface="微软雅黑" panose="020B0503020204020204" pitchFamily="34" charset="-122"/>
              </a:rPr>
              <a:t>值，说明</a:t>
            </a:r>
            <a:r>
              <a:rPr lang="en-US" altLang="zh-CN" sz="1100" dirty="0">
                <a:latin typeface="微软雅黑" panose="020B0503020204020204" pitchFamily="34" charset="-122"/>
                <a:ea typeface="微软雅黑" panose="020B0503020204020204" pitchFamily="34" charset="-122"/>
              </a:rPr>
              <a:t>ILR</a:t>
            </a:r>
            <a:r>
              <a:rPr lang="zh-CN" altLang="en-US" sz="1100" dirty="0">
                <a:latin typeface="微软雅黑" panose="020B0503020204020204" pitchFamily="34" charset="-122"/>
                <a:ea typeface="微软雅黑" panose="020B0503020204020204" pitchFamily="34" charset="-122"/>
              </a:rPr>
              <a:t>方法在保证模型简洁的同时，提供了良好的修正效果和数据拟合。 </a:t>
            </a:r>
          </a:p>
        </p:txBody>
      </p:sp>
      <p:sp>
        <p:nvSpPr>
          <p:cNvPr id="12" name="文本框 11">
            <a:extLst>
              <a:ext uri="{FF2B5EF4-FFF2-40B4-BE49-F238E27FC236}">
                <a16:creationId xmlns:a16="http://schemas.microsoft.com/office/drawing/2014/main" id="{367C1A7C-FC0C-EEFF-BDAF-5E405517109F}"/>
              </a:ext>
            </a:extLst>
          </p:cNvPr>
          <p:cNvSpPr txBox="1"/>
          <p:nvPr/>
        </p:nvSpPr>
        <p:spPr>
          <a:xfrm>
            <a:off x="467544" y="320084"/>
            <a:ext cx="3254187" cy="302070"/>
          </a:xfrm>
          <a:prstGeom prst="rect">
            <a:avLst/>
          </a:prstGeom>
          <a:noFill/>
        </p:spPr>
        <p:txBody>
          <a:bodyPr wrap="square">
            <a:spAutoFit/>
          </a:bodyPr>
          <a:lstStyle/>
          <a:p>
            <a:pPr indent="304800" algn="ctr">
              <a:lnSpc>
                <a:spcPct val="125000"/>
              </a:lnSpc>
              <a:spcBef>
                <a:spcPts val="600"/>
              </a:spcBef>
              <a:spcAft>
                <a:spcPts val="240"/>
              </a:spcAft>
            </a:pPr>
            <a:r>
              <a:rPr lang="zh-CN" altLang="zh-CN" sz="1200" kern="100" dirty="0">
                <a:effectLst/>
                <a:latin typeface="微软雅黑" panose="020B0503020204020204" pitchFamily="34" charset="-122"/>
                <a:ea typeface="微软雅黑" panose="020B0503020204020204" pitchFamily="34" charset="-122"/>
              </a:rPr>
              <a:t>表</a:t>
            </a:r>
            <a:r>
              <a:rPr lang="en-US" altLang="zh-CN" sz="1200" kern="100" dirty="0">
                <a:latin typeface="微软雅黑" panose="020B0503020204020204" pitchFamily="34" charset="-122"/>
                <a:ea typeface="微软雅黑" panose="020B0503020204020204" pitchFamily="34" charset="-122"/>
              </a:rPr>
              <a:t>9 Q</a:t>
            </a:r>
            <a:r>
              <a:rPr lang="zh-CN" altLang="en-US" sz="1200" kern="100" dirty="0">
                <a:latin typeface="微软雅黑" panose="020B0503020204020204" pitchFamily="34" charset="-122"/>
                <a:ea typeface="微软雅黑" panose="020B0503020204020204" pitchFamily="34" charset="-122"/>
              </a:rPr>
              <a:t>矩阵修正结果</a:t>
            </a:r>
            <a:endParaRPr lang="zh-CN" altLang="zh-CN" sz="1200" kern="100" dirty="0">
              <a:effectLst/>
              <a:latin typeface="微软雅黑" panose="020B0503020204020204" pitchFamily="34" charset="-122"/>
              <a:ea typeface="微软雅黑" panose="020B0503020204020204" pitchFamily="34" charset="-122"/>
            </a:endParaRPr>
          </a:p>
        </p:txBody>
      </p:sp>
      <p:sp>
        <p:nvSpPr>
          <p:cNvPr id="16" name="powerpoint template design by DAJU_PPT正版来源小红书大橘PPT微信DAJU_PPT请勿抄袭搬运！盗版必究！">
            <a:extLst>
              <a:ext uri="{FF2B5EF4-FFF2-40B4-BE49-F238E27FC236}">
                <a16:creationId xmlns:a16="http://schemas.microsoft.com/office/drawing/2014/main" id="{620A5D79-A86D-7D25-9912-7FC65E3BF052}"/>
              </a:ext>
            </a:extLst>
          </p:cNvPr>
          <p:cNvSpPr txBox="1"/>
          <p:nvPr/>
        </p:nvSpPr>
        <p:spPr>
          <a:xfrm>
            <a:off x="376207" y="4823367"/>
            <a:ext cx="4187735" cy="152093"/>
          </a:xfrm>
          <a:prstGeom prst="rect">
            <a:avLst/>
          </a:prstGeom>
          <a:noFill/>
          <a:ln>
            <a:noFill/>
          </a:ln>
        </p:spPr>
        <p:txBody>
          <a:bodyPr wrap="square" lIns="0" tIns="0" rIns="0" bIns="0" rtlCol="0">
            <a:spAutoFit/>
          </a:bodyPr>
          <a:lstStyle/>
          <a:p>
            <a:pPr algn="just">
              <a:lnSpc>
                <a:spcPct val="120000"/>
              </a:lnSpc>
            </a:pP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表示</a:t>
            </a:r>
            <a:r>
              <a:rPr lang="en-US" altLang="zh-CN" sz="900" dirty="0">
                <a:latin typeface="微软雅黑" panose="020B0503020204020204" pitchFamily="34" charset="-122"/>
                <a:ea typeface="微软雅黑" panose="020B0503020204020204" pitchFamily="34" charset="-122"/>
              </a:rPr>
              <a:t>ILR</a:t>
            </a:r>
            <a:r>
              <a:rPr lang="zh-CN" altLang="en-US" sz="900" dirty="0">
                <a:latin typeface="微软雅黑" panose="020B0503020204020204" pitchFamily="34" charset="-122"/>
                <a:ea typeface="微软雅黑" panose="020B0503020204020204" pitchFamily="34" charset="-122"/>
              </a:rPr>
              <a:t>方法建议修改的</a:t>
            </a:r>
            <a:r>
              <a:rPr lang="en-US" altLang="zh-CN" sz="900" dirty="0">
                <a:latin typeface="微软雅黑" panose="020B0503020204020204" pitchFamily="34" charset="-122"/>
                <a:ea typeface="微软雅黑" panose="020B0503020204020204" pitchFamily="34" charset="-122"/>
              </a:rPr>
              <a:t>25</a:t>
            </a:r>
            <a:r>
              <a:rPr lang="zh-CN" altLang="en-US" sz="900" dirty="0">
                <a:latin typeface="微软雅黑" panose="020B0503020204020204" pitchFamily="34" charset="-122"/>
                <a:ea typeface="微软雅黑" panose="020B0503020204020204" pitchFamily="34" charset="-122"/>
              </a:rPr>
              <a:t>个属性，*表示</a:t>
            </a:r>
            <a:r>
              <a:rPr lang="en-US" altLang="zh-CN" sz="900" dirty="0">
                <a:latin typeface="微软雅黑" panose="020B0503020204020204" pitchFamily="34" charset="-122"/>
                <a:ea typeface="微软雅黑" panose="020B0503020204020204" pitchFamily="34" charset="-122"/>
              </a:rPr>
              <a:t>Stepwise</a:t>
            </a:r>
            <a:r>
              <a:rPr lang="zh-CN" altLang="en-US" sz="900" dirty="0">
                <a:latin typeface="微软雅黑" panose="020B0503020204020204" pitchFamily="34" charset="-122"/>
                <a:ea typeface="微软雅黑" panose="020B0503020204020204" pitchFamily="34" charset="-122"/>
              </a:rPr>
              <a:t>方法建议修改的</a:t>
            </a:r>
            <a:r>
              <a:rPr lang="en-US" altLang="zh-CN" sz="900" dirty="0">
                <a:latin typeface="微软雅黑" panose="020B0503020204020204" pitchFamily="34" charset="-122"/>
                <a:ea typeface="微软雅黑" panose="020B0503020204020204" pitchFamily="34" charset="-122"/>
              </a:rPr>
              <a:t>16</a:t>
            </a:r>
            <a:r>
              <a:rPr lang="zh-CN" altLang="en-US" sz="900" dirty="0">
                <a:latin typeface="微软雅黑" panose="020B0503020204020204" pitchFamily="34" charset="-122"/>
                <a:ea typeface="微软雅黑" panose="020B0503020204020204" pitchFamily="34" charset="-122"/>
              </a:rPr>
              <a:t>个属性。</a:t>
            </a:r>
            <a:endParaRPr lang="en-US" altLang="zh-CN" sz="900" dirty="0">
              <a:latin typeface="微软雅黑" panose="020B0503020204020204" pitchFamily="34" charset="-122"/>
              <a:ea typeface="微软雅黑" panose="020B0503020204020204" pitchFamily="34" charset="-122"/>
            </a:endParaRPr>
          </a:p>
        </p:txBody>
      </p:sp>
      <p:sp>
        <p:nvSpPr>
          <p:cNvPr id="36" name="Rectangle 39">
            <a:extLst>
              <a:ext uri="{FF2B5EF4-FFF2-40B4-BE49-F238E27FC236}">
                <a16:creationId xmlns:a16="http://schemas.microsoft.com/office/drawing/2014/main" id="{2B38C121-652D-6AFD-EE74-83FF1E9C4BBF}"/>
              </a:ext>
            </a:extLst>
          </p:cNvPr>
          <p:cNvSpPr>
            <a:spLocks noChangeArrowheads="1"/>
          </p:cNvSpPr>
          <p:nvPr/>
        </p:nvSpPr>
        <p:spPr bwMode="auto">
          <a:xfrm>
            <a:off x="7020272" y="231033"/>
            <a:ext cx="17945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实证数据对比</a:t>
            </a:r>
          </a:p>
        </p:txBody>
      </p:sp>
      <p:grpSp>
        <p:nvGrpSpPr>
          <p:cNvPr id="37" name="组合 36">
            <a:extLst>
              <a:ext uri="{FF2B5EF4-FFF2-40B4-BE49-F238E27FC236}">
                <a16:creationId xmlns:a16="http://schemas.microsoft.com/office/drawing/2014/main" id="{EDB6F046-F93E-9303-0586-1D489CADB301}"/>
              </a:ext>
            </a:extLst>
          </p:cNvPr>
          <p:cNvGrpSpPr/>
          <p:nvPr/>
        </p:nvGrpSpPr>
        <p:grpSpPr>
          <a:xfrm>
            <a:off x="7094586" y="651219"/>
            <a:ext cx="1333500" cy="76200"/>
            <a:chOff x="2190216" y="0"/>
            <a:chExt cx="4752528" cy="108012"/>
          </a:xfrm>
        </p:grpSpPr>
        <p:sp>
          <p:nvSpPr>
            <p:cNvPr id="38" name="矩形 37">
              <a:extLst>
                <a:ext uri="{FF2B5EF4-FFF2-40B4-BE49-F238E27FC236}">
                  <a16:creationId xmlns:a16="http://schemas.microsoft.com/office/drawing/2014/main" id="{3A332728-6428-382C-CC08-74A4CFE28CAA}"/>
                </a:ext>
              </a:extLst>
            </p:cNvPr>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41FE62D-6ACF-33DD-9FED-79A2A36C2A1E}"/>
                </a:ext>
              </a:extLst>
            </p:cNvPr>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C2FEAC4D-A26C-5F72-49CA-AFEE1D9AB7DB}"/>
                </a:ext>
              </a:extLst>
            </p:cNvPr>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3B6E9B1D-83B1-1ACD-460A-E630DF8CD730}"/>
                </a:ext>
              </a:extLst>
            </p:cNvPr>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613AE78-D67B-993B-57FD-3A4EECEA1D7B}"/>
              </a:ext>
            </a:extLst>
          </p:cNvPr>
          <p:cNvPicPr>
            <a:picLocks noChangeAspect="1"/>
          </p:cNvPicPr>
          <p:nvPr/>
        </p:nvPicPr>
        <p:blipFill rotWithShape="1">
          <a:blip r:embed="rId2"/>
          <a:srcRect l="9058" r="10591" b="4677"/>
          <a:stretch/>
        </p:blipFill>
        <p:spPr>
          <a:xfrm>
            <a:off x="42832" y="673361"/>
            <a:ext cx="4395492" cy="4149699"/>
          </a:xfrm>
          <a:prstGeom prst="rect">
            <a:avLst/>
          </a:prstGeom>
        </p:spPr>
      </p:pic>
      <p:pic>
        <p:nvPicPr>
          <p:cNvPr id="7" name="图片 6">
            <a:extLst>
              <a:ext uri="{FF2B5EF4-FFF2-40B4-BE49-F238E27FC236}">
                <a16:creationId xmlns:a16="http://schemas.microsoft.com/office/drawing/2014/main" id="{24772E22-4932-1AAE-D6EF-B20E3F4C2F0F}"/>
              </a:ext>
            </a:extLst>
          </p:cNvPr>
          <p:cNvPicPr>
            <a:picLocks noChangeAspect="1"/>
          </p:cNvPicPr>
          <p:nvPr/>
        </p:nvPicPr>
        <p:blipFill>
          <a:blip r:embed="rId3"/>
          <a:stretch>
            <a:fillRect/>
          </a:stretch>
        </p:blipFill>
        <p:spPr>
          <a:xfrm>
            <a:off x="4074412" y="3873999"/>
            <a:ext cx="5195302" cy="1120981"/>
          </a:xfrm>
          <a:prstGeom prst="rect">
            <a:avLst/>
          </a:prstGeom>
        </p:spPr>
      </p:pic>
    </p:spTree>
    <p:extLst>
      <p:ext uri="{BB962C8B-B14F-4D97-AF65-F5344CB8AC3E}">
        <p14:creationId xmlns:p14="http://schemas.microsoft.com/office/powerpoint/2010/main" val="314743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5">
            <a:extLst>
              <a:ext uri="{FF2B5EF4-FFF2-40B4-BE49-F238E27FC236}">
                <a16:creationId xmlns:a16="http://schemas.microsoft.com/office/drawing/2014/main" id="{EA59EEFE-0FF9-3050-E1E3-B9FA8A31DE40}"/>
              </a:ext>
            </a:extLst>
          </p:cNvPr>
          <p:cNvSpPr txBox="1"/>
          <p:nvPr/>
        </p:nvSpPr>
        <p:spPr>
          <a:xfrm>
            <a:off x="2123728" y="1085978"/>
            <a:ext cx="1788213" cy="2184252"/>
          </a:xfrm>
          <a:prstGeom prst="rect">
            <a:avLst/>
          </a:prstGeom>
          <a:noFill/>
        </p:spPr>
        <p:txBody>
          <a:bodyPr wrap="square" rtlCol="0">
            <a:spAutoFit/>
          </a:bodyPr>
          <a:lstStyle/>
          <a:p>
            <a:pPr algn="ctr">
              <a:lnSpc>
                <a:spcPct val="125000"/>
              </a:lnSpc>
            </a:pPr>
            <a:r>
              <a:rPr lang="en-US" altLang="zh-CN" sz="12000" b="1" dirty="0">
                <a:ln w="6350">
                  <a:noFill/>
                </a:ln>
                <a:solidFill>
                  <a:srgbClr val="006369"/>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12000" dirty="0">
              <a:ln w="6350">
                <a:noFill/>
              </a:ln>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B8E8A6-7C48-0B83-09D2-E95AC2AC879F}"/>
              </a:ext>
            </a:extLst>
          </p:cNvPr>
          <p:cNvSpPr/>
          <p:nvPr/>
        </p:nvSpPr>
        <p:spPr>
          <a:xfrm>
            <a:off x="4355976" y="1635646"/>
            <a:ext cx="2592288" cy="646331"/>
          </a:xfrm>
          <a:prstGeom prst="rect">
            <a:avLst/>
          </a:prstGeom>
          <a:noFill/>
        </p:spPr>
        <p:txBody>
          <a:bodyPr wrap="square">
            <a:spAutoFit/>
          </a:bodyPr>
          <a:lstStyle/>
          <a:p>
            <a:r>
              <a:rPr lang="zh-CN" altLang="en-US" sz="3600" b="1" dirty="0">
                <a:solidFill>
                  <a:srgbClr val="006369"/>
                </a:solidFill>
                <a:latin typeface="微软雅黑" panose="020B0503020204020204" pitchFamily="34" charset="-122"/>
                <a:ea typeface="微软雅黑" panose="020B0503020204020204" pitchFamily="34" charset="-122"/>
              </a:rPr>
              <a:t>总结与讨论</a:t>
            </a:r>
          </a:p>
        </p:txBody>
      </p:sp>
      <p:cxnSp>
        <p:nvCxnSpPr>
          <p:cNvPr id="22" name="直接连接符 21">
            <a:extLst>
              <a:ext uri="{FF2B5EF4-FFF2-40B4-BE49-F238E27FC236}">
                <a16:creationId xmlns:a16="http://schemas.microsoft.com/office/drawing/2014/main" id="{9D11C5F4-6952-9F13-5C0A-4E9A91B0EAFB}"/>
              </a:ext>
            </a:extLst>
          </p:cNvPr>
          <p:cNvCxnSpPr/>
          <p:nvPr/>
        </p:nvCxnSpPr>
        <p:spPr>
          <a:xfrm>
            <a:off x="4067944" y="1736857"/>
            <a:ext cx="0" cy="1152144"/>
          </a:xfrm>
          <a:prstGeom prst="line">
            <a:avLst/>
          </a:prstGeom>
          <a:ln w="15875">
            <a:solidFill>
              <a:srgbClr val="006369"/>
            </a:solidFill>
          </a:ln>
        </p:spPr>
        <p:style>
          <a:lnRef idx="1">
            <a:schemeClr val="accent1"/>
          </a:lnRef>
          <a:fillRef idx="0">
            <a:schemeClr val="accent1"/>
          </a:fillRef>
          <a:effectRef idx="0">
            <a:schemeClr val="accent1"/>
          </a:effectRef>
          <a:fontRef idx="minor">
            <a:schemeClr val="tx1"/>
          </a:fontRef>
        </p:style>
      </p:cxnSp>
      <p:sp>
        <p:nvSpPr>
          <p:cNvPr id="2" name="iŝ1îďè">
            <a:extLst>
              <a:ext uri="{FF2B5EF4-FFF2-40B4-BE49-F238E27FC236}">
                <a16:creationId xmlns:a16="http://schemas.microsoft.com/office/drawing/2014/main" id="{E40E08BE-9804-3EC8-D565-4D8DEE11951A}"/>
              </a:ext>
            </a:extLst>
          </p:cNvPr>
          <p:cNvSpPr/>
          <p:nvPr/>
        </p:nvSpPr>
        <p:spPr bwMode="auto">
          <a:xfrm>
            <a:off x="4350969" y="2343075"/>
            <a:ext cx="1085128" cy="44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总结</a:t>
            </a:r>
            <a:endParaRPr lang="en-US" altLang="zh-CN" sz="1400" dirty="0">
              <a:latin typeface="微软雅黑" panose="020B0503020204020204" pitchFamily="34" charset="-122"/>
              <a:ea typeface="微软雅黑" panose="020B0503020204020204" pitchFamily="34" charset="-122"/>
            </a:endParaRPr>
          </a:p>
        </p:txBody>
      </p:sp>
      <p:sp>
        <p:nvSpPr>
          <p:cNvPr id="3" name="iŝ1îďè">
            <a:extLst>
              <a:ext uri="{FF2B5EF4-FFF2-40B4-BE49-F238E27FC236}">
                <a16:creationId xmlns:a16="http://schemas.microsoft.com/office/drawing/2014/main" id="{8EA296DD-2198-2F4B-4E68-02F52CC4328C}"/>
              </a:ext>
            </a:extLst>
          </p:cNvPr>
          <p:cNvSpPr/>
          <p:nvPr/>
        </p:nvSpPr>
        <p:spPr bwMode="auto">
          <a:xfrm>
            <a:off x="5251069" y="2349222"/>
            <a:ext cx="936104" cy="51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讨论</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8490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总结</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powerpoint template design by DAJU_PPT正版来源小红书大橘PPT微信DAJU_PPT请勿抄袭搬运！盗版必究！">
            <a:extLst>
              <a:ext uri="{FF2B5EF4-FFF2-40B4-BE49-F238E27FC236}">
                <a16:creationId xmlns:a16="http://schemas.microsoft.com/office/drawing/2014/main" id="{27156C99-C69F-D636-5305-A0D2DECDA497}"/>
              </a:ext>
            </a:extLst>
          </p:cNvPr>
          <p:cNvGrpSpPr/>
          <p:nvPr/>
        </p:nvGrpSpPr>
        <p:grpSpPr>
          <a:xfrm>
            <a:off x="751840" y="1023225"/>
            <a:ext cx="7636584" cy="1229366"/>
            <a:chOff x="1245664" y="1925640"/>
            <a:chExt cx="9555685" cy="2745818"/>
          </a:xfrm>
        </p:grpSpPr>
        <p:sp>
          <p:nvSpPr>
            <p:cNvPr id="16" name="powerpoint template design by DAJU_PPT正版来源小红书大橘PPT微信DAJU_PPT请勿抄袭搬运！盗版必究！-1">
              <a:extLst>
                <a:ext uri="{FF2B5EF4-FFF2-40B4-BE49-F238E27FC236}">
                  <a16:creationId xmlns:a16="http://schemas.microsoft.com/office/drawing/2014/main" id="{3C73CA81-F163-3543-C288-794993DD44B2}"/>
                </a:ext>
              </a:extLst>
            </p:cNvPr>
            <p:cNvSpPr/>
            <p:nvPr/>
          </p:nvSpPr>
          <p:spPr>
            <a:xfrm>
              <a:off x="1245664" y="1925640"/>
              <a:ext cx="9555685" cy="2745818"/>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19" name="powerpoint template design by DAJU_PPT正版来源小红书大橘PPT微信DAJU_PPT请勿抄袭搬运！盗版必究！-4">
              <a:extLst>
                <a:ext uri="{FF2B5EF4-FFF2-40B4-BE49-F238E27FC236}">
                  <a16:creationId xmlns:a16="http://schemas.microsoft.com/office/drawing/2014/main" id="{57F41646-ADFA-E95A-B983-B923B64153F1}"/>
                </a:ext>
              </a:extLst>
            </p:cNvPr>
            <p:cNvSpPr/>
            <p:nvPr/>
          </p:nvSpPr>
          <p:spPr>
            <a:xfrm>
              <a:off x="1551081" y="2287603"/>
              <a:ext cx="8944851" cy="202189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cs typeface="+mn-ea"/>
                  <a:sym typeface="+mn-lt"/>
                </a:rPr>
                <a:t>       本研究将</a:t>
              </a:r>
              <a:r>
                <a:rPr lang="en-US" altLang="zh-CN" sz="1400" dirty="0">
                  <a:latin typeface="微软雅黑" panose="020B0503020204020204" pitchFamily="34" charset="-122"/>
                  <a:ea typeface="微软雅黑" panose="020B0503020204020204" pitchFamily="34" charset="-122"/>
                  <a:cs typeface="+mn-ea"/>
                  <a:sym typeface="+mn-lt"/>
                </a:rPr>
                <a:t>Q</a:t>
              </a:r>
              <a:r>
                <a:rPr lang="zh-CN" altLang="en-US" sz="1400" dirty="0">
                  <a:latin typeface="微软雅黑" panose="020B0503020204020204" pitchFamily="34" charset="-122"/>
                  <a:ea typeface="微软雅黑" panose="020B0503020204020204" pitchFamily="34" charset="-122"/>
                  <a:cs typeface="+mn-ea"/>
                  <a:sym typeface="+mn-lt"/>
                </a:rPr>
                <a:t>矩阵的修正问题转化为对</a:t>
              </a:r>
              <a:r>
                <a:rPr lang="en-US" altLang="zh-CN" sz="1400" dirty="0">
                  <a:latin typeface="微软雅黑" panose="020B0503020204020204" pitchFamily="34" charset="-122"/>
                  <a:ea typeface="微软雅黑" panose="020B0503020204020204" pitchFamily="34" charset="-122"/>
                  <a:cs typeface="+mn-ea"/>
                  <a:sym typeface="+mn-lt"/>
                </a:rPr>
                <a:t>q</a:t>
              </a:r>
              <a:r>
                <a:rPr lang="zh-CN" altLang="en-US" sz="1400" dirty="0">
                  <a:latin typeface="微软雅黑" panose="020B0503020204020204" pitchFamily="34" charset="-122"/>
                  <a:ea typeface="微软雅黑" panose="020B0503020204020204" pitchFamily="34" charset="-122"/>
                  <a:cs typeface="+mn-ea"/>
                  <a:sym typeface="+mn-lt"/>
                </a:rPr>
                <a:t>向量的变量选择问题，开发并验证了</a:t>
              </a:r>
              <a:r>
                <a:rPr lang="en-US" altLang="zh-CN" sz="1400" dirty="0">
                  <a:latin typeface="微软雅黑" panose="020B0503020204020204" pitchFamily="34" charset="-122"/>
                  <a:ea typeface="微软雅黑" panose="020B0503020204020204" pitchFamily="34" charset="-122"/>
                  <a:cs typeface="+mn-ea"/>
                  <a:sym typeface="+mn-lt"/>
                </a:rPr>
                <a:t>Q</a:t>
              </a:r>
              <a:r>
                <a:rPr lang="zh-CN" altLang="en-US" sz="1400" dirty="0">
                  <a:latin typeface="微软雅黑" panose="020B0503020204020204" pitchFamily="34" charset="-122"/>
                  <a:ea typeface="微软雅黑" panose="020B0503020204020204" pitchFamily="34" charset="-122"/>
                  <a:cs typeface="+mn-ea"/>
                  <a:sym typeface="+mn-lt"/>
                </a:rPr>
                <a:t>矩阵修正的新视角</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交互似然比检验</a:t>
              </a:r>
              <a:r>
                <a:rPr lang="en-US" altLang="zh-CN" sz="1400" dirty="0">
                  <a:latin typeface="微软雅黑" panose="020B0503020204020204" pitchFamily="34" charset="-122"/>
                  <a:ea typeface="微软雅黑" panose="020B0503020204020204" pitchFamily="34" charset="-122"/>
                  <a:cs typeface="+mn-ea"/>
                  <a:sym typeface="+mn-lt"/>
                </a:rPr>
                <a:t>ILR </a:t>
              </a:r>
              <a:r>
                <a:rPr lang="zh-CN" altLang="en-US" sz="1400" dirty="0">
                  <a:latin typeface="微软雅黑" panose="020B0503020204020204" pitchFamily="34" charset="-122"/>
                  <a:ea typeface="微软雅黑" panose="020B0503020204020204" pitchFamily="34" charset="-122"/>
                  <a:cs typeface="+mn-ea"/>
                  <a:sym typeface="+mn-lt"/>
                </a:rPr>
                <a:t>法。</a:t>
              </a:r>
              <a:r>
                <a:rPr lang="en-US" altLang="zh-CN" sz="1400" dirty="0">
                  <a:latin typeface="微软雅黑" panose="020B0503020204020204" pitchFamily="34" charset="-122"/>
                  <a:ea typeface="微软雅黑" panose="020B0503020204020204" pitchFamily="34" charset="-122"/>
                  <a:cs typeface="+mn-ea"/>
                  <a:sym typeface="+mn-lt"/>
                </a:rPr>
                <a:t>ILR</a:t>
              </a:r>
              <a:r>
                <a:rPr lang="zh-CN" altLang="en-US" sz="1400" dirty="0">
                  <a:latin typeface="微软雅黑" panose="020B0503020204020204" pitchFamily="34" charset="-122"/>
                  <a:ea typeface="微软雅黑" panose="020B0503020204020204" pitchFamily="34" charset="-122"/>
                  <a:cs typeface="+mn-ea"/>
                  <a:sym typeface="+mn-lt"/>
                </a:rPr>
                <a:t>方法利用交互作用项来反应题目与属性之间的复杂关系。</a:t>
              </a:r>
            </a:p>
          </p:txBody>
        </p:sp>
      </p:grpSp>
      <p:grpSp>
        <p:nvGrpSpPr>
          <p:cNvPr id="21" name="powerpoint template design by DAJU_PPT正版来源小红书大橘PPT微信DAJU_PPT请勿抄袭搬运！盗版必究！">
            <a:extLst>
              <a:ext uri="{FF2B5EF4-FFF2-40B4-BE49-F238E27FC236}">
                <a16:creationId xmlns:a16="http://schemas.microsoft.com/office/drawing/2014/main" id="{7EFA8EA9-5922-3160-53FA-4552322D81B3}"/>
              </a:ext>
            </a:extLst>
          </p:cNvPr>
          <p:cNvGrpSpPr/>
          <p:nvPr/>
        </p:nvGrpSpPr>
        <p:grpSpPr>
          <a:xfrm>
            <a:off x="835303" y="2586058"/>
            <a:ext cx="7420688" cy="456728"/>
            <a:chOff x="1263745" y="3782336"/>
            <a:chExt cx="9894250" cy="608970"/>
          </a:xfrm>
        </p:grpSpPr>
        <p:sp>
          <p:nvSpPr>
            <p:cNvPr id="22" name="powerpoint template design by DAJU_PPT正版来源小红书大橘PPT微信DAJU_PPT请勿抄袭搬运！盗版必究！-1">
              <a:extLst>
                <a:ext uri="{FF2B5EF4-FFF2-40B4-BE49-F238E27FC236}">
                  <a16:creationId xmlns:a16="http://schemas.microsoft.com/office/drawing/2014/main" id="{1F74B6F5-B245-236D-4EE7-8B03767D0D84}"/>
                </a:ext>
              </a:extLst>
            </p:cNvPr>
            <p:cNvSpPr/>
            <p:nvPr/>
          </p:nvSpPr>
          <p:spPr>
            <a:xfrm>
              <a:off x="1263745" y="3798618"/>
              <a:ext cx="576000" cy="576000"/>
            </a:xfrm>
            <a:prstGeom prst="rect">
              <a:avLst/>
            </a:prstGeom>
            <a:solidFill>
              <a:srgbClr val="00636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5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owerpoint template design by DAJU_PPT正版来源小红书大橘PPT微信DAJU_PPT请勿抄袭搬运！盗版必究！-2">
              <a:extLst>
                <a:ext uri="{FF2B5EF4-FFF2-40B4-BE49-F238E27FC236}">
                  <a16:creationId xmlns:a16="http://schemas.microsoft.com/office/drawing/2014/main" id="{4A779928-8947-7306-314A-EA4CB6D5EBE4}"/>
                </a:ext>
              </a:extLst>
            </p:cNvPr>
            <p:cNvSpPr txBox="1"/>
            <p:nvPr/>
          </p:nvSpPr>
          <p:spPr>
            <a:xfrm>
              <a:off x="2010168" y="3782336"/>
              <a:ext cx="9147827" cy="608970"/>
            </a:xfrm>
            <a:prstGeom prst="rect">
              <a:avLst/>
            </a:prstGeom>
            <a:noFill/>
          </p:spPr>
          <p:txBody>
            <a:bodyPr wrap="square" lIns="0" tIns="0" rIns="0" bIns="0" rtlCol="0">
              <a:spAutoFit/>
            </a:bodyPr>
            <a:lstStyle/>
            <a:p>
              <a:pPr algn="just">
                <a:lnSpc>
                  <a:spcPct val="130000"/>
                </a:lnSpc>
              </a:pP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方法的整体性能优于</a:t>
              </a:r>
              <a:r>
                <a:rPr lang="en-US" altLang="zh-CN" sz="1200" dirty="0">
                  <a:latin typeface="微软雅黑" panose="020B0503020204020204" pitchFamily="34" charset="-122"/>
                  <a:ea typeface="微软雅黑" panose="020B0503020204020204" pitchFamily="34" charset="-122"/>
                  <a:cs typeface="+mn-ea"/>
                  <a:sym typeface="+mn-lt"/>
                </a:rPr>
                <a:t>ς2</a:t>
              </a:r>
              <a:r>
                <a:rPr lang="zh-CN" altLang="en-US" sz="1200" dirty="0">
                  <a:latin typeface="微软雅黑" panose="020B0503020204020204" pitchFamily="34" charset="-122"/>
                  <a:ea typeface="微软雅黑" panose="020B0503020204020204" pitchFamily="34" charset="-122"/>
                  <a:cs typeface="+mn-ea"/>
                  <a:sym typeface="+mn-lt"/>
                </a:rPr>
                <a:t>和</a:t>
              </a:r>
              <a:r>
                <a:rPr lang="en-US" altLang="zh-CN" sz="1200" dirty="0">
                  <a:latin typeface="微软雅黑" panose="020B0503020204020204" pitchFamily="34" charset="-122"/>
                  <a:ea typeface="微软雅黑" panose="020B0503020204020204" pitchFamily="34" charset="-122"/>
                  <a:cs typeface="+mn-ea"/>
                  <a:sym typeface="+mn-lt"/>
                </a:rPr>
                <a:t>Stepwise</a:t>
              </a:r>
              <a:r>
                <a:rPr lang="zh-CN" altLang="en-US" sz="1200" dirty="0">
                  <a:latin typeface="微软雅黑" panose="020B0503020204020204" pitchFamily="34" charset="-122"/>
                  <a:ea typeface="微软雅黑" panose="020B0503020204020204" pitchFamily="34" charset="-122"/>
                  <a:cs typeface="+mn-ea"/>
                  <a:sym typeface="+mn-lt"/>
                </a:rPr>
                <a:t>法。</a:t>
              </a: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方法在矩阵一致率、属性保留率、属性修正准确率和属性误判率上都有较好的表现，能够提供稳定的修正效果，对不同数据条件具有高度适应性。</a:t>
              </a:r>
              <a:endParaRPr lang="en-US" altLang="zh-CN" sz="1050" dirty="0">
                <a:latin typeface="微软雅黑" panose="020B0503020204020204" pitchFamily="34" charset="-122"/>
                <a:ea typeface="微软雅黑" panose="020B0503020204020204" pitchFamily="34" charset="-122"/>
                <a:cs typeface="+mn-ea"/>
                <a:sym typeface="+mn-lt"/>
              </a:endParaRPr>
            </a:p>
          </p:txBody>
        </p:sp>
      </p:grpSp>
      <p:grpSp>
        <p:nvGrpSpPr>
          <p:cNvPr id="24" name="powerpoint template design by DAJU_PPT正版来源小红书大橘PPT微信DAJU_PPT请勿抄袭搬运！盗版必究！">
            <a:extLst>
              <a:ext uri="{FF2B5EF4-FFF2-40B4-BE49-F238E27FC236}">
                <a16:creationId xmlns:a16="http://schemas.microsoft.com/office/drawing/2014/main" id="{4BA2EA2B-8194-395C-9484-2AC82182C436}"/>
              </a:ext>
            </a:extLst>
          </p:cNvPr>
          <p:cNvGrpSpPr/>
          <p:nvPr/>
        </p:nvGrpSpPr>
        <p:grpSpPr>
          <a:xfrm>
            <a:off x="837711" y="3155771"/>
            <a:ext cx="7420688" cy="457754"/>
            <a:chOff x="1263745" y="4713492"/>
            <a:chExt cx="9894250" cy="610338"/>
          </a:xfrm>
        </p:grpSpPr>
        <p:sp>
          <p:nvSpPr>
            <p:cNvPr id="25" name="powerpoint template design by DAJU_PPT正版来源小红书大橘PPT微信DAJU_PPT请勿抄袭搬运！盗版必究！-1">
              <a:extLst>
                <a:ext uri="{FF2B5EF4-FFF2-40B4-BE49-F238E27FC236}">
                  <a16:creationId xmlns:a16="http://schemas.microsoft.com/office/drawing/2014/main" id="{D86B5421-9D36-DBDD-01DC-269B3E5129CD}"/>
                </a:ext>
              </a:extLst>
            </p:cNvPr>
            <p:cNvSpPr/>
            <p:nvPr/>
          </p:nvSpPr>
          <p:spPr>
            <a:xfrm>
              <a:off x="1263745" y="4729774"/>
              <a:ext cx="576000" cy="5760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5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powerpoint template design by DAJU_PPT正版来源小红书大橘PPT微信DAJU_PPT请勿抄袭搬运！盗版必究！-2">
              <a:extLst>
                <a:ext uri="{FF2B5EF4-FFF2-40B4-BE49-F238E27FC236}">
                  <a16:creationId xmlns:a16="http://schemas.microsoft.com/office/drawing/2014/main" id="{7035D2E1-D997-DC8E-8545-0A59E96A545E}"/>
                </a:ext>
              </a:extLst>
            </p:cNvPr>
            <p:cNvSpPr txBox="1"/>
            <p:nvPr/>
          </p:nvSpPr>
          <p:spPr>
            <a:xfrm>
              <a:off x="2010168" y="4713492"/>
              <a:ext cx="9147827" cy="610338"/>
            </a:xfrm>
            <a:prstGeom prst="rect">
              <a:avLst/>
            </a:prstGeom>
            <a:noFill/>
          </p:spPr>
          <p:txBody>
            <a:bodyPr wrap="square" lIns="0" tIns="0" rIns="0" bIns="0" rtlCol="0">
              <a:spAutoFit/>
            </a:bodyPr>
            <a:lstStyle/>
            <a:p>
              <a:pPr algn="just">
                <a:lnSpc>
                  <a:spcPct val="130000"/>
                </a:lnSpc>
              </a:pP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方法拥有更好的数据拟合效果。在二级评分和多级评分中，</a:t>
              </a: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方法具有更小的</a:t>
              </a:r>
              <a:r>
                <a:rPr lang="en-US" altLang="zh-CN" sz="1200" dirty="0">
                  <a:latin typeface="微软雅黑" panose="020B0503020204020204" pitchFamily="34" charset="-122"/>
                  <a:ea typeface="微软雅黑" panose="020B0503020204020204" pitchFamily="34" charset="-122"/>
                  <a:cs typeface="+mn-ea"/>
                  <a:sym typeface="+mn-lt"/>
                </a:rPr>
                <a:t>AIC</a:t>
              </a:r>
              <a:r>
                <a:rPr lang="zh-CN" altLang="en-US" sz="1200" dirty="0">
                  <a:latin typeface="微软雅黑" panose="020B0503020204020204" pitchFamily="34" charset="-122"/>
                  <a:ea typeface="微软雅黑" panose="020B0503020204020204" pitchFamily="34" charset="-122"/>
                  <a:cs typeface="+mn-ea"/>
                  <a:sym typeface="+mn-lt"/>
                </a:rPr>
                <a:t>、</a:t>
              </a:r>
              <a:r>
                <a:rPr lang="en-US" altLang="zh-CN" sz="1200" dirty="0">
                  <a:latin typeface="微软雅黑" panose="020B0503020204020204" pitchFamily="34" charset="-122"/>
                  <a:ea typeface="微软雅黑" panose="020B0503020204020204" pitchFamily="34" charset="-122"/>
                  <a:cs typeface="+mn-ea"/>
                  <a:sym typeface="+mn-lt"/>
                </a:rPr>
                <a:t>BIC</a:t>
              </a:r>
              <a:r>
                <a:rPr lang="zh-CN" altLang="en-US" sz="1200" dirty="0">
                  <a:latin typeface="微软雅黑" panose="020B0503020204020204" pitchFamily="34" charset="-122"/>
                  <a:ea typeface="微软雅黑" panose="020B0503020204020204" pitchFamily="34" charset="-122"/>
                  <a:cs typeface="+mn-ea"/>
                  <a:sym typeface="+mn-lt"/>
                </a:rPr>
                <a:t>和</a:t>
              </a:r>
              <a:r>
                <a:rPr lang="en-US" altLang="zh-CN" sz="1200" dirty="0">
                  <a:latin typeface="微软雅黑" panose="020B0503020204020204" pitchFamily="34" charset="-122"/>
                  <a:ea typeface="微软雅黑" panose="020B0503020204020204" pitchFamily="34" charset="-122"/>
                  <a:cs typeface="+mn-ea"/>
                  <a:sym typeface="+mn-lt"/>
                </a:rPr>
                <a:t>-2LL</a:t>
              </a:r>
              <a:r>
                <a:rPr lang="zh-CN" altLang="en-US" sz="1200" dirty="0">
                  <a:latin typeface="微软雅黑" panose="020B0503020204020204" pitchFamily="34" charset="-122"/>
                  <a:ea typeface="微软雅黑" panose="020B0503020204020204" pitchFamily="34" charset="-122"/>
                  <a:cs typeface="+mn-ea"/>
                  <a:sym typeface="+mn-lt"/>
                </a:rPr>
                <a:t>值，不仅优化了模型的复杂度，同时也保证了较高水平的数据拟合质量，是一种简单高效的</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矩阵修正方法。</a:t>
              </a:r>
              <a:endParaRPr lang="en-US" altLang="zh-CN" sz="1050" dirty="0">
                <a:latin typeface="微软雅黑" panose="020B0503020204020204" pitchFamily="34" charset="-122"/>
                <a:ea typeface="微软雅黑" panose="020B0503020204020204" pitchFamily="34" charset="-122"/>
                <a:cs typeface="+mn-ea"/>
                <a:sym typeface="+mn-lt"/>
              </a:endParaRPr>
            </a:p>
          </p:txBody>
        </p:sp>
      </p:grpSp>
      <p:grpSp>
        <p:nvGrpSpPr>
          <p:cNvPr id="29" name="powerpoint template design by DAJU_PPT正版来源小红书大橘PPT微信DAJU_PPT请勿抄袭搬运！盗版必究！">
            <a:extLst>
              <a:ext uri="{FF2B5EF4-FFF2-40B4-BE49-F238E27FC236}">
                <a16:creationId xmlns:a16="http://schemas.microsoft.com/office/drawing/2014/main" id="{BF08FFEF-AD89-B618-5C12-DB947F0D49AF}"/>
              </a:ext>
            </a:extLst>
          </p:cNvPr>
          <p:cNvGrpSpPr/>
          <p:nvPr/>
        </p:nvGrpSpPr>
        <p:grpSpPr>
          <a:xfrm>
            <a:off x="835303" y="3751238"/>
            <a:ext cx="7420688" cy="456728"/>
            <a:chOff x="1263745" y="5661775"/>
            <a:chExt cx="9894250" cy="608970"/>
          </a:xfrm>
        </p:grpSpPr>
        <p:sp>
          <p:nvSpPr>
            <p:cNvPr id="31" name="powerpoint template design by DAJU_PPT正版来源小红书大橘PPT微信DAJU_PPT请勿抄袭搬运！盗版必究！-1">
              <a:extLst>
                <a:ext uri="{FF2B5EF4-FFF2-40B4-BE49-F238E27FC236}">
                  <a16:creationId xmlns:a16="http://schemas.microsoft.com/office/drawing/2014/main" id="{C1591C27-E63A-7022-0E52-5D0D4B59B6F5}"/>
                </a:ext>
              </a:extLst>
            </p:cNvPr>
            <p:cNvSpPr/>
            <p:nvPr/>
          </p:nvSpPr>
          <p:spPr>
            <a:xfrm>
              <a:off x="1263745" y="5678057"/>
              <a:ext cx="576000" cy="576000"/>
            </a:xfrm>
            <a:prstGeom prst="rect">
              <a:avLst/>
            </a:prstGeom>
            <a:solidFill>
              <a:srgbClr val="00636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5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powerpoint template design by DAJU_PPT正版来源小红书大橘PPT微信DAJU_PPT请勿抄袭搬运！盗版必究！-2">
              <a:extLst>
                <a:ext uri="{FF2B5EF4-FFF2-40B4-BE49-F238E27FC236}">
                  <a16:creationId xmlns:a16="http://schemas.microsoft.com/office/drawing/2014/main" id="{1A977A45-E4D8-5564-7C23-765883B0F91C}"/>
                </a:ext>
              </a:extLst>
            </p:cNvPr>
            <p:cNvSpPr txBox="1"/>
            <p:nvPr/>
          </p:nvSpPr>
          <p:spPr>
            <a:xfrm>
              <a:off x="2010168" y="5661775"/>
              <a:ext cx="9147827" cy="608970"/>
            </a:xfrm>
            <a:prstGeom prst="rect">
              <a:avLst/>
            </a:prstGeom>
            <a:noFill/>
          </p:spPr>
          <p:txBody>
            <a:bodyPr wrap="square" lIns="0" tIns="0" rIns="0" bIns="0" rtlCol="0">
              <a:spAutoFit/>
            </a:bodyPr>
            <a:lstStyle/>
            <a:p>
              <a:pPr algn="just">
                <a:lnSpc>
                  <a:spcPct val="130000"/>
                </a:lnSpc>
              </a:pP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方法的修正效果受到错误率、属性掌握模式分布、题目质量和样本量的显著影响。高质量的题目、较大的样本量和较低的矩阵错误率都能显著提升</a:t>
              </a: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方法的修正效果。</a:t>
              </a:r>
              <a:endParaRPr lang="en-US" altLang="zh-CN" sz="1050" dirty="0">
                <a:latin typeface="微软雅黑" panose="020B0503020204020204" pitchFamily="34" charset="-122"/>
                <a:ea typeface="微软雅黑" panose="020B0503020204020204" pitchFamily="34" charset="-122"/>
                <a:cs typeface="+mn-ea"/>
                <a:sym typeface="+mn-lt"/>
              </a:endParaRPr>
            </a:p>
          </p:txBody>
        </p:sp>
      </p:grpSp>
      <p:grpSp>
        <p:nvGrpSpPr>
          <p:cNvPr id="2" name="powerpoint template design by DAJU_PPT正版来源小红书大橘PPT微信DAJU_PPT请勿抄袭搬运！盗版必究！">
            <a:extLst>
              <a:ext uri="{FF2B5EF4-FFF2-40B4-BE49-F238E27FC236}">
                <a16:creationId xmlns:a16="http://schemas.microsoft.com/office/drawing/2014/main" id="{DA0724DF-C981-9119-D0A3-983CB397FBDA}"/>
              </a:ext>
            </a:extLst>
          </p:cNvPr>
          <p:cNvGrpSpPr/>
          <p:nvPr/>
        </p:nvGrpSpPr>
        <p:grpSpPr>
          <a:xfrm>
            <a:off x="835303" y="4338551"/>
            <a:ext cx="7420688" cy="457754"/>
            <a:chOff x="1263745" y="4713492"/>
            <a:chExt cx="9894250" cy="610338"/>
          </a:xfrm>
        </p:grpSpPr>
        <p:sp>
          <p:nvSpPr>
            <p:cNvPr id="3" name="powerpoint template design by DAJU_PPT正版来源小红书大橘PPT微信DAJU_PPT请勿抄袭搬运！盗版必究！-1">
              <a:extLst>
                <a:ext uri="{FF2B5EF4-FFF2-40B4-BE49-F238E27FC236}">
                  <a16:creationId xmlns:a16="http://schemas.microsoft.com/office/drawing/2014/main" id="{1BA3A27D-3E7A-24F7-6754-7BEA43EDB803}"/>
                </a:ext>
              </a:extLst>
            </p:cNvPr>
            <p:cNvSpPr/>
            <p:nvPr/>
          </p:nvSpPr>
          <p:spPr>
            <a:xfrm>
              <a:off x="1263745" y="4729774"/>
              <a:ext cx="576000" cy="5760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5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powerpoint template design by DAJU_PPT正版来源小红书大橘PPT微信DAJU_PPT请勿抄袭搬运！盗版必究！-2">
              <a:extLst>
                <a:ext uri="{FF2B5EF4-FFF2-40B4-BE49-F238E27FC236}">
                  <a16:creationId xmlns:a16="http://schemas.microsoft.com/office/drawing/2014/main" id="{250E2DC3-EA47-7860-6544-647F80B63722}"/>
                </a:ext>
              </a:extLst>
            </p:cNvPr>
            <p:cNvSpPr txBox="1"/>
            <p:nvPr/>
          </p:nvSpPr>
          <p:spPr>
            <a:xfrm>
              <a:off x="2010168" y="4713492"/>
              <a:ext cx="9147827" cy="610338"/>
            </a:xfrm>
            <a:prstGeom prst="rect">
              <a:avLst/>
            </a:prstGeom>
            <a:noFill/>
          </p:spPr>
          <p:txBody>
            <a:bodyPr wrap="square" lIns="0" tIns="0" rIns="0" bIns="0" rtlCol="0">
              <a:spAutoFit/>
            </a:bodyPr>
            <a:lstStyle/>
            <a:p>
              <a:pPr algn="just">
                <a:lnSpc>
                  <a:spcPct val="130000"/>
                </a:lnSpc>
              </a:pPr>
              <a:r>
                <a:rPr lang="en-US" altLang="zh-CN" sz="1200" dirty="0">
                  <a:latin typeface="微软雅黑" panose="020B0503020204020204" pitchFamily="34" charset="-122"/>
                  <a:ea typeface="微软雅黑" panose="020B0503020204020204" pitchFamily="34" charset="-122"/>
                  <a:cs typeface="+mn-ea"/>
                  <a:sym typeface="+mn-lt"/>
                </a:rPr>
                <a:t>ILR</a:t>
              </a:r>
              <a:r>
                <a:rPr lang="zh-CN" altLang="en-US" sz="1200" dirty="0">
                  <a:latin typeface="微软雅黑" panose="020B0503020204020204" pitchFamily="34" charset="-122"/>
                  <a:ea typeface="微软雅黑" panose="020B0503020204020204" pitchFamily="34" charset="-122"/>
                  <a:cs typeface="+mn-ea"/>
                  <a:sym typeface="+mn-lt"/>
                </a:rPr>
                <a:t>方法优化了</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矩阵修正流程，显著降低了模型复杂度和运算量，计算简便且速度更快，在处理大规模数据集时更加实用和高效。</a:t>
              </a:r>
              <a:endParaRPr lang="en-US" altLang="zh-CN" sz="1050"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67919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讨论</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powerpoint template design by DAJU_PPT正版来源小红书大橘PPT微信DAJU_PPT请勿抄袭搬运！盗版必究！">
            <a:extLst>
              <a:ext uri="{FF2B5EF4-FFF2-40B4-BE49-F238E27FC236}">
                <a16:creationId xmlns:a16="http://schemas.microsoft.com/office/drawing/2014/main" id="{565AA9A6-2A14-37E6-E20D-E81582C27738}"/>
              </a:ext>
            </a:extLst>
          </p:cNvPr>
          <p:cNvGrpSpPr/>
          <p:nvPr/>
        </p:nvGrpSpPr>
        <p:grpSpPr>
          <a:xfrm>
            <a:off x="1415744" y="981294"/>
            <a:ext cx="6605478" cy="3671449"/>
            <a:chOff x="1689480" y="1799941"/>
            <a:chExt cx="8807303" cy="4772967"/>
          </a:xfrm>
        </p:grpSpPr>
        <p:grpSp>
          <p:nvGrpSpPr>
            <p:cNvPr id="69" name="组合 68">
              <a:extLst>
                <a:ext uri="{FF2B5EF4-FFF2-40B4-BE49-F238E27FC236}">
                  <a16:creationId xmlns:a16="http://schemas.microsoft.com/office/drawing/2014/main" id="{4FCBF13E-117B-C4DA-4CF3-E9B447D927D4}"/>
                </a:ext>
              </a:extLst>
            </p:cNvPr>
            <p:cNvGrpSpPr/>
            <p:nvPr/>
          </p:nvGrpSpPr>
          <p:grpSpPr>
            <a:xfrm>
              <a:off x="1695217" y="1799941"/>
              <a:ext cx="8801566" cy="1368000"/>
              <a:chOff x="1339492" y="1216903"/>
              <a:chExt cx="8801566" cy="1368000"/>
            </a:xfrm>
          </p:grpSpPr>
          <p:sp>
            <p:nvSpPr>
              <p:cNvPr id="87" name="powerpoint template design by DAJU_PPT正版来源小红书大橘PPT微信DAJU_PPT请勿抄袭搬运！盗版必究！-1">
                <a:extLst>
                  <a:ext uri="{FF2B5EF4-FFF2-40B4-BE49-F238E27FC236}">
                    <a16:creationId xmlns:a16="http://schemas.microsoft.com/office/drawing/2014/main" id="{553F325C-D2C5-2A36-40D9-6831CD6A6BCB}"/>
                  </a:ext>
                </a:extLst>
              </p:cNvPr>
              <p:cNvSpPr/>
              <p:nvPr/>
            </p:nvSpPr>
            <p:spPr>
              <a:xfrm>
                <a:off x="1501058" y="1216903"/>
                <a:ext cx="8640000"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88" name="powerpoint template design by DAJU_PPT正版来源小红书大橘PPT微信DAJU_PPT请勿抄袭搬运！盗版必究！-2">
                <a:extLst>
                  <a:ext uri="{FF2B5EF4-FFF2-40B4-BE49-F238E27FC236}">
                    <a16:creationId xmlns:a16="http://schemas.microsoft.com/office/drawing/2014/main" id="{80984E08-C339-6A19-F553-46055A6E9A37}"/>
                  </a:ext>
                </a:extLst>
              </p:cNvPr>
              <p:cNvSpPr/>
              <p:nvPr/>
            </p:nvSpPr>
            <p:spPr>
              <a:xfrm rot="16200000">
                <a:off x="1407790" y="1522904"/>
                <a:ext cx="619404" cy="756000"/>
              </a:xfrm>
              <a:prstGeom prst="flowChartOffpageConnector">
                <a:avLst/>
              </a:prstGeom>
              <a:solidFill>
                <a:srgbClr val="0063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89" name="powerpoint template design by DAJU_PPT正版来源小红书大橘PPT微信DAJU_PPT请勿抄袭搬运！盗版必究！-3">
                <a:extLst>
                  <a:ext uri="{FF2B5EF4-FFF2-40B4-BE49-F238E27FC236}">
                    <a16:creationId xmlns:a16="http://schemas.microsoft.com/office/drawing/2014/main" id="{F0159796-E3B9-E554-ABE0-52D9F39D1737}"/>
                  </a:ext>
                </a:extLst>
              </p:cNvPr>
              <p:cNvSpPr txBox="1"/>
              <p:nvPr/>
            </p:nvSpPr>
            <p:spPr>
              <a:xfrm>
                <a:off x="1353977" y="1665118"/>
                <a:ext cx="656484" cy="545484"/>
              </a:xfrm>
              <a:prstGeom prst="rect">
                <a:avLst/>
              </a:prstGeom>
              <a:noFill/>
            </p:spPr>
            <p:txBody>
              <a:bodyPr wrap="square" rtlCol="0">
                <a:spAutoFit/>
              </a:bodyPr>
              <a:lstStyle/>
              <a:p>
                <a:pPr algn="ctr"/>
                <a:r>
                  <a:rPr lang="en-US" altLang="zh-CN" b="1" dirty="0">
                    <a:solidFill>
                      <a:schemeClr val="bg1"/>
                    </a:solidFill>
                    <a:cs typeface="+mn-ea"/>
                    <a:sym typeface="+mn-lt"/>
                  </a:rPr>
                  <a:t>01</a:t>
                </a:r>
                <a:endParaRPr lang="zh-CN" altLang="en-US" b="1" dirty="0">
                  <a:solidFill>
                    <a:schemeClr val="bg1"/>
                  </a:solidFill>
                  <a:cs typeface="+mn-ea"/>
                  <a:sym typeface="+mn-lt"/>
                </a:endParaRPr>
              </a:p>
            </p:txBody>
          </p:sp>
        </p:grpSp>
        <p:grpSp>
          <p:nvGrpSpPr>
            <p:cNvPr id="70" name="组合 69">
              <a:extLst>
                <a:ext uri="{FF2B5EF4-FFF2-40B4-BE49-F238E27FC236}">
                  <a16:creationId xmlns:a16="http://schemas.microsoft.com/office/drawing/2014/main" id="{5FB33622-D25E-F94E-D384-3C1844003CA2}"/>
                </a:ext>
              </a:extLst>
            </p:cNvPr>
            <p:cNvGrpSpPr/>
            <p:nvPr/>
          </p:nvGrpSpPr>
          <p:grpSpPr>
            <a:xfrm>
              <a:off x="1689480" y="3502425"/>
              <a:ext cx="8807303" cy="1368000"/>
              <a:chOff x="2045205" y="3052737"/>
              <a:chExt cx="8807303" cy="1368000"/>
            </a:xfrm>
          </p:grpSpPr>
          <p:sp>
            <p:nvSpPr>
              <p:cNvPr id="84" name="powerpoint template design by DAJU_PPT正版来源小红书大橘PPT微信DAJU_PPT请勿抄袭搬运！盗版必究！-4">
                <a:extLst>
                  <a:ext uri="{FF2B5EF4-FFF2-40B4-BE49-F238E27FC236}">
                    <a16:creationId xmlns:a16="http://schemas.microsoft.com/office/drawing/2014/main" id="{37D4440E-C43B-B6C6-E893-0580A9FDD2AB}"/>
                  </a:ext>
                </a:extLst>
              </p:cNvPr>
              <p:cNvSpPr/>
              <p:nvPr/>
            </p:nvSpPr>
            <p:spPr>
              <a:xfrm>
                <a:off x="2212508" y="3052737"/>
                <a:ext cx="8640000" cy="1368000"/>
              </a:xfrm>
              <a:prstGeom prst="roundRect">
                <a:avLst>
                  <a:gd name="adj" fmla="val 7037"/>
                </a:avLst>
              </a:prstGeom>
              <a:solidFill>
                <a:schemeClr val="bg1">
                  <a:lumMod val="95000"/>
                  <a:alpha val="5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85" name="powerpoint template design by DAJU_PPT正版来源小红书大橘PPT微信DAJU_PPT请勿抄袭搬运！盗版必究！-5">
                <a:extLst>
                  <a:ext uri="{FF2B5EF4-FFF2-40B4-BE49-F238E27FC236}">
                    <a16:creationId xmlns:a16="http://schemas.microsoft.com/office/drawing/2014/main" id="{94C1BE62-F023-9D01-54D9-F92E1BFB9ED9}"/>
                  </a:ext>
                </a:extLst>
              </p:cNvPr>
              <p:cNvSpPr/>
              <p:nvPr/>
            </p:nvSpPr>
            <p:spPr>
              <a:xfrm rot="16200000">
                <a:off x="2119240" y="3358736"/>
                <a:ext cx="619404" cy="756000"/>
              </a:xfrm>
              <a:prstGeom prst="flowChartOffpageConnector">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86" name="powerpoint template design by DAJU_PPT正版来源小红书大橘PPT微信DAJU_PPT请勿抄袭搬运！盗版必究！-6">
                <a:extLst>
                  <a:ext uri="{FF2B5EF4-FFF2-40B4-BE49-F238E27FC236}">
                    <a16:creationId xmlns:a16="http://schemas.microsoft.com/office/drawing/2014/main" id="{6DCF7A70-0C88-118D-A3CC-C6CDF2BEF267}"/>
                  </a:ext>
                </a:extLst>
              </p:cNvPr>
              <p:cNvSpPr txBox="1"/>
              <p:nvPr/>
            </p:nvSpPr>
            <p:spPr>
              <a:xfrm>
                <a:off x="2045205" y="3500954"/>
                <a:ext cx="656484" cy="545484"/>
              </a:xfrm>
              <a:prstGeom prst="rect">
                <a:avLst/>
              </a:prstGeom>
              <a:noFill/>
            </p:spPr>
            <p:txBody>
              <a:bodyPr wrap="square" rtlCol="0">
                <a:spAutoFit/>
              </a:bodyPr>
              <a:lstStyle/>
              <a:p>
                <a:pPr algn="ctr"/>
                <a:r>
                  <a:rPr lang="en-US" altLang="zh-CN" b="1" dirty="0">
                    <a:solidFill>
                      <a:schemeClr val="bg1"/>
                    </a:solidFill>
                    <a:cs typeface="+mn-ea"/>
                    <a:sym typeface="+mn-lt"/>
                  </a:rPr>
                  <a:t>02</a:t>
                </a:r>
                <a:endParaRPr lang="zh-CN" altLang="en-US" b="1" dirty="0">
                  <a:solidFill>
                    <a:schemeClr val="bg1"/>
                  </a:solidFill>
                  <a:cs typeface="+mn-ea"/>
                  <a:sym typeface="+mn-lt"/>
                </a:endParaRPr>
              </a:p>
            </p:txBody>
          </p:sp>
        </p:grpSp>
        <p:grpSp>
          <p:nvGrpSpPr>
            <p:cNvPr id="71" name="组合 70">
              <a:extLst>
                <a:ext uri="{FF2B5EF4-FFF2-40B4-BE49-F238E27FC236}">
                  <a16:creationId xmlns:a16="http://schemas.microsoft.com/office/drawing/2014/main" id="{5C5BF6EA-AE22-E115-9E4E-E046CA2B79FA}"/>
                </a:ext>
              </a:extLst>
            </p:cNvPr>
            <p:cNvGrpSpPr/>
            <p:nvPr/>
          </p:nvGrpSpPr>
          <p:grpSpPr>
            <a:xfrm>
              <a:off x="1695217" y="5204908"/>
              <a:ext cx="8801566" cy="1368000"/>
              <a:chOff x="1339492" y="4888571"/>
              <a:chExt cx="8801566" cy="1368000"/>
            </a:xfrm>
          </p:grpSpPr>
          <p:sp>
            <p:nvSpPr>
              <p:cNvPr id="81" name="powerpoint template design by DAJU_PPT正版来源小红书大橘PPT微信DAJU_PPT请勿抄袭搬运！盗版必究！-7">
                <a:extLst>
                  <a:ext uri="{FF2B5EF4-FFF2-40B4-BE49-F238E27FC236}">
                    <a16:creationId xmlns:a16="http://schemas.microsoft.com/office/drawing/2014/main" id="{7E46D191-1994-96DD-76B2-564D2FFBD1FC}"/>
                  </a:ext>
                </a:extLst>
              </p:cNvPr>
              <p:cNvSpPr/>
              <p:nvPr/>
            </p:nvSpPr>
            <p:spPr>
              <a:xfrm>
                <a:off x="1501058" y="4888571"/>
                <a:ext cx="8640000"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82" name="powerpoint template design by DAJU_PPT正版来源小红书大橘PPT微信DAJU_PPT请勿抄袭搬运！盗版必究！-8">
                <a:extLst>
                  <a:ext uri="{FF2B5EF4-FFF2-40B4-BE49-F238E27FC236}">
                    <a16:creationId xmlns:a16="http://schemas.microsoft.com/office/drawing/2014/main" id="{A77FA508-A1C2-1E2A-76BE-00A3783B7B5B}"/>
                  </a:ext>
                </a:extLst>
              </p:cNvPr>
              <p:cNvSpPr/>
              <p:nvPr/>
            </p:nvSpPr>
            <p:spPr>
              <a:xfrm rot="16200000">
                <a:off x="1407790" y="5194570"/>
                <a:ext cx="619404" cy="756000"/>
              </a:xfrm>
              <a:prstGeom prst="flowChartOffpageConnector">
                <a:avLst/>
              </a:prstGeom>
              <a:solidFill>
                <a:srgbClr val="0063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83" name="powerpoint template design by DAJU_PPT正版来源小红书大橘PPT微信DAJU_PPT请勿抄袭搬运！盗版必究！-9">
                <a:extLst>
                  <a:ext uri="{FF2B5EF4-FFF2-40B4-BE49-F238E27FC236}">
                    <a16:creationId xmlns:a16="http://schemas.microsoft.com/office/drawing/2014/main" id="{478F6E05-35D4-0E0B-73CA-386ED9FC5477}"/>
                  </a:ext>
                </a:extLst>
              </p:cNvPr>
              <p:cNvSpPr txBox="1"/>
              <p:nvPr/>
            </p:nvSpPr>
            <p:spPr>
              <a:xfrm>
                <a:off x="1344741" y="5332476"/>
                <a:ext cx="656484" cy="545484"/>
              </a:xfrm>
              <a:prstGeom prst="rect">
                <a:avLst/>
              </a:prstGeom>
              <a:noFill/>
            </p:spPr>
            <p:txBody>
              <a:bodyPr wrap="square" rtlCol="0">
                <a:spAutoFit/>
              </a:bodyPr>
              <a:lstStyle/>
              <a:p>
                <a:pPr algn="ctr"/>
                <a:r>
                  <a:rPr lang="en-US" altLang="zh-CN" b="1" dirty="0">
                    <a:solidFill>
                      <a:schemeClr val="bg1"/>
                    </a:solidFill>
                    <a:cs typeface="+mn-ea"/>
                    <a:sym typeface="+mn-lt"/>
                  </a:rPr>
                  <a:t>03</a:t>
                </a:r>
                <a:endParaRPr lang="zh-CN" altLang="en-US" b="1" dirty="0">
                  <a:solidFill>
                    <a:schemeClr val="bg1"/>
                  </a:solidFill>
                  <a:cs typeface="+mn-ea"/>
                  <a:sym typeface="+mn-lt"/>
                </a:endParaRPr>
              </a:p>
            </p:txBody>
          </p:sp>
        </p:grpSp>
        <p:sp>
          <p:nvSpPr>
            <p:cNvPr id="80" name="powerpoint template design by DAJU_PPT正版来源小红书大橘PPT微信DAJU_PPT请勿抄袭搬运！盗版必究！-11">
              <a:extLst>
                <a:ext uri="{FF2B5EF4-FFF2-40B4-BE49-F238E27FC236}">
                  <a16:creationId xmlns:a16="http://schemas.microsoft.com/office/drawing/2014/main" id="{F29C8826-B570-53B0-13FA-8613D28804D9}"/>
                </a:ext>
              </a:extLst>
            </p:cNvPr>
            <p:cNvSpPr txBox="1">
              <a:spLocks/>
            </p:cNvSpPr>
            <p:nvPr/>
          </p:nvSpPr>
          <p:spPr>
            <a:xfrm>
              <a:off x="2652861" y="1911929"/>
              <a:ext cx="7563702" cy="1217939"/>
            </a:xfrm>
            <a:prstGeom prst="rect">
              <a:avLst/>
            </a:prstGeom>
            <a:noFill/>
          </p:spPr>
          <p:txBody>
            <a:bodyPr wrap="square" lIns="0" tIns="0" rIns="0" bIns="0" rtlCol="0">
              <a:spAutoFit/>
            </a:bodyPr>
            <a:lstStyle/>
            <a:p>
              <a:pPr algn="just">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       本研究使用错误</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矩阵和学生的作答反应情况，以现有的认知诊断模型为框架，估计学生的属性掌握模式，然后根据属性掌握模式建立逻辑回归模型。属性情况的估计受到</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矩阵错误率的显著影响，使得数据噪声较多，直接影响变量选择的结果。未来的研究可以尝试</a:t>
              </a:r>
              <a:r>
                <a:rPr lang="zh-CN" altLang="en-US" sz="1200" b="1" dirty="0">
                  <a:latin typeface="微软雅黑" panose="020B0503020204020204" pitchFamily="34" charset="-122"/>
                  <a:ea typeface="微软雅黑" panose="020B0503020204020204" pitchFamily="34" charset="-122"/>
                  <a:cs typeface="+mn-ea"/>
                  <a:sym typeface="+mn-lt"/>
                </a:rPr>
                <a:t>使用不同的方法估计学生的属性掌握模式</a:t>
              </a:r>
              <a:r>
                <a:rPr lang="zh-CN" altLang="en-US" sz="1200" dirty="0">
                  <a:latin typeface="微软雅黑" panose="020B0503020204020204" pitchFamily="34" charset="-122"/>
                  <a:ea typeface="微软雅黑" panose="020B0503020204020204" pitchFamily="34" charset="-122"/>
                  <a:cs typeface="+mn-ea"/>
                  <a:sym typeface="+mn-lt"/>
                </a:rPr>
                <a:t>。</a:t>
              </a:r>
              <a:endParaRPr lang="en-US" altLang="zh-CN" sz="1200" dirty="0">
                <a:latin typeface="微软雅黑" panose="020B0503020204020204" pitchFamily="34" charset="-122"/>
                <a:ea typeface="微软雅黑" panose="020B0503020204020204" pitchFamily="34" charset="-122"/>
                <a:cs typeface="+mn-ea"/>
                <a:sym typeface="+mn-lt"/>
              </a:endParaRPr>
            </a:p>
          </p:txBody>
        </p:sp>
      </p:grpSp>
      <p:sp>
        <p:nvSpPr>
          <p:cNvPr id="90" name="powerpoint template design by DAJU_PPT正版来源小红书大橘PPT微信DAJU_PPT请勿抄袭搬运！盗版必究！-11">
            <a:extLst>
              <a:ext uri="{FF2B5EF4-FFF2-40B4-BE49-F238E27FC236}">
                <a16:creationId xmlns:a16="http://schemas.microsoft.com/office/drawing/2014/main" id="{BE68852B-0373-FAF9-4137-C73E4130848B}"/>
              </a:ext>
            </a:extLst>
          </p:cNvPr>
          <p:cNvSpPr txBox="1">
            <a:spLocks/>
          </p:cNvSpPr>
          <p:nvPr/>
        </p:nvSpPr>
        <p:spPr>
          <a:xfrm>
            <a:off x="2154335" y="2448144"/>
            <a:ext cx="5656723" cy="696794"/>
          </a:xfrm>
          <a:prstGeom prst="rect">
            <a:avLst/>
          </a:prstGeom>
          <a:noFill/>
        </p:spPr>
        <p:txBody>
          <a:bodyPr wrap="square" lIns="0" tIns="0" rIns="0" bIns="0" rtlCol="0">
            <a:spAutoFit/>
          </a:bodyPr>
          <a:lstStyle/>
          <a:p>
            <a:pPr algn="just">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       本研究假设属性个数和项目个数是确定值。然而在实际应用中，教育评估的场景是复杂多变的。属性个数和项目个数的不同，可能会影响模型的修正准确率和稳定性。未来的研究应</a:t>
            </a:r>
            <a:r>
              <a:rPr lang="zh-CN" altLang="en-US" sz="1200" b="1" dirty="0">
                <a:latin typeface="微软雅黑" panose="020B0503020204020204" pitchFamily="34" charset="-122"/>
                <a:ea typeface="微软雅黑" panose="020B0503020204020204" pitchFamily="34" charset="-122"/>
                <a:cs typeface="+mn-ea"/>
                <a:sym typeface="+mn-lt"/>
              </a:rPr>
              <a:t>探索属性个数和项目个数变化对模型效果的影响</a:t>
            </a:r>
            <a:r>
              <a:rPr lang="zh-CN" altLang="en-US" sz="1200" dirty="0">
                <a:latin typeface="微软雅黑" panose="020B0503020204020204" pitchFamily="34" charset="-122"/>
                <a:ea typeface="微软雅黑" panose="020B0503020204020204" pitchFamily="34" charset="-122"/>
                <a:cs typeface="+mn-ea"/>
                <a:sym typeface="+mn-lt"/>
              </a:rPr>
              <a:t>，适应真实场景的需要。</a:t>
            </a:r>
            <a:endParaRPr lang="en-US" altLang="zh-CN" sz="1200" dirty="0">
              <a:latin typeface="微软雅黑" panose="020B0503020204020204" pitchFamily="34" charset="-122"/>
              <a:ea typeface="微软雅黑" panose="020B0503020204020204" pitchFamily="34" charset="-122"/>
              <a:cs typeface="+mn-ea"/>
              <a:sym typeface="+mn-lt"/>
            </a:endParaRPr>
          </a:p>
        </p:txBody>
      </p:sp>
      <p:sp>
        <p:nvSpPr>
          <p:cNvPr id="91" name="powerpoint template design by DAJU_PPT正版来源小红书大橘PPT微信DAJU_PPT请勿抄袭搬运！盗版必究！-11">
            <a:extLst>
              <a:ext uri="{FF2B5EF4-FFF2-40B4-BE49-F238E27FC236}">
                <a16:creationId xmlns:a16="http://schemas.microsoft.com/office/drawing/2014/main" id="{80997750-2E7D-E468-1880-2343F15469FE}"/>
              </a:ext>
            </a:extLst>
          </p:cNvPr>
          <p:cNvSpPr txBox="1">
            <a:spLocks/>
          </p:cNvSpPr>
          <p:nvPr/>
        </p:nvSpPr>
        <p:spPr>
          <a:xfrm>
            <a:off x="2154334" y="3778201"/>
            <a:ext cx="5656723" cy="696794"/>
          </a:xfrm>
          <a:prstGeom prst="rect">
            <a:avLst/>
          </a:prstGeom>
          <a:noFill/>
        </p:spPr>
        <p:txBody>
          <a:bodyPr wrap="square" lIns="0" tIns="0" rIns="0" bIns="0" rtlCol="0">
            <a:spAutoFit/>
          </a:bodyPr>
          <a:lstStyle/>
          <a:p>
            <a:pPr algn="just">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       在实证数据对比中发现，不同的修正方法对</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矩阵的修正策略不一样。本研究对错误</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矩阵直接使用错误率进行模拟。在实际情况下，不同修正方法可能适用于不同错误类型的</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矩阵。未来可以继续</a:t>
            </a:r>
            <a:r>
              <a:rPr lang="zh-CN" altLang="en-US" sz="1200" b="1" dirty="0">
                <a:latin typeface="微软雅黑" panose="020B0503020204020204" pitchFamily="34" charset="-122"/>
                <a:ea typeface="微软雅黑" panose="020B0503020204020204" pitchFamily="34" charset="-122"/>
                <a:cs typeface="+mn-ea"/>
                <a:sym typeface="+mn-lt"/>
              </a:rPr>
              <a:t>探索</a:t>
            </a:r>
            <a:r>
              <a:rPr lang="en-US" altLang="zh-CN" sz="1200" b="1" dirty="0">
                <a:latin typeface="微软雅黑" panose="020B0503020204020204" pitchFamily="34" charset="-122"/>
                <a:ea typeface="微软雅黑" panose="020B0503020204020204" pitchFamily="34" charset="-122"/>
                <a:cs typeface="+mn-ea"/>
                <a:sym typeface="+mn-lt"/>
              </a:rPr>
              <a:t>Q</a:t>
            </a:r>
            <a:r>
              <a:rPr lang="zh-CN" altLang="en-US" sz="1200" b="1" dirty="0">
                <a:latin typeface="微软雅黑" panose="020B0503020204020204" pitchFamily="34" charset="-122"/>
                <a:ea typeface="微软雅黑" panose="020B0503020204020204" pitchFamily="34" charset="-122"/>
                <a:cs typeface="+mn-ea"/>
                <a:sym typeface="+mn-lt"/>
              </a:rPr>
              <a:t>矩阵修正方法在不同错误类型中的有效性</a:t>
            </a:r>
            <a:r>
              <a:rPr lang="zh-CN" altLang="en-US" sz="1200" dirty="0">
                <a:latin typeface="微软雅黑" panose="020B0503020204020204" pitchFamily="34" charset="-122"/>
                <a:ea typeface="微软雅黑" panose="020B0503020204020204" pitchFamily="34" charset="-122"/>
                <a:cs typeface="+mn-ea"/>
                <a:sym typeface="+mn-lt"/>
              </a:rPr>
              <a:t>。</a:t>
            </a:r>
            <a:endParaRPr lang="en-US" altLang="zh-CN" sz="12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8318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84669" y="2087464"/>
            <a:ext cx="7425511" cy="646331"/>
          </a:xfrm>
          <a:prstGeom prst="rect">
            <a:avLst/>
          </a:prstGeom>
          <a:noFill/>
        </p:spPr>
        <p:txBody>
          <a:bodyPr wrap="square" rtlCol="0">
            <a:spAutoFit/>
          </a:bodyPr>
          <a:lstStyle/>
          <a:p>
            <a:pPr algn="ctr"/>
            <a:r>
              <a:rPr lang="zh-CN" altLang="en-US" sz="3600" b="1" dirty="0">
                <a:ln w="6350">
                  <a:noFill/>
                </a:ln>
                <a:solidFill>
                  <a:schemeClr val="tx1">
                    <a:lumMod val="75000"/>
                  </a:schemeClr>
                </a:solidFill>
                <a:latin typeface="微软雅黑" panose="020B0503020204020204" pitchFamily="34" charset="-122"/>
                <a:ea typeface="微软雅黑" panose="020B0503020204020204" pitchFamily="34" charset="-122"/>
              </a:rPr>
              <a:t>敬请各位老师批评指正</a:t>
            </a:r>
          </a:p>
        </p:txBody>
      </p:sp>
      <p:sp>
        <p:nvSpPr>
          <p:cNvPr id="23" name="圆角矩形 22"/>
          <p:cNvSpPr/>
          <p:nvPr/>
        </p:nvSpPr>
        <p:spPr>
          <a:xfrm>
            <a:off x="2286000" y="3168903"/>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anose="020B0604020202020204" pitchFamily="34" charset="0"/>
              <a:buNone/>
            </a:pPr>
            <a:r>
              <a:rPr lang="en-US" altLang="zh-CN" sz="1000" dirty="0">
                <a:solidFill>
                  <a:schemeClr val="bg1">
                    <a:lumMod val="50000"/>
                  </a:schemeClr>
                </a:solidFill>
              </a:rPr>
              <a:t>THANK YOU FOR LISTENING</a:t>
            </a:r>
          </a:p>
        </p:txBody>
      </p:sp>
      <p:grpSp>
        <p:nvGrpSpPr>
          <p:cNvPr id="21" name="组合 20"/>
          <p:cNvGrpSpPr/>
          <p:nvPr/>
        </p:nvGrpSpPr>
        <p:grpSpPr>
          <a:xfrm>
            <a:off x="0" y="2960509"/>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华师logo"/>
          <p:cNvPicPr>
            <a:picLocks noChangeAspect="1"/>
          </p:cNvPicPr>
          <p:nvPr/>
        </p:nvPicPr>
        <p:blipFill>
          <a:blip r:embed="rId2"/>
          <a:srcRect l="8063" t="48" r="10951" b="2076"/>
          <a:stretch>
            <a:fillRect/>
          </a:stretch>
        </p:blipFill>
        <p:spPr>
          <a:xfrm>
            <a:off x="3930967" y="569665"/>
            <a:ext cx="1282065" cy="1287145"/>
          </a:xfrm>
          <a:prstGeom prst="ellipse">
            <a:avLst/>
          </a:prstGeom>
        </p:spPr>
      </p:pic>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0" name="组合 9"/>
          <p:cNvGrpSpPr/>
          <p:nvPr/>
        </p:nvGrpSpPr>
        <p:grpSpPr>
          <a:xfrm>
            <a:off x="2325133" y="3852350"/>
            <a:ext cx="304800" cy="285115"/>
            <a:chOff x="801291" y="3535885"/>
            <a:chExt cx="219347" cy="219347"/>
          </a:xfrm>
        </p:grpSpPr>
        <p:sp>
          <p:nvSpPr>
            <p:cNvPr id="1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860980" y="3583766"/>
              <a:ext cx="100336" cy="114060"/>
              <a:chOff x="860980" y="3583766"/>
              <a:chExt cx="100336" cy="114060"/>
            </a:xfrm>
          </p:grpSpPr>
          <p:sp>
            <p:nvSpPr>
              <p:cNvPr id="14"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sp>
            <p:nvSpPr>
              <p:cNvPr id="15"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grpSp>
      <p:grpSp>
        <p:nvGrpSpPr>
          <p:cNvPr id="16" name="Group 14"/>
          <p:cNvGrpSpPr/>
          <p:nvPr/>
        </p:nvGrpSpPr>
        <p:grpSpPr bwMode="auto">
          <a:xfrm>
            <a:off x="4763533" y="3861240"/>
            <a:ext cx="304800" cy="285115"/>
            <a:chOff x="4248" y="3024"/>
            <a:chExt cx="600" cy="599"/>
          </a:xfrm>
        </p:grpSpPr>
        <p:sp>
          <p:nvSpPr>
            <p:cNvPr id="17"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Group 16"/>
            <p:cNvGrpSpPr/>
            <p:nvPr/>
          </p:nvGrpSpPr>
          <p:grpSpPr bwMode="auto">
            <a:xfrm>
              <a:off x="4441" y="3144"/>
              <a:ext cx="215" cy="345"/>
              <a:chOff x="4441" y="3144"/>
              <a:chExt cx="215" cy="345"/>
            </a:xfrm>
          </p:grpSpPr>
          <p:sp>
            <p:nvSpPr>
              <p:cNvPr id="19"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36" name="Text Box 19"/>
          <p:cNvSpPr txBox="1">
            <a:spLocks noChangeArrowheads="1"/>
          </p:cNvSpPr>
          <p:nvPr/>
        </p:nvSpPr>
        <p:spPr bwMode="auto">
          <a:xfrm>
            <a:off x="2629933" y="3852350"/>
            <a:ext cx="23241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75000"/>
                  </a:schemeClr>
                </a:solidFill>
                <a:latin typeface="微软雅黑" panose="020B0503020204020204" pitchFamily="34" charset="-122"/>
                <a:ea typeface="微软雅黑" panose="020B0503020204020204" pitchFamily="34" charset="-122"/>
              </a:rPr>
              <a:t>指导老师：李波</a:t>
            </a:r>
          </a:p>
        </p:txBody>
      </p:sp>
      <p:sp>
        <p:nvSpPr>
          <p:cNvPr id="37" name="Text Box 20"/>
          <p:cNvSpPr txBox="1">
            <a:spLocks noChangeArrowheads="1"/>
          </p:cNvSpPr>
          <p:nvPr/>
        </p:nvSpPr>
        <p:spPr bwMode="auto">
          <a:xfrm>
            <a:off x="5111513" y="3852350"/>
            <a:ext cx="222123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75000"/>
                  </a:schemeClr>
                </a:solidFill>
                <a:latin typeface="微软雅黑" panose="020B0503020204020204" pitchFamily="34" charset="-122"/>
                <a:ea typeface="微软雅黑" panose="020B0503020204020204" pitchFamily="34" charset="-122"/>
              </a:rPr>
              <a:t>答辩人：刁茜叶子</a:t>
            </a:r>
          </a:p>
        </p:txBody>
      </p:sp>
    </p:spTree>
    <p:extLst>
      <p:ext uri="{BB962C8B-B14F-4D97-AF65-F5344CB8AC3E}">
        <p14:creationId xmlns:p14="http://schemas.microsoft.com/office/powerpoint/2010/main" val="107898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5">
            <a:extLst>
              <a:ext uri="{FF2B5EF4-FFF2-40B4-BE49-F238E27FC236}">
                <a16:creationId xmlns:a16="http://schemas.microsoft.com/office/drawing/2014/main" id="{EA59EEFE-0FF9-3050-E1E3-B9FA8A31DE40}"/>
              </a:ext>
            </a:extLst>
          </p:cNvPr>
          <p:cNvSpPr txBox="1"/>
          <p:nvPr/>
        </p:nvSpPr>
        <p:spPr>
          <a:xfrm>
            <a:off x="2339752" y="1085978"/>
            <a:ext cx="1788213" cy="2184252"/>
          </a:xfrm>
          <a:prstGeom prst="rect">
            <a:avLst/>
          </a:prstGeom>
          <a:noFill/>
        </p:spPr>
        <p:txBody>
          <a:bodyPr wrap="square" rtlCol="0">
            <a:spAutoFit/>
          </a:bodyPr>
          <a:lstStyle/>
          <a:p>
            <a:pPr algn="ctr">
              <a:lnSpc>
                <a:spcPct val="125000"/>
              </a:lnSpc>
            </a:pPr>
            <a:r>
              <a:rPr lang="en-US" altLang="zh-CN" sz="12000" b="1" dirty="0">
                <a:ln w="6350">
                  <a:noFill/>
                </a:ln>
                <a:solidFill>
                  <a:srgbClr val="006369"/>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12000" dirty="0">
              <a:ln w="6350">
                <a:noFill/>
              </a:ln>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B8E8A6-7C48-0B83-09D2-E95AC2AC879F}"/>
              </a:ext>
            </a:extLst>
          </p:cNvPr>
          <p:cNvSpPr/>
          <p:nvPr/>
        </p:nvSpPr>
        <p:spPr>
          <a:xfrm>
            <a:off x="4572000" y="1694221"/>
            <a:ext cx="1788213" cy="646331"/>
          </a:xfrm>
          <a:prstGeom prst="rect">
            <a:avLst/>
          </a:prstGeom>
          <a:noFill/>
        </p:spPr>
        <p:txBody>
          <a:bodyPr wrap="square">
            <a:spAutoFit/>
          </a:bodyPr>
          <a:lstStyle/>
          <a:p>
            <a:r>
              <a:rPr lang="zh-CN" altLang="en-US" sz="3600" b="1" dirty="0">
                <a:solidFill>
                  <a:srgbClr val="006369"/>
                </a:solidFill>
                <a:latin typeface="微软雅黑" panose="020B0503020204020204" pitchFamily="34" charset="-122"/>
                <a:ea typeface="微软雅黑" panose="020B0503020204020204" pitchFamily="34" charset="-122"/>
              </a:rPr>
              <a:t>绪论</a:t>
            </a:r>
          </a:p>
        </p:txBody>
      </p:sp>
      <p:sp>
        <p:nvSpPr>
          <p:cNvPr id="20" name="iŝ1îďè">
            <a:extLst>
              <a:ext uri="{FF2B5EF4-FFF2-40B4-BE49-F238E27FC236}">
                <a16:creationId xmlns:a16="http://schemas.microsoft.com/office/drawing/2014/main" id="{A1CCD480-6AAA-B2ED-4C44-051398F5D597}"/>
              </a:ext>
            </a:extLst>
          </p:cNvPr>
          <p:cNvSpPr/>
          <p:nvPr/>
        </p:nvSpPr>
        <p:spPr bwMode="auto">
          <a:xfrm>
            <a:off x="4542121" y="2353404"/>
            <a:ext cx="1162145" cy="72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研究背景</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研究现状</a:t>
            </a:r>
            <a:endParaRPr lang="en-US" altLang="zh-CN" sz="1400" dirty="0">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9D11C5F4-6952-9F13-5C0A-4E9A91B0EAFB}"/>
              </a:ext>
            </a:extLst>
          </p:cNvPr>
          <p:cNvCxnSpPr/>
          <p:nvPr/>
        </p:nvCxnSpPr>
        <p:spPr>
          <a:xfrm>
            <a:off x="4283968" y="1736857"/>
            <a:ext cx="0" cy="1152144"/>
          </a:xfrm>
          <a:prstGeom prst="line">
            <a:avLst/>
          </a:prstGeom>
          <a:ln w="15875">
            <a:solidFill>
              <a:srgbClr val="006369"/>
            </a:solidFill>
          </a:ln>
        </p:spPr>
        <p:style>
          <a:lnRef idx="1">
            <a:schemeClr val="accent1"/>
          </a:lnRef>
          <a:fillRef idx="0">
            <a:schemeClr val="accent1"/>
          </a:fillRef>
          <a:effectRef idx="0">
            <a:schemeClr val="accent1"/>
          </a:effectRef>
          <a:fontRef idx="minor">
            <a:schemeClr val="tx1"/>
          </a:fontRef>
        </p:style>
      </p:cxnSp>
      <p:sp>
        <p:nvSpPr>
          <p:cNvPr id="2" name="iŝ1îďè">
            <a:extLst>
              <a:ext uri="{FF2B5EF4-FFF2-40B4-BE49-F238E27FC236}">
                <a16:creationId xmlns:a16="http://schemas.microsoft.com/office/drawing/2014/main" id="{35DD0229-F832-6520-94C9-7B0570F89961}"/>
              </a:ext>
            </a:extLst>
          </p:cNvPr>
          <p:cNvSpPr/>
          <p:nvPr/>
        </p:nvSpPr>
        <p:spPr bwMode="auto">
          <a:xfrm>
            <a:off x="5759280" y="2353403"/>
            <a:ext cx="20232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理论基础</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研究内容</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研究背景</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powerpoint template design by DAJU_PPT正版来源小红书大橘PPT微信DAJU_PPT请勿抄袭搬运！盗版必究！">
            <a:extLst>
              <a:ext uri="{FF2B5EF4-FFF2-40B4-BE49-F238E27FC236}">
                <a16:creationId xmlns:a16="http://schemas.microsoft.com/office/drawing/2014/main" id="{618679AB-82B9-2656-075E-AF7577608810}"/>
              </a:ext>
            </a:extLst>
          </p:cNvPr>
          <p:cNvGrpSpPr/>
          <p:nvPr/>
        </p:nvGrpSpPr>
        <p:grpSpPr>
          <a:xfrm>
            <a:off x="1285046" y="987574"/>
            <a:ext cx="6573907" cy="1173747"/>
            <a:chOff x="1217750" y="1903936"/>
            <a:chExt cx="9622290" cy="1442831"/>
          </a:xfrm>
        </p:grpSpPr>
        <p:sp>
          <p:nvSpPr>
            <p:cNvPr id="18" name="powerpoint template design by DAJU_PPT正版来源小红书大橘PPT微信DAJU_PPT请勿抄袭搬运！盗版必究！-1">
              <a:extLst>
                <a:ext uri="{FF2B5EF4-FFF2-40B4-BE49-F238E27FC236}">
                  <a16:creationId xmlns:a16="http://schemas.microsoft.com/office/drawing/2014/main" id="{DE388501-8FD3-407D-1F4B-38714A631EE9}"/>
                </a:ext>
              </a:extLst>
            </p:cNvPr>
            <p:cNvSpPr/>
            <p:nvPr/>
          </p:nvSpPr>
          <p:spPr>
            <a:xfrm>
              <a:off x="1245664" y="1925640"/>
              <a:ext cx="9555685" cy="1399423"/>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powerpoint template design by DAJU_PPT正版来源小红书大橘PPT微信DAJU_PPT请勿抄袭搬运！盗版必究！-2">
              <a:extLst>
                <a:ext uri="{FF2B5EF4-FFF2-40B4-BE49-F238E27FC236}">
                  <a16:creationId xmlns:a16="http://schemas.microsoft.com/office/drawing/2014/main" id="{27CAEC28-1814-D47D-A8D4-98BA77C16774}"/>
                </a:ext>
              </a:extLst>
            </p:cNvPr>
            <p:cNvSpPr/>
            <p:nvPr/>
          </p:nvSpPr>
          <p:spPr>
            <a:xfrm>
              <a:off x="1217750" y="1903936"/>
              <a:ext cx="359773" cy="359773"/>
            </a:xfrm>
            <a:prstGeom prst="diagStripe">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powerpoint template design by DAJU_PPT正版来源小红书大橘PPT微信DAJU_PPT请勿抄袭搬运！盗版必究！-3">
              <a:extLst>
                <a:ext uri="{FF2B5EF4-FFF2-40B4-BE49-F238E27FC236}">
                  <a16:creationId xmlns:a16="http://schemas.microsoft.com/office/drawing/2014/main" id="{9189D595-F0A2-BB69-EF6A-AEF6542A383B}"/>
                </a:ext>
              </a:extLst>
            </p:cNvPr>
            <p:cNvSpPr/>
            <p:nvPr/>
          </p:nvSpPr>
          <p:spPr>
            <a:xfrm rot="10800000">
              <a:off x="10480267" y="2986994"/>
              <a:ext cx="359773" cy="359773"/>
            </a:xfrm>
            <a:prstGeom prst="diagStripe">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2" name="powerpoint template design by DAJU_PPT正版来源小红书大橘PPT微信DAJU_PPT请勿抄袭搬运！盗版必究！-4">
              <a:extLst>
                <a:ext uri="{FF2B5EF4-FFF2-40B4-BE49-F238E27FC236}">
                  <a16:creationId xmlns:a16="http://schemas.microsoft.com/office/drawing/2014/main" id="{AB73215D-5AED-2FD8-F9F0-655ED65D78FE}"/>
                </a:ext>
              </a:extLst>
            </p:cNvPr>
            <p:cNvSpPr/>
            <p:nvPr/>
          </p:nvSpPr>
          <p:spPr>
            <a:xfrm>
              <a:off x="1727175" y="2144142"/>
              <a:ext cx="8373520" cy="970036"/>
            </a:xfrm>
            <a:prstGeom prst="rect">
              <a:avLst/>
            </a:prstGeom>
          </p:spPr>
          <p:txBody>
            <a:bodyPr wrap="square">
              <a:spAutoFit/>
            </a:bodyPr>
            <a:lstStyle/>
            <a:p>
              <a:pPr algn="just">
                <a:lnSpc>
                  <a:spcPct val="130000"/>
                </a:lnSpc>
              </a:pPr>
              <a:r>
                <a:rPr lang="en-US" altLang="zh-CN" sz="1200" dirty="0">
                  <a:latin typeface="微软雅黑" panose="020B0503020204020204" pitchFamily="34" charset="-122"/>
                  <a:ea typeface="微软雅黑" panose="020B0503020204020204" pitchFamily="34" charset="-122"/>
                  <a:cs typeface="+mn-ea"/>
                  <a:sym typeface="+mn-lt"/>
                </a:rPr>
                <a:t>       </a:t>
              </a:r>
              <a:r>
                <a:rPr lang="zh-CN" altLang="en-US" sz="1200" dirty="0">
                  <a:latin typeface="微软雅黑" panose="020B0503020204020204" pitchFamily="34" charset="-122"/>
                  <a:ea typeface="微软雅黑" panose="020B0503020204020204" pitchFamily="34" charset="-122"/>
                  <a:cs typeface="+mn-ea"/>
                  <a:sym typeface="+mn-lt"/>
                </a:rPr>
                <a:t>为推动教育现代化进程，</a:t>
              </a:r>
              <a:r>
                <a:rPr lang="en-US" altLang="zh-CN" sz="1200" dirty="0">
                  <a:latin typeface="微软雅黑" panose="020B0503020204020204" pitchFamily="34" charset="-122"/>
                  <a:ea typeface="微软雅黑" panose="020B0503020204020204" pitchFamily="34" charset="-122"/>
                  <a:cs typeface="+mn-ea"/>
                  <a:sym typeface="+mn-lt"/>
                </a:rPr>
                <a:t>2019</a:t>
              </a:r>
              <a:r>
                <a:rPr lang="zh-CN" altLang="en-US" sz="1200" dirty="0">
                  <a:latin typeface="微软雅黑" panose="020B0503020204020204" pitchFamily="34" charset="-122"/>
                  <a:ea typeface="微软雅黑" panose="020B0503020204020204" pitchFamily="34" charset="-122"/>
                  <a:cs typeface="+mn-ea"/>
                  <a:sym typeface="+mn-lt"/>
                </a:rPr>
                <a:t>年</a:t>
              </a:r>
              <a:r>
                <a:rPr lang="en-US" altLang="zh-CN" sz="1200" dirty="0">
                  <a:latin typeface="微软雅黑" panose="020B0503020204020204" pitchFamily="34" charset="-122"/>
                  <a:ea typeface="微软雅黑" panose="020B0503020204020204" pitchFamily="34" charset="-122"/>
                  <a:cs typeface="+mn-ea"/>
                  <a:sym typeface="+mn-lt"/>
                </a:rPr>
                <a:t>2</a:t>
              </a:r>
              <a:r>
                <a:rPr lang="zh-CN" altLang="en-US" sz="1200" dirty="0">
                  <a:latin typeface="微软雅黑" panose="020B0503020204020204" pitchFamily="34" charset="-122"/>
                  <a:ea typeface="微软雅黑" panose="020B0503020204020204" pitchFamily="34" charset="-122"/>
                  <a:cs typeface="+mn-ea"/>
                  <a:sym typeface="+mn-lt"/>
                </a:rPr>
                <a:t>月，中共中央与国务院进行了相关调研，发布</a:t>
              </a:r>
              <a:r>
                <a:rPr lang="en-US" altLang="zh-CN" sz="1200" dirty="0">
                  <a:latin typeface="微软雅黑" panose="020B0503020204020204" pitchFamily="34" charset="-122"/>
                  <a:ea typeface="微软雅黑" panose="020B0503020204020204" pitchFamily="34" charset="-122"/>
                  <a:cs typeface="+mn-ea"/>
                  <a:sym typeface="+mn-lt"/>
                </a:rPr>
                <a:t>《</a:t>
              </a:r>
              <a:r>
                <a:rPr lang="zh-CN" altLang="en-US" sz="1200" dirty="0">
                  <a:latin typeface="微软雅黑" panose="020B0503020204020204" pitchFamily="34" charset="-122"/>
                  <a:ea typeface="微软雅黑" panose="020B0503020204020204" pitchFamily="34" charset="-122"/>
                  <a:cs typeface="+mn-ea"/>
                  <a:sym typeface="+mn-lt"/>
                </a:rPr>
                <a:t>中国教育现代化</a:t>
              </a:r>
              <a:r>
                <a:rPr lang="en-US" altLang="zh-CN" sz="1200" dirty="0">
                  <a:latin typeface="微软雅黑" panose="020B0503020204020204" pitchFamily="34" charset="-122"/>
                  <a:ea typeface="微软雅黑" panose="020B0503020204020204" pitchFamily="34" charset="-122"/>
                  <a:cs typeface="+mn-ea"/>
                  <a:sym typeface="+mn-lt"/>
                </a:rPr>
                <a:t>2035》</a:t>
              </a:r>
              <a:r>
                <a:rPr lang="zh-CN" altLang="en-US" sz="1200" dirty="0">
                  <a:latin typeface="微软雅黑" panose="020B0503020204020204" pitchFamily="34" charset="-122"/>
                  <a:ea typeface="微软雅黑" panose="020B0503020204020204" pitchFamily="34" charset="-122"/>
                  <a:cs typeface="+mn-ea"/>
                  <a:sym typeface="+mn-lt"/>
                </a:rPr>
                <a:t>规划，实施规模教育与个性化教学融合的策略。通过教育测量工具，为每位学生量身定制学习路线和教育支持。</a:t>
              </a:r>
            </a:p>
          </p:txBody>
        </p:sp>
      </p:grpSp>
      <p:grpSp>
        <p:nvGrpSpPr>
          <p:cNvPr id="50" name="powerpoint template design by DAJU_PPT正版来源小红书大橘PPT微信DAJU_PPT请勿抄袭搬运！盗版必究！">
            <a:extLst>
              <a:ext uri="{FF2B5EF4-FFF2-40B4-BE49-F238E27FC236}">
                <a16:creationId xmlns:a16="http://schemas.microsoft.com/office/drawing/2014/main" id="{46FBDE77-1746-E5E5-008C-D78BF7493F14}"/>
              </a:ext>
            </a:extLst>
          </p:cNvPr>
          <p:cNvGrpSpPr/>
          <p:nvPr/>
        </p:nvGrpSpPr>
        <p:grpSpPr>
          <a:xfrm>
            <a:off x="1285046" y="2254043"/>
            <a:ext cx="6573907" cy="1217903"/>
            <a:chOff x="1217750" y="1903936"/>
            <a:chExt cx="9622290" cy="1326623"/>
          </a:xfrm>
        </p:grpSpPr>
        <p:sp>
          <p:nvSpPr>
            <p:cNvPr id="51" name="powerpoint template design by DAJU_PPT正版来源小红书大橘PPT微信DAJU_PPT请勿抄袭搬运！盗版必究！-1">
              <a:extLst>
                <a:ext uri="{FF2B5EF4-FFF2-40B4-BE49-F238E27FC236}">
                  <a16:creationId xmlns:a16="http://schemas.microsoft.com/office/drawing/2014/main" id="{EF0EFE5A-0B88-0BAC-C39B-D9C607D014C0}"/>
                </a:ext>
              </a:extLst>
            </p:cNvPr>
            <p:cNvSpPr/>
            <p:nvPr/>
          </p:nvSpPr>
          <p:spPr>
            <a:xfrm>
              <a:off x="1245664" y="1925641"/>
              <a:ext cx="9555685" cy="126480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52" name="powerpoint template design by DAJU_PPT正版来源小红书大橘PPT微信DAJU_PPT请勿抄袭搬运！盗版必究！-2">
              <a:extLst>
                <a:ext uri="{FF2B5EF4-FFF2-40B4-BE49-F238E27FC236}">
                  <a16:creationId xmlns:a16="http://schemas.microsoft.com/office/drawing/2014/main" id="{E370EC12-15E3-6E17-2BBC-42A686825056}"/>
                </a:ext>
              </a:extLst>
            </p:cNvPr>
            <p:cNvSpPr/>
            <p:nvPr/>
          </p:nvSpPr>
          <p:spPr>
            <a:xfrm>
              <a:off x="1217750" y="1903936"/>
              <a:ext cx="359773" cy="359773"/>
            </a:xfrm>
            <a:prstGeom prst="diagStripe">
              <a:avLst/>
            </a:prstGeom>
            <a:solidFill>
              <a:srgbClr val="4BB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cs typeface="+mn-ea"/>
                <a:sym typeface="+mn-lt"/>
              </a:endParaRPr>
            </a:p>
          </p:txBody>
        </p:sp>
        <p:sp>
          <p:nvSpPr>
            <p:cNvPr id="53" name="powerpoint template design by DAJU_PPT正版来源小红书大橘PPT微信DAJU_PPT请勿抄袭搬运！盗版必究！-3">
              <a:extLst>
                <a:ext uri="{FF2B5EF4-FFF2-40B4-BE49-F238E27FC236}">
                  <a16:creationId xmlns:a16="http://schemas.microsoft.com/office/drawing/2014/main" id="{D3462C93-9677-0FE7-31BD-57E3EFDD9A97}"/>
                </a:ext>
              </a:extLst>
            </p:cNvPr>
            <p:cNvSpPr/>
            <p:nvPr/>
          </p:nvSpPr>
          <p:spPr>
            <a:xfrm rot="10800000">
              <a:off x="10480267" y="2870786"/>
              <a:ext cx="359773" cy="359773"/>
            </a:xfrm>
            <a:prstGeom prst="diagStripe">
              <a:avLst/>
            </a:prstGeom>
            <a:solidFill>
              <a:srgbClr val="4BB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cs typeface="+mn-ea"/>
                <a:sym typeface="+mn-lt"/>
              </a:endParaRPr>
            </a:p>
          </p:txBody>
        </p:sp>
        <p:sp>
          <p:nvSpPr>
            <p:cNvPr id="54" name="powerpoint template design by DAJU_PPT正版来源小红书大橘PPT微信DAJU_PPT请勿抄袭搬运！盗版必究！-4">
              <a:extLst>
                <a:ext uri="{FF2B5EF4-FFF2-40B4-BE49-F238E27FC236}">
                  <a16:creationId xmlns:a16="http://schemas.microsoft.com/office/drawing/2014/main" id="{0A3356DD-9FAB-6F2C-2E04-81F97B430D9F}"/>
                </a:ext>
              </a:extLst>
            </p:cNvPr>
            <p:cNvSpPr/>
            <p:nvPr/>
          </p:nvSpPr>
          <p:spPr>
            <a:xfrm>
              <a:off x="1727175" y="1950200"/>
              <a:ext cx="8402635" cy="1215689"/>
            </a:xfrm>
            <a:prstGeom prst="rect">
              <a:avLst/>
            </a:prstGeom>
          </p:spPr>
          <p:txBody>
            <a:bodyPr wrap="square">
              <a:spAutoFit/>
            </a:bodyPr>
            <a:lstStyle/>
            <a:p>
              <a:pPr algn="just">
                <a:lnSpc>
                  <a:spcPct val="13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       作为教育评价的标志性方法，认知诊断模型（</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CDM</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）通过分析学生对问题的回答，诊断出学生在各个知识点及技能方面的掌握水平。在认知诊断模型中，题目与知识属性之间的联系通常用</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矩阵定义。因此，建立一个准确的</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矩阵对于精确诊断学生的学习状态至关重要。</a:t>
              </a:r>
              <a:endParaRPr lang="zh-CN" altLang="en-US" sz="1200" dirty="0">
                <a:latin typeface="微软雅黑" panose="020B0503020204020204" pitchFamily="34" charset="-122"/>
                <a:ea typeface="微软雅黑" panose="020B0503020204020204" pitchFamily="34" charset="-122"/>
                <a:cs typeface="+mn-ea"/>
                <a:sym typeface="+mn-lt"/>
              </a:endParaRPr>
            </a:p>
          </p:txBody>
        </p:sp>
      </p:grpSp>
      <p:grpSp>
        <p:nvGrpSpPr>
          <p:cNvPr id="55" name="powerpoint template design by DAJU_PPT正版来源小红书大橘PPT微信DAJU_PPT请勿抄袭搬运！盗版必究！">
            <a:extLst>
              <a:ext uri="{FF2B5EF4-FFF2-40B4-BE49-F238E27FC236}">
                <a16:creationId xmlns:a16="http://schemas.microsoft.com/office/drawing/2014/main" id="{F837894B-BBD3-3A97-2FCA-D6ED3283A2A3}"/>
              </a:ext>
            </a:extLst>
          </p:cNvPr>
          <p:cNvGrpSpPr/>
          <p:nvPr/>
        </p:nvGrpSpPr>
        <p:grpSpPr>
          <a:xfrm>
            <a:off x="1304357" y="3564668"/>
            <a:ext cx="6554596" cy="1280082"/>
            <a:chOff x="1217750" y="1903936"/>
            <a:chExt cx="9622290" cy="1442831"/>
          </a:xfrm>
        </p:grpSpPr>
        <p:sp>
          <p:nvSpPr>
            <p:cNvPr id="56" name="powerpoint template design by DAJU_PPT正版来源小红书大橘PPT微信DAJU_PPT请勿抄袭搬运！盗版必究！-1">
              <a:extLst>
                <a:ext uri="{FF2B5EF4-FFF2-40B4-BE49-F238E27FC236}">
                  <a16:creationId xmlns:a16="http://schemas.microsoft.com/office/drawing/2014/main" id="{C28A910D-36C5-AD96-2127-E559C82E9CB3}"/>
                </a:ext>
              </a:extLst>
            </p:cNvPr>
            <p:cNvSpPr/>
            <p:nvPr/>
          </p:nvSpPr>
          <p:spPr>
            <a:xfrm>
              <a:off x="1245664" y="1925639"/>
              <a:ext cx="9555685" cy="1399423"/>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57" name="powerpoint template design by DAJU_PPT正版来源小红书大橘PPT微信DAJU_PPT请勿抄袭搬运！盗版必究！-2">
              <a:extLst>
                <a:ext uri="{FF2B5EF4-FFF2-40B4-BE49-F238E27FC236}">
                  <a16:creationId xmlns:a16="http://schemas.microsoft.com/office/drawing/2014/main" id="{21287766-6CEF-B2CE-62DF-05F9A07AA8ED}"/>
                </a:ext>
              </a:extLst>
            </p:cNvPr>
            <p:cNvSpPr/>
            <p:nvPr/>
          </p:nvSpPr>
          <p:spPr>
            <a:xfrm>
              <a:off x="1217750" y="1903936"/>
              <a:ext cx="359773" cy="359773"/>
            </a:xfrm>
            <a:prstGeom prst="diagStripe">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cs typeface="+mn-ea"/>
                <a:sym typeface="+mn-lt"/>
              </a:endParaRPr>
            </a:p>
          </p:txBody>
        </p:sp>
        <p:sp>
          <p:nvSpPr>
            <p:cNvPr id="58" name="powerpoint template design by DAJU_PPT正版来源小红书大橘PPT微信DAJU_PPT请勿抄袭搬运！盗版必究！-3">
              <a:extLst>
                <a:ext uri="{FF2B5EF4-FFF2-40B4-BE49-F238E27FC236}">
                  <a16:creationId xmlns:a16="http://schemas.microsoft.com/office/drawing/2014/main" id="{31A2F574-585B-0783-FD2C-4A008EADF165}"/>
                </a:ext>
              </a:extLst>
            </p:cNvPr>
            <p:cNvSpPr/>
            <p:nvPr/>
          </p:nvSpPr>
          <p:spPr>
            <a:xfrm rot="10800000">
              <a:off x="10480267" y="2986994"/>
              <a:ext cx="359773" cy="359773"/>
            </a:xfrm>
            <a:prstGeom prst="diagStripe">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cs typeface="+mn-ea"/>
                <a:sym typeface="+mn-lt"/>
              </a:endParaRPr>
            </a:p>
          </p:txBody>
        </p:sp>
        <p:sp>
          <p:nvSpPr>
            <p:cNvPr id="59" name="powerpoint template design by DAJU_PPT正版来源小红书大橘PPT微信DAJU_PPT请勿抄袭搬运！盗版必究！-4">
              <a:extLst>
                <a:ext uri="{FF2B5EF4-FFF2-40B4-BE49-F238E27FC236}">
                  <a16:creationId xmlns:a16="http://schemas.microsoft.com/office/drawing/2014/main" id="{84BD6BBE-9C75-BBFC-ACEA-FE1FB132F547}"/>
                </a:ext>
              </a:extLst>
            </p:cNvPr>
            <p:cNvSpPr/>
            <p:nvPr/>
          </p:nvSpPr>
          <p:spPr>
            <a:xfrm>
              <a:off x="1693775" y="2027813"/>
              <a:ext cx="8404742" cy="1121017"/>
            </a:xfrm>
            <a:prstGeom prst="rect">
              <a:avLst/>
            </a:prstGeom>
          </p:spPr>
          <p:txBody>
            <a:bodyPr wrap="square">
              <a:spAutoFit/>
            </a:bodyPr>
            <a:lstStyle/>
            <a:p>
              <a:pPr algn="just" fontAlgn="auto">
                <a:lnSpc>
                  <a:spcPct val="125000"/>
                </a:lnSpc>
                <a:buFont typeface="Arial" panose="020B0604020202020204" pitchFamily="34" charset="0"/>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       在实验中，</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矩阵的构建往往依赖于领域专家的标定，可能受到专家主观判断的影响，导致标定结果存在偏差。不同专家对同一</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矩阵的标定结果可能会有所不同，增加了题目参数估计的误差，降低了诊断的准确率。这一过程强调了</a:t>
              </a:r>
              <a:r>
                <a:rPr lang="en-US" altLang="zh-CN" sz="12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200" dirty="0">
                  <a:solidFill>
                    <a:schemeClr val="tx1">
                      <a:lumMod val="75000"/>
                    </a:schemeClr>
                  </a:solidFill>
                  <a:latin typeface="微软雅黑" panose="020B0503020204020204" pitchFamily="34" charset="-122"/>
                  <a:ea typeface="微软雅黑" panose="020B0503020204020204" pitchFamily="34" charset="-122"/>
                  <a:sym typeface="+mn-ea"/>
                </a:rPr>
                <a:t>矩阵在认知诊断中的基础性作用，其质量的高低直接关系到诊断结果的效果。</a:t>
              </a:r>
            </a:p>
          </p:txBody>
        </p:sp>
      </p:grpSp>
    </p:spTree>
    <p:extLst>
      <p:ext uri="{BB962C8B-B14F-4D97-AF65-F5344CB8AC3E}">
        <p14:creationId xmlns:p14="http://schemas.microsoft.com/office/powerpoint/2010/main" val="125195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60402" y="3655324"/>
            <a:ext cx="7639806" cy="90524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fontAlgn="auto">
              <a:lnSpc>
                <a:spcPct val="130000"/>
              </a:lnSpc>
              <a:buFont typeface="Arial" panose="020B0604020202020204" pitchFamily="34" charset="0"/>
              <a:buNone/>
            </a:pPr>
            <a:r>
              <a:rPr lang="zh-CN" altLang="en-US" sz="1400" dirty="0">
                <a:solidFill>
                  <a:schemeClr val="tx1">
                    <a:lumMod val="75000"/>
                  </a:schemeClr>
                </a:solidFill>
                <a:latin typeface="微软雅黑" panose="020B0503020204020204" pitchFamily="34" charset="-122"/>
                <a:ea typeface="微软雅黑" panose="020B0503020204020204" pitchFamily="34" charset="-122"/>
                <a:sym typeface="+mn-ea"/>
              </a:rPr>
              <a:t>本研究通过提出一种更简单高效、适用于多级评分认知诊断模型的</a:t>
            </a:r>
            <a:r>
              <a:rPr lang="en-US" altLang="zh-CN" sz="1400" dirty="0">
                <a:solidFill>
                  <a:schemeClr val="tx1">
                    <a:lumMod val="75000"/>
                  </a:schemeClr>
                </a:solidFill>
                <a:latin typeface="微软雅黑" panose="020B0503020204020204" pitchFamily="34" charset="-122"/>
                <a:ea typeface="微软雅黑" panose="020B0503020204020204" pitchFamily="34" charset="-122"/>
                <a:sym typeface="+mn-ea"/>
              </a:rPr>
              <a:t>Q</a:t>
            </a:r>
            <a:r>
              <a:rPr lang="zh-CN" altLang="en-US" sz="1400" dirty="0">
                <a:solidFill>
                  <a:schemeClr val="tx1">
                    <a:lumMod val="75000"/>
                  </a:schemeClr>
                </a:solidFill>
                <a:latin typeface="微软雅黑" panose="020B0503020204020204" pitchFamily="34" charset="-122"/>
                <a:ea typeface="微软雅黑" panose="020B0503020204020204" pitchFamily="34" charset="-122"/>
                <a:sym typeface="+mn-ea"/>
              </a:rPr>
              <a:t>矩阵修正方法，为教育评价领域带来新的视角和解决策略，提高教育评价的科学性和实用性，为教育改革和个性化教学的推进提供了有力的支持，促进教学质量的提升和学习效果的优化。</a:t>
            </a:r>
          </a:p>
        </p:txBody>
      </p:sp>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现存问题与研究意义</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powerpoint template design by DAJU_PPT正版来源小红书大橘PPT微信DAJU_PPT请勿抄袭搬运！盗版必究！">
            <a:extLst>
              <a:ext uri="{FF2B5EF4-FFF2-40B4-BE49-F238E27FC236}">
                <a16:creationId xmlns:a16="http://schemas.microsoft.com/office/drawing/2014/main" id="{38BB0A80-ACB9-2A4C-EFAE-5148B48158C1}"/>
              </a:ext>
            </a:extLst>
          </p:cNvPr>
          <p:cNvSpPr/>
          <p:nvPr/>
        </p:nvSpPr>
        <p:spPr>
          <a:xfrm>
            <a:off x="611560" y="1131590"/>
            <a:ext cx="2664296" cy="2156049"/>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14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3" name="powerpoint template design by DAJU_PPT正版来源小红书大橘PPT微信DAJU_PPT请勿抄袭搬运！盗版必究！">
            <a:extLst>
              <a:ext uri="{FF2B5EF4-FFF2-40B4-BE49-F238E27FC236}">
                <a16:creationId xmlns:a16="http://schemas.microsoft.com/office/drawing/2014/main" id="{498EE132-37CC-4E90-B864-EE65F9E5F2D7}"/>
              </a:ext>
            </a:extLst>
          </p:cNvPr>
          <p:cNvSpPr/>
          <p:nvPr/>
        </p:nvSpPr>
        <p:spPr>
          <a:xfrm>
            <a:off x="3419872" y="1131590"/>
            <a:ext cx="2664296" cy="2156049"/>
          </a:xfrm>
          <a:prstGeom prst="roundRect">
            <a:avLst>
              <a:gd name="adj" fmla="val 5200"/>
            </a:avLst>
          </a:prstGeom>
          <a:noFill/>
          <a:ln w="12700" cap="flat" cmpd="sng" algn="ctr">
            <a:solidFill>
              <a:schemeClr val="accent2"/>
            </a:solidFill>
            <a:prstDash val="dash"/>
          </a:ln>
          <a:effectLst/>
        </p:spPr>
        <p:txBody>
          <a:bodyPr rtlCol="0" anchor="ctr"/>
          <a:lstStyle/>
          <a:p>
            <a:pPr lvl="0" algn="ctr"/>
            <a:endParaRPr lang="zh-CN" altLang="en-US" sz="14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4" name="powerpoint template design by DAJU_PPT正版来源小红书大橘PPT微信DAJU_PPT请勿抄袭搬运！盗版必究！">
            <a:extLst>
              <a:ext uri="{FF2B5EF4-FFF2-40B4-BE49-F238E27FC236}">
                <a16:creationId xmlns:a16="http://schemas.microsoft.com/office/drawing/2014/main" id="{26B858F2-9978-0B69-CCEF-0E9A8E4C73AA}"/>
              </a:ext>
            </a:extLst>
          </p:cNvPr>
          <p:cNvSpPr/>
          <p:nvPr/>
        </p:nvSpPr>
        <p:spPr>
          <a:xfrm>
            <a:off x="6225913" y="1131590"/>
            <a:ext cx="2664296" cy="2156049"/>
          </a:xfrm>
          <a:prstGeom prst="roundRect">
            <a:avLst>
              <a:gd name="adj" fmla="val 5200"/>
            </a:avLst>
          </a:prstGeom>
          <a:noFill/>
          <a:ln w="12700" cap="flat" cmpd="sng" algn="ctr">
            <a:solidFill>
              <a:srgbClr val="006369"/>
            </a:solidFill>
            <a:prstDash val="dash"/>
          </a:ln>
          <a:effectLst/>
        </p:spPr>
        <p:txBody>
          <a:bodyPr rtlCol="0" anchor="ctr"/>
          <a:lstStyle/>
          <a:p>
            <a:pPr lvl="0" algn="ctr"/>
            <a:endParaRPr lang="zh-CN" altLang="en-US" sz="14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 name="powerpoint template design by DAJU_PPT正版来源小红书大橘PPT微信DAJU_PPT请勿抄袭搬运！盗版必究！">
            <a:extLst>
              <a:ext uri="{FF2B5EF4-FFF2-40B4-BE49-F238E27FC236}">
                <a16:creationId xmlns:a16="http://schemas.microsoft.com/office/drawing/2014/main" id="{EA1B0B61-987A-2CA7-CCCF-DB5832AB6960}"/>
              </a:ext>
            </a:extLst>
          </p:cNvPr>
          <p:cNvSpPr txBox="1"/>
          <p:nvPr/>
        </p:nvSpPr>
        <p:spPr>
          <a:xfrm>
            <a:off x="858897" y="1148530"/>
            <a:ext cx="2237382" cy="579518"/>
          </a:xfrm>
          <a:prstGeom prst="rect">
            <a:avLst/>
          </a:prstGeom>
          <a:noFill/>
          <a:ln>
            <a:noFill/>
          </a:ln>
        </p:spPr>
        <p:txBody>
          <a:bodyPr wrap="square" lIns="0" tIns="0" rIns="0" bIns="0" rtlCol="0">
            <a:spAutoFit/>
          </a:bodyPr>
          <a:lstStyle/>
          <a:p>
            <a:pPr algn="ctr">
              <a:lnSpc>
                <a:spcPct val="150000"/>
              </a:lnSpc>
            </a:pPr>
            <a:r>
              <a:rPr lang="en-US" altLang="zh-CN" sz="2800" b="1" dirty="0">
                <a:solidFill>
                  <a:srgbClr val="006369"/>
                </a:solidFill>
                <a:cs typeface="+mn-ea"/>
                <a:sym typeface="+mn-lt"/>
              </a:rPr>
              <a:t>01</a:t>
            </a:r>
          </a:p>
        </p:txBody>
      </p:sp>
      <p:sp>
        <p:nvSpPr>
          <p:cNvPr id="6" name="powerpoint template design by DAJU_PPT正版来源小红书大橘PPT微信DAJU_PPT请勿抄袭搬运！盗版必究！">
            <a:extLst>
              <a:ext uri="{FF2B5EF4-FFF2-40B4-BE49-F238E27FC236}">
                <a16:creationId xmlns:a16="http://schemas.microsoft.com/office/drawing/2014/main" id="{B1C68353-E305-F256-D419-D723698F0C6F}"/>
              </a:ext>
            </a:extLst>
          </p:cNvPr>
          <p:cNvSpPr txBox="1"/>
          <p:nvPr/>
        </p:nvSpPr>
        <p:spPr>
          <a:xfrm>
            <a:off x="3667209" y="1148530"/>
            <a:ext cx="2237382" cy="579518"/>
          </a:xfrm>
          <a:prstGeom prst="rect">
            <a:avLst/>
          </a:prstGeom>
          <a:noFill/>
          <a:ln>
            <a:noFill/>
          </a:ln>
        </p:spPr>
        <p:txBody>
          <a:bodyPr wrap="square" lIns="0" tIns="0" rIns="0" bIns="0" rtlCol="0">
            <a:spAutoFit/>
          </a:bodyPr>
          <a:lstStyle/>
          <a:p>
            <a:pPr algn="ctr">
              <a:lnSpc>
                <a:spcPct val="150000"/>
              </a:lnSpc>
            </a:pPr>
            <a:r>
              <a:rPr lang="en-US" altLang="zh-CN" sz="2800" b="1" dirty="0">
                <a:solidFill>
                  <a:srgbClr val="4BB1A5"/>
                </a:solidFill>
                <a:cs typeface="+mn-ea"/>
                <a:sym typeface="+mn-lt"/>
              </a:rPr>
              <a:t>02</a:t>
            </a:r>
          </a:p>
        </p:txBody>
      </p:sp>
      <p:sp>
        <p:nvSpPr>
          <p:cNvPr id="7" name="powerpoint template design by DAJU_PPT正版来源小红书大橘PPT微信DAJU_PPT请勿抄袭搬运！盗版必究！">
            <a:extLst>
              <a:ext uri="{FF2B5EF4-FFF2-40B4-BE49-F238E27FC236}">
                <a16:creationId xmlns:a16="http://schemas.microsoft.com/office/drawing/2014/main" id="{FE97990D-9D06-8AB8-FCB1-AD7D30651777}"/>
              </a:ext>
            </a:extLst>
          </p:cNvPr>
          <p:cNvSpPr txBox="1"/>
          <p:nvPr/>
        </p:nvSpPr>
        <p:spPr>
          <a:xfrm>
            <a:off x="6473250" y="1148530"/>
            <a:ext cx="2237382" cy="579518"/>
          </a:xfrm>
          <a:prstGeom prst="rect">
            <a:avLst/>
          </a:prstGeom>
          <a:noFill/>
          <a:ln>
            <a:noFill/>
          </a:ln>
        </p:spPr>
        <p:txBody>
          <a:bodyPr wrap="square" lIns="0" tIns="0" rIns="0" bIns="0" rtlCol="0">
            <a:spAutoFit/>
          </a:bodyPr>
          <a:lstStyle/>
          <a:p>
            <a:pPr algn="ctr">
              <a:lnSpc>
                <a:spcPct val="150000"/>
              </a:lnSpc>
            </a:pPr>
            <a:r>
              <a:rPr lang="en-US" altLang="zh-CN" sz="2800" b="1" dirty="0">
                <a:solidFill>
                  <a:srgbClr val="006369"/>
                </a:solidFill>
                <a:cs typeface="+mn-ea"/>
                <a:sym typeface="+mn-lt"/>
              </a:rPr>
              <a:t>03</a:t>
            </a:r>
          </a:p>
        </p:txBody>
      </p:sp>
      <p:sp>
        <p:nvSpPr>
          <p:cNvPr id="8" name="powerpoint template design by DAJU_PPT正版来源小红书大橘PPT微信DAJU_PPT请勿抄袭搬运！盗版必究！">
            <a:extLst>
              <a:ext uri="{FF2B5EF4-FFF2-40B4-BE49-F238E27FC236}">
                <a16:creationId xmlns:a16="http://schemas.microsoft.com/office/drawing/2014/main" id="{58A82A28-CFE8-8349-D39E-01E5EAB9CF8F}"/>
              </a:ext>
            </a:extLst>
          </p:cNvPr>
          <p:cNvSpPr txBox="1"/>
          <p:nvPr/>
        </p:nvSpPr>
        <p:spPr>
          <a:xfrm>
            <a:off x="3685772" y="1834504"/>
            <a:ext cx="2207517" cy="1176925"/>
          </a:xfrm>
          <a:prstGeom prst="rect">
            <a:avLst/>
          </a:prstGeom>
          <a:noFill/>
          <a:ln>
            <a:noFill/>
          </a:ln>
        </p:spPr>
        <p:txBody>
          <a:bodyPr wrap="square" lIns="0" tIns="0" rIns="0" bIns="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随着大数据的发展，大样本数据在教育环境中越来越常见，当前的一些修正方法在大样本情况下的表现并不理想，限制了其在实际教育评价中的应用范围。</a:t>
            </a:r>
          </a:p>
        </p:txBody>
      </p:sp>
      <p:sp>
        <p:nvSpPr>
          <p:cNvPr id="9" name="powerpoint template design by DAJU_PPT正版来源小红书大橘PPT微信DAJU_PPT请勿抄袭搬运！盗版必究！">
            <a:extLst>
              <a:ext uri="{FF2B5EF4-FFF2-40B4-BE49-F238E27FC236}">
                <a16:creationId xmlns:a16="http://schemas.microsoft.com/office/drawing/2014/main" id="{4B907FC8-80FC-CDB4-71C7-00AE481CDB1A}"/>
              </a:ext>
            </a:extLst>
          </p:cNvPr>
          <p:cNvSpPr txBox="1"/>
          <p:nvPr/>
        </p:nvSpPr>
        <p:spPr>
          <a:xfrm>
            <a:off x="858897" y="1834504"/>
            <a:ext cx="2207517" cy="1176925"/>
          </a:xfrm>
          <a:prstGeom prst="rect">
            <a:avLst/>
          </a:prstGeom>
          <a:noFill/>
          <a:ln>
            <a:noFill/>
          </a:ln>
        </p:spPr>
        <p:txBody>
          <a:bodyPr wrap="square" lIns="0" tIns="0" rIns="0" bIns="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现有的</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矩阵修正方法通常拥有复杂的计算过程和操作步骤，缺乏普及率和应用性。因此，构建一个简单且高效的修正方法对于</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latin typeface="微软雅黑" panose="020B0503020204020204" pitchFamily="34" charset="-122"/>
                <a:ea typeface="微软雅黑" panose="020B0503020204020204" pitchFamily="34" charset="-122"/>
                <a:cs typeface="+mn-ea"/>
                <a:sym typeface="+mn-lt"/>
              </a:rPr>
              <a:t>矩阵修正非常重要。</a:t>
            </a:r>
          </a:p>
        </p:txBody>
      </p:sp>
      <p:sp>
        <p:nvSpPr>
          <p:cNvPr id="10" name="powerpoint template design by DAJU_PPT正版来源小红书大橘PPT微信DAJU_PPT请勿抄袭搬运！盗版必究！">
            <a:extLst>
              <a:ext uri="{FF2B5EF4-FFF2-40B4-BE49-F238E27FC236}">
                <a16:creationId xmlns:a16="http://schemas.microsoft.com/office/drawing/2014/main" id="{2548A22A-F0FF-793D-20C2-DDCEE8533564}"/>
              </a:ext>
            </a:extLst>
          </p:cNvPr>
          <p:cNvSpPr txBox="1"/>
          <p:nvPr/>
        </p:nvSpPr>
        <p:spPr>
          <a:xfrm>
            <a:off x="6473250" y="1834504"/>
            <a:ext cx="2207517" cy="936860"/>
          </a:xfrm>
          <a:prstGeom prst="rect">
            <a:avLst/>
          </a:prstGeom>
          <a:noFill/>
          <a:ln>
            <a:noFill/>
          </a:ln>
        </p:spPr>
        <p:txBody>
          <a:bodyPr wrap="square" lIns="0" tIns="0" rIns="0" bIns="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cs typeface="+mn-ea"/>
                <a:sym typeface="+mn-lt"/>
              </a:rPr>
              <a:t>随着教育测验项目的多元化，测验中主观题占比越来越大，如今的修正方法大部分仅适用于二级评分模型。</a:t>
            </a:r>
          </a:p>
        </p:txBody>
      </p:sp>
    </p:spTree>
    <p:extLst>
      <p:ext uri="{BB962C8B-B14F-4D97-AF65-F5344CB8AC3E}">
        <p14:creationId xmlns:p14="http://schemas.microsoft.com/office/powerpoint/2010/main" val="292678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理论基础</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C93E4247-1044-FF89-FF6E-6851B8593A20}"/>
              </a:ext>
            </a:extLst>
          </p:cNvPr>
          <p:cNvPicPr>
            <a:picLocks noChangeAspect="1"/>
          </p:cNvPicPr>
          <p:nvPr/>
        </p:nvPicPr>
        <p:blipFill>
          <a:blip r:embed="rId2"/>
          <a:stretch>
            <a:fillRect/>
          </a:stretch>
        </p:blipFill>
        <p:spPr>
          <a:xfrm>
            <a:off x="3912696" y="915566"/>
            <a:ext cx="4982947" cy="3590043"/>
          </a:xfrm>
          <a:prstGeom prst="rect">
            <a:avLst/>
          </a:prstGeom>
        </p:spPr>
      </p:pic>
      <p:graphicFrame>
        <p:nvGraphicFramePr>
          <p:cNvPr id="31" name="图示 30">
            <a:extLst>
              <a:ext uri="{FF2B5EF4-FFF2-40B4-BE49-F238E27FC236}">
                <a16:creationId xmlns:a16="http://schemas.microsoft.com/office/drawing/2014/main" id="{8CB31135-2969-020D-38A3-0B62B819E16C}"/>
              </a:ext>
            </a:extLst>
          </p:cNvPr>
          <p:cNvGraphicFramePr/>
          <p:nvPr>
            <p:extLst>
              <p:ext uri="{D42A27DB-BD31-4B8C-83A1-F6EECF244321}">
                <p14:modId xmlns:p14="http://schemas.microsoft.com/office/powerpoint/2010/main" val="590830156"/>
              </p:ext>
            </p:extLst>
          </p:nvPr>
        </p:nvGraphicFramePr>
        <p:xfrm>
          <a:off x="440425" y="916589"/>
          <a:ext cx="2915815" cy="358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187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理论基础</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469EC42F-0668-A061-5B4C-90E63AE10DDB}"/>
              </a:ext>
            </a:extLst>
          </p:cNvPr>
          <p:cNvPicPr>
            <a:picLocks noChangeAspect="1"/>
          </p:cNvPicPr>
          <p:nvPr/>
        </p:nvPicPr>
        <p:blipFill>
          <a:blip r:embed="rId2"/>
          <a:stretch>
            <a:fillRect/>
          </a:stretch>
        </p:blipFill>
        <p:spPr>
          <a:xfrm>
            <a:off x="3419872" y="987574"/>
            <a:ext cx="5520809" cy="3312486"/>
          </a:xfrm>
          <a:prstGeom prst="rect">
            <a:avLst/>
          </a:prstGeom>
        </p:spPr>
      </p:pic>
      <p:sp>
        <p:nvSpPr>
          <p:cNvPr id="4" name="文本框 3">
            <a:extLst>
              <a:ext uri="{FF2B5EF4-FFF2-40B4-BE49-F238E27FC236}">
                <a16:creationId xmlns:a16="http://schemas.microsoft.com/office/drawing/2014/main" id="{C8C0CE55-C0B4-793D-40CC-A4D2FA999D57}"/>
              </a:ext>
            </a:extLst>
          </p:cNvPr>
          <p:cNvSpPr txBox="1"/>
          <p:nvPr/>
        </p:nvSpPr>
        <p:spPr>
          <a:xfrm>
            <a:off x="4811153" y="4393492"/>
            <a:ext cx="2856872" cy="307777"/>
          </a:xfrm>
          <a:prstGeom prst="rect">
            <a:avLst/>
          </a:prstGeom>
          <a:noFill/>
        </p:spPr>
        <p:txBody>
          <a:bodyPr wrap="none" rtlCol="0">
            <a:spAutoFit/>
          </a:bodyPr>
          <a:lstStyle/>
          <a:p>
            <a:r>
              <a:rPr lang="zh-CN" altLang="en-US" sz="1400" i="0" dirty="0">
                <a:solidFill>
                  <a:srgbClr val="000000"/>
                </a:solidFill>
                <a:effectLst/>
                <a:latin typeface="微软雅黑" panose="020B0503020204020204" pitchFamily="34" charset="-122"/>
                <a:ea typeface="微软雅黑" panose="020B0503020204020204" pitchFamily="34" charset="-122"/>
              </a:rPr>
              <a:t>图</a:t>
            </a:r>
            <a:r>
              <a:rPr lang="en-US" altLang="zh-CN" sz="1400" i="0" dirty="0">
                <a:solidFill>
                  <a:srgbClr val="000000"/>
                </a:solidFill>
                <a:effectLst/>
                <a:latin typeface="微软雅黑" panose="020B0503020204020204" pitchFamily="34" charset="-122"/>
                <a:ea typeface="微软雅黑" panose="020B0503020204020204" pitchFamily="34" charset="-122"/>
              </a:rPr>
              <a:t>2 </a:t>
            </a:r>
            <a:r>
              <a:rPr lang="zh-CN" altLang="en-US" sz="1400" i="0" dirty="0">
                <a:solidFill>
                  <a:srgbClr val="000000"/>
                </a:solidFill>
                <a:effectLst/>
                <a:latin typeface="微软雅黑" panose="020B0503020204020204" pitchFamily="34" charset="-122"/>
                <a:ea typeface="微软雅黑" panose="020B0503020204020204" pitchFamily="34" charset="-122"/>
              </a:rPr>
              <a:t>属性层次结构</a:t>
            </a:r>
            <a:r>
              <a:rPr lang="zh-CN" altLang="en-US" sz="1400" dirty="0">
                <a:solidFill>
                  <a:srgbClr val="000000"/>
                </a:solidFill>
                <a:latin typeface="微软雅黑" panose="020B0503020204020204" pitchFamily="34" charset="-122"/>
                <a:ea typeface="微软雅黑" panose="020B0503020204020204" pitchFamily="34" charset="-122"/>
              </a:rPr>
              <a:t>的五种基本类型</a:t>
            </a:r>
            <a:endParaRPr lang="zh-CN" altLang="en-US" sz="1400" dirty="0"/>
          </a:p>
        </p:txBody>
      </p:sp>
      <p:sp>
        <p:nvSpPr>
          <p:cNvPr id="16" name="powerpoint template design by DAJU_PPT正版来源小红书大橘PPT微信DAJU_PPT请勿抄袭搬运！盗版必究！-4">
            <a:extLst>
              <a:ext uri="{FF2B5EF4-FFF2-40B4-BE49-F238E27FC236}">
                <a16:creationId xmlns:a16="http://schemas.microsoft.com/office/drawing/2014/main" id="{5E246FE8-4B4C-B340-EA45-4E3FB0849333}"/>
              </a:ext>
            </a:extLst>
          </p:cNvPr>
          <p:cNvSpPr txBox="1"/>
          <p:nvPr/>
        </p:nvSpPr>
        <p:spPr>
          <a:xfrm>
            <a:off x="316620" y="3042389"/>
            <a:ext cx="2870690" cy="252761"/>
          </a:xfrm>
          <a:prstGeom prst="rect">
            <a:avLst/>
          </a:prstGeom>
          <a:noFill/>
        </p:spPr>
        <p:txBody>
          <a:bodyPr wrap="square" lIns="0" tIns="0" rIns="0" bIns="0" rtlCol="0">
            <a:spAutoFit/>
          </a:bodyPr>
          <a:lstStyle/>
          <a:p>
            <a:pPr algn="just">
              <a:lnSpc>
                <a:spcPct val="130000"/>
              </a:lnSpc>
            </a:pP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28" name="powerpoint template design by DAJU_PPT正版来源小红书大橘PPT微信DAJU_PPT请勿抄袭搬运！盗版必究！-1">
            <a:extLst>
              <a:ext uri="{FF2B5EF4-FFF2-40B4-BE49-F238E27FC236}">
                <a16:creationId xmlns:a16="http://schemas.microsoft.com/office/drawing/2014/main" id="{556F865E-F726-D8CF-DCE6-8B111CDA4617}"/>
              </a:ext>
            </a:extLst>
          </p:cNvPr>
          <p:cNvSpPr/>
          <p:nvPr/>
        </p:nvSpPr>
        <p:spPr>
          <a:xfrm>
            <a:off x="263873" y="1031682"/>
            <a:ext cx="3011983" cy="1092993"/>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29" name="文本框 28">
            <a:extLst>
              <a:ext uri="{FF2B5EF4-FFF2-40B4-BE49-F238E27FC236}">
                <a16:creationId xmlns:a16="http://schemas.microsoft.com/office/drawing/2014/main" id="{C5EB81CA-37AD-86D0-FB0D-0704692A19AB}"/>
              </a:ext>
            </a:extLst>
          </p:cNvPr>
          <p:cNvSpPr txBox="1"/>
          <p:nvPr/>
        </p:nvSpPr>
        <p:spPr>
          <a:xfrm>
            <a:off x="287399" y="1138274"/>
            <a:ext cx="1330936" cy="458908"/>
          </a:xfrm>
          <a:prstGeom prst="rect">
            <a:avLst/>
          </a:prstGeom>
          <a:noFill/>
        </p:spPr>
        <p:txBody>
          <a:bodyPr wrap="square" rtlCol="0">
            <a:spAutoFit/>
          </a:bodyPr>
          <a:lstStyle/>
          <a:p>
            <a:pPr>
              <a:lnSpc>
                <a:spcPct val="150000"/>
              </a:lnSpc>
            </a:pPr>
            <a:r>
              <a:rPr lang="zh-CN" altLang="en-US" b="1" dirty="0">
                <a:solidFill>
                  <a:srgbClr val="006369"/>
                </a:solidFill>
                <a:latin typeface="微软雅黑" panose="020B0503020204020204" pitchFamily="34" charset="-122"/>
                <a:ea typeface="微软雅黑" panose="020B0503020204020204" pitchFamily="34" charset="-122"/>
              </a:rPr>
              <a:t>属性</a:t>
            </a:r>
          </a:p>
        </p:txBody>
      </p:sp>
      <p:sp>
        <p:nvSpPr>
          <p:cNvPr id="31" name="powerpoint template design by DAJU_PPT正版来源小红书大橘PPT微信DAJU_PPT请勿抄袭搬运！盗版必究！-2">
            <a:extLst>
              <a:ext uri="{FF2B5EF4-FFF2-40B4-BE49-F238E27FC236}">
                <a16:creationId xmlns:a16="http://schemas.microsoft.com/office/drawing/2014/main" id="{FFE977D9-A19D-E9CB-E444-0FCFCEF5AE22}"/>
              </a:ext>
            </a:extLst>
          </p:cNvPr>
          <p:cNvSpPr txBox="1"/>
          <p:nvPr/>
        </p:nvSpPr>
        <p:spPr>
          <a:xfrm>
            <a:off x="372340" y="1658334"/>
            <a:ext cx="2870690" cy="234680"/>
          </a:xfrm>
          <a:prstGeom prst="rect">
            <a:avLst/>
          </a:prstGeom>
          <a:noFill/>
        </p:spPr>
        <p:txBody>
          <a:bodyPr wrap="square" lIns="0" tIns="0" rIns="0" bIns="0" rtlCol="0">
            <a:spAutoFit/>
          </a:bodyPr>
          <a:lstStyle/>
          <a:p>
            <a:pPr algn="just">
              <a:lnSpc>
                <a:spcPct val="130000"/>
              </a:lnSpc>
            </a:pPr>
            <a:r>
              <a:rPr lang="zh-CN" altLang="en-US" sz="1300" dirty="0">
                <a:solidFill>
                  <a:schemeClr val="tx1">
                    <a:lumMod val="75000"/>
                  </a:schemeClr>
                </a:solidFill>
                <a:latin typeface="微软雅黑" panose="020B0503020204020204" pitchFamily="34" charset="-122"/>
                <a:ea typeface="微软雅黑" panose="020B0503020204020204" pitchFamily="34" charset="-122"/>
                <a:cs typeface="+mn-ea"/>
                <a:sym typeface="+mn-lt"/>
              </a:rPr>
              <a:t>学生需要掌握的基本知识单元或技能</a:t>
            </a:r>
            <a:endParaRPr lang="en-US" altLang="zh-CN" sz="13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2" name="powerpoint template design by DAJU_PPT正版来源小红书大橘PPT微信DAJU_PPT请勿抄袭搬运！盗版必究！-1">
            <a:extLst>
              <a:ext uri="{FF2B5EF4-FFF2-40B4-BE49-F238E27FC236}">
                <a16:creationId xmlns:a16="http://schemas.microsoft.com/office/drawing/2014/main" id="{B7683352-7D39-9282-FF39-606680A7E46B}"/>
              </a:ext>
            </a:extLst>
          </p:cNvPr>
          <p:cNvSpPr/>
          <p:nvPr/>
        </p:nvSpPr>
        <p:spPr>
          <a:xfrm>
            <a:off x="263873" y="2372932"/>
            <a:ext cx="3011983" cy="1927128"/>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33" name="文本框 32">
            <a:extLst>
              <a:ext uri="{FF2B5EF4-FFF2-40B4-BE49-F238E27FC236}">
                <a16:creationId xmlns:a16="http://schemas.microsoft.com/office/drawing/2014/main" id="{71256A6B-C0CD-B71E-58A3-B9D655F2A2AA}"/>
              </a:ext>
            </a:extLst>
          </p:cNvPr>
          <p:cNvSpPr txBox="1"/>
          <p:nvPr/>
        </p:nvSpPr>
        <p:spPr>
          <a:xfrm>
            <a:off x="287398" y="2479524"/>
            <a:ext cx="1692313" cy="458908"/>
          </a:xfrm>
          <a:prstGeom prst="rect">
            <a:avLst/>
          </a:prstGeom>
          <a:noFill/>
        </p:spPr>
        <p:txBody>
          <a:bodyPr wrap="square" rtlCol="0">
            <a:spAutoFit/>
          </a:bodyPr>
          <a:lstStyle/>
          <a:p>
            <a:pPr>
              <a:lnSpc>
                <a:spcPct val="150000"/>
              </a:lnSpc>
            </a:pPr>
            <a:r>
              <a:rPr lang="zh-CN" altLang="en-US" b="1" dirty="0">
                <a:solidFill>
                  <a:srgbClr val="006369"/>
                </a:solidFill>
                <a:latin typeface="微软雅黑" panose="020B0503020204020204" pitchFamily="34" charset="-122"/>
                <a:ea typeface="微软雅黑" panose="020B0503020204020204" pitchFamily="34" charset="-122"/>
              </a:rPr>
              <a:t>属性层次结构</a:t>
            </a:r>
          </a:p>
        </p:txBody>
      </p:sp>
      <p:sp>
        <p:nvSpPr>
          <p:cNvPr id="36" name="powerpoint template design by DAJU_PPT正版来源小红书大橘PPT微信DAJU_PPT请勿抄袭搬运！盗版必究！-2">
            <a:extLst>
              <a:ext uri="{FF2B5EF4-FFF2-40B4-BE49-F238E27FC236}">
                <a16:creationId xmlns:a16="http://schemas.microsoft.com/office/drawing/2014/main" id="{28C8C766-C77F-14AC-8D29-C7F829850322}"/>
              </a:ext>
            </a:extLst>
          </p:cNvPr>
          <p:cNvSpPr txBox="1"/>
          <p:nvPr/>
        </p:nvSpPr>
        <p:spPr>
          <a:xfrm>
            <a:off x="372340" y="2999584"/>
            <a:ext cx="2870690" cy="1014893"/>
          </a:xfrm>
          <a:prstGeom prst="rect">
            <a:avLst/>
          </a:prstGeom>
          <a:noFill/>
        </p:spPr>
        <p:txBody>
          <a:bodyPr wrap="square" lIns="0" tIns="0" rIns="0" bIns="0" rtlCol="0">
            <a:spAutoFit/>
          </a:bodyPr>
          <a:lstStyle/>
          <a:p>
            <a:pPr algn="just">
              <a:lnSpc>
                <a:spcPct val="130000"/>
              </a:lnSpc>
            </a:pPr>
            <a:r>
              <a:rPr lang="zh-CN" altLang="en-US" sz="1300" dirty="0">
                <a:latin typeface="微软雅黑" panose="020B0503020204020204" pitchFamily="34" charset="-122"/>
                <a:ea typeface="微软雅黑" panose="020B0503020204020204" pitchFamily="34" charset="-122"/>
                <a:cs typeface="+mn-ea"/>
                <a:sym typeface="+mn-lt"/>
              </a:rPr>
              <a:t>将基本的知识单元或技能按照它们之间的依赖关系和发展顺序进行组织，形成结构化的知识体系，反映不同属性之间的内在逻辑和发展路径</a:t>
            </a:r>
            <a:endParaRPr lang="en-US" altLang="zh-CN" sz="13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1252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理论基础</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FB839A0A-8B31-FBD5-80E8-B4197057D77F}"/>
              </a:ext>
            </a:extLst>
          </p:cNvPr>
          <p:cNvSpPr txBox="1"/>
          <p:nvPr/>
        </p:nvSpPr>
        <p:spPr>
          <a:xfrm>
            <a:off x="5292080" y="1380014"/>
            <a:ext cx="2182008" cy="307777"/>
          </a:xfrm>
          <a:prstGeom prst="rect">
            <a:avLst/>
          </a:prstGeom>
          <a:noFill/>
        </p:spPr>
        <p:txBody>
          <a:bodyPr wrap="none" rtlCol="0">
            <a:spAutoFit/>
          </a:bodyPr>
          <a:lstStyle/>
          <a:p>
            <a:r>
              <a:rPr lang="zh-CN" altLang="en-US" sz="1400" i="0" dirty="0">
                <a:solidFill>
                  <a:srgbClr val="000000"/>
                </a:solidFill>
                <a:effectLst/>
                <a:latin typeface="微软雅黑" panose="020B0503020204020204" pitchFamily="34" charset="-122"/>
                <a:ea typeface="微软雅黑" panose="020B0503020204020204" pitchFamily="34" charset="-122"/>
              </a:rPr>
              <a:t>表</a:t>
            </a:r>
            <a:r>
              <a:rPr lang="en-US" altLang="zh-CN" sz="1400" i="0" dirty="0">
                <a:solidFill>
                  <a:srgbClr val="000000"/>
                </a:solidFill>
                <a:effectLst/>
                <a:latin typeface="微软雅黑" panose="020B0503020204020204" pitchFamily="34" charset="-122"/>
                <a:ea typeface="微软雅黑" panose="020B0503020204020204" pitchFamily="34" charset="-122"/>
              </a:rPr>
              <a:t>1 </a:t>
            </a:r>
            <a:r>
              <a:rPr lang="zh-CN" altLang="en-US" sz="1400" i="0" dirty="0">
                <a:solidFill>
                  <a:srgbClr val="000000"/>
                </a:solidFill>
                <a:effectLst/>
                <a:latin typeface="微软雅黑" panose="020B0503020204020204" pitchFamily="34" charset="-122"/>
                <a:ea typeface="微软雅黑" panose="020B0503020204020204" pitchFamily="34" charset="-122"/>
              </a:rPr>
              <a:t>基本算术项的</a:t>
            </a:r>
            <a:r>
              <a:rPr lang="en-US" altLang="zh-CN" sz="1400" i="0" dirty="0">
                <a:solidFill>
                  <a:srgbClr val="000000"/>
                </a:solidFill>
                <a:effectLst/>
                <a:latin typeface="微软雅黑" panose="020B0503020204020204" pitchFamily="34" charset="-122"/>
                <a:ea typeface="微软雅黑" panose="020B0503020204020204" pitchFamily="34" charset="-122"/>
              </a:rPr>
              <a:t>Q-</a:t>
            </a:r>
            <a:r>
              <a:rPr lang="zh-CN" altLang="en-US" sz="1400" i="0" dirty="0">
                <a:solidFill>
                  <a:srgbClr val="000000"/>
                </a:solidFill>
                <a:effectLst/>
                <a:latin typeface="微软雅黑" panose="020B0503020204020204" pitchFamily="34" charset="-122"/>
                <a:ea typeface="微软雅黑" panose="020B0503020204020204" pitchFamily="34" charset="-122"/>
              </a:rPr>
              <a:t>矩阵</a:t>
            </a:r>
            <a:endParaRPr lang="zh-CN" altLang="en-US" sz="1400" dirty="0"/>
          </a:p>
        </p:txBody>
      </p:sp>
      <p:grpSp>
        <p:nvGrpSpPr>
          <p:cNvPr id="19" name="组合 18">
            <a:extLst>
              <a:ext uri="{FF2B5EF4-FFF2-40B4-BE49-F238E27FC236}">
                <a16:creationId xmlns:a16="http://schemas.microsoft.com/office/drawing/2014/main" id="{60D13F8A-6CAE-32DE-51C0-B582DC2050E9}"/>
              </a:ext>
            </a:extLst>
          </p:cNvPr>
          <p:cNvGrpSpPr/>
          <p:nvPr/>
        </p:nvGrpSpPr>
        <p:grpSpPr>
          <a:xfrm>
            <a:off x="643898" y="1563033"/>
            <a:ext cx="2847982" cy="1570845"/>
            <a:chOff x="1447237" y="3104287"/>
            <a:chExt cx="3148885" cy="1570845"/>
          </a:xfrm>
        </p:grpSpPr>
        <p:sp>
          <p:nvSpPr>
            <p:cNvPr id="21" name="文本框 20">
              <a:extLst>
                <a:ext uri="{FF2B5EF4-FFF2-40B4-BE49-F238E27FC236}">
                  <a16:creationId xmlns:a16="http://schemas.microsoft.com/office/drawing/2014/main" id="{2CA85095-A455-8EA5-7B7E-11D91DEE8440}"/>
                </a:ext>
              </a:extLst>
            </p:cNvPr>
            <p:cNvSpPr txBox="1"/>
            <p:nvPr/>
          </p:nvSpPr>
          <p:spPr>
            <a:xfrm>
              <a:off x="1464107" y="3651390"/>
              <a:ext cx="3132015" cy="1023742"/>
            </a:xfrm>
            <a:prstGeom prst="rect">
              <a:avLst/>
            </a:prstGeom>
            <a:noFill/>
          </p:spPr>
          <p:txBody>
            <a:bodyPr wrap="square" rtlCol="0">
              <a:spAutoFit/>
            </a:bodyPr>
            <a:lstStyle/>
            <a:p>
              <a:pPr>
                <a:lnSpc>
                  <a:spcPct val="150000"/>
                </a:lnSpc>
              </a:pPr>
              <a:r>
                <a:rPr lang="en-US" altLang="zh-CN" sz="1400" dirty="0">
                  <a:solidFill>
                    <a:schemeClr val="tx1">
                      <a:lumMod val="75000"/>
                    </a:schemeClr>
                  </a:solidFill>
                  <a:latin typeface="微软雅黑" panose="020B0503020204020204" pitchFamily="34" charset="-122"/>
                  <a:ea typeface="微软雅黑" panose="020B0503020204020204" pitchFamily="34" charset="-122"/>
                </a:rPr>
                <a:t>Q</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矩阵</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表示项目与潜在变量的关联矩阵</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。它的条目由</a:t>
              </a:r>
              <a:r>
                <a:rPr lang="en-US" altLang="zh-CN" sz="1400" dirty="0">
                  <a:solidFill>
                    <a:schemeClr val="tx1">
                      <a:lumMod val="75000"/>
                    </a:schemeClr>
                  </a:solidFill>
                  <a:latin typeface="微软雅黑" panose="020B0503020204020204" pitchFamily="34" charset="-122"/>
                  <a:ea typeface="微软雅黑" panose="020B0503020204020204" pitchFamily="34" charset="-122"/>
                </a:rPr>
                <a:t>1</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schemeClr>
                  </a:solidFill>
                  <a:latin typeface="微软雅黑" panose="020B0503020204020204" pitchFamily="34" charset="-122"/>
                  <a:ea typeface="微软雅黑" panose="020B0503020204020204" pitchFamily="34" charset="-122"/>
                </a:rPr>
                <a:t>0</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组成</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，表示某一属性是否由某项度量。</a:t>
              </a:r>
              <a:endParaRPr lang="zh-CN" altLang="zh-CN" sz="14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7855F6F-A7F6-EF77-A9F9-E7A32A7AD730}"/>
                </a:ext>
              </a:extLst>
            </p:cNvPr>
            <p:cNvSpPr txBox="1"/>
            <p:nvPr/>
          </p:nvSpPr>
          <p:spPr>
            <a:xfrm>
              <a:off x="1447237" y="3104287"/>
              <a:ext cx="1471556" cy="499624"/>
            </a:xfrm>
            <a:prstGeom prst="rect">
              <a:avLst/>
            </a:prstGeom>
            <a:noFill/>
          </p:spPr>
          <p:txBody>
            <a:bodyPr wrap="square" rtlCol="0">
              <a:spAutoFit/>
            </a:bodyPr>
            <a:lstStyle/>
            <a:p>
              <a:pPr>
                <a:lnSpc>
                  <a:spcPct val="150000"/>
                </a:lnSpc>
              </a:pPr>
              <a:r>
                <a:rPr lang="en-US" altLang="zh-CN" sz="2000" b="1" dirty="0">
                  <a:solidFill>
                    <a:srgbClr val="006369"/>
                  </a:solidFill>
                  <a:latin typeface="微软雅黑" panose="020B0503020204020204" pitchFamily="34" charset="-122"/>
                  <a:ea typeface="微软雅黑" panose="020B0503020204020204" pitchFamily="34" charset="-122"/>
                </a:rPr>
                <a:t>Q</a:t>
              </a:r>
              <a:r>
                <a:rPr lang="zh-CN" altLang="en-US" sz="2000" b="1" dirty="0">
                  <a:solidFill>
                    <a:srgbClr val="006369"/>
                  </a:solidFill>
                  <a:latin typeface="微软雅黑" panose="020B0503020204020204" pitchFamily="34" charset="-122"/>
                  <a:ea typeface="微软雅黑" panose="020B0503020204020204" pitchFamily="34" charset="-122"/>
                </a:rPr>
                <a:t>矩阵</a:t>
              </a:r>
            </a:p>
          </p:txBody>
        </p:sp>
      </p:grpSp>
      <p:sp>
        <p:nvSpPr>
          <p:cNvPr id="2" name="powerpoint template design by DAJU_PPT正版来源小红书大橘PPT微信DAJU_PPT请勿抄袭搬运！盗版必究！-1">
            <a:extLst>
              <a:ext uri="{FF2B5EF4-FFF2-40B4-BE49-F238E27FC236}">
                <a16:creationId xmlns:a16="http://schemas.microsoft.com/office/drawing/2014/main" id="{B55A88C7-3851-2A83-7670-2FB10AA64D99}"/>
              </a:ext>
            </a:extLst>
          </p:cNvPr>
          <p:cNvSpPr/>
          <p:nvPr/>
        </p:nvSpPr>
        <p:spPr>
          <a:xfrm>
            <a:off x="469250" y="1491630"/>
            <a:ext cx="3212536" cy="187281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ACC25B55-1254-5EC6-D0CC-3306E7399DE3}"/>
              </a:ext>
            </a:extLst>
          </p:cNvPr>
          <p:cNvPicPr>
            <a:picLocks noChangeAspect="1"/>
          </p:cNvPicPr>
          <p:nvPr/>
        </p:nvPicPr>
        <p:blipFill rotWithShape="1">
          <a:blip r:embed="rId2"/>
          <a:srcRect l="15737" r="13182"/>
          <a:stretch/>
        </p:blipFill>
        <p:spPr>
          <a:xfrm>
            <a:off x="3981993" y="1824489"/>
            <a:ext cx="4802182" cy="2243496"/>
          </a:xfrm>
          <a:prstGeom prst="rect">
            <a:avLst/>
          </a:prstGeom>
        </p:spPr>
      </p:pic>
    </p:spTree>
    <p:extLst>
      <p:ext uri="{BB962C8B-B14F-4D97-AF65-F5344CB8AC3E}">
        <p14:creationId xmlns:p14="http://schemas.microsoft.com/office/powerpoint/2010/main" val="26785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rgbClr val="006369"/>
                </a:solidFill>
                <a:latin typeface="微软雅黑" panose="020B0503020204020204" pitchFamily="34" charset="-122"/>
                <a:ea typeface="微软雅黑" panose="020B0503020204020204" pitchFamily="34" charset="-122"/>
              </a:rPr>
              <a:t>研究现状</a:t>
            </a:r>
          </a:p>
        </p:txBody>
      </p:sp>
      <p:grpSp>
        <p:nvGrpSpPr>
          <p:cNvPr id="26" name="组合 25"/>
          <p:cNvGrpSpPr/>
          <p:nvPr/>
        </p:nvGrpSpPr>
        <p:grpSpPr>
          <a:xfrm>
            <a:off x="418465" y="687705"/>
            <a:ext cx="1333500" cy="76200"/>
            <a:chOff x="2190216" y="0"/>
            <a:chExt cx="4752528" cy="108012"/>
          </a:xfrm>
        </p:grpSpPr>
        <p:sp>
          <p:nvSpPr>
            <p:cNvPr id="27" name="矩形 26"/>
            <p:cNvSpPr/>
            <p:nvPr/>
          </p:nvSpPr>
          <p:spPr>
            <a:xfrm>
              <a:off x="2190216"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78348" y="0"/>
              <a:ext cx="1188132" cy="1080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66480"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54612"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powerpoint template design by DAJU_PPT正版来源小红书大橘PPT微信DAJU_PPT请勿抄袭搬运！盗版必究！">
            <a:extLst>
              <a:ext uri="{FF2B5EF4-FFF2-40B4-BE49-F238E27FC236}">
                <a16:creationId xmlns:a16="http://schemas.microsoft.com/office/drawing/2014/main" id="{3E54CABF-C132-D813-8FEC-DC5BB31EB4E8}"/>
              </a:ext>
            </a:extLst>
          </p:cNvPr>
          <p:cNvSpPr/>
          <p:nvPr/>
        </p:nvSpPr>
        <p:spPr>
          <a:xfrm>
            <a:off x="1085215" y="1207426"/>
            <a:ext cx="461451" cy="294187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500" b="1" spc="225" dirty="0">
                <a:solidFill>
                  <a:schemeClr val="bg1"/>
                </a:solidFill>
                <a:latin typeface="微软雅黑" panose="020B0503020204020204" pitchFamily="34" charset="-122"/>
                <a:ea typeface="微软雅黑" panose="020B0503020204020204" pitchFamily="34" charset="-122"/>
                <a:cs typeface="+mn-ea"/>
                <a:sym typeface="+mn-lt"/>
              </a:rPr>
              <a:t>Q</a:t>
            </a:r>
            <a:r>
              <a:rPr lang="zh-CN" altLang="en-US" sz="1500" b="1" spc="225" dirty="0">
                <a:solidFill>
                  <a:schemeClr val="bg1"/>
                </a:solidFill>
                <a:latin typeface="微软雅黑" panose="020B0503020204020204" pitchFamily="34" charset="-122"/>
                <a:ea typeface="微软雅黑" panose="020B0503020204020204" pitchFamily="34" charset="-122"/>
                <a:cs typeface="+mn-ea"/>
                <a:sym typeface="+mn-lt"/>
              </a:rPr>
              <a:t>矩阵修正方法的研究现状</a:t>
            </a:r>
          </a:p>
        </p:txBody>
      </p:sp>
      <p:sp>
        <p:nvSpPr>
          <p:cNvPr id="3" name="powerpoint template design by DAJU_PPT正版来源小红书大橘PPT微信DAJU_PPT请勿抄袭搬运！盗版必究！">
            <a:extLst>
              <a:ext uri="{FF2B5EF4-FFF2-40B4-BE49-F238E27FC236}">
                <a16:creationId xmlns:a16="http://schemas.microsoft.com/office/drawing/2014/main" id="{C5EB4D21-5B47-3762-B8BA-BCBD8098E727}"/>
              </a:ext>
            </a:extLst>
          </p:cNvPr>
          <p:cNvSpPr/>
          <p:nvPr/>
        </p:nvSpPr>
        <p:spPr>
          <a:xfrm>
            <a:off x="1766903" y="1059582"/>
            <a:ext cx="356825" cy="3089716"/>
          </a:xfrm>
          <a:prstGeom prst="leftBrace">
            <a:avLst>
              <a:gd name="adj1" fmla="val 544791"/>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grpSp>
        <p:nvGrpSpPr>
          <p:cNvPr id="4" name="powerpoint template design by DAJU_PPT正版来源小红书大橘PPT微信DAJU_PPT请勿抄袭搬运！盗版必究！">
            <a:extLst>
              <a:ext uri="{FF2B5EF4-FFF2-40B4-BE49-F238E27FC236}">
                <a16:creationId xmlns:a16="http://schemas.microsoft.com/office/drawing/2014/main" id="{4E00EDE4-2523-A04B-51D2-720568E5B99A}"/>
              </a:ext>
            </a:extLst>
          </p:cNvPr>
          <p:cNvGrpSpPr/>
          <p:nvPr/>
        </p:nvGrpSpPr>
        <p:grpSpPr>
          <a:xfrm>
            <a:off x="2343965" y="610587"/>
            <a:ext cx="6408334" cy="4272192"/>
            <a:chOff x="2817410" y="1468412"/>
            <a:chExt cx="8544445" cy="5696255"/>
          </a:xfrm>
        </p:grpSpPr>
        <p:grpSp>
          <p:nvGrpSpPr>
            <p:cNvPr id="5" name="组合 4">
              <a:extLst>
                <a:ext uri="{FF2B5EF4-FFF2-40B4-BE49-F238E27FC236}">
                  <a16:creationId xmlns:a16="http://schemas.microsoft.com/office/drawing/2014/main" id="{5B2B9C62-AB74-E12D-CF32-977772CE57D1}"/>
                </a:ext>
              </a:extLst>
            </p:cNvPr>
            <p:cNvGrpSpPr/>
            <p:nvPr/>
          </p:nvGrpSpPr>
          <p:grpSpPr>
            <a:xfrm>
              <a:off x="2817412" y="3297261"/>
              <a:ext cx="8544442" cy="1790149"/>
              <a:chOff x="2817412" y="3263671"/>
              <a:chExt cx="8544442" cy="1790149"/>
            </a:xfrm>
          </p:grpSpPr>
          <p:sp>
            <p:nvSpPr>
              <p:cNvPr id="14" name="powerpoint template design by DAJU_PPT正版来源小红书大橘PPT微信DAJU_PPT请勿抄袭搬运！盗版必究！-1">
                <a:extLst>
                  <a:ext uri="{FF2B5EF4-FFF2-40B4-BE49-F238E27FC236}">
                    <a16:creationId xmlns:a16="http://schemas.microsoft.com/office/drawing/2014/main" id="{E3DD8054-175C-FF86-BDD6-2DCBE5F7BD7F}"/>
                  </a:ext>
                </a:extLst>
              </p:cNvPr>
              <p:cNvSpPr/>
              <p:nvPr/>
            </p:nvSpPr>
            <p:spPr>
              <a:xfrm>
                <a:off x="2817412" y="3635674"/>
                <a:ext cx="1919989" cy="97555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以</a:t>
                </a:r>
                <a:r>
                  <a:rPr lang="en-US" altLang="zh-CN" sz="1350" b="1" spc="225" dirty="0">
                    <a:solidFill>
                      <a:schemeClr val="bg1"/>
                    </a:solidFill>
                    <a:latin typeface="微软雅黑" panose="020B0503020204020204" pitchFamily="34" charset="-122"/>
                    <a:ea typeface="微软雅黑" panose="020B0503020204020204" pitchFamily="34" charset="-122"/>
                    <a:cs typeface="+mn-ea"/>
                    <a:sym typeface="+mn-lt"/>
                  </a:rPr>
                  <a:t>G-DINA</a:t>
                </a:r>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模型为连接函数</a:t>
                </a:r>
              </a:p>
            </p:txBody>
          </p:sp>
          <p:sp>
            <p:nvSpPr>
              <p:cNvPr id="15" name="powerpoint template design by DAJU_PPT正版来源小红书大橘PPT微信DAJU_PPT请勿抄袭搬运！盗版必究！-2">
                <a:extLst>
                  <a:ext uri="{FF2B5EF4-FFF2-40B4-BE49-F238E27FC236}">
                    <a16:creationId xmlns:a16="http://schemas.microsoft.com/office/drawing/2014/main" id="{8A449B56-8197-C69C-316D-6685AB7456C1}"/>
                  </a:ext>
                </a:extLst>
              </p:cNvPr>
              <p:cNvSpPr/>
              <p:nvPr/>
            </p:nvSpPr>
            <p:spPr>
              <a:xfrm>
                <a:off x="4911630" y="3437206"/>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16" name="powerpoint template design by DAJU_PPT正版来源小红书大橘PPT微信DAJU_PPT请勿抄袭搬运！盗版必究！-3">
                <a:extLst>
                  <a:ext uri="{FF2B5EF4-FFF2-40B4-BE49-F238E27FC236}">
                    <a16:creationId xmlns:a16="http://schemas.microsoft.com/office/drawing/2014/main" id="{3E0228EB-E5CE-2DF2-A626-1BFDD16C14E3}"/>
                  </a:ext>
                </a:extLst>
              </p:cNvPr>
              <p:cNvSpPr/>
              <p:nvPr/>
            </p:nvSpPr>
            <p:spPr>
              <a:xfrm>
                <a:off x="5265856" y="3263671"/>
                <a:ext cx="6095998" cy="1790149"/>
              </a:xfrm>
              <a:prstGeom prst="rect">
                <a:avLst/>
              </a:prstGeom>
            </p:spPr>
            <p:txBody>
              <a:bodyPr wrap="square">
                <a:spAutoFit/>
              </a:bodyPr>
              <a:lstStyle/>
              <a:p>
                <a:pPr marL="257175" indent="-257175" algn="just">
                  <a:lnSpc>
                    <a:spcPct val="125000"/>
                  </a:lnSpc>
                  <a:buFont typeface="+mj-lt"/>
                  <a:buAutoNum type="arabicPeriod"/>
                </a:pPr>
                <a:r>
                  <a:rPr lang="en-US" altLang="zh-CN" sz="1100" dirty="0">
                    <a:latin typeface="微软雅黑" panose="020B0503020204020204" pitchFamily="34" charset="-122"/>
                    <a:ea typeface="微软雅黑" panose="020B0503020204020204" pitchFamily="34" charset="-122"/>
                    <a:cs typeface="+mn-ea"/>
                    <a:sym typeface="+mn-lt"/>
                  </a:rPr>
                  <a:t>De la Torre</a:t>
                </a:r>
                <a:r>
                  <a:rPr lang="zh-CN" altLang="en-US" sz="1100" dirty="0">
                    <a:latin typeface="微软雅黑" panose="020B0503020204020204" pitchFamily="34" charset="-122"/>
                    <a:ea typeface="微软雅黑" panose="020B0503020204020204" pitchFamily="34" charset="-122"/>
                    <a:cs typeface="+mn-ea"/>
                    <a:sym typeface="+mn-lt"/>
                  </a:rPr>
                  <a:t>和</a:t>
                </a:r>
                <a:r>
                  <a:rPr lang="en-US" altLang="zh-CN" sz="1100" dirty="0">
                    <a:latin typeface="微软雅黑" panose="020B0503020204020204" pitchFamily="34" charset="-122"/>
                    <a:ea typeface="微软雅黑" panose="020B0503020204020204" pitchFamily="34" charset="-122"/>
                    <a:cs typeface="+mn-ea"/>
                    <a:sym typeface="+mn-lt"/>
                  </a:rPr>
                  <a:t>Chiu</a:t>
                </a:r>
                <a:r>
                  <a:rPr lang="zh-CN" altLang="en-US" sz="1100" dirty="0">
                    <a:latin typeface="微软雅黑" panose="020B0503020204020204" pitchFamily="34" charset="-122"/>
                    <a:ea typeface="微软雅黑" panose="020B0503020204020204" pitchFamily="34" charset="-122"/>
                    <a:cs typeface="+mn-ea"/>
                    <a:sym typeface="+mn-lt"/>
                  </a:rPr>
                  <a:t>（</a:t>
                </a:r>
                <a:r>
                  <a:rPr lang="en-US" altLang="zh-CN" sz="1100" dirty="0">
                    <a:latin typeface="微软雅黑" panose="020B0503020204020204" pitchFamily="34" charset="-122"/>
                    <a:ea typeface="微软雅黑" panose="020B0503020204020204" pitchFamily="34" charset="-122"/>
                    <a:cs typeface="+mn-ea"/>
                    <a:sym typeface="+mn-lt"/>
                  </a:rPr>
                  <a:t>2016</a:t>
                </a:r>
                <a:r>
                  <a:rPr lang="zh-CN" altLang="en-US" sz="1100" dirty="0">
                    <a:latin typeface="微软雅黑" panose="020B0503020204020204" pitchFamily="34" charset="-122"/>
                    <a:ea typeface="微软雅黑" panose="020B0503020204020204" pitchFamily="34" charset="-122"/>
                    <a:cs typeface="+mn-ea"/>
                    <a:sym typeface="+mn-lt"/>
                  </a:rPr>
                  <a:t>）在</a:t>
                </a:r>
                <a:r>
                  <a:rPr lang="el-GR" altLang="zh-CN" sz="1100" dirty="0">
                    <a:latin typeface="微软雅黑" panose="020B0503020204020204" pitchFamily="34" charset="-122"/>
                    <a:ea typeface="微软雅黑" panose="020B0503020204020204" pitchFamily="34" charset="-122"/>
                    <a:cs typeface="+mn-ea"/>
                    <a:sym typeface="+mn-lt"/>
                  </a:rPr>
                  <a:t>δ</a:t>
                </a:r>
                <a:r>
                  <a:rPr lang="zh-CN" altLang="en-US" sz="1100" dirty="0">
                    <a:latin typeface="微软雅黑" panose="020B0503020204020204" pitchFamily="34" charset="-122"/>
                    <a:ea typeface="微软雅黑" panose="020B0503020204020204" pitchFamily="34" charset="-122"/>
                    <a:cs typeface="+mn-ea"/>
                    <a:sym typeface="+mn-lt"/>
                  </a:rPr>
                  <a:t>法的基础上进一步发展提出了</a:t>
                </a:r>
                <a:r>
                  <a:rPr lang="el-GR" altLang="zh-CN" sz="1100" dirty="0">
                    <a:latin typeface="微软雅黑" panose="020B0503020204020204" pitchFamily="34" charset="-122"/>
                    <a:ea typeface="微软雅黑" panose="020B0503020204020204" pitchFamily="34" charset="-122"/>
                    <a:cs typeface="+mn-ea"/>
                    <a:sym typeface="+mn-lt"/>
                  </a:rPr>
                  <a:t>ς2</a:t>
                </a:r>
                <a:r>
                  <a:rPr lang="zh-CN" altLang="en-US" sz="1100" dirty="0">
                    <a:latin typeface="微软雅黑" panose="020B0503020204020204" pitchFamily="34" charset="-122"/>
                    <a:ea typeface="微软雅黑" panose="020B0503020204020204" pitchFamily="34" charset="-122"/>
                    <a:cs typeface="+mn-ea"/>
                    <a:sym typeface="+mn-lt"/>
                  </a:rPr>
                  <a:t>法，在</a:t>
                </a:r>
                <a:r>
                  <a:rPr lang="en-US" altLang="zh-CN" sz="1100" dirty="0">
                    <a:latin typeface="微软雅黑" panose="020B0503020204020204" pitchFamily="34" charset="-122"/>
                    <a:ea typeface="微软雅黑" panose="020B0503020204020204" pitchFamily="34" charset="-122"/>
                    <a:cs typeface="+mn-ea"/>
                    <a:sym typeface="+mn-lt"/>
                  </a:rPr>
                  <a:t>G-DINA</a:t>
                </a:r>
                <a:r>
                  <a:rPr lang="zh-CN" altLang="en-US" sz="1100" dirty="0">
                    <a:latin typeface="微软雅黑" panose="020B0503020204020204" pitchFamily="34" charset="-122"/>
                    <a:ea typeface="微软雅黑" panose="020B0503020204020204" pitchFamily="34" charset="-122"/>
                    <a:cs typeface="+mn-ea"/>
                    <a:sym typeface="+mn-lt"/>
                  </a:rPr>
                  <a:t>模型框架下，选择对方差贡献最大同时涉及属性数量最少的情况，实现</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矩阵的修正。</a:t>
                </a:r>
                <a:endParaRPr lang="en-US" altLang="zh-CN" sz="1100" dirty="0">
                  <a:latin typeface="微软雅黑" panose="020B0503020204020204" pitchFamily="34" charset="-122"/>
                  <a:ea typeface="微软雅黑" panose="020B0503020204020204" pitchFamily="34" charset="-122"/>
                  <a:cs typeface="+mn-ea"/>
                  <a:sym typeface="+mn-lt"/>
                </a:endParaRPr>
              </a:p>
              <a:p>
                <a:pPr marL="257175" indent="-257175" algn="just">
                  <a:lnSpc>
                    <a:spcPct val="125000"/>
                  </a:lnSpc>
                  <a:buFont typeface="+mj-lt"/>
                  <a:buAutoNum type="arabicPeriod"/>
                </a:pPr>
                <a:r>
                  <a:rPr lang="zh-CN" altLang="en-US" sz="1100" dirty="0">
                    <a:latin typeface="微软雅黑" panose="020B0503020204020204" pitchFamily="34" charset="-122"/>
                    <a:ea typeface="微软雅黑" panose="020B0503020204020204" pitchFamily="34" charset="-122"/>
                    <a:cs typeface="+mn-ea"/>
                    <a:sym typeface="+mn-lt"/>
                  </a:rPr>
                  <a:t>汪大勋等（</a:t>
                </a:r>
                <a:r>
                  <a:rPr lang="en-US" altLang="zh-CN" sz="1100" dirty="0">
                    <a:latin typeface="微软雅黑" panose="020B0503020204020204" pitchFamily="34" charset="-122"/>
                    <a:ea typeface="微软雅黑" panose="020B0503020204020204" pitchFamily="34" charset="-122"/>
                    <a:cs typeface="+mn-ea"/>
                    <a:sym typeface="+mn-lt"/>
                  </a:rPr>
                  <a:t>2019</a:t>
                </a:r>
                <a:r>
                  <a:rPr lang="zh-CN" altLang="en-US" sz="1100" dirty="0">
                    <a:latin typeface="微软雅黑" panose="020B0503020204020204" pitchFamily="34" charset="-122"/>
                    <a:ea typeface="微软雅黑" panose="020B0503020204020204" pitchFamily="34" charset="-122"/>
                    <a:cs typeface="+mn-ea"/>
                    <a:sym typeface="+mn-lt"/>
                  </a:rPr>
                  <a:t>）提出了二阶段法。第一阶段对项目中的每个属性进行显著性检验，第二阶段中使用似然比检验验证属性的准确性，提高了项目搜索效率。</a:t>
                </a:r>
              </a:p>
            </p:txBody>
          </p:sp>
        </p:grpSp>
        <p:grpSp>
          <p:nvGrpSpPr>
            <p:cNvPr id="6" name="组合 5">
              <a:extLst>
                <a:ext uri="{FF2B5EF4-FFF2-40B4-BE49-F238E27FC236}">
                  <a16:creationId xmlns:a16="http://schemas.microsoft.com/office/drawing/2014/main" id="{DEF08915-E360-F75D-5394-DE59FC753845}"/>
                </a:ext>
              </a:extLst>
            </p:cNvPr>
            <p:cNvGrpSpPr/>
            <p:nvPr/>
          </p:nvGrpSpPr>
          <p:grpSpPr>
            <a:xfrm>
              <a:off x="2817411" y="1468412"/>
              <a:ext cx="8257964" cy="1257300"/>
              <a:chOff x="2817411" y="1468412"/>
              <a:chExt cx="8257964" cy="1257300"/>
            </a:xfrm>
          </p:grpSpPr>
          <p:sp>
            <p:nvSpPr>
              <p:cNvPr id="11" name="powerpoint template design by DAJU_PPT正版来源小红书大橘PPT微信DAJU_PPT请勿抄袭搬运！盗版必究！-4">
                <a:extLst>
                  <a:ext uri="{FF2B5EF4-FFF2-40B4-BE49-F238E27FC236}">
                    <a16:creationId xmlns:a16="http://schemas.microsoft.com/office/drawing/2014/main" id="{C60DC217-7637-BBCB-3900-33C213357603}"/>
                  </a:ext>
                </a:extLst>
              </p:cNvPr>
              <p:cNvSpPr/>
              <p:nvPr/>
            </p:nvSpPr>
            <p:spPr>
              <a:xfrm>
                <a:off x="2817411" y="1711623"/>
                <a:ext cx="1919989" cy="788301"/>
              </a:xfrm>
              <a:prstGeom prst="roundRect">
                <a:avLst/>
              </a:prstGeom>
              <a:solidFill>
                <a:srgbClr val="84CBC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以</a:t>
                </a:r>
                <a:r>
                  <a:rPr lang="en-US" altLang="zh-CN" sz="1350" b="1" spc="225" dirty="0">
                    <a:solidFill>
                      <a:schemeClr val="bg1"/>
                    </a:solidFill>
                    <a:latin typeface="微软雅黑" panose="020B0503020204020204" pitchFamily="34" charset="-122"/>
                    <a:ea typeface="微软雅黑" panose="020B0503020204020204" pitchFamily="34" charset="-122"/>
                    <a:cs typeface="+mn-ea"/>
                    <a:sym typeface="+mn-lt"/>
                  </a:rPr>
                  <a:t>DINA</a:t>
                </a:r>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模型为连接函数</a:t>
                </a:r>
              </a:p>
            </p:txBody>
          </p:sp>
          <p:sp>
            <p:nvSpPr>
              <p:cNvPr id="12" name="powerpoint template design by DAJU_PPT正版来源小红书大橘PPT微信DAJU_PPT请勿抄袭搬运！盗版必究！-5">
                <a:extLst>
                  <a:ext uri="{FF2B5EF4-FFF2-40B4-BE49-F238E27FC236}">
                    <a16:creationId xmlns:a16="http://schemas.microsoft.com/office/drawing/2014/main" id="{390B243A-A501-060B-511A-BB3190959A5D}"/>
                  </a:ext>
                </a:extLst>
              </p:cNvPr>
              <p:cNvSpPr/>
              <p:nvPr/>
            </p:nvSpPr>
            <p:spPr>
              <a:xfrm>
                <a:off x="4911629" y="1468412"/>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13" name="powerpoint template design by DAJU_PPT正版来源小红书大橘PPT微信DAJU_PPT请勿抄袭搬运！盗版必究！-6">
                <a:extLst>
                  <a:ext uri="{FF2B5EF4-FFF2-40B4-BE49-F238E27FC236}">
                    <a16:creationId xmlns:a16="http://schemas.microsoft.com/office/drawing/2014/main" id="{51270BFB-7866-5565-3DA3-890C0371B0B8}"/>
                  </a:ext>
                </a:extLst>
              </p:cNvPr>
              <p:cNvSpPr/>
              <p:nvPr/>
            </p:nvSpPr>
            <p:spPr>
              <a:xfrm>
                <a:off x="5278799" y="1881241"/>
                <a:ext cx="5796576" cy="375916"/>
              </a:xfrm>
              <a:prstGeom prst="rect">
                <a:avLst/>
              </a:prstGeom>
            </p:spPr>
            <p:txBody>
              <a:bodyPr wrap="square">
                <a:spAutoFit/>
              </a:bodyPr>
              <a:lstStyle/>
              <a:p>
                <a:pPr>
                  <a:lnSpc>
                    <a:spcPct val="130000"/>
                  </a:lnSpc>
                </a:pPr>
                <a:endParaRPr lang="zh-CN" altLang="en-US" sz="1050" dirty="0">
                  <a:latin typeface="微软雅黑" panose="020B0503020204020204" pitchFamily="34" charset="-122"/>
                  <a:ea typeface="微软雅黑" panose="020B0503020204020204" pitchFamily="34" charset="-122"/>
                  <a:cs typeface="+mn-ea"/>
                  <a:sym typeface="+mn-lt"/>
                </a:endParaRPr>
              </a:p>
            </p:txBody>
          </p:sp>
        </p:grpSp>
        <p:grpSp>
          <p:nvGrpSpPr>
            <p:cNvPr id="7" name="组合 6">
              <a:extLst>
                <a:ext uri="{FF2B5EF4-FFF2-40B4-BE49-F238E27FC236}">
                  <a16:creationId xmlns:a16="http://schemas.microsoft.com/office/drawing/2014/main" id="{60A71DE0-0B9D-60F8-CA12-A7F1362C3250}"/>
                </a:ext>
              </a:extLst>
            </p:cNvPr>
            <p:cNvGrpSpPr/>
            <p:nvPr/>
          </p:nvGrpSpPr>
          <p:grpSpPr>
            <a:xfrm>
              <a:off x="2817410" y="5092390"/>
              <a:ext cx="8544445" cy="2072277"/>
              <a:chOff x="2817410" y="5092390"/>
              <a:chExt cx="8544445" cy="2072277"/>
            </a:xfrm>
          </p:grpSpPr>
          <p:sp>
            <p:nvSpPr>
              <p:cNvPr id="8" name="powerpoint template design by DAJU_PPT正版来源小红书大橘PPT微信DAJU_PPT请勿抄袭搬运！盗版必究！-7">
                <a:extLst>
                  <a:ext uri="{FF2B5EF4-FFF2-40B4-BE49-F238E27FC236}">
                    <a16:creationId xmlns:a16="http://schemas.microsoft.com/office/drawing/2014/main" id="{CF884807-38F1-E8FB-E8CF-B981B020D4CE}"/>
                  </a:ext>
                </a:extLst>
              </p:cNvPr>
              <p:cNvSpPr/>
              <p:nvPr/>
            </p:nvSpPr>
            <p:spPr>
              <a:xfrm>
                <a:off x="2817410" y="5566683"/>
                <a:ext cx="1919991" cy="97555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以</a:t>
                </a:r>
                <a:r>
                  <a:rPr lang="en-US" altLang="zh-CN" sz="1350" b="1" spc="225" dirty="0">
                    <a:solidFill>
                      <a:schemeClr val="bg1"/>
                    </a:solidFill>
                    <a:latin typeface="微软雅黑" panose="020B0503020204020204" pitchFamily="34" charset="-122"/>
                    <a:ea typeface="微软雅黑" panose="020B0503020204020204" pitchFamily="34" charset="-122"/>
                    <a:cs typeface="+mn-ea"/>
                    <a:sym typeface="+mn-lt"/>
                  </a:rPr>
                  <a:t>S-GDINA</a:t>
                </a:r>
                <a:r>
                  <a:rPr lang="zh-CN" altLang="en-US" sz="1350" b="1" spc="225" dirty="0">
                    <a:solidFill>
                      <a:schemeClr val="bg1"/>
                    </a:solidFill>
                    <a:latin typeface="微软雅黑" panose="020B0503020204020204" pitchFamily="34" charset="-122"/>
                    <a:ea typeface="微软雅黑" panose="020B0503020204020204" pitchFamily="34" charset="-122"/>
                    <a:cs typeface="+mn-ea"/>
                    <a:sym typeface="+mn-lt"/>
                  </a:rPr>
                  <a:t>模型为连接函数</a:t>
                </a:r>
              </a:p>
            </p:txBody>
          </p:sp>
          <p:sp>
            <p:nvSpPr>
              <p:cNvPr id="9" name="powerpoint template design by DAJU_PPT正版来源小红书大橘PPT微信DAJU_PPT请勿抄袭搬运！盗版必究！-8">
                <a:extLst>
                  <a:ext uri="{FF2B5EF4-FFF2-40B4-BE49-F238E27FC236}">
                    <a16:creationId xmlns:a16="http://schemas.microsoft.com/office/drawing/2014/main" id="{84BFA5AD-EEEE-5B5B-679C-E5DF52B40961}"/>
                  </a:ext>
                </a:extLst>
              </p:cNvPr>
              <p:cNvSpPr/>
              <p:nvPr/>
            </p:nvSpPr>
            <p:spPr>
              <a:xfrm>
                <a:off x="4911630" y="5348527"/>
                <a:ext cx="180000" cy="1423065"/>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mn-ea"/>
                  <a:sym typeface="+mn-lt"/>
                </a:endParaRPr>
              </a:p>
            </p:txBody>
          </p:sp>
          <p:sp>
            <p:nvSpPr>
              <p:cNvPr id="10" name="powerpoint template design by DAJU_PPT正版来源小红书大橘PPT微信DAJU_PPT请勿抄袭搬运！盗版必究！-9">
                <a:extLst>
                  <a:ext uri="{FF2B5EF4-FFF2-40B4-BE49-F238E27FC236}">
                    <a16:creationId xmlns:a16="http://schemas.microsoft.com/office/drawing/2014/main" id="{1465F012-EE31-FFAB-F076-890A71A59847}"/>
                  </a:ext>
                </a:extLst>
              </p:cNvPr>
              <p:cNvSpPr/>
              <p:nvPr/>
            </p:nvSpPr>
            <p:spPr>
              <a:xfrm>
                <a:off x="5265858" y="5092390"/>
                <a:ext cx="6095997" cy="2072277"/>
              </a:xfrm>
              <a:prstGeom prst="rect">
                <a:avLst/>
              </a:prstGeom>
            </p:spPr>
            <p:txBody>
              <a:bodyPr wrap="square">
                <a:spAutoFit/>
              </a:bodyPr>
              <a:lstStyle/>
              <a:p>
                <a:pPr marL="257175" indent="-257175" algn="just">
                  <a:lnSpc>
                    <a:spcPct val="125000"/>
                  </a:lnSpc>
                  <a:buFont typeface="+mj-lt"/>
                  <a:buAutoNum type="arabicPeriod"/>
                </a:pPr>
                <a:r>
                  <a:rPr lang="it-IT" altLang="zh-CN" sz="1100" dirty="0">
                    <a:latin typeface="微软雅黑" panose="020B0503020204020204" pitchFamily="34" charset="-122"/>
                    <a:ea typeface="微软雅黑" panose="020B0503020204020204" pitchFamily="34" charset="-122"/>
                    <a:cs typeface="+mn-ea"/>
                    <a:sym typeface="+mn-lt"/>
                  </a:rPr>
                  <a:t>Ma </a:t>
                </a:r>
                <a:r>
                  <a:rPr lang="zh-CN" altLang="it-IT" sz="1100" dirty="0">
                    <a:latin typeface="微软雅黑" panose="020B0503020204020204" pitchFamily="34" charset="-122"/>
                    <a:ea typeface="微软雅黑" panose="020B0503020204020204" pitchFamily="34" charset="-122"/>
                    <a:cs typeface="+mn-ea"/>
                    <a:sym typeface="+mn-lt"/>
                  </a:rPr>
                  <a:t>和</a:t>
                </a:r>
                <a:r>
                  <a:rPr lang="it-IT" altLang="zh-CN" sz="1100" dirty="0">
                    <a:latin typeface="微软雅黑" panose="020B0503020204020204" pitchFamily="34" charset="-122"/>
                    <a:ea typeface="微软雅黑" panose="020B0503020204020204" pitchFamily="34" charset="-122"/>
                    <a:cs typeface="+mn-ea"/>
                    <a:sym typeface="+mn-lt"/>
                  </a:rPr>
                  <a:t>De la Torre</a:t>
                </a:r>
                <a:r>
                  <a:rPr lang="zh-CN" altLang="it-IT" sz="1100" dirty="0">
                    <a:latin typeface="微软雅黑" panose="020B0503020204020204" pitchFamily="34" charset="-122"/>
                    <a:ea typeface="微软雅黑" panose="020B0503020204020204" pitchFamily="34" charset="-122"/>
                    <a:cs typeface="+mn-ea"/>
                    <a:sym typeface="+mn-lt"/>
                  </a:rPr>
                  <a:t>（</a:t>
                </a:r>
                <a:r>
                  <a:rPr lang="it-IT" altLang="zh-CN" sz="1100" dirty="0">
                    <a:latin typeface="微软雅黑" panose="020B0503020204020204" pitchFamily="34" charset="-122"/>
                    <a:ea typeface="微软雅黑" panose="020B0503020204020204" pitchFamily="34" charset="-122"/>
                    <a:cs typeface="+mn-ea"/>
                    <a:sym typeface="+mn-lt"/>
                  </a:rPr>
                  <a:t>2019</a:t>
                </a:r>
                <a:r>
                  <a:rPr lang="zh-CN" altLang="it-IT" sz="1100" dirty="0">
                    <a:latin typeface="微软雅黑" panose="020B0503020204020204" pitchFamily="34" charset="-122"/>
                    <a:ea typeface="微软雅黑" panose="020B0503020204020204" pitchFamily="34" charset="-122"/>
                    <a:cs typeface="+mn-ea"/>
                    <a:sym typeface="+mn-lt"/>
                  </a:rPr>
                  <a:t>）</a:t>
                </a:r>
                <a:r>
                  <a:rPr lang="zh-CN" altLang="en-US" sz="1100" dirty="0">
                    <a:latin typeface="微软雅黑" panose="020B0503020204020204" pitchFamily="34" charset="-122"/>
                    <a:ea typeface="微软雅黑" panose="020B0503020204020204" pitchFamily="34" charset="-122"/>
                    <a:cs typeface="+mn-ea"/>
                    <a:sym typeface="+mn-lt"/>
                  </a:rPr>
                  <a:t>结合</a:t>
                </a:r>
                <a:r>
                  <a:rPr lang="en-US" altLang="zh-CN" sz="1100" dirty="0">
                    <a:latin typeface="微软雅黑" panose="020B0503020204020204" pitchFamily="34" charset="-122"/>
                    <a:ea typeface="微软雅黑" panose="020B0503020204020204" pitchFamily="34" charset="-122"/>
                    <a:cs typeface="+mn-ea"/>
                    <a:sym typeface="+mn-lt"/>
                  </a:rPr>
                  <a:t>ς2</a:t>
                </a:r>
                <a:r>
                  <a:rPr lang="zh-CN" altLang="en-US" sz="1100" dirty="0">
                    <a:latin typeface="微软雅黑" panose="020B0503020204020204" pitchFamily="34" charset="-122"/>
                    <a:ea typeface="微软雅黑" panose="020B0503020204020204" pitchFamily="34" charset="-122"/>
                    <a:cs typeface="+mn-ea"/>
                    <a:sym typeface="+mn-lt"/>
                  </a:rPr>
                  <a:t>法和</a:t>
                </a:r>
                <a:r>
                  <a:rPr lang="en-US" altLang="zh-CN" sz="1100" dirty="0">
                    <a:latin typeface="微软雅黑" panose="020B0503020204020204" pitchFamily="34" charset="-122"/>
                    <a:ea typeface="微软雅黑" panose="020B0503020204020204" pitchFamily="34" charset="-122"/>
                    <a:cs typeface="+mn-ea"/>
                    <a:sym typeface="+mn-lt"/>
                  </a:rPr>
                  <a:t>Wald </a:t>
                </a:r>
                <a:r>
                  <a:rPr lang="zh-CN" altLang="en-US" sz="1100" dirty="0">
                    <a:latin typeface="微软雅黑" panose="020B0503020204020204" pitchFamily="34" charset="-122"/>
                    <a:ea typeface="微软雅黑" panose="020B0503020204020204" pitchFamily="34" charset="-122"/>
                    <a:cs typeface="+mn-ea"/>
                    <a:sym typeface="+mn-lt"/>
                  </a:rPr>
                  <a:t>检验提出</a:t>
                </a:r>
                <a:r>
                  <a:rPr lang="en-US" altLang="zh-CN" sz="1100" dirty="0">
                    <a:latin typeface="微软雅黑" panose="020B0503020204020204" pitchFamily="34" charset="-122"/>
                    <a:ea typeface="微软雅黑" panose="020B0503020204020204" pitchFamily="34" charset="-122"/>
                    <a:cs typeface="+mn-ea"/>
                    <a:sym typeface="+mn-lt"/>
                  </a:rPr>
                  <a:t>Stepwise</a:t>
                </a:r>
                <a:r>
                  <a:rPr lang="zh-CN" altLang="en-US" sz="1100" dirty="0">
                    <a:latin typeface="微软雅黑" panose="020B0503020204020204" pitchFamily="34" charset="-122"/>
                    <a:ea typeface="微软雅黑" panose="020B0503020204020204" pitchFamily="34" charset="-122"/>
                    <a:cs typeface="+mn-ea"/>
                    <a:sym typeface="+mn-lt"/>
                  </a:rPr>
                  <a:t>方法。首先根据</a:t>
                </a:r>
                <a:r>
                  <a:rPr lang="en-US" altLang="zh-CN" sz="1100" dirty="0">
                    <a:latin typeface="微软雅黑" panose="020B0503020204020204" pitchFamily="34" charset="-122"/>
                    <a:ea typeface="微软雅黑" panose="020B0503020204020204" pitchFamily="34" charset="-122"/>
                    <a:cs typeface="+mn-ea"/>
                    <a:sym typeface="+mn-lt"/>
                  </a:rPr>
                  <a:t>ς2</a:t>
                </a:r>
                <a:r>
                  <a:rPr lang="zh-CN" altLang="en-US" sz="1100" dirty="0">
                    <a:latin typeface="微软雅黑" panose="020B0503020204020204" pitchFamily="34" charset="-122"/>
                    <a:ea typeface="微软雅黑" panose="020B0503020204020204" pitchFamily="34" charset="-122"/>
                    <a:cs typeface="+mn-ea"/>
                    <a:sym typeface="+mn-lt"/>
                  </a:rPr>
                  <a:t>法筛选出每个属性可能的</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向量，然后通过</a:t>
                </a:r>
                <a:r>
                  <a:rPr lang="en-US" altLang="zh-CN" sz="1100" dirty="0">
                    <a:latin typeface="微软雅黑" panose="020B0503020204020204" pitchFamily="34" charset="-122"/>
                    <a:ea typeface="微软雅黑" panose="020B0503020204020204" pitchFamily="34" charset="-122"/>
                    <a:cs typeface="+mn-ea"/>
                    <a:sym typeface="+mn-lt"/>
                  </a:rPr>
                  <a:t>Wald </a:t>
                </a:r>
                <a:r>
                  <a:rPr lang="zh-CN" altLang="en-US" sz="1100" dirty="0">
                    <a:latin typeface="微软雅黑" panose="020B0503020204020204" pitchFamily="34" charset="-122"/>
                    <a:ea typeface="微软雅黑" panose="020B0503020204020204" pitchFamily="34" charset="-122"/>
                    <a:cs typeface="+mn-ea"/>
                    <a:sym typeface="+mn-lt"/>
                  </a:rPr>
                  <a:t>检验逐个类别进行</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向量的修正。</a:t>
                </a:r>
                <a:endParaRPr lang="en-US" altLang="zh-CN" sz="1100" dirty="0">
                  <a:latin typeface="微软雅黑" panose="020B0503020204020204" pitchFamily="34" charset="-122"/>
                  <a:ea typeface="微软雅黑" panose="020B0503020204020204" pitchFamily="34" charset="-122"/>
                  <a:cs typeface="+mn-ea"/>
                  <a:sym typeface="+mn-lt"/>
                </a:endParaRPr>
              </a:p>
              <a:p>
                <a:pPr marL="257175" indent="-257175" algn="just">
                  <a:lnSpc>
                    <a:spcPct val="125000"/>
                  </a:lnSpc>
                  <a:buFont typeface="+mj-lt"/>
                  <a:buAutoNum type="arabicPeriod"/>
                </a:pPr>
                <a:r>
                  <a:rPr lang="zh-CN" altLang="en-US" sz="1100" dirty="0">
                    <a:latin typeface="微软雅黑" panose="020B0503020204020204" pitchFamily="34" charset="-122"/>
                    <a:ea typeface="微软雅黑" panose="020B0503020204020204" pitchFamily="34" charset="-122"/>
                    <a:cs typeface="+mn-ea"/>
                    <a:sym typeface="+mn-lt"/>
                  </a:rPr>
                  <a:t>汪大勋等（</a:t>
                </a:r>
                <a:r>
                  <a:rPr lang="en-US" altLang="zh-CN" sz="1100" dirty="0">
                    <a:latin typeface="微软雅黑" panose="020B0503020204020204" pitchFamily="34" charset="-122"/>
                    <a:ea typeface="微软雅黑" panose="020B0503020204020204" pitchFamily="34" charset="-122"/>
                    <a:cs typeface="+mn-ea"/>
                    <a:sym typeface="+mn-lt"/>
                  </a:rPr>
                  <a:t>2020</a:t>
                </a:r>
                <a:r>
                  <a:rPr lang="zh-CN" altLang="en-US" sz="1100" dirty="0">
                    <a:latin typeface="微软雅黑" panose="020B0503020204020204" pitchFamily="34" charset="-122"/>
                    <a:ea typeface="微软雅黑" panose="020B0503020204020204" pitchFamily="34" charset="-122"/>
                    <a:cs typeface="+mn-ea"/>
                    <a:sym typeface="+mn-lt"/>
                  </a:rPr>
                  <a:t>）提出了相对拟合指标法，根据初始</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矩阵估计的项目参数，计算相对拟合统计量</a:t>
                </a:r>
                <a:r>
                  <a:rPr lang="en-US" altLang="zh-CN" sz="1100" dirty="0">
                    <a:latin typeface="微软雅黑" panose="020B0503020204020204" pitchFamily="34" charset="-122"/>
                    <a:ea typeface="微软雅黑" panose="020B0503020204020204" pitchFamily="34" charset="-122"/>
                    <a:cs typeface="+mn-ea"/>
                    <a:sym typeface="+mn-lt"/>
                  </a:rPr>
                  <a:t>-2LL</a:t>
                </a:r>
                <a:r>
                  <a:rPr lang="zh-CN" altLang="en-US" sz="1100" dirty="0">
                    <a:latin typeface="微软雅黑" panose="020B0503020204020204" pitchFamily="34" charset="-122"/>
                    <a:ea typeface="微软雅黑" panose="020B0503020204020204" pitchFamily="34" charset="-122"/>
                    <a:cs typeface="+mn-ea"/>
                    <a:sym typeface="+mn-lt"/>
                  </a:rPr>
                  <a:t>、</a:t>
                </a:r>
                <a:r>
                  <a:rPr lang="en-US" altLang="zh-CN" sz="1100" dirty="0">
                    <a:latin typeface="微软雅黑" panose="020B0503020204020204" pitchFamily="34" charset="-122"/>
                    <a:ea typeface="微软雅黑" panose="020B0503020204020204" pitchFamily="34" charset="-122"/>
                    <a:cs typeface="+mn-ea"/>
                    <a:sym typeface="+mn-lt"/>
                  </a:rPr>
                  <a:t>AIC</a:t>
                </a:r>
                <a:r>
                  <a:rPr lang="zh-CN" altLang="en-US" sz="1100" dirty="0">
                    <a:latin typeface="微软雅黑" panose="020B0503020204020204" pitchFamily="34" charset="-122"/>
                    <a:ea typeface="微软雅黑" panose="020B0503020204020204" pitchFamily="34" charset="-122"/>
                    <a:cs typeface="+mn-ea"/>
                    <a:sym typeface="+mn-lt"/>
                  </a:rPr>
                  <a:t>、</a:t>
                </a:r>
                <a:r>
                  <a:rPr lang="en-US" altLang="zh-CN" sz="1100" dirty="0">
                    <a:latin typeface="微软雅黑" panose="020B0503020204020204" pitchFamily="34" charset="-122"/>
                    <a:ea typeface="微软雅黑" panose="020B0503020204020204" pitchFamily="34" charset="-122"/>
                    <a:cs typeface="+mn-ea"/>
                    <a:sym typeface="+mn-lt"/>
                  </a:rPr>
                  <a:t>BIC</a:t>
                </a:r>
                <a:r>
                  <a:rPr lang="zh-CN" altLang="en-US" sz="1100" dirty="0">
                    <a:latin typeface="微软雅黑" panose="020B0503020204020204" pitchFamily="34" charset="-122"/>
                    <a:ea typeface="微软雅黑" panose="020B0503020204020204" pitchFamily="34" charset="-122"/>
                    <a:cs typeface="+mn-ea"/>
                    <a:sym typeface="+mn-lt"/>
                  </a:rPr>
                  <a:t>，选择最优拟合的属性掌握情况进行</a:t>
                </a:r>
                <a:r>
                  <a:rPr lang="en-US" altLang="zh-CN" sz="1100" dirty="0">
                    <a:latin typeface="微软雅黑" panose="020B0503020204020204" pitchFamily="34" charset="-122"/>
                    <a:ea typeface="微软雅黑" panose="020B0503020204020204" pitchFamily="34" charset="-122"/>
                    <a:cs typeface="+mn-ea"/>
                    <a:sym typeface="+mn-lt"/>
                  </a:rPr>
                  <a:t>q</a:t>
                </a:r>
                <a:r>
                  <a:rPr lang="zh-CN" altLang="en-US" sz="1100" dirty="0">
                    <a:latin typeface="微软雅黑" panose="020B0503020204020204" pitchFamily="34" charset="-122"/>
                    <a:ea typeface="微软雅黑" panose="020B0503020204020204" pitchFamily="34" charset="-122"/>
                    <a:cs typeface="+mn-ea"/>
                    <a:sym typeface="+mn-lt"/>
                  </a:rPr>
                  <a:t>向量的修正。在多级评分数据当中，</a:t>
                </a:r>
                <a:r>
                  <a:rPr lang="en-US" altLang="zh-CN" sz="1100" dirty="0">
                    <a:latin typeface="微软雅黑" panose="020B0503020204020204" pitchFamily="34" charset="-122"/>
                    <a:ea typeface="微软雅黑" panose="020B0503020204020204" pitchFamily="34" charset="-122"/>
                    <a:cs typeface="+mn-ea"/>
                    <a:sym typeface="+mn-lt"/>
                  </a:rPr>
                  <a:t>BIC</a:t>
                </a:r>
                <a:r>
                  <a:rPr lang="zh-CN" altLang="en-US" sz="1100" dirty="0">
                    <a:latin typeface="微软雅黑" panose="020B0503020204020204" pitchFamily="34" charset="-122"/>
                    <a:ea typeface="微软雅黑" panose="020B0503020204020204" pitchFamily="34" charset="-122"/>
                    <a:cs typeface="+mn-ea"/>
                    <a:sym typeface="+mn-lt"/>
                  </a:rPr>
                  <a:t>法表现出更好的性能。</a:t>
                </a:r>
              </a:p>
            </p:txBody>
          </p:sp>
        </p:grpSp>
      </p:grpSp>
      <p:sp>
        <p:nvSpPr>
          <p:cNvPr id="24" name="文本框 23">
            <a:extLst>
              <a:ext uri="{FF2B5EF4-FFF2-40B4-BE49-F238E27FC236}">
                <a16:creationId xmlns:a16="http://schemas.microsoft.com/office/drawing/2014/main" id="{E27CE460-12D7-412D-C799-AE85749A69CA}"/>
              </a:ext>
            </a:extLst>
          </p:cNvPr>
          <p:cNvSpPr txBox="1"/>
          <p:nvPr/>
        </p:nvSpPr>
        <p:spPr>
          <a:xfrm>
            <a:off x="4180301" y="449972"/>
            <a:ext cx="4572000" cy="1554208"/>
          </a:xfrm>
          <a:prstGeom prst="rect">
            <a:avLst/>
          </a:prstGeom>
          <a:noFill/>
        </p:spPr>
        <p:txBody>
          <a:bodyPr wrap="square">
            <a:spAutoFit/>
          </a:bodyPr>
          <a:lstStyle/>
          <a:p>
            <a:pPr marL="228600" indent="-228600" algn="just">
              <a:lnSpc>
                <a:spcPct val="125000"/>
              </a:lnSpc>
              <a:buFont typeface="+mj-lt"/>
              <a:buAutoNum type="arabicPeriod"/>
            </a:pPr>
            <a:r>
              <a:rPr lang="es-ES" altLang="zh-CN" sz="1100" dirty="0">
                <a:latin typeface="微软雅黑" panose="020B0503020204020204" pitchFamily="34" charset="-122"/>
                <a:ea typeface="微软雅黑" panose="020B0503020204020204" pitchFamily="34" charset="-122"/>
                <a:cs typeface="+mn-ea"/>
              </a:rPr>
              <a:t>De la Torre</a:t>
            </a:r>
            <a:r>
              <a:rPr lang="zh-CN" altLang="es-ES" sz="1100" dirty="0">
                <a:latin typeface="微软雅黑" panose="020B0503020204020204" pitchFamily="34" charset="-122"/>
                <a:ea typeface="微软雅黑" panose="020B0503020204020204" pitchFamily="34" charset="-122"/>
                <a:cs typeface="+mn-ea"/>
              </a:rPr>
              <a:t>（</a:t>
            </a:r>
            <a:r>
              <a:rPr lang="es-ES" altLang="zh-CN" sz="1100" dirty="0">
                <a:latin typeface="微软雅黑" panose="020B0503020204020204" pitchFamily="34" charset="-122"/>
                <a:ea typeface="微软雅黑" panose="020B0503020204020204" pitchFamily="34" charset="-122"/>
                <a:cs typeface="+mn-ea"/>
              </a:rPr>
              <a:t>2008</a:t>
            </a:r>
            <a:r>
              <a:rPr lang="zh-CN" altLang="es-ES" sz="1100" dirty="0">
                <a:latin typeface="微软雅黑" panose="020B0503020204020204" pitchFamily="34" charset="-122"/>
                <a:ea typeface="微软雅黑" panose="020B0503020204020204" pitchFamily="34" charset="-122"/>
                <a:cs typeface="+mn-ea"/>
              </a:rPr>
              <a:t>）提出</a:t>
            </a:r>
            <a:r>
              <a:rPr lang="es-ES" altLang="zh-CN" sz="1100" dirty="0">
                <a:latin typeface="微软雅黑" panose="020B0503020204020204" pitchFamily="34" charset="-122"/>
                <a:ea typeface="微软雅黑" panose="020B0503020204020204" pitchFamily="34" charset="-122"/>
                <a:cs typeface="+mn-ea"/>
              </a:rPr>
              <a:t>δ</a:t>
            </a:r>
            <a:r>
              <a:rPr lang="zh-CN" altLang="es-ES" sz="1100" dirty="0">
                <a:latin typeface="微软雅黑" panose="020B0503020204020204" pitchFamily="34" charset="-122"/>
                <a:ea typeface="微软雅黑" panose="020B0503020204020204" pitchFamily="34" charset="-122"/>
                <a:cs typeface="+mn-ea"/>
              </a:rPr>
              <a:t>法</a:t>
            </a:r>
            <a:r>
              <a:rPr lang="zh-CN" altLang="en-US" sz="1100" dirty="0">
                <a:latin typeface="微软雅黑" panose="020B0503020204020204" pitchFamily="34" charset="-122"/>
                <a:ea typeface="微软雅黑" panose="020B0503020204020204" pitchFamily="34" charset="-122"/>
                <a:cs typeface="+mn-ea"/>
              </a:rPr>
              <a:t>，使已掌握属性与未掌握属性的被试者答题正确概率差最大，通过顺序搜索算法修正</a:t>
            </a:r>
            <a:r>
              <a:rPr lang="en-US" altLang="zh-CN" sz="1100" dirty="0">
                <a:latin typeface="微软雅黑" panose="020B0503020204020204" pitchFamily="34" charset="-122"/>
                <a:ea typeface="微软雅黑" panose="020B0503020204020204" pitchFamily="34" charset="-122"/>
                <a:cs typeface="+mn-ea"/>
              </a:rPr>
              <a:t>Q</a:t>
            </a:r>
            <a:r>
              <a:rPr lang="zh-CN" altLang="en-US" sz="1100" dirty="0">
                <a:latin typeface="微软雅黑" panose="020B0503020204020204" pitchFamily="34" charset="-122"/>
                <a:ea typeface="微软雅黑" panose="020B0503020204020204" pitchFamily="34" charset="-122"/>
                <a:cs typeface="+mn-ea"/>
              </a:rPr>
              <a:t>矩阵。</a:t>
            </a:r>
            <a:r>
              <a:rPr lang="en-US" altLang="zh-CN" sz="1100" dirty="0">
                <a:latin typeface="微软雅黑" panose="020B0503020204020204" pitchFamily="34" charset="-122"/>
                <a:ea typeface="微软雅黑" panose="020B0503020204020204" pitchFamily="34" charset="-122"/>
                <a:cs typeface="+mn-ea"/>
              </a:rPr>
              <a:t>δ</a:t>
            </a:r>
            <a:r>
              <a:rPr lang="zh-CN" altLang="en-US" sz="1100" dirty="0">
                <a:latin typeface="微软雅黑" panose="020B0503020204020204" pitchFamily="34" charset="-122"/>
                <a:ea typeface="微软雅黑" panose="020B0503020204020204" pitchFamily="34" charset="-122"/>
                <a:cs typeface="+mn-ea"/>
              </a:rPr>
              <a:t>法以其原理简单且便于实施的特点被广泛使用，但是需要大量迭代才能达到最优解。</a:t>
            </a:r>
            <a:endParaRPr lang="en-US" altLang="zh-CN" sz="1100" dirty="0">
              <a:latin typeface="微软雅黑" panose="020B0503020204020204" pitchFamily="34" charset="-122"/>
              <a:ea typeface="微软雅黑" panose="020B0503020204020204" pitchFamily="34" charset="-122"/>
              <a:cs typeface="+mn-ea"/>
            </a:endParaRPr>
          </a:p>
          <a:p>
            <a:pPr marL="228600" indent="-228600" algn="just">
              <a:lnSpc>
                <a:spcPct val="125000"/>
              </a:lnSpc>
              <a:buFont typeface="+mj-lt"/>
              <a:buAutoNum type="arabicPeriod"/>
            </a:pPr>
            <a:r>
              <a:rPr lang="zh-CN" altLang="en-US" sz="1100" dirty="0">
                <a:latin typeface="微软雅黑" panose="020B0503020204020204" pitchFamily="34" charset="-122"/>
                <a:ea typeface="微软雅黑" panose="020B0503020204020204" pitchFamily="34" charset="-122"/>
                <a:cs typeface="+mn-ea"/>
              </a:rPr>
              <a:t>涂冬波等（</a:t>
            </a:r>
            <a:r>
              <a:rPr lang="en-US" altLang="zh-CN" sz="1100" dirty="0">
                <a:latin typeface="微软雅黑" panose="020B0503020204020204" pitchFamily="34" charset="-122"/>
                <a:ea typeface="微软雅黑" panose="020B0503020204020204" pitchFamily="34" charset="-122"/>
                <a:cs typeface="+mn-ea"/>
              </a:rPr>
              <a:t>2012</a:t>
            </a:r>
            <a:r>
              <a:rPr lang="zh-CN" altLang="en-US" sz="1100" dirty="0">
                <a:latin typeface="微软雅黑" panose="020B0503020204020204" pitchFamily="34" charset="-122"/>
                <a:ea typeface="微软雅黑" panose="020B0503020204020204" pitchFamily="34" charset="-122"/>
                <a:cs typeface="+mn-ea"/>
              </a:rPr>
              <a:t>）提出</a:t>
            </a:r>
            <a:r>
              <a:rPr lang="el-GR" altLang="zh-CN" sz="1100" dirty="0">
                <a:latin typeface="微软雅黑" panose="020B0503020204020204" pitchFamily="34" charset="-122"/>
                <a:ea typeface="微软雅黑" panose="020B0503020204020204" pitchFamily="34" charset="-122"/>
                <a:cs typeface="+mn-ea"/>
              </a:rPr>
              <a:t>γ </a:t>
            </a:r>
            <a:r>
              <a:rPr lang="zh-CN" altLang="en-US" sz="1100" dirty="0">
                <a:latin typeface="微软雅黑" panose="020B0503020204020204" pitchFamily="34" charset="-122"/>
                <a:ea typeface="微软雅黑" panose="020B0503020204020204" pitchFamily="34" charset="-122"/>
                <a:cs typeface="+mn-ea"/>
              </a:rPr>
              <a:t>法，通过失误参数</a:t>
            </a:r>
            <a:r>
              <a:rPr lang="en-US" altLang="zh-CN" sz="1100" dirty="0">
                <a:latin typeface="微软雅黑" panose="020B0503020204020204" pitchFamily="34" charset="-122"/>
                <a:ea typeface="微软雅黑" panose="020B0503020204020204" pitchFamily="34" charset="-122"/>
                <a:cs typeface="+mn-ea"/>
              </a:rPr>
              <a:t>s</a:t>
            </a:r>
            <a:r>
              <a:rPr lang="zh-CN" altLang="en-US" sz="1100" dirty="0">
                <a:latin typeface="微软雅黑" panose="020B0503020204020204" pitchFamily="34" charset="-122"/>
                <a:ea typeface="微软雅黑" panose="020B0503020204020204" pitchFamily="34" charset="-122"/>
                <a:cs typeface="+mn-ea"/>
              </a:rPr>
              <a:t>和猜测参数</a:t>
            </a:r>
            <a:r>
              <a:rPr lang="en-US" altLang="zh-CN" sz="1100" dirty="0">
                <a:latin typeface="微软雅黑" panose="020B0503020204020204" pitchFamily="34" charset="-122"/>
                <a:ea typeface="微软雅黑" panose="020B0503020204020204" pitchFamily="34" charset="-122"/>
                <a:cs typeface="+mn-ea"/>
              </a:rPr>
              <a:t>g</a:t>
            </a:r>
            <a:r>
              <a:rPr lang="zh-CN" altLang="en-US" sz="1100" dirty="0">
                <a:latin typeface="微软雅黑" panose="020B0503020204020204" pitchFamily="34" charset="-122"/>
                <a:ea typeface="微软雅黑" panose="020B0503020204020204" pitchFamily="34" charset="-122"/>
                <a:cs typeface="+mn-ea"/>
              </a:rPr>
              <a:t>筛选出可能存在属性错误的项目，比较掌握组和被掌握组被试者得分的效应大小，进行</a:t>
            </a:r>
            <a:r>
              <a:rPr lang="en-US" altLang="zh-CN" sz="1100" dirty="0">
                <a:latin typeface="微软雅黑" panose="020B0503020204020204" pitchFamily="34" charset="-122"/>
                <a:ea typeface="微软雅黑" panose="020B0503020204020204" pitchFamily="34" charset="-122"/>
                <a:cs typeface="+mn-ea"/>
              </a:rPr>
              <a:t>Q</a:t>
            </a:r>
            <a:r>
              <a:rPr lang="zh-CN" altLang="en-US" sz="1100" dirty="0">
                <a:latin typeface="微软雅黑" panose="020B0503020204020204" pitchFamily="34" charset="-122"/>
                <a:ea typeface="微软雅黑" panose="020B0503020204020204" pitchFamily="34" charset="-122"/>
                <a:cs typeface="+mn-ea"/>
              </a:rPr>
              <a:t>矩阵的修正。</a:t>
            </a:r>
          </a:p>
        </p:txBody>
      </p:sp>
    </p:spTree>
    <p:extLst>
      <p:ext uri="{BB962C8B-B14F-4D97-AF65-F5344CB8AC3E}">
        <p14:creationId xmlns:p14="http://schemas.microsoft.com/office/powerpoint/2010/main" val="2575214843"/>
      </p:ext>
    </p:extLst>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3298</TotalTime>
  <Words>3299</Words>
  <Application>Microsoft Office PowerPoint</Application>
  <PresentationFormat>全屏显示(16:9)</PresentationFormat>
  <Paragraphs>196</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宋体</vt:lpstr>
      <vt:lpstr>微软雅黑</vt:lpstr>
      <vt:lpstr>Arial</vt:lpstr>
      <vt:lpstr>Calibri</vt:lpstr>
      <vt:lpstr>Impact</vt:lpstr>
      <vt:lpstr>Times New Roman</vt:lpstr>
      <vt:lpstr>Wingdings</vt:lpstr>
      <vt:lpstr>第一PPT，www.1ppt.com​</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吗 扩</cp:lastModifiedBy>
  <cp:revision>319</cp:revision>
  <dcterms:created xsi:type="dcterms:W3CDTF">2016-04-09T09:29:00Z</dcterms:created>
  <dcterms:modified xsi:type="dcterms:W3CDTF">2024-03-26T04:37:04Z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