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330" r:id="rId5"/>
    <p:sldId id="301" r:id="rId7"/>
    <p:sldId id="308" r:id="rId8"/>
    <p:sldId id="331" r:id="rId9"/>
    <p:sldId id="332" r:id="rId10"/>
    <p:sldId id="309" r:id="rId11"/>
    <p:sldId id="313" r:id="rId12"/>
    <p:sldId id="323" r:id="rId13"/>
    <p:sldId id="324" r:id="rId14"/>
    <p:sldId id="325" r:id="rId15"/>
    <p:sldId id="322" r:id="rId16"/>
    <p:sldId id="321" r:id="rId17"/>
    <p:sldId id="326" r:id="rId18"/>
    <p:sldId id="310" r:id="rId19"/>
    <p:sldId id="316" r:id="rId20"/>
    <p:sldId id="369" r:id="rId21"/>
    <p:sldId id="315" r:id="rId22"/>
    <p:sldId id="25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287"/>
    <a:srgbClr val="007DD6"/>
    <a:srgbClr val="F8B551"/>
    <a:srgbClr val="007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8381"/>
  </p:normalViewPr>
  <p:slideViewPr>
    <p:cSldViewPr snapToGrid="0">
      <p:cViewPr varScale="1">
        <p:scale>
          <a:sx n="94" d="100"/>
          <a:sy n="94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速度更快：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数据结构优化，引入红黑树，减少查询、删除碰撞。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线程不安全，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线程安全使用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来保证线程安全，效率低。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并发使用，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使用的是锁分段技术，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修改为无锁算法（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、对内存结构调整优化：栈、堆、方法区，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已经没有方法区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永久代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，而是将方法区直接放在一个与堆不相连的本地内存区域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(Native Memory)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，这个区域被叫做元空间。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Metaspace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MaxMetaspaceSize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XX:MaxPermSize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：设置最大的持久区的大小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XX:PermSize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：设置永久区的初始值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便于并行：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StreamAPI</a:t>
            </a:r>
            <a:r>
              <a:rPr lang="zh-CN" altLang="en-US" dirty="0" smtClean="0"/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Java 8对于程序员的主要好处在于它提供了更多的编程工具和概念，能以更快，更重要的是能以更为简洁、更易于维护的方式解决新的或现有的编程问题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语言需要不断改进以跟进硬件的更新或满足程序员的期待（如果你还不够信服，想想COBOL还一度是商业上最重要的语言之一呢）。</a:t>
            </a:r>
            <a:endParaRPr lang="en-US" altLang="zh-CN" dirty="0"/>
          </a:p>
          <a:p>
            <a:r>
              <a:rPr lang="en-US" altLang="zh-CN" dirty="0"/>
              <a:t>要坚持下去，Java必须通过增加新功能来改进，而且只有新功能被人使用，变化才有意义。所以，使用Java 8，你就是在保护你作为Java程序员的职业生涯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 一般我们不需要定义函数式接口，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已经地定义好常用的函数式接口了，除非特别复杂的接口，需要自己定义。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、左侧参数列表对应接口抽象方法的参数。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、右侧就是对抽象方法的实现功能。</a:t>
            </a:r>
            <a:endParaRPr lang="zh-CN" altLang="en-US" dirty="0" smtClean="0"/>
          </a:p>
          <a:p>
            <a:r>
              <a:rPr lang="en-US" altLang="zh-CN" dirty="0"/>
              <a:t>3</a:t>
            </a:r>
            <a:r>
              <a:rPr lang="zh-CN" altLang="en-US" dirty="0"/>
              <a:t>、函数式接口的抽象方法的签名基本上就是Lambda表达式的签名。我们将这种抽象方法叫作函数描ᤗቿ。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方法签名：</a:t>
            </a:r>
            <a:r>
              <a:rPr lang="zh-CN" altLang="en-US" dirty="0" smtClean="0">
                <a:effectLst/>
              </a:rPr>
              <a:t>方法名称</a:t>
            </a:r>
            <a:r>
              <a:rPr lang="en-US" altLang="zh-CN" dirty="0" smtClean="0">
                <a:effectLst/>
              </a:rPr>
              <a:t>+ </a:t>
            </a:r>
            <a:r>
              <a:rPr lang="zh-CN" altLang="en-US" dirty="0" smtClean="0">
                <a:effectLst/>
              </a:rPr>
              <a:t>参数列表（数量</a:t>
            </a:r>
            <a:r>
              <a:rPr lang="en-US" altLang="zh-CN" dirty="0" smtClean="0">
                <a:effectLst/>
              </a:rPr>
              <a:t>+</a:t>
            </a:r>
            <a:r>
              <a:rPr lang="zh-CN" altLang="en-US" dirty="0" smtClean="0">
                <a:effectLst/>
              </a:rPr>
              <a:t>类型</a:t>
            </a:r>
            <a:r>
              <a:rPr lang="en-US" altLang="zh-CN" dirty="0" smtClean="0">
                <a:effectLst/>
              </a:rPr>
              <a:t>+ </a:t>
            </a:r>
            <a:r>
              <a:rPr lang="zh-CN" altLang="en-US" dirty="0" smtClean="0">
                <a:effectLst/>
              </a:rPr>
              <a:t>顺序）</a:t>
            </a:r>
            <a:endParaRPr lang="en-US" altLang="zh-CN" dirty="0" smtClean="0"/>
          </a:p>
          <a:p>
            <a:r>
              <a:rPr lang="zh-CN" altLang="en-US" dirty="0" smtClean="0"/>
              <a:t>方法描述符：参数列表、返回类型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" y="332105"/>
            <a:ext cx="1397635" cy="619125"/>
          </a:xfrm>
          <a:prstGeom prst="rect">
            <a:avLst/>
          </a:prstGeom>
        </p:spPr>
      </p:pic>
      <p:sp>
        <p:nvSpPr>
          <p:cNvPr id="5" name="直角三角形 4"/>
          <p:cNvSpPr/>
          <p:nvPr/>
        </p:nvSpPr>
        <p:spPr>
          <a:xfrm rot="13500000">
            <a:off x="5533553" y="2211705"/>
            <a:ext cx="255270" cy="25527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07405" y="2047875"/>
            <a:ext cx="5547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Java8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新特性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-Stream-API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34025" y="2731135"/>
            <a:ext cx="367452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采购研发部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34025" y="3669665"/>
            <a:ext cx="5812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    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张文红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51549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Stream的终止操作</a:t>
            </a:r>
            <a:r>
              <a:rPr 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-查找与匹配</a:t>
            </a:r>
            <a:endParaRPr lang="en-US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4385" y="982312"/>
            <a:ext cx="913574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 描述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allMatch(Predicate p) 传入一个断言型函数，对流中所有的元素进行判断，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如果都满足返回true，否则返回false。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anyMatch(Predicate p) 传入一个断言型函数，对流中所有的元素进行判断，只要有一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个满足条件就返回true，都不满足返回false。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noneMatch(Predicate p) 所有条件都不满足，返回true，否则返回false。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findFirst() 返回流中的第一个元素。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findAny()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并行流下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返回流中的任意一个元素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，串型流下和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findFirst()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作用一样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count() 返回流中元素的个数。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max(Comparator c) 按照给定的排序规则进行排序后，返回流中最大值的元素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min(Comparator c) 按照给定的排序规则进行排序后，返回流中最小值的元素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forEach(Consumer c) 内部迭代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40881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Stream的终止操作</a:t>
            </a:r>
            <a:r>
              <a:rPr 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-收集</a:t>
            </a:r>
            <a:endParaRPr lang="en-US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500" y="1262380"/>
            <a:ext cx="90360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方法 描述 collect(Collector c) 将流中的元素转换成其他形式，接受一个Collector接口的实现，用于处理Stream流中的元素，将流转换成其他形式的对象。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collector接口中方法的实现决定了如何对流执行收集操作（如收集到List，Set，Map）。java8中的Collectors类提供了很多静态方法，可以非常方便的创建常用的收集器实例，具体方法与实例：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40881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Stream的终止操作</a:t>
            </a:r>
            <a:r>
              <a:rPr 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-收集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" y="956945"/>
            <a:ext cx="9172575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32219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Stream的</a:t>
            </a:r>
            <a:r>
              <a:rPr 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中间</a:t>
            </a:r>
            <a:r>
              <a:rPr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635" y="1820166"/>
            <a:ext cx="9175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89907" y="1125187"/>
            <a:ext cx="999109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/>
              <a:t>Stream可以进行一系列的流水线式的中间操作，除非流水线上触发终止操作，否则，</a:t>
            </a:r>
            <a:endParaRPr dirty="0"/>
          </a:p>
          <a:p>
            <a:pPr algn="l"/>
            <a:r>
              <a:rPr dirty="0"/>
              <a:t>这些中间操作不会进行任何处理，而在终止操作时一次性处理，这个我们叫做Stream的惰性求值。</a:t>
            </a:r>
            <a:endParaRPr dirty="0"/>
          </a:p>
          <a:p>
            <a:pPr algn="l"/>
            <a:endParaRPr dirty="0"/>
          </a:p>
          <a:p>
            <a:pPr algn="l"/>
            <a:r>
              <a:rPr dirty="0"/>
              <a:t>记住，中间操作不管做多少次，都不会改变原来的流，只会返回一个新的流；</a:t>
            </a:r>
            <a:endParaRPr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51549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Stream的</a:t>
            </a:r>
            <a:r>
              <a:rPr 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中间</a:t>
            </a:r>
            <a:r>
              <a:rPr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-筛选与切片</a:t>
            </a:r>
            <a:endParaRPr lang="en-US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5050" y="1162685"/>
            <a:ext cx="86258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方法 描述 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filter(Predicate d) 接受一个断言型函数，对Stream流中的元素进行处理，过滤掉不满足条件的元素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 distinct 筛选元素，通过Stream元素中的hasCode和equals方法来去除重复元素 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limit(long maxSize) 截断流，使元素不超过manSize指定的数量 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skip(Long n) 跳过元素，返回一个扔掉了前n个元素的流，若流中的元素不足n个，      则会返回一个空流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40881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Stream的</a:t>
            </a:r>
            <a:r>
              <a:rPr 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中间</a:t>
            </a:r>
            <a:r>
              <a:rPr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-映射</a:t>
            </a:r>
            <a:endParaRPr lang="en-US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8453" y="1286865"/>
            <a:ext cx="9523130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 描述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map(Function f) 接受一个函数型接口作为参数，该函数会对流中的每个元素进行处理，返回处理后的流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mapToDouble(ToDoubleFunction  f) 接口一个函数型接口作为参数，该函数会对流中的  每个元素进行处理，并返回一个Double值，最终得到一个Stream&lt;Double&gt;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mapToInt(ToIntFunction f) 接口一个函数型接口作为参数，该函数会对流中的每个元素进行处理，并返回一个Int值，最终得到一个Stream&lt;Int&gt;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mapToLong(ToLongFunction f) 接口一个函数型接口作为参数，该函数会对流中的每个元素进行处理，并返回一个Long值，最终得到一个Stream&lt;Long&gt;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flatMap(Function f) 接受一个函数作为参数，将流中的每个值都转换成一个新流，最后再将这些流连接到一起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40881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Stream的</a:t>
            </a:r>
            <a:r>
              <a:rPr 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中间</a:t>
            </a:r>
            <a:r>
              <a:rPr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-排序</a:t>
            </a:r>
            <a:endParaRPr lang="en-US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635" y="1203748"/>
            <a:ext cx="9175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 描述 sorted 返回一个新流，流中的元素按照自然排序进行排序 sorted(Comparator comp) 返回一个新流，并且Comparator指定的排序方式进行排序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124968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</a:rPr>
              <a:t>并行流</a:t>
            </a:r>
            <a:r>
              <a:rPr lang="en-US" altLang="zh-CN" sz="2800" dirty="0" smtClean="0"/>
              <a:t> </a:t>
            </a:r>
            <a:endParaRPr lang="zh-CN" altLang="en-US" sz="2800" dirty="0"/>
          </a:p>
          <a:p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635" y="963295"/>
            <a:ext cx="91751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并行和多线程是有区别的，比如运送一堆货物，如果只有一辆车(单线程)，肯定慢，平时如果货少，那还能应付过来 ，如果比如某宝的"双十一"，那就肯定快递像垃圾一样如山，怎么办呢？我们可以增加车辆(多线程)，那么肯定能加快运送速度。但是有一个前提，必须是多条道(多核CPU)。而在有些只有单个出口的地方，还必须排队(并发，线程安全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并行的针对同一个任务的。比如还是一辆车的货，10000件，全部放在A车上，要跑N个小时。现在取出一半放到B车上，理论上A,B2车同时跑，是不是会理快呢？嘿嘿嘿，这就是说的数据并行化，这里不会涉及并发。而这一切，Java8的并行流都在底层帮我们实现了</a:t>
            </a:r>
            <a:endParaRPr lang="zh-CN" altLang="en-US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4207510"/>
            <a:ext cx="9199245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282702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</a:rPr>
              <a:t>并行流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r>
              <a:rPr lang="en-US" altLang="zh-CN" sz="2800" dirty="0" smtClean="0"/>
              <a:t> </a:t>
            </a:r>
            <a:endParaRPr lang="zh-CN" altLang="en-US" sz="2800" dirty="0"/>
          </a:p>
          <a:p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635" y="1049020"/>
            <a:ext cx="917511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r>
              <a:rPr lang="zh-CN" altLang="en-US"/>
              <a:t>理论上输入的数据越大，操作越复杂，并行流的效果越好。因为拆分数据处理，最后合并结果都会带来额外的开销。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数据结构</a:t>
            </a:r>
            <a:endParaRPr lang="zh-CN" altLang="en-US"/>
          </a:p>
          <a:p>
            <a:r>
              <a:rPr lang="zh-CN" altLang="en-US"/>
              <a:t>我们通常是操作集合。一般来说，越好分割的并行速度越快。比如ArrayList,数组等支持随机读取的，效果较好。</a:t>
            </a:r>
            <a:endParaRPr lang="zh-CN" altLang="en-US"/>
          </a:p>
          <a:p>
            <a:r>
              <a:rPr lang="zh-CN" altLang="en-US"/>
              <a:t>HashSet,TreeSet,这类不容易公平的分解。而LinkedList,Stream.iterator等分解就比较困难的，效果是比较差的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装箱</a:t>
            </a:r>
            <a:endParaRPr lang="zh-CN" altLang="en-US"/>
          </a:p>
          <a:p>
            <a:r>
              <a:rPr lang="zh-CN" altLang="en-US"/>
              <a:t>处理包装类比基本类型花的时间多，肉眼可见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核的数量</a:t>
            </a:r>
            <a:endParaRPr lang="zh-CN" altLang="en-US"/>
          </a:p>
          <a:p>
            <a:r>
              <a:rPr lang="zh-CN" altLang="en-US"/>
              <a:t>当然，如果核的数量越多，获得潜在并行提升速度的赶快。比如4核一般比双核快，对吧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综合练习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5680" y="1110615"/>
            <a:ext cx="91751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所有及格的学生信息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所有及格的学生姓名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班级的前</a:t>
            </a:r>
            <a:r>
              <a:rPr lang="en-US" altLang="zh-CN"/>
              <a:t>3</a:t>
            </a:r>
            <a:r>
              <a:rPr lang="zh-CN" altLang="en-US"/>
              <a:t>名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班级的</a:t>
            </a:r>
            <a:r>
              <a:rPr lang="en-US" altLang="zh-CN"/>
              <a:t>3-10</a:t>
            </a:r>
            <a:r>
              <a:rPr lang="zh-CN" altLang="en-US"/>
              <a:t>名 （按成绩）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所有不及格学生的平均成绩</a:t>
            </a:r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将及格的学生，按照成绩降序输出所有信息</a:t>
            </a:r>
            <a:endParaRPr lang="zh-CN" altLang="en-US"/>
          </a:p>
          <a:p>
            <a:r>
              <a:rPr lang="en-US" altLang="zh-CN"/>
              <a:t>7. </a:t>
            </a:r>
            <a:r>
              <a:rPr lang="zh-CN" altLang="en-US"/>
              <a:t>班级学生的总分</a:t>
            </a:r>
            <a:endParaRPr lang="zh-CN" altLang="en-US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76279" y="1569085"/>
            <a:ext cx="4066997" cy="460375"/>
            <a:chOff x="5881" y="2021"/>
            <a:chExt cx="3749" cy="725"/>
          </a:xfrm>
        </p:grpSpPr>
        <p:pic>
          <p:nvPicPr>
            <p:cNvPr id="2" name="图片 1" descr="矩形9拷贝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1" y="2161"/>
              <a:ext cx="301" cy="446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315" y="2021"/>
              <a:ext cx="331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上节回顾</a:t>
              </a:r>
              <a:endPara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247472" y="2305686"/>
            <a:ext cx="44333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StreamAPI简介</a:t>
            </a:r>
            <a:endParaRPr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26726" y="3099435"/>
            <a:ext cx="34516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Stream终止操作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46956" y="3865245"/>
            <a:ext cx="2885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Stream中间操作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 descr="矩形9拷贝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54" y="2394975"/>
            <a:ext cx="326531" cy="283210"/>
          </a:xfrm>
          <a:prstGeom prst="rect">
            <a:avLst/>
          </a:prstGeom>
        </p:spPr>
      </p:pic>
      <p:pic>
        <p:nvPicPr>
          <p:cNvPr id="22" name="图片 21" descr="矩形9拷贝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201" y="3178267"/>
            <a:ext cx="326531" cy="283210"/>
          </a:xfrm>
          <a:prstGeom prst="rect">
            <a:avLst/>
          </a:prstGeom>
        </p:spPr>
      </p:pic>
      <p:pic>
        <p:nvPicPr>
          <p:cNvPr id="24" name="图片 23" descr="矩形9拷贝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51" y="4784920"/>
            <a:ext cx="326531" cy="283210"/>
          </a:xfrm>
          <a:prstGeom prst="rect">
            <a:avLst/>
          </a:prstGeom>
        </p:spPr>
      </p:pic>
      <p:pic>
        <p:nvPicPr>
          <p:cNvPr id="25" name="图片 24" descr="矩形9拷贝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201" y="3969718"/>
            <a:ext cx="326531" cy="2832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27601" y="4607560"/>
            <a:ext cx="2885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并行流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76345" y="2138045"/>
            <a:ext cx="46386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zh-CN" altLang="en-US" sz="8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" y="332105"/>
            <a:ext cx="139763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95090" y="3341370"/>
            <a:ext cx="4402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钢铁电商  赢在钢银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回顾</a:t>
            </a:r>
            <a:endParaRPr 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634" y="1093533"/>
            <a:ext cx="1065889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lambda表达式</a:t>
            </a:r>
            <a:endParaRPr lang="en-US" altLang="zh-CN" dirty="0" smtClean="0"/>
          </a:p>
          <a:p>
            <a:r>
              <a:rPr lang="en-US" altLang="zh-CN" dirty="0"/>
              <a:t>函数式接口</a:t>
            </a:r>
            <a:endParaRPr lang="en-US" altLang="zh-CN" dirty="0"/>
          </a:p>
          <a:p>
            <a:r>
              <a:rPr lang="en-US" altLang="zh-CN" dirty="0" smtClean="0"/>
              <a:t>内置4大核心函数接口 function consumer supplier predicate</a:t>
            </a:r>
            <a:endParaRPr lang="en-US" altLang="zh-CN" dirty="0" smtClean="0"/>
          </a:p>
          <a:p>
            <a:r>
              <a:rPr lang="en-US" altLang="zh-CN" dirty="0" smtClean="0"/>
              <a:t>方法</a:t>
            </a:r>
            <a:r>
              <a:rPr lang="zh-CN" altLang="en-US" dirty="0" smtClean="0"/>
              <a:t>引</a:t>
            </a:r>
            <a:r>
              <a:rPr lang="en-US" altLang="zh-CN" dirty="0" smtClean="0"/>
              <a:t>用 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27755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StreamAPI简介</a:t>
            </a: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935" y="1261533"/>
            <a:ext cx="9107170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Java8中有两大最为重要的改变。第一个是 Lambda 表达式；另外一个则是 Stream API(java.util.stream.*)。Stream 是 Java8 中处理集合的关键抽象概念，它可以指定你希望对集合进行的操作，可以执行非常复杂的查找、过滤和映射数据等操作。</a:t>
            </a:r>
            <a:endParaRPr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使用Stream API 对集合数据进行操作，就类似于使用 SQL 执行的数据库查询。也可以使用 Stream API 来并行执行操作。简而言之，Stream API 提供了一种高效且易于使用的处理数据的方式</a:t>
            </a:r>
            <a:endParaRPr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0">
              <a:buFont typeface="Wingdings" panose="05000000000000000000" pitchFamily="2" charset="2"/>
              <a:buNone/>
            </a:pPr>
            <a:endParaRPr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3577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什么是Stream（流）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8055" y="1796415"/>
            <a:ext cx="917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8055" y="1243330"/>
            <a:ext cx="112280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流是一个数据渠道，用于操作数据源（集合，数组等）所生成的元素序列，总之，集合主要是数据，</a:t>
            </a:r>
            <a:endParaRPr lang="zh-CN" altLang="en-US"/>
          </a:p>
          <a:p>
            <a:r>
              <a:rPr lang="zh-CN" altLang="en-US"/>
              <a:t>流主要是计算。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39331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Stream操作的三个步骤</a:t>
            </a:r>
            <a:endParaRPr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568" y="1085215"/>
            <a:ext cx="917511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创建Stream</a:t>
            </a:r>
            <a:endParaRPr dirty="0"/>
          </a:p>
          <a:p>
            <a:r>
              <a:rPr dirty="0"/>
              <a:t>通过一个数据源获取一个流，例如，List中的stream()方法可以直接返回一个Stream对象。</a:t>
            </a:r>
            <a:endParaRPr dirty="0"/>
          </a:p>
          <a:p>
            <a:endParaRPr dirty="0"/>
          </a:p>
          <a:p>
            <a:r>
              <a:rPr dirty="0"/>
              <a:t>中间操作</a:t>
            </a:r>
            <a:endParaRPr dirty="0"/>
          </a:p>
          <a:p>
            <a:r>
              <a:rPr dirty="0"/>
              <a:t>我们需要对流中的数据进行的操作，比如循环处理（map），过滤（filter）等</a:t>
            </a:r>
            <a:endParaRPr dirty="0"/>
          </a:p>
          <a:p>
            <a:endParaRPr dirty="0"/>
          </a:p>
          <a:p>
            <a:r>
              <a:rPr dirty="0"/>
              <a:t>终止操作</a:t>
            </a:r>
            <a:endParaRPr dirty="0"/>
          </a:p>
          <a:p>
            <a:r>
              <a:rPr dirty="0"/>
              <a:t>流都是惰性求值的，这个我们在后面会讲到，需要进行一个终止操作，这样才会返回中间操作后的数据。</a:t>
            </a:r>
            <a:endParaRPr dirty="0"/>
          </a:p>
          <a:p>
            <a:endParaRPr dirty="0"/>
          </a:p>
          <a:p>
            <a:r>
              <a:rPr lang="zh-CN" dirty="0"/>
              <a:t>注意：</a:t>
            </a:r>
            <a:endParaRPr dirty="0"/>
          </a:p>
          <a:p>
            <a:r>
              <a:rPr dirty="0"/>
              <a:t>Stream只是一个计算通道，自己不会存储元素；</a:t>
            </a:r>
            <a:endParaRPr dirty="0"/>
          </a:p>
          <a:p>
            <a:endParaRPr dirty="0"/>
          </a:p>
          <a:p>
            <a:r>
              <a:rPr dirty="0"/>
              <a:t>Stream不会改变源对象，相反，他们会返回一个新的Stream对象。</a:t>
            </a:r>
            <a:endParaRPr dirty="0"/>
          </a:p>
          <a:p>
            <a:endParaRPr dirty="0"/>
          </a:p>
          <a:p>
            <a:r>
              <a:rPr dirty="0"/>
              <a:t>Stream操作是延时的，只有在执行终止操作时才会执行。</a:t>
            </a:r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32905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创建Steam的方式</a:t>
            </a:r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" y="1137920"/>
            <a:ext cx="8372475" cy="511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32905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800" b="1" dirty="0">
                <a:latin typeface="微软雅黑" panose="020B0503020204020204" charset="-122"/>
                <a:ea typeface="微软雅黑" panose="020B0503020204020204" charset="-122"/>
              </a:rPr>
              <a:t>创建Steam的方式</a:t>
            </a:r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1299845"/>
            <a:ext cx="8420100" cy="1952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9635" y="320675"/>
            <a:ext cx="40881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Stream的终止操作</a:t>
            </a:r>
            <a:r>
              <a:rPr 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-规约</a:t>
            </a:r>
            <a:endParaRPr lang="en-US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635" y="1322281"/>
            <a:ext cx="917511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reduce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dirty="0"/>
              <a:t>1. </a:t>
            </a:r>
            <a:r>
              <a:rPr kumimoji="1" lang="zh-CN" altLang="en-US" dirty="0"/>
              <a:t>reduce(T iden, BinaryOperator bo) 可以将流中的元素反复结合起来，得到一个值，返回T </a:t>
            </a:r>
            <a:r>
              <a:rPr kumimoji="1" lang="en-US" altLang="zh-CN" dirty="0"/>
              <a:t>2. </a:t>
            </a:r>
            <a:r>
              <a:rPr kumimoji="1" lang="zh-CN" altLang="en-US" dirty="0"/>
              <a:t>reduce(BinaryOperator bo) 可以将流中的元素反复结合起来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 规约操作两个重载方法的区别是：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* 一个指定了起始值，不可能返回null,所以返回值可以确定是对应的对象</a:t>
            </a:r>
            <a:endParaRPr kumimoji="1" lang="zh-CN" altLang="en-US" dirty="0"/>
          </a:p>
          <a:p>
            <a:r>
              <a:rPr kumimoji="1" lang="zh-CN" altLang="en-US" dirty="0"/>
              <a:t> * 一个未指定起始值，有可能返回null,所以返回的是一个Optional对象</a:t>
            </a:r>
            <a:endParaRPr kumimoji="1" lang="zh-CN" altLang="en-US" dirty="0"/>
          </a:p>
          <a:p>
            <a:r>
              <a:rPr kumimoji="1" lang="zh-CN" altLang="en-US" dirty="0"/>
              <a:t>     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3231</Words>
  <Application>WPS 演示</Application>
  <PresentationFormat>宽屏</PresentationFormat>
  <Paragraphs>175</Paragraphs>
  <Slides>20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931</cp:revision>
  <dcterms:created xsi:type="dcterms:W3CDTF">2018-11-23T00:19:00Z</dcterms:created>
  <dcterms:modified xsi:type="dcterms:W3CDTF">2019-08-19T08:53:36Z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