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7" r:id="rId2"/>
    <p:sldId id="258" r:id="rId3"/>
    <p:sldId id="260" r:id="rId4"/>
    <p:sldId id="265" r:id="rId5"/>
    <p:sldId id="273" r:id="rId6"/>
    <p:sldId id="274" r:id="rId7"/>
    <p:sldId id="271" r:id="rId8"/>
    <p:sldId id="269" r:id="rId9"/>
    <p:sldId id="272" r:id="rId10"/>
    <p:sldId id="267" r:id="rId11"/>
    <p:sldId id="268" r:id="rId12"/>
    <p:sldId id="270" r:id="rId13"/>
    <p:sldId id="266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20D3-730C-4FF4-957B-2B8636134A8B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CB1D-61C1-44A5-A08E-BB644C7E6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8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1FA2-9A1A-4354-905A-7D1B258C52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1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3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90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3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66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2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9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7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E616-DE29-4BAB-863B-277B4314DE42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AD52C7-4400-4881-9D59-1E462E3CC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个性化</a:t>
            </a:r>
            <a:r>
              <a:rPr lang="en-US" altLang="zh-CN" sz="4800" dirty="0"/>
              <a:t>ACM</a:t>
            </a:r>
            <a:r>
              <a:rPr lang="zh-CN" altLang="en-US" sz="4800" dirty="0"/>
              <a:t>选手</a:t>
            </a:r>
            <a:r>
              <a:rPr lang="en-US" altLang="zh-CN" sz="4800" dirty="0" err="1"/>
              <a:t>CodeForces</a:t>
            </a:r>
            <a:r>
              <a:rPr lang="zh-CN" altLang="en-US" sz="4800" dirty="0"/>
              <a:t>做题推荐系统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8 </a:t>
            </a:r>
            <a:r>
              <a:rPr lang="zh-CN" altLang="en-US" dirty="0"/>
              <a:t>吴凯路</a:t>
            </a:r>
          </a:p>
        </p:txBody>
      </p:sp>
    </p:spTree>
    <p:extLst>
      <p:ext uri="{BB962C8B-B14F-4D97-AF65-F5344CB8AC3E}">
        <p14:creationId xmlns:p14="http://schemas.microsoft.com/office/powerpoint/2010/main" val="149704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A8D6-EA78-4450-BD70-9F2B0DDF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599B3D-34AE-4109-A0E2-F49215FF9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基准线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BaseLine</a:t>
                </a:r>
                <a:r>
                  <a:rPr lang="en-US" altLang="zh-CN" dirty="0"/>
                  <a:t>):</a:t>
                </a:r>
                <a:r>
                  <a:rPr lang="zh-CN" altLang="en-US" dirty="0"/>
                  <a:t> 假设所有数据服从一个正态分布，根据这个随机答案</a:t>
                </a:r>
                <a:endParaRPr lang="en-US" altLang="zh-CN" dirty="0"/>
              </a:p>
              <a:p>
                <a:r>
                  <a:rPr lang="en-US" altLang="zh-CN" dirty="0"/>
                  <a:t>SVD</a:t>
                </a:r>
                <a:r>
                  <a:rPr lang="zh-CN" altLang="en-US" dirty="0"/>
                  <a:t>算法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题目难度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zh-CN" altLang="en-US" dirty="0"/>
                  <a:t>拟合的目标 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采用梯度下降来逼近最优解</a:t>
                </a:r>
                <a:endParaRPr lang="en-US" altLang="zh-CN" dirty="0"/>
              </a:p>
              <a:p>
                <a:r>
                  <a:rPr lang="en-US" altLang="zh-CN" dirty="0"/>
                  <a:t>KNN</a:t>
                </a:r>
                <a:r>
                  <a:rPr lang="zh-CN" altLang="en-US" dirty="0"/>
                  <a:t>算法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基于用户之间相似程度的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这里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是这个用户平均评分</a:t>
                </a:r>
                <a:endParaRPr lang="zh-CN" altLang="en-US" baseline="-25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599B3D-34AE-4109-A0E2-F49215FF9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E7C5A98-61CC-48B9-A50C-08EA4679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03" y="2963292"/>
            <a:ext cx="2066925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4CD93-44B0-4CDB-AF53-8F29C80EB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05" y="3719975"/>
            <a:ext cx="4181475" cy="76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6E4C34-F818-4750-8F3E-F3284EE3F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850" y="5060286"/>
            <a:ext cx="32099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1429-7695-4EF1-A46A-4A290C41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最终准确率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6C44A-5C14-4C48-9B1E-68B3837E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737"/>
            <a:ext cx="8596668" cy="4425626"/>
          </a:xfrm>
        </p:spPr>
        <p:txBody>
          <a:bodyPr/>
          <a:lstStyle/>
          <a:p>
            <a:r>
              <a:rPr lang="zh-CN" altLang="en-US" dirty="0"/>
              <a:t>最终得到的结果如下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SVD</a:t>
            </a:r>
            <a:r>
              <a:rPr lang="zh-CN" altLang="en-US" dirty="0"/>
              <a:t>表现较优秀，经过</a:t>
            </a:r>
            <a:r>
              <a:rPr lang="en-US" altLang="zh-CN" dirty="0"/>
              <a:t>496</a:t>
            </a:r>
            <a:r>
              <a:rPr lang="zh-CN" altLang="en-US" dirty="0"/>
              <a:t>组调参后性能提升约</a:t>
            </a:r>
            <a:r>
              <a:rPr lang="en-US" altLang="zh-CN" dirty="0"/>
              <a:t>14%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特征数量</a:t>
            </a:r>
            <a:r>
              <a:rPr lang="en-US" altLang="zh-CN" dirty="0"/>
              <a:t> = 70, </a:t>
            </a:r>
            <a:r>
              <a:rPr lang="zh-CN" altLang="en-US" dirty="0"/>
              <a:t>迭代次数</a:t>
            </a:r>
            <a:r>
              <a:rPr lang="en-US" altLang="zh-CN" dirty="0"/>
              <a:t> =350, </a:t>
            </a:r>
            <a:r>
              <a:rPr lang="zh-CN" altLang="en-US" dirty="0"/>
              <a:t>正规化参数 </a:t>
            </a:r>
            <a:r>
              <a:rPr lang="en-US" altLang="zh-CN" dirty="0"/>
              <a:t>= 0.04)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4DE5D1-5334-4F58-966A-B3A42812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66130"/>
              </p:ext>
            </p:extLst>
          </p:nvPr>
        </p:nvGraphicFramePr>
        <p:xfrm>
          <a:off x="754602" y="2950922"/>
          <a:ext cx="8519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4">
                  <a:extLst>
                    <a:ext uri="{9D8B030D-6E8A-4147-A177-3AD203B41FA5}">
                      <a16:colId xmlns:a16="http://schemas.microsoft.com/office/drawing/2014/main" val="1168632407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val="2230130940"/>
                    </a:ext>
                  </a:extLst>
                </a:gridCol>
                <a:gridCol w="2165032">
                  <a:extLst>
                    <a:ext uri="{9D8B030D-6E8A-4147-A177-3AD203B41FA5}">
                      <a16:colId xmlns:a16="http://schemas.microsoft.com/office/drawing/2014/main" val="1429711669"/>
                    </a:ext>
                  </a:extLst>
                </a:gridCol>
                <a:gridCol w="2165032">
                  <a:extLst>
                    <a:ext uri="{9D8B030D-6E8A-4147-A177-3AD203B41FA5}">
                      <a16:colId xmlns:a16="http://schemas.microsoft.com/office/drawing/2014/main" val="55289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SVD_basic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MAE(</a:t>
                      </a:r>
                      <a:r>
                        <a:rPr lang="zh-CN" altLang="en-US" dirty="0"/>
                        <a:t>平均误差绝对值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难度估计误差</a:t>
                      </a:r>
                      <a:r>
                        <a:rPr lang="en-US" altLang="zh-CN" dirty="0"/>
                        <a:t>30%</a:t>
                      </a:r>
                      <a:r>
                        <a:rPr lang="zh-CN" altLang="en-US" dirty="0"/>
                        <a:t>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45.42%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73.77%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77.22%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时间预测误差</a:t>
                      </a:r>
                      <a:r>
                        <a:rPr lang="en-US" altLang="zh-CN" dirty="0"/>
                        <a:t>30%</a:t>
                      </a:r>
                      <a:r>
                        <a:rPr lang="zh-CN" altLang="en-US" dirty="0"/>
                        <a:t>以内或五分钟以内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17.74%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34.87%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90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F15F0CA-2216-4112-8403-FDEC7922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90" y="4982074"/>
            <a:ext cx="2264620" cy="1483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0DA06B-53F0-4071-8928-A52C85E0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147" y="4982074"/>
            <a:ext cx="2164315" cy="1411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F57310-CAD4-4C33-B111-FC2562D05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98" y="4982074"/>
            <a:ext cx="2171969" cy="14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2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C473-9947-4FEC-B3CD-7B1BC1A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最终准确率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A4201-1834-4C1B-981B-99B8D0C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如果只保留至少做了</a:t>
            </a:r>
            <a:r>
              <a:rPr lang="en-US" altLang="zh-CN" dirty="0"/>
              <a:t>10</a:t>
            </a:r>
            <a:r>
              <a:rPr lang="zh-CN" altLang="en-US" dirty="0"/>
              <a:t>道题的用户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1FC1AD-F65F-47AE-B06A-FAE33A44B2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604" y="2631326"/>
          <a:ext cx="866012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2">
                  <a:extLst>
                    <a:ext uri="{9D8B030D-6E8A-4147-A177-3AD203B41FA5}">
                      <a16:colId xmlns:a16="http://schemas.microsoft.com/office/drawing/2014/main" val="1168632407"/>
                    </a:ext>
                  </a:extLst>
                </a:gridCol>
                <a:gridCol w="1783082">
                  <a:extLst>
                    <a:ext uri="{9D8B030D-6E8A-4147-A177-3AD203B41FA5}">
                      <a16:colId xmlns:a16="http://schemas.microsoft.com/office/drawing/2014/main" val="2230130940"/>
                    </a:ext>
                  </a:extLst>
                </a:gridCol>
                <a:gridCol w="2165032">
                  <a:extLst>
                    <a:ext uri="{9D8B030D-6E8A-4147-A177-3AD203B41FA5}">
                      <a16:colId xmlns:a16="http://schemas.microsoft.com/office/drawing/2014/main" val="1429711669"/>
                    </a:ext>
                  </a:extLst>
                </a:gridCol>
                <a:gridCol w="2165032">
                  <a:extLst>
                    <a:ext uri="{9D8B030D-6E8A-4147-A177-3AD203B41FA5}">
                      <a16:colId xmlns:a16="http://schemas.microsoft.com/office/drawing/2014/main" val="55289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6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MAE(</a:t>
                      </a:r>
                      <a:r>
                        <a:rPr lang="zh-CN" altLang="en-US" dirty="0"/>
                        <a:t>平均误差绝对值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难度估计误差</a:t>
                      </a:r>
                      <a:r>
                        <a:rPr lang="en-US" altLang="zh-CN" dirty="0"/>
                        <a:t>30%</a:t>
                      </a:r>
                      <a:r>
                        <a:rPr lang="zh-CN" altLang="en-US" dirty="0"/>
                        <a:t>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43.03%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75.64%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80.07%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8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时间预测误差</a:t>
                      </a:r>
                      <a:r>
                        <a:rPr lang="en-US" altLang="zh-CN" dirty="0"/>
                        <a:t>30%</a:t>
                      </a:r>
                      <a:r>
                        <a:rPr lang="zh-CN" altLang="en-US" dirty="0"/>
                        <a:t>以内或五分钟以内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17.87%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39.01%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42.23%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8690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6D531CD-90B3-4450-800E-A0584803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00" y="4782893"/>
            <a:ext cx="2107930" cy="1329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26018C-F14A-4764-A2CA-FD796710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80" y="4783169"/>
            <a:ext cx="2107468" cy="1329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CEA0E4-6C41-4A6F-B8BD-AFADAA8A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59" y="4783168"/>
            <a:ext cx="1994155" cy="13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更多改进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爬取更详细数据来提高模型效果</a:t>
            </a:r>
            <a:endParaRPr lang="en-US" altLang="zh-CN" dirty="0"/>
          </a:p>
          <a:p>
            <a:r>
              <a:rPr lang="zh-CN" altLang="en-US" dirty="0"/>
              <a:t>尝试赋予年久的数据更低的权重来使用这个数据</a:t>
            </a:r>
            <a:endParaRPr lang="en-US" altLang="zh-CN" dirty="0"/>
          </a:p>
          <a:p>
            <a:r>
              <a:rPr lang="zh-CN" altLang="en-US" dirty="0"/>
              <a:t>优化插件界面</a:t>
            </a:r>
            <a:endParaRPr lang="en-US" altLang="zh-CN" dirty="0"/>
          </a:p>
          <a:p>
            <a:r>
              <a:rPr lang="zh-CN" altLang="en-US" dirty="0"/>
              <a:t>找用户试用获取反馈</a:t>
            </a:r>
            <a:endParaRPr lang="en-US" altLang="zh-CN" dirty="0"/>
          </a:p>
          <a:p>
            <a:r>
              <a:rPr lang="zh-CN" altLang="en-US" dirty="0"/>
              <a:t>尝试把插件发布到</a:t>
            </a:r>
            <a:r>
              <a:rPr lang="en-US" altLang="zh-CN" dirty="0"/>
              <a:t>chrome</a:t>
            </a:r>
            <a:r>
              <a:rPr lang="zh-CN" altLang="en-US" dirty="0"/>
              <a:t>应用商店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52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</a:t>
            </a:r>
            <a:r>
              <a:rPr lang="zh-CN" altLang="en-US" dirty="0"/>
              <a:t>是一个面向</a:t>
            </a:r>
            <a:r>
              <a:rPr lang="en-US" altLang="zh-CN" dirty="0"/>
              <a:t>ACM</a:t>
            </a:r>
            <a:r>
              <a:rPr lang="zh-CN" altLang="en-US" dirty="0"/>
              <a:t>选手的月活跃人数数万人的在线比赛网站，迄今为止已经举办了</a:t>
            </a:r>
            <a:r>
              <a:rPr lang="en-US" altLang="zh-CN" dirty="0"/>
              <a:t>923</a:t>
            </a:r>
            <a:r>
              <a:rPr lang="zh-CN" altLang="en-US" dirty="0"/>
              <a:t>场在线赛事。一般每场比赛会有五道题目，比赛长在</a:t>
            </a:r>
            <a:r>
              <a:rPr lang="en-US" altLang="zh-CN" dirty="0"/>
              <a:t>2~3</a:t>
            </a:r>
            <a:r>
              <a:rPr lang="zh-CN" altLang="en-US" dirty="0"/>
              <a:t>小时之间。</a:t>
            </a:r>
            <a:endParaRPr lang="en-US" altLang="zh-CN" dirty="0"/>
          </a:p>
          <a:p>
            <a:r>
              <a:rPr lang="zh-CN" altLang="en-US" dirty="0"/>
              <a:t>由于积累了数千道比赛题，</a:t>
            </a:r>
            <a:r>
              <a:rPr lang="en-US" altLang="zh-CN" dirty="0" err="1"/>
              <a:t>CodeForces</a:t>
            </a:r>
            <a:r>
              <a:rPr lang="zh-CN" altLang="en-US" dirty="0"/>
              <a:t>也是</a:t>
            </a:r>
            <a:r>
              <a:rPr lang="en-US" altLang="zh-CN" dirty="0" err="1"/>
              <a:t>ACMer</a:t>
            </a:r>
            <a:r>
              <a:rPr lang="zh-CN" altLang="en-US" dirty="0"/>
              <a:t>首选练习题库之一。</a:t>
            </a:r>
            <a:endParaRPr lang="en-US" altLang="zh-CN" dirty="0"/>
          </a:p>
          <a:p>
            <a:r>
              <a:rPr lang="zh-CN" altLang="en-US" dirty="0"/>
              <a:t>但是如何在海量题目里面找到适合自己的练习提高的题目，一直以来是一个不小的问题。</a:t>
            </a:r>
          </a:p>
        </p:txBody>
      </p:sp>
    </p:spTree>
    <p:extLst>
      <p:ext uri="{BB962C8B-B14F-4D97-AF65-F5344CB8AC3E}">
        <p14:creationId xmlns:p14="http://schemas.microsoft.com/office/powerpoint/2010/main" val="37901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收集历史比赛信息，分析选手做题时间和提交代码，推测题目对于选手具体难度。</a:t>
            </a:r>
            <a:endParaRPr lang="en-US" altLang="zh-CN" dirty="0"/>
          </a:p>
          <a:p>
            <a:r>
              <a:rPr lang="zh-CN" altLang="en-US" dirty="0"/>
              <a:t>计算选手水平特征与题目难度特征</a:t>
            </a:r>
            <a:endParaRPr lang="en-US" altLang="zh-CN" dirty="0"/>
          </a:p>
          <a:p>
            <a:r>
              <a:rPr lang="zh-CN" altLang="en-US" dirty="0"/>
              <a:t>预测选手没有做过的题目对于选手的难度，选择难度合适的题目进行推荐。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9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现在尚无任何人做个性化的</a:t>
            </a:r>
            <a:r>
              <a:rPr lang="en-US" altLang="zh-CN" dirty="0"/>
              <a:t>ACM/OI</a:t>
            </a:r>
            <a:r>
              <a:rPr lang="zh-CN" altLang="en-US" dirty="0"/>
              <a:t>题目相关推荐。</a:t>
            </a:r>
            <a:endParaRPr lang="en-US" altLang="zh-CN" dirty="0"/>
          </a:p>
          <a:p>
            <a:r>
              <a:rPr lang="zh-CN" altLang="en-US" dirty="0"/>
              <a:t>现在多数人这方面学习方法多数为上古神犇遗留做题记录、现役大佬博客上题目推荐或者之间按照题号顺序刷题。</a:t>
            </a:r>
            <a:endParaRPr lang="en-US" altLang="zh-CN" dirty="0"/>
          </a:p>
          <a:p>
            <a:r>
              <a:rPr lang="zh-CN" altLang="en-US" dirty="0"/>
              <a:t>可以十分有效提高大家练题效率，节省时间更少时间学的更好。</a:t>
            </a:r>
          </a:p>
        </p:txBody>
      </p:sp>
    </p:spTree>
    <p:extLst>
      <p:ext uri="{BB962C8B-B14F-4D97-AF65-F5344CB8AC3E}">
        <p14:creationId xmlns:p14="http://schemas.microsoft.com/office/powerpoint/2010/main" val="16537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D42D6-9DDF-4232-B446-1EB2047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应用样例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B49F0A-5F69-411B-AD3C-709C55E89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265073"/>
            <a:ext cx="8596312" cy="16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1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5B47-585C-411C-B24D-69B6BED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应用样例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02483-ACA5-4733-BA75-98FB92E81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868" b="56659"/>
          <a:stretch/>
        </p:blipFill>
        <p:spPr>
          <a:xfrm>
            <a:off x="2698812" y="1583540"/>
            <a:ext cx="5903742" cy="43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A4D44-B68A-472D-9554-733B6FBC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B49E-3C69-476C-8EDE-58703A00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收集了</a:t>
            </a:r>
            <a:r>
              <a:rPr lang="en-US" altLang="zh-CN" dirty="0" err="1"/>
              <a:t>codeforces</a:t>
            </a:r>
            <a:r>
              <a:rPr lang="zh-CN" altLang="en-US" dirty="0"/>
              <a:t>近半年来的比赛数据，共</a:t>
            </a:r>
            <a:r>
              <a:rPr lang="en-US" altLang="zh-CN" dirty="0"/>
              <a:t>59</a:t>
            </a:r>
            <a:r>
              <a:rPr lang="zh-CN" altLang="en-US" dirty="0"/>
              <a:t>场，涉及用户</a:t>
            </a:r>
            <a:r>
              <a:rPr lang="en-US" altLang="zh-CN" dirty="0"/>
              <a:t>34635</a:t>
            </a:r>
            <a:r>
              <a:rPr lang="zh-CN" altLang="en-US" dirty="0"/>
              <a:t>人，题目</a:t>
            </a:r>
            <a:r>
              <a:rPr lang="en-US" altLang="zh-CN" dirty="0"/>
              <a:t>259</a:t>
            </a:r>
            <a:r>
              <a:rPr lang="zh-CN" altLang="en-US" dirty="0"/>
              <a:t>道，有效数据</a:t>
            </a:r>
            <a:r>
              <a:rPr lang="en-US" altLang="zh-CN" dirty="0"/>
              <a:t>302925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数据稀疏程度：</a:t>
            </a:r>
            <a:r>
              <a:rPr lang="en-US" altLang="zh-CN" dirty="0"/>
              <a:t>3.38%</a:t>
            </a:r>
          </a:p>
        </p:txBody>
      </p:sp>
    </p:spTree>
    <p:extLst>
      <p:ext uri="{BB962C8B-B14F-4D97-AF65-F5344CB8AC3E}">
        <p14:creationId xmlns:p14="http://schemas.microsoft.com/office/powerpoint/2010/main" val="347058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CECEB-724B-4CC9-B481-6D878614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98398-8DD2-431A-A6B4-AD1097D0B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可以看见实际上多数人没有做太多的题目，题目也是呈这么一个关系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E64813-43B5-4FB3-BF7A-A8D13994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51160"/>
            <a:ext cx="2545260" cy="17059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279133-0730-4B40-B647-B30944D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57098"/>
            <a:ext cx="2545260" cy="17659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31C681-B3C9-4A02-88ED-406DB6C3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70" y="4457098"/>
            <a:ext cx="2545260" cy="1745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9B5B3-6EE1-4DEA-8EEA-4D4BB9052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2820098"/>
            <a:ext cx="2392962" cy="16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4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9FF7-9B04-415F-9DAD-3838FCD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393A8-CEFF-4B1C-94F1-9AC7F359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对数据分析和查阅相关资料（</a:t>
            </a:r>
            <a:r>
              <a:rPr lang="en-US" altLang="zh-CN" dirty="0"/>
              <a:t>P. </a:t>
            </a:r>
            <a:r>
              <a:rPr lang="en-US" altLang="zh-CN" dirty="0" err="1"/>
              <a:t>Jaruˇsek</a:t>
            </a:r>
            <a:r>
              <a:rPr lang="en-US" altLang="zh-CN" dirty="0"/>
              <a:t> and R. </a:t>
            </a:r>
            <a:r>
              <a:rPr lang="en-US" altLang="zh-CN" dirty="0" err="1"/>
              <a:t>Pel´anek</a:t>
            </a:r>
            <a:r>
              <a:rPr lang="en-US" altLang="zh-CN" dirty="0"/>
              <a:t>. Modeling and Predicting Students Problem Solving Times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所以我们近似得认为 通过一道题目所需要的时间 </a:t>
            </a:r>
            <a:r>
              <a:rPr lang="en-US" altLang="zh-CN" dirty="0"/>
              <a:t>= e^</a:t>
            </a:r>
            <a:r>
              <a:rPr lang="zh-CN" altLang="en-US" dirty="0"/>
              <a:t>题目难度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5C7B4-E714-4AC6-ADE6-6FF44CCA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772237"/>
            <a:ext cx="4191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616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547</Words>
  <Application>Microsoft Office PowerPoint</Application>
  <PresentationFormat>宽屏</PresentationFormat>
  <Paragraphs>86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个性化ACM选手CodeForces做题推荐系统</vt:lpstr>
      <vt:lpstr>背景简介</vt:lpstr>
      <vt:lpstr>项目内容</vt:lpstr>
      <vt:lpstr>创新点</vt:lpstr>
      <vt:lpstr>应用样例</vt:lpstr>
      <vt:lpstr>应用样例</vt:lpstr>
      <vt:lpstr>数据收集</vt:lpstr>
      <vt:lpstr>数据分析</vt:lpstr>
      <vt:lpstr>数据分析</vt:lpstr>
      <vt:lpstr>几种方法</vt:lpstr>
      <vt:lpstr>最终准确率</vt:lpstr>
      <vt:lpstr>最终准确率</vt:lpstr>
      <vt:lpstr>更多改进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个性化ACM选手CodeForces做题推荐系统</dc:title>
  <dc:creator>吴凯</dc:creator>
  <cp:lastModifiedBy>吴凯</cp:lastModifiedBy>
  <cp:revision>12</cp:revision>
  <dcterms:created xsi:type="dcterms:W3CDTF">2018-06-12T10:17:04Z</dcterms:created>
  <dcterms:modified xsi:type="dcterms:W3CDTF">2018-06-15T02:16:26Z</dcterms:modified>
</cp:coreProperties>
</file>