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FF9900"/>
    <a:srgbClr val="002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84882" autoAdjust="0"/>
  </p:normalViewPr>
  <p:slideViewPr>
    <p:cSldViewPr>
      <p:cViewPr varScale="1">
        <p:scale>
          <a:sx n="97" d="100"/>
          <a:sy n="97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notesViewPr>
    <p:cSldViewPr>
      <p:cViewPr varScale="1">
        <p:scale>
          <a:sx n="57" d="100"/>
          <a:sy n="57" d="100"/>
        </p:scale>
        <p:origin x="-102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18624A-5932-7349-B954-2E1768A9D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8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A9A95-7424-BE41-86C2-730E94D5C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55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-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72F8A-D8A5-4343-90D9-EF64D4B97E2C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4EDD23-DF1B-BC44-B70E-7AD73F8F9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8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7EB80-3FF7-D54A-9D63-338C1A39D23A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7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484A5-491E-224E-B9D3-2E652C1616C2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24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934200" y="5924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6A1DA2-2360-EF41-9695-8C636C3167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4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051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934200" y="5924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9EF19-1162-9740-A44C-F6A65BDB3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1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051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CF3DD-A30C-CB4E-B072-68ADC04DFC1B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2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89962-BA03-964C-93FD-E641D6198539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98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4051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051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CB72E-5F66-2345-9352-58D9D991F670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7086C-2D21-8D44-9FDF-BFBC8BEA2DB6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7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D7C8A-AB89-B747-8BCE-3AB3CE990D64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382A-F057-A54A-9203-D858594E9B0C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4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5F31B-BB41-514C-B741-88AFE6718470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67C95-1516-1543-B4DD-F9D8BE148F36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1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B00B0-D71C-4D43-BEEE-4BD15D6B86D7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47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350B4-5CBF-AB4C-B5DE-EA8E71E9F994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CE7BF-BD1A-0842-8CD6-B6F6BF3F7386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0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ppt-2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FB3E7FA-93A7-2E4A-BA3A-84990C6D9642}" type="datetime1">
              <a:rPr lang="zh-CN" altLang="en-US"/>
              <a:pPr/>
              <a:t>2018/6/28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00800"/>
            <a:ext cx="20574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7866E3A-9EA9-CC41-B1B8-C9DA26EF4794}" type="slidenum">
              <a:rPr lang="zh-CN" altLang="en-US" sz="2000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4" r:id="rId12"/>
    <p:sldLayoutId id="2147483885" r:id="rId13"/>
    <p:sldLayoutId id="2147483880" r:id="rId14"/>
    <p:sldLayoutId id="2147483881" r:id="rId15"/>
    <p:sldLayoutId id="2147483882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方正姚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  <a:cs typeface="方正姚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  <a:cs typeface="方正姚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  <a:cs typeface="方正姚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  <a:cs typeface="方正姚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zh-CN" altLang="en-US" dirty="0"/>
              <a:t>做题推荐系统</a:t>
            </a:r>
            <a:endParaRPr lang="zh-CN" altLang="en-US" dirty="0">
              <a:latin typeface="Arial" charset="0"/>
              <a:ea typeface="方正姚体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72500" cy="51982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华文细黑" charset="0"/>
              </a:rPr>
              <a:t>如何在</a:t>
            </a:r>
            <a:r>
              <a:rPr lang="en-US" altLang="zh-CN" sz="2400" dirty="0" err="1">
                <a:latin typeface="Arial" charset="0"/>
                <a:ea typeface="华文细黑" charset="0"/>
              </a:rPr>
              <a:t>CodeForces</a:t>
            </a:r>
            <a:r>
              <a:rPr lang="zh-CN" altLang="en-US" sz="2400" dirty="0">
                <a:latin typeface="Arial" charset="0"/>
                <a:ea typeface="华文细黑" charset="0"/>
              </a:rPr>
              <a:t>的题海中找到适合自己的题目？</a:t>
            </a:r>
            <a:endParaRPr lang="en-US" altLang="zh-CN" sz="24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Arial" charset="0"/>
              <a:ea typeface="华文细黑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华文细黑" charset="0"/>
              </a:rPr>
              <a:t>主要方法：基于协同过滤算法预测出每个题目对于每位选手需要做多少时间，以此进行合适难度的题目推荐。</a:t>
            </a:r>
            <a:endParaRPr lang="en-US" altLang="zh-CN" sz="20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华文细黑" charset="0"/>
              </a:rPr>
              <a:t>最终效果：最终于做题时间估测平均误差为</a:t>
            </a:r>
            <a:r>
              <a:rPr lang="en-US" altLang="zh-CN" sz="2000">
                <a:latin typeface="Arial" charset="0"/>
                <a:ea typeface="华文细黑" charset="0"/>
              </a:rPr>
              <a:t>13.3</a:t>
            </a:r>
            <a:r>
              <a:rPr lang="zh-CN" altLang="en-US" sz="2000">
                <a:latin typeface="Arial" charset="0"/>
                <a:ea typeface="华文细黑" charset="0"/>
              </a:rPr>
              <a:t>分钟</a:t>
            </a:r>
            <a:r>
              <a:rPr lang="zh-CN" altLang="en-US" sz="2000" dirty="0">
                <a:latin typeface="Arial" charset="0"/>
                <a:ea typeface="华文细黑" charset="0"/>
              </a:rPr>
              <a:t>。</a:t>
            </a:r>
            <a:endParaRPr lang="en-US" altLang="zh-CN" sz="2400" dirty="0">
              <a:latin typeface="Arial" charset="0"/>
              <a:ea typeface="华文细黑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华文细黑" charset="0"/>
                <a:sym typeface="Wingdings" panose="05000000000000000000" pitchFamily="2" charset="2"/>
              </a:rPr>
              <a:t>源码和插件下载→</a:t>
            </a:r>
            <a:r>
              <a:rPr lang="en-US" altLang="zh-CN" sz="2000" dirty="0">
                <a:latin typeface="Arial" charset="0"/>
                <a:ea typeface="华文细黑" charset="0"/>
                <a:sym typeface="Wingdings" panose="05000000000000000000" pitchFamily="2" charset="2"/>
              </a:rPr>
              <a:t>                              </a:t>
            </a:r>
            <a:r>
              <a:rPr lang="zh-CN" altLang="en-US" sz="2000" dirty="0">
                <a:latin typeface="Arial" charset="0"/>
                <a:ea typeface="华文细黑" charset="0"/>
                <a:sym typeface="Wingdings" panose="05000000000000000000" pitchFamily="2" charset="2"/>
              </a:rPr>
              <a:t>实际应用截图→</a:t>
            </a:r>
            <a:endParaRPr lang="en-US" altLang="zh-CN" sz="2000" dirty="0">
              <a:latin typeface="Arial" charset="0"/>
              <a:ea typeface="华文细黑" charset="0"/>
              <a:sym typeface="Wingdings" panose="05000000000000000000" pitchFamily="2" charset="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501C09-9FCD-4191-87D4-0C450C54B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87" b="75520"/>
          <a:stretch/>
        </p:blipFill>
        <p:spPr bwMode="auto">
          <a:xfrm>
            <a:off x="6891869" y="3962400"/>
            <a:ext cx="2137831" cy="22294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4AC135-87CC-4744-B06B-336088B5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36215"/>
              </p:ext>
            </p:extLst>
          </p:nvPr>
        </p:nvGraphicFramePr>
        <p:xfrm>
          <a:off x="489154" y="1539240"/>
          <a:ext cx="842624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85">
                  <a:extLst>
                    <a:ext uri="{9D8B030D-6E8A-4147-A177-3AD203B41FA5}">
                      <a16:colId xmlns:a16="http://schemas.microsoft.com/office/drawing/2014/main" val="1031614584"/>
                    </a:ext>
                  </a:extLst>
                </a:gridCol>
                <a:gridCol w="5104360">
                  <a:extLst>
                    <a:ext uri="{9D8B030D-6E8A-4147-A177-3AD203B41FA5}">
                      <a16:colId xmlns:a16="http://schemas.microsoft.com/office/drawing/2014/main" val="424826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遇到的问题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解决方案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如何量化题目难度？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通过选手提交记录推测用时，使用时间的对数为题目难度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选手水平持续变化怎么办？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主要保留近期数据，丢弃老数据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数据噪音很大怎么办？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去除一定量可疑选手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269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327E8FE-7472-4A51-97B5-40A7D417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72000"/>
            <a:ext cx="1783940" cy="17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6832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方正姚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118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方正姚体</vt:lpstr>
      <vt:lpstr>黑体</vt:lpstr>
      <vt:lpstr>华文细黑</vt:lpstr>
      <vt:lpstr>宋体</vt:lpstr>
      <vt:lpstr>Arial</vt:lpstr>
      <vt:lpstr>Wingdings</vt:lpstr>
      <vt:lpstr>默认设计模板</vt:lpstr>
      <vt:lpstr>CodeForces做题推荐系统</vt:lpstr>
    </vt:vector>
  </TitlesOfParts>
  <Company>清华大学计算机系网络所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图论与代数结构</dc:title>
  <dc:subject>树</dc:subject>
  <dc:creator>崔勇，周云涛，汤秀辉</dc:creator>
  <cp:lastModifiedBy>吴凯</cp:lastModifiedBy>
  <cp:revision>1361</cp:revision>
  <cp:lastPrinted>1601-01-01T00:00:00Z</cp:lastPrinted>
  <dcterms:created xsi:type="dcterms:W3CDTF">1601-01-01T00:00:00Z</dcterms:created>
  <dcterms:modified xsi:type="dcterms:W3CDTF">2018-06-28T08:02:07Z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