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s\EDSR-PyTorch\experiment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77299668695319"/>
          <c:y val="0.11489572350464741"/>
          <c:w val="0.84462716343240796"/>
          <c:h val="0.71703712817147858"/>
        </c:manualLayout>
      </c:layout>
      <c:bubbleChart>
        <c:varyColors val="0"/>
        <c:ser>
          <c:idx val="0"/>
          <c:order val="0"/>
          <c:tx>
            <c:strRef>
              <c:f>'fig1'!$C$1</c:f>
              <c:strCache>
                <c:ptCount val="1"/>
                <c:pt idx="0">
                  <c:v>B100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2646823353880721E-3"/>
                  <c:y val="-3.8431179008606833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FSRCNN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9D0A-4076-96AC-82F325CDACDE}"/>
                </c:ext>
              </c:extLst>
            </c:dLbl>
            <c:dLbl>
              <c:idx val="1"/>
              <c:layout>
                <c:manualLayout>
                  <c:x val="-5.8470368463622011E-2"/>
                  <c:y val="-0.19559395616088529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Plain-M(ours)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9D0A-4076-96AC-82F325CDACDE}"/>
                </c:ext>
              </c:extLst>
            </c:dLbl>
            <c:dLbl>
              <c:idx val="2"/>
              <c:layout>
                <c:manualLayout>
                  <c:x val="-2.9235184231811043E-2"/>
                  <c:y val="-8.7990368725276893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Plain-X(ours)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9D0A-4076-96AC-82F325CDACDE}"/>
                </c:ext>
              </c:extLst>
            </c:dLbl>
            <c:dLbl>
              <c:idx val="3"/>
              <c:layout>
                <c:manualLayout>
                  <c:x val="-4.1764548902587535E-3"/>
                  <c:y val="-2.4552571954146826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SRCNN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9D0A-4076-96AC-82F325CDACDE}"/>
                </c:ext>
              </c:extLst>
            </c:dLbl>
            <c:dLbl>
              <c:idx val="4"/>
              <c:layout>
                <c:manualLayout>
                  <c:x val="-4.1764548902587149E-2"/>
                  <c:y val="7.915741301568073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IDN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9D0A-4076-96AC-82F325CDACDE}"/>
                </c:ext>
              </c:extLst>
            </c:dLbl>
            <c:dLbl>
              <c:idx val="5"/>
              <c:layout>
                <c:manualLayout>
                  <c:x val="-4.1764548902587191E-2"/>
                  <c:y val="0.18659906827885839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EDSR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9D0A-4076-96AC-82F325CDACDE}"/>
                </c:ext>
              </c:extLst>
            </c:dLbl>
            <c:dLbl>
              <c:idx val="6"/>
              <c:layout>
                <c:manualLayout>
                  <c:x val="4.1764548902587153E-3"/>
                  <c:y val="8.8007417876184282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VDSR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9D0A-4076-96AC-82F325CDACDE}"/>
                </c:ext>
              </c:extLst>
            </c:dLbl>
            <c:dLbl>
              <c:idx val="7"/>
              <c:layout>
                <c:manualLayout>
                  <c:x val="8.3529097805174306E-3"/>
                  <c:y val="-5.2310085170977592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IMDN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9D0A-4076-96AC-82F325CDACDE}"/>
                </c:ext>
              </c:extLst>
            </c:dLbl>
            <c:dLbl>
              <c:idx val="8"/>
              <c:layout>
                <c:manualLayout>
                  <c:x val="-7.6567455140967565E-17"/>
                  <c:y val="-5.4473532688755821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CARN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9D0A-4076-96AC-82F325CDACDE}"/>
                </c:ext>
              </c:extLst>
            </c:dLbl>
            <c:dLbl>
              <c:idx val="9"/>
              <c:layout>
                <c:manualLayout>
                  <c:x val="8.3529097805174306E-3"/>
                  <c:y val="-2.317577824139504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DRRN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9D0A-4076-96AC-82F325CDACDE}"/>
                </c:ext>
              </c:extLst>
            </c:dLbl>
            <c:dLbl>
              <c:idx val="10"/>
              <c:layout>
                <c:manualLayout>
                  <c:x val="-4.1764548902587149E-2"/>
                  <c:y val="-9.3211297305785493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HAN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9D0A-4076-96AC-82F325CDACDE}"/>
                </c:ext>
              </c:extLst>
            </c:dLbl>
            <c:dLbl>
              <c:idx val="11"/>
              <c:layout>
                <c:manualLayout>
                  <c:x val="3.3411639122069722E-2"/>
                  <c:y val="9.125722532546672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RFDN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9D0A-4076-96AC-82F325CDACDE}"/>
                </c:ext>
              </c:extLst>
            </c:dLbl>
            <c:dLbl>
              <c:idx val="12"/>
              <c:layout>
                <c:manualLayout>
                  <c:x val="-4.1764548902587153E-3"/>
                  <c:y val="-0.15954415954415954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LatticeNet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C-9D0A-4076-96AC-82F325CDACDE}"/>
                </c:ext>
              </c:extLst>
            </c:dLbl>
            <c:dLbl>
              <c:idx val="13"/>
              <c:layout>
                <c:manualLayout>
                  <c:x val="-2.0882274451293575E-2"/>
                  <c:y val="-0.14833299683693385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SwinIR-S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D-9D0A-4076-96AC-82F325CDACDE}"/>
                </c:ext>
              </c:extLst>
            </c:dLbl>
            <c:spPr>
              <a:noFill/>
              <a:ln cap="flat" cmpd="sng">
                <a:solidFill>
                  <a:sysClr val="windowText" lastClr="000000">
                    <a:lumMod val="25000"/>
                    <a:lumOff val="75000"/>
                  </a:sysClr>
                </a:solidFill>
                <a:prstDash val="solid"/>
                <a:round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'fig1'!$B$2:$B$15</c:f>
              <c:numCache>
                <c:formatCode>General</c:formatCode>
                <c:ptCount val="14"/>
                <c:pt idx="0">
                  <c:v>368</c:v>
                </c:pt>
                <c:pt idx="1">
                  <c:v>420</c:v>
                </c:pt>
                <c:pt idx="2">
                  <c:v>718</c:v>
                </c:pt>
                <c:pt idx="3">
                  <c:v>807</c:v>
                </c:pt>
                <c:pt idx="4">
                  <c:v>916</c:v>
                </c:pt>
                <c:pt idx="5">
                  <c:v>1306</c:v>
                </c:pt>
                <c:pt idx="6">
                  <c:v>1581</c:v>
                </c:pt>
                <c:pt idx="7">
                  <c:v>1813</c:v>
                </c:pt>
                <c:pt idx="8">
                  <c:v>3210</c:v>
                </c:pt>
                <c:pt idx="9">
                  <c:v>4112</c:v>
                </c:pt>
                <c:pt idx="10">
                  <c:v>4615</c:v>
                </c:pt>
                <c:pt idx="11">
                  <c:v>1731</c:v>
                </c:pt>
                <c:pt idx="12">
                  <c:v>1710</c:v>
                </c:pt>
                <c:pt idx="13">
                  <c:v>2910</c:v>
                </c:pt>
              </c:numCache>
            </c:numRef>
          </c:xVal>
          <c:yVal>
            <c:numRef>
              <c:f>'fig1'!$C$2:$C$15</c:f>
              <c:numCache>
                <c:formatCode>General</c:formatCode>
                <c:ptCount val="14"/>
                <c:pt idx="0">
                  <c:v>31.53</c:v>
                </c:pt>
                <c:pt idx="1">
                  <c:v>32.19</c:v>
                </c:pt>
                <c:pt idx="2">
                  <c:v>32.24</c:v>
                </c:pt>
                <c:pt idx="3">
                  <c:v>31.36</c:v>
                </c:pt>
                <c:pt idx="4">
                  <c:v>32.08</c:v>
                </c:pt>
                <c:pt idx="5">
                  <c:v>32.159999999999997</c:v>
                </c:pt>
                <c:pt idx="6">
                  <c:v>31.9</c:v>
                </c:pt>
                <c:pt idx="7">
                  <c:v>32.19</c:v>
                </c:pt>
                <c:pt idx="8">
                  <c:v>32.090000000000003</c:v>
                </c:pt>
                <c:pt idx="9">
                  <c:v>32.049999999999997</c:v>
                </c:pt>
                <c:pt idx="10">
                  <c:v>32.450000000000003</c:v>
                </c:pt>
                <c:pt idx="11">
                  <c:v>32.159999999999997</c:v>
                </c:pt>
                <c:pt idx="12">
                  <c:v>32.25</c:v>
                </c:pt>
                <c:pt idx="13">
                  <c:v>32.31</c:v>
                </c:pt>
              </c:numCache>
            </c:numRef>
          </c:yVal>
          <c:bubbleSize>
            <c:numRef>
              <c:f>'fig1'!$D$2:$D$15</c:f>
              <c:numCache>
                <c:formatCode>General</c:formatCode>
                <c:ptCount val="14"/>
                <c:pt idx="0">
                  <c:v>13</c:v>
                </c:pt>
                <c:pt idx="1">
                  <c:v>158</c:v>
                </c:pt>
                <c:pt idx="2">
                  <c:v>253</c:v>
                </c:pt>
                <c:pt idx="3">
                  <c:v>60</c:v>
                </c:pt>
                <c:pt idx="4">
                  <c:v>138</c:v>
                </c:pt>
                <c:pt idx="5">
                  <c:v>199</c:v>
                </c:pt>
                <c:pt idx="6">
                  <c:v>286</c:v>
                </c:pt>
                <c:pt idx="7">
                  <c:v>150</c:v>
                </c:pt>
                <c:pt idx="8">
                  <c:v>199</c:v>
                </c:pt>
                <c:pt idx="9">
                  <c:v>854</c:v>
                </c:pt>
                <c:pt idx="10">
                  <c:v>1654</c:v>
                </c:pt>
                <c:pt idx="11">
                  <c:v>166</c:v>
                </c:pt>
                <c:pt idx="12">
                  <c:v>177</c:v>
                </c:pt>
                <c:pt idx="13">
                  <c:v>2877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E-9D0A-4076-96AC-82F325CDAC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730769664"/>
        <c:axId val="582904992"/>
      </c:bubbleChart>
      <c:valAx>
        <c:axId val="730769664"/>
        <c:scaling>
          <c:orientation val="minMax"/>
          <c:max val="5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pPr>
                <a:r>
                  <a:rPr lang="en-US" sz="1600" b="1" dirty="0">
                    <a:latin typeface="+mn-lt"/>
                    <a:cs typeface="Courier New" panose="02070309020205020404" pitchFamily="49" charset="0"/>
                  </a:rPr>
                  <a:t>Memory Footprint(MB)</a:t>
                </a:r>
                <a:endParaRPr lang="zh-CN" sz="1600" b="1" dirty="0">
                  <a:latin typeface="+mn-lt"/>
                  <a:cs typeface="Courier New" panose="02070309020205020404" pitchFamily="49" charset="0"/>
                </a:endParaRPr>
              </a:p>
            </c:rich>
          </c:tx>
          <c:layout>
            <c:manualLayout>
              <c:xMode val="edge"/>
              <c:yMode val="edge"/>
              <c:x val="0.60023927469119309"/>
              <c:y val="0.906286799620132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2904992"/>
        <c:crosses val="autoZero"/>
        <c:crossBetween val="midCat"/>
      </c:valAx>
      <c:valAx>
        <c:axId val="582904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pPr>
                <a:r>
                  <a:rPr lang="en-US" sz="1600" b="1" dirty="0">
                    <a:latin typeface="+mn-lt"/>
                    <a:cs typeface="Courier New" panose="02070309020205020404" pitchFamily="49" charset="0"/>
                  </a:rPr>
                  <a:t>B100 PSNR (dB)</a:t>
                </a:r>
                <a:endParaRPr lang="zh-CN" sz="1600" b="1" dirty="0">
                  <a:latin typeface="+mn-lt"/>
                  <a:cs typeface="Courier New" panose="02070309020205020404" pitchFamily="49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0769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98625-3403-4B85-8CB2-C97E8FF81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862082-0246-4BBF-8620-8D8A498A4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065E9A-3298-42F7-9D5B-532871EA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E4AC-0B2C-4D32-8176-0AA5A6A8608B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A3FB6-A19C-49A0-ADD5-B5337F12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05A5F-1CE8-4BDD-BA34-9B204F4A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C46-6A72-4980-9983-FBCB9DF7B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37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6DD3C-46CE-47EE-89BD-39C3230A7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587D59-2802-47DF-8DCE-0C819DDD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342F23-F55D-40B1-91F2-953685C7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E4AC-0B2C-4D32-8176-0AA5A6A8608B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72681-896A-427A-BFD6-EB92E895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E6DDE-353B-43F7-8269-CAE2C518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C46-6A72-4980-9983-FBCB9DF7B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46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54D4B1-7248-4087-A178-F4AE08B48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4DA4AD-C483-4B8C-BB2B-3B2A5199F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1BFB56-BC07-494F-9AC0-D9582F3FE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E4AC-0B2C-4D32-8176-0AA5A6A8608B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069D56-960B-4F1D-823C-28B04CC00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89C3D5-632B-481E-8BED-333FE74C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C46-6A72-4980-9983-FBCB9DF7B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04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E7C79-C32C-4FA2-93D7-08161D9C6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B36B3B-31DF-40F7-8919-B7C41F410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ACC15-4F25-439E-BDD0-BA1F3D5DC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E4AC-0B2C-4D32-8176-0AA5A6A8608B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B42030-2A65-46D6-9D2F-E6A12F737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0EA989-D7A7-4605-8EFF-822F305B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C46-6A72-4980-9983-FBCB9DF7B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01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D49C0-C6A7-4B41-935B-4716F4693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8D335F-6201-465E-AC18-A793E487D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96C865-CA8B-4E76-9AE2-CFBD3830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E4AC-0B2C-4D32-8176-0AA5A6A8608B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FD145-B3CA-4690-B88E-7AC5B337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EFEC69-E321-4A7E-A7A4-35DEFE79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C46-6A72-4980-9983-FBCB9DF7B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62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4D5E6-FC62-4B03-A838-D342D5DE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76443B-6075-4336-9140-6DF4692E1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BD6DA2-76D8-460B-9168-A1DFB833D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08635B-D7C0-484F-8155-9C14E854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E4AC-0B2C-4D32-8176-0AA5A6A8608B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3345A2-F280-4BE5-9226-6623DECD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C0E978-E1F7-4D1C-B260-9E247ECD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C46-6A72-4980-9983-FBCB9DF7B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48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B9AFB-B9FB-4748-B241-2394ED1F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D359C8-331E-4770-A45F-0804ABD2A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46CAD0-2541-4EFB-9AD8-7BA0B8C0A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59E33E-656D-4F6E-B98E-CF6A09C45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BB575D-3FEE-4B88-A846-6087D6BE5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33B76F-DE17-4232-A65A-C2AE5E33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E4AC-0B2C-4D32-8176-0AA5A6A8608B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130C0C-A20F-4EA5-B5FD-5F8C6B52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52D92B-8398-48DD-A29E-43C93A71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C46-6A72-4980-9983-FBCB9DF7B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30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1D34F-04FF-40E2-A07F-DA05B3F1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2A81D7-8616-4BD4-98EE-DC68AD51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E4AC-0B2C-4D32-8176-0AA5A6A8608B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83F9BD-1179-471F-B106-47A7E682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B7EBE0-6D99-4203-ABA9-5C4A3496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C46-6A72-4980-9983-FBCB9DF7B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22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93E3C0-61AB-4AC0-B61F-10FF140F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E4AC-0B2C-4D32-8176-0AA5A6A8608B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358B8C-64FE-4569-853A-CCE4590D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9ECD85-DCCC-4125-92BD-DE565800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C46-6A72-4980-9983-FBCB9DF7B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57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A5717-3FD3-420C-9DA5-91A7E81C8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34B7EE-6946-49C9-A0B9-C400DDD63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36003F-0CC8-46E5-B2D2-50B5EF33C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3BC739-D49E-4428-9E81-C5B406BB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E4AC-0B2C-4D32-8176-0AA5A6A8608B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72D191-60DB-4F71-B30D-554C3E0D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A86CC6-B6C0-449C-9356-230C4AAD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C46-6A72-4980-9983-FBCB9DF7B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88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EB6D9-2254-4376-893A-364E6CF94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EC26CD-8B07-44A4-8BF4-51FE572D0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694182-14EE-4851-A128-AB42F9ACC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1E4D62-60D3-4CA1-8470-0663700D3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E4AC-0B2C-4D32-8176-0AA5A6A8608B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36EB4D-9046-4C0D-A2BD-0350C9137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748885-B335-40FD-8E57-92673BFD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C46-6A72-4980-9983-FBCB9DF7B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11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4B8E63-28C8-498D-8AFC-4FEE9B312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A4E072-E873-444B-A50B-145FAB66B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045DA8-0E4A-49DC-BDEC-7A2C24016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E4AC-0B2C-4D32-8176-0AA5A6A8608B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CCAD45-873C-41CA-A6F2-DB7B7E8E1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5BD8B-4B90-4239-8F00-3F55E4082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CAC46-6A72-4980-9983-FBCB9DF7B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25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3AA12B70-5221-4239-82A0-001F896CF1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804477"/>
              </p:ext>
            </p:extLst>
          </p:nvPr>
        </p:nvGraphicFramePr>
        <p:xfrm>
          <a:off x="722935" y="32500"/>
          <a:ext cx="6081713" cy="3343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CB7CF9D6-D86A-44F7-96B2-25D86286B266}"/>
              </a:ext>
            </a:extLst>
          </p:cNvPr>
          <p:cNvGrpSpPr/>
          <p:nvPr/>
        </p:nvGrpSpPr>
        <p:grpSpPr>
          <a:xfrm>
            <a:off x="1537670" y="3063920"/>
            <a:ext cx="2779318" cy="311855"/>
            <a:chOff x="3477265" y="3504863"/>
            <a:chExt cx="2779318" cy="311855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814C31E0-628B-4CFA-B58B-BFF734FFF015}"/>
                </a:ext>
              </a:extLst>
            </p:cNvPr>
            <p:cNvSpPr/>
            <p:nvPr/>
          </p:nvSpPr>
          <p:spPr>
            <a:xfrm>
              <a:off x="4275781" y="3585013"/>
              <a:ext cx="155527" cy="155527"/>
            </a:xfrm>
            <a:prstGeom prst="ellipse">
              <a:avLst/>
            </a:prstGeom>
            <a:solidFill>
              <a:srgbClr val="739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07C71A9-DE27-4103-B844-03B488A72825}"/>
                </a:ext>
              </a:extLst>
            </p:cNvPr>
            <p:cNvSpPr/>
            <p:nvPr/>
          </p:nvSpPr>
          <p:spPr>
            <a:xfrm>
              <a:off x="5230340" y="3507474"/>
              <a:ext cx="307777" cy="307777"/>
            </a:xfrm>
            <a:prstGeom prst="ellipse">
              <a:avLst/>
            </a:prstGeom>
            <a:solidFill>
              <a:srgbClr val="739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61785B9-3F6E-4524-AB76-1135EAEA78BF}"/>
                </a:ext>
              </a:extLst>
            </p:cNvPr>
            <p:cNvSpPr/>
            <p:nvPr/>
          </p:nvSpPr>
          <p:spPr>
            <a:xfrm>
              <a:off x="3477265" y="3626564"/>
              <a:ext cx="72427" cy="72427"/>
            </a:xfrm>
            <a:prstGeom prst="ellipse">
              <a:avLst/>
            </a:prstGeom>
            <a:solidFill>
              <a:srgbClr val="739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1ECF83D-9DC2-4F99-B0E1-3F0ECEE4C4AD}"/>
                </a:ext>
              </a:extLst>
            </p:cNvPr>
            <p:cNvSpPr txBox="1"/>
            <p:nvPr/>
          </p:nvSpPr>
          <p:spPr>
            <a:xfrm>
              <a:off x="3549692" y="3508941"/>
              <a:ext cx="619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/>
                <a:t>20ms</a:t>
              </a:r>
              <a:endParaRPr lang="zh-CN" altLang="en-US" sz="1400" b="1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B1D30C5-4412-4C14-85A1-247BB6A5DAD9}"/>
                </a:ext>
              </a:extLst>
            </p:cNvPr>
            <p:cNvSpPr txBox="1"/>
            <p:nvPr/>
          </p:nvSpPr>
          <p:spPr>
            <a:xfrm>
              <a:off x="4431308" y="3507474"/>
              <a:ext cx="7184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/>
                <a:t>100ms</a:t>
              </a:r>
              <a:endParaRPr lang="zh-CN" altLang="en-US" sz="1400" b="1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E8CE354-F12C-409E-93E9-94BB81EA6DA7}"/>
                </a:ext>
              </a:extLst>
            </p:cNvPr>
            <p:cNvSpPr txBox="1"/>
            <p:nvPr/>
          </p:nvSpPr>
          <p:spPr>
            <a:xfrm>
              <a:off x="5538117" y="3504863"/>
              <a:ext cx="7184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/>
                <a:t>500ms</a:t>
              </a:r>
              <a:endParaRPr lang="zh-CN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92343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33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吴凯</dc:creator>
  <cp:lastModifiedBy>吴 凯</cp:lastModifiedBy>
  <cp:revision>11</cp:revision>
  <dcterms:created xsi:type="dcterms:W3CDTF">2021-11-12T09:52:41Z</dcterms:created>
  <dcterms:modified xsi:type="dcterms:W3CDTF">2022-01-25T14:54:39Z</dcterms:modified>
</cp:coreProperties>
</file>