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257" r:id="rId3"/>
    <p:sldId id="278" r:id="rId4"/>
    <p:sldId id="279" r:id="rId5"/>
    <p:sldId id="268" r:id="rId6"/>
    <p:sldId id="269" r:id="rId7"/>
    <p:sldId id="276" r:id="rId8"/>
    <p:sldId id="258" r:id="rId9"/>
    <p:sldId id="271" r:id="rId10"/>
    <p:sldId id="259" r:id="rId11"/>
    <p:sldId id="260" r:id="rId12"/>
    <p:sldId id="272" r:id="rId13"/>
    <p:sldId id="273" r:id="rId14"/>
    <p:sldId id="274" r:id="rId15"/>
    <p:sldId id="275" r:id="rId16"/>
    <p:sldId id="262"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10101"/>
    <a:srgbClr val="D20000"/>
    <a:srgbClr val="FF1919"/>
    <a:srgbClr val="FF939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81" autoAdjust="0"/>
  </p:normalViewPr>
  <p:slideViewPr>
    <p:cSldViewPr snapToGrid="0">
      <p:cViewPr varScale="1">
        <p:scale>
          <a:sx n="87" d="100"/>
          <a:sy n="87" d="100"/>
        </p:scale>
        <p:origin x="14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s\EDSR-PyTorch\experiment\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s\EDSR-PyTorch\experiment\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EDSR-PyTorch\experiment\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77299668695319"/>
          <c:y val="0.11489572350464741"/>
          <c:w val="0.84462716343240796"/>
          <c:h val="0.71703712817147858"/>
        </c:manualLayout>
      </c:layout>
      <c:bubbleChart>
        <c:varyColors val="0"/>
        <c:ser>
          <c:idx val="0"/>
          <c:order val="0"/>
          <c:tx>
            <c:strRef>
              <c:f>'fig1'!$C$1</c:f>
              <c:strCache>
                <c:ptCount val="1"/>
                <c:pt idx="0">
                  <c:v>B100</c:v>
                </c:pt>
              </c:strCache>
            </c:strRef>
          </c:tx>
          <c:spPr>
            <a:solidFill>
              <a:schemeClr val="accent1">
                <a:alpha val="75000"/>
              </a:schemeClr>
            </a:solidFill>
            <a:ln>
              <a:noFill/>
            </a:ln>
            <a:effectLst/>
          </c:spPr>
          <c:invertIfNegative val="0"/>
          <c:dLbls>
            <c:dLbl>
              <c:idx val="0"/>
              <c:layout>
                <c:manualLayout>
                  <c:x val="6.2646823353880721E-3"/>
                  <c:y val="-3.8431179008606833E-2"/>
                </c:manualLayout>
              </c:layout>
              <c:tx>
                <c:rich>
                  <a:bodyPr/>
                  <a:lstStyle/>
                  <a:p>
                    <a:r>
                      <a:rPr lang="en-US" altLang="zh-CN"/>
                      <a:t>FSRCNN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0-7B25-4BF8-9927-841A4E1BC7B6}"/>
                </c:ext>
              </c:extLst>
            </c:dLbl>
            <c:dLbl>
              <c:idx val="1"/>
              <c:layout>
                <c:manualLayout>
                  <c:x val="-5.8470368463622011E-2"/>
                  <c:y val="-0.19559395616088529"/>
                </c:manualLayout>
              </c:layout>
              <c:tx>
                <c:rich>
                  <a:bodyPr/>
                  <a:lstStyle/>
                  <a:p>
                    <a:r>
                      <a:rPr lang="en-US" altLang="zh-CN"/>
                      <a:t>Plain-M(ours)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7B25-4BF8-9927-841A4E1BC7B6}"/>
                </c:ext>
              </c:extLst>
            </c:dLbl>
            <c:dLbl>
              <c:idx val="2"/>
              <c:layout>
                <c:manualLayout>
                  <c:x val="-2.9235184231811043E-2"/>
                  <c:y val="-8.7990368725276893E-2"/>
                </c:manualLayout>
              </c:layout>
              <c:tx>
                <c:rich>
                  <a:bodyPr/>
                  <a:lstStyle/>
                  <a:p>
                    <a:r>
                      <a:rPr lang="en-US" altLang="zh-CN"/>
                      <a:t>Plain-X(ours)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2-7B25-4BF8-9927-841A4E1BC7B6}"/>
                </c:ext>
              </c:extLst>
            </c:dLbl>
            <c:dLbl>
              <c:idx val="3"/>
              <c:layout>
                <c:manualLayout>
                  <c:x val="-4.1764548902587535E-3"/>
                  <c:y val="-2.4552571954146826E-2"/>
                </c:manualLayout>
              </c:layout>
              <c:tx>
                <c:rich>
                  <a:bodyPr/>
                  <a:lstStyle/>
                  <a:p>
                    <a:r>
                      <a:rPr lang="en-US" altLang="zh-CN"/>
                      <a:t>SRCNN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7B25-4BF8-9927-841A4E1BC7B6}"/>
                </c:ext>
              </c:extLst>
            </c:dLbl>
            <c:dLbl>
              <c:idx val="4"/>
              <c:layout>
                <c:manualLayout>
                  <c:x val="-4.1764548902587149E-2"/>
                  <c:y val="7.915741301568073E-2"/>
                </c:manualLayout>
              </c:layout>
              <c:tx>
                <c:rich>
                  <a:bodyPr/>
                  <a:lstStyle/>
                  <a:p>
                    <a:r>
                      <a:rPr lang="en-US" altLang="zh-CN"/>
                      <a:t>IDN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4-7B25-4BF8-9927-841A4E1BC7B6}"/>
                </c:ext>
              </c:extLst>
            </c:dLbl>
            <c:dLbl>
              <c:idx val="5"/>
              <c:layout>
                <c:manualLayout>
                  <c:x val="-4.1764548902587191E-2"/>
                  <c:y val="0.18659906827885839"/>
                </c:manualLayout>
              </c:layout>
              <c:tx>
                <c:rich>
                  <a:bodyPr/>
                  <a:lstStyle/>
                  <a:p>
                    <a:r>
                      <a:rPr lang="en-US" altLang="zh-CN"/>
                      <a:t>EDSR</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7B25-4BF8-9927-841A4E1BC7B6}"/>
                </c:ext>
              </c:extLst>
            </c:dLbl>
            <c:dLbl>
              <c:idx val="6"/>
              <c:layout>
                <c:manualLayout>
                  <c:x val="4.1764548902587153E-3"/>
                  <c:y val="8.8007417876184282E-2"/>
                </c:manualLayout>
              </c:layout>
              <c:tx>
                <c:rich>
                  <a:bodyPr/>
                  <a:lstStyle/>
                  <a:p>
                    <a:r>
                      <a:rPr lang="en-US" altLang="zh-CN"/>
                      <a:t>VDSR</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6-7B25-4BF8-9927-841A4E1BC7B6}"/>
                </c:ext>
              </c:extLst>
            </c:dLbl>
            <c:dLbl>
              <c:idx val="7"/>
              <c:layout>
                <c:manualLayout>
                  <c:x val="8.3529097805174306E-3"/>
                  <c:y val="-5.2310085170977592E-2"/>
                </c:manualLayout>
              </c:layout>
              <c:tx>
                <c:rich>
                  <a:bodyPr/>
                  <a:lstStyle/>
                  <a:p>
                    <a:r>
                      <a:rPr lang="en-US" altLang="zh-CN"/>
                      <a:t>IMDN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7B25-4BF8-9927-841A4E1BC7B6}"/>
                </c:ext>
              </c:extLst>
            </c:dLbl>
            <c:dLbl>
              <c:idx val="8"/>
              <c:layout>
                <c:manualLayout>
                  <c:x val="-7.6567455140967565E-17"/>
                  <c:y val="-5.4473532688755821E-2"/>
                </c:manualLayout>
              </c:layout>
              <c:tx>
                <c:rich>
                  <a:bodyPr/>
                  <a:lstStyle/>
                  <a:p>
                    <a:r>
                      <a:rPr lang="en-US" altLang="zh-CN"/>
                      <a:t>CARN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8-7B25-4BF8-9927-841A4E1BC7B6}"/>
                </c:ext>
              </c:extLst>
            </c:dLbl>
            <c:dLbl>
              <c:idx val="9"/>
              <c:layout>
                <c:manualLayout>
                  <c:x val="8.3529097805174306E-3"/>
                  <c:y val="-2.317577824139504E-2"/>
                </c:manualLayout>
              </c:layout>
              <c:tx>
                <c:rich>
                  <a:bodyPr/>
                  <a:lstStyle/>
                  <a:p>
                    <a:r>
                      <a:rPr lang="en-US" altLang="zh-CN"/>
                      <a:t>DRRN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7B25-4BF8-9927-841A4E1BC7B6}"/>
                </c:ext>
              </c:extLst>
            </c:dLbl>
            <c:dLbl>
              <c:idx val="10"/>
              <c:layout>
                <c:manualLayout>
                  <c:x val="-4.1764548902587149E-2"/>
                  <c:y val="-9.3211297305785493E-2"/>
                </c:manualLayout>
              </c:layout>
              <c:tx>
                <c:rich>
                  <a:bodyPr/>
                  <a:lstStyle/>
                  <a:p>
                    <a:r>
                      <a:rPr lang="en-US" altLang="zh-CN"/>
                      <a:t>HAN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A-7B25-4BF8-9927-841A4E1BC7B6}"/>
                </c:ext>
              </c:extLst>
            </c:dLbl>
            <c:dLbl>
              <c:idx val="11"/>
              <c:layout>
                <c:manualLayout>
                  <c:x val="3.3411639122069722E-2"/>
                  <c:y val="9.125722532546672E-2"/>
                </c:manualLayout>
              </c:layout>
              <c:tx>
                <c:rich>
                  <a:bodyPr/>
                  <a:lstStyle/>
                  <a:p>
                    <a:r>
                      <a:rPr lang="en-US" altLang="zh-CN"/>
                      <a:t>RFDN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7B25-4BF8-9927-841A4E1BC7B6}"/>
                </c:ext>
              </c:extLst>
            </c:dLbl>
            <c:dLbl>
              <c:idx val="12"/>
              <c:layout>
                <c:manualLayout>
                  <c:x val="-4.1764548902587153E-3"/>
                  <c:y val="-0.15954415954415954"/>
                </c:manualLayout>
              </c:layout>
              <c:tx>
                <c:rich>
                  <a:bodyPr/>
                  <a:lstStyle/>
                  <a:p>
                    <a:r>
                      <a:rPr lang="en-US" altLang="zh-CN"/>
                      <a:t>LatticeNet</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C-7B25-4BF8-9927-841A4E1BC7B6}"/>
                </c:ext>
              </c:extLst>
            </c:dLbl>
            <c:dLbl>
              <c:idx val="13"/>
              <c:layout>
                <c:manualLayout>
                  <c:x val="-2.0882274451293575E-2"/>
                  <c:y val="-0.14833299683693385"/>
                </c:manualLayout>
              </c:layout>
              <c:tx>
                <c:rich>
                  <a:bodyPr/>
                  <a:lstStyle/>
                  <a:p>
                    <a:r>
                      <a:rPr lang="en-US" altLang="zh-CN"/>
                      <a:t>SwinIR-S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7B25-4BF8-9927-841A4E1BC7B6}"/>
                </c:ext>
              </c:extLst>
            </c:dLbl>
            <c:spPr>
              <a:noFill/>
              <a:ln cap="flat" cmpd="sng">
                <a:solidFill>
                  <a:sysClr val="windowText" lastClr="000000">
                    <a:lumMod val="25000"/>
                    <a:lumOff val="75000"/>
                  </a:sysClr>
                </a:solidFill>
                <a:prstDash val="solid"/>
                <a:round/>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tx1"/>
                    </a:solidFill>
                    <a:latin typeface="+mn-lt"/>
                    <a:ea typeface="+mn-ea"/>
                    <a:cs typeface="+mn-cs"/>
                  </a:defRPr>
                </a:pPr>
                <a:endParaRPr lang="zh-CN"/>
              </a:p>
            </c:txPr>
            <c:showLegendKey val="0"/>
            <c:showVal val="0"/>
            <c:showCatName val="0"/>
            <c:showSerName val="0"/>
            <c:showPercent val="0"/>
            <c:showBubbleSize val="1"/>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'fig1'!$B$2:$B$15</c:f>
              <c:numCache>
                <c:formatCode>General</c:formatCode>
                <c:ptCount val="14"/>
                <c:pt idx="0">
                  <c:v>368</c:v>
                </c:pt>
                <c:pt idx="1">
                  <c:v>420</c:v>
                </c:pt>
                <c:pt idx="2">
                  <c:v>718</c:v>
                </c:pt>
                <c:pt idx="3">
                  <c:v>807</c:v>
                </c:pt>
                <c:pt idx="4">
                  <c:v>916</c:v>
                </c:pt>
                <c:pt idx="5">
                  <c:v>1306</c:v>
                </c:pt>
                <c:pt idx="6">
                  <c:v>1581</c:v>
                </c:pt>
                <c:pt idx="7">
                  <c:v>1813</c:v>
                </c:pt>
                <c:pt idx="8">
                  <c:v>3210</c:v>
                </c:pt>
                <c:pt idx="9">
                  <c:v>4112</c:v>
                </c:pt>
                <c:pt idx="10">
                  <c:v>4615</c:v>
                </c:pt>
                <c:pt idx="11">
                  <c:v>1731</c:v>
                </c:pt>
                <c:pt idx="12">
                  <c:v>1710</c:v>
                </c:pt>
                <c:pt idx="13">
                  <c:v>2910</c:v>
                </c:pt>
              </c:numCache>
            </c:numRef>
          </c:xVal>
          <c:yVal>
            <c:numRef>
              <c:f>'fig1'!$C$2:$C$15</c:f>
              <c:numCache>
                <c:formatCode>General</c:formatCode>
                <c:ptCount val="14"/>
                <c:pt idx="0">
                  <c:v>31.53</c:v>
                </c:pt>
                <c:pt idx="1">
                  <c:v>32.19</c:v>
                </c:pt>
                <c:pt idx="2">
                  <c:v>32.24</c:v>
                </c:pt>
                <c:pt idx="3">
                  <c:v>31.36</c:v>
                </c:pt>
                <c:pt idx="4">
                  <c:v>32.08</c:v>
                </c:pt>
                <c:pt idx="5">
                  <c:v>32.159999999999997</c:v>
                </c:pt>
                <c:pt idx="6">
                  <c:v>31.9</c:v>
                </c:pt>
                <c:pt idx="7">
                  <c:v>32.19</c:v>
                </c:pt>
                <c:pt idx="8">
                  <c:v>32.090000000000003</c:v>
                </c:pt>
                <c:pt idx="9">
                  <c:v>32.049999999999997</c:v>
                </c:pt>
                <c:pt idx="10">
                  <c:v>32.450000000000003</c:v>
                </c:pt>
                <c:pt idx="11">
                  <c:v>32.159999999999997</c:v>
                </c:pt>
                <c:pt idx="12">
                  <c:v>32.25</c:v>
                </c:pt>
                <c:pt idx="13">
                  <c:v>32.31</c:v>
                </c:pt>
              </c:numCache>
            </c:numRef>
          </c:yVal>
          <c:bubbleSize>
            <c:numRef>
              <c:f>'fig1'!$D$2:$D$15</c:f>
              <c:numCache>
                <c:formatCode>General</c:formatCode>
                <c:ptCount val="14"/>
                <c:pt idx="0">
                  <c:v>13</c:v>
                </c:pt>
                <c:pt idx="1">
                  <c:v>158</c:v>
                </c:pt>
                <c:pt idx="2">
                  <c:v>253</c:v>
                </c:pt>
                <c:pt idx="3">
                  <c:v>60</c:v>
                </c:pt>
                <c:pt idx="4">
                  <c:v>138</c:v>
                </c:pt>
                <c:pt idx="5">
                  <c:v>199</c:v>
                </c:pt>
                <c:pt idx="6">
                  <c:v>286</c:v>
                </c:pt>
                <c:pt idx="7">
                  <c:v>150</c:v>
                </c:pt>
                <c:pt idx="8">
                  <c:v>199</c:v>
                </c:pt>
                <c:pt idx="9">
                  <c:v>854</c:v>
                </c:pt>
                <c:pt idx="10">
                  <c:v>1654</c:v>
                </c:pt>
                <c:pt idx="11">
                  <c:v>166</c:v>
                </c:pt>
                <c:pt idx="12">
                  <c:v>177</c:v>
                </c:pt>
                <c:pt idx="13">
                  <c:v>2877</c:v>
                </c:pt>
              </c:numCache>
            </c:numRef>
          </c:bubbleSize>
          <c:bubble3D val="0"/>
          <c:extLst>
            <c:ext xmlns:c16="http://schemas.microsoft.com/office/drawing/2014/chart" uri="{C3380CC4-5D6E-409C-BE32-E72D297353CC}">
              <c16:uniqueId val="{0000000E-7B25-4BF8-9927-841A4E1BC7B6}"/>
            </c:ext>
          </c:extLst>
        </c:ser>
        <c:dLbls>
          <c:showLegendKey val="0"/>
          <c:showVal val="0"/>
          <c:showCatName val="0"/>
          <c:showSerName val="0"/>
          <c:showPercent val="0"/>
          <c:showBubbleSize val="0"/>
        </c:dLbls>
        <c:bubbleScale val="100"/>
        <c:showNegBubbles val="0"/>
        <c:axId val="730769664"/>
        <c:axId val="582904992"/>
      </c:bubbleChart>
      <c:valAx>
        <c:axId val="730769664"/>
        <c:scaling>
          <c:orientation val="minMax"/>
          <c:max val="5000"/>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sz="1600" b="1" dirty="0">
                    <a:latin typeface="+mn-lt"/>
                    <a:cs typeface="Courier New" panose="02070309020205020404" pitchFamily="49" charset="0"/>
                  </a:rPr>
                  <a:t>Memory Footprint(MB)</a:t>
                </a:r>
                <a:endParaRPr lang="zh-CN" sz="1600" b="1" dirty="0">
                  <a:latin typeface="+mn-lt"/>
                  <a:cs typeface="Courier New" panose="02070309020205020404" pitchFamily="49" charset="0"/>
                </a:endParaRPr>
              </a:p>
            </c:rich>
          </c:tx>
          <c:layout>
            <c:manualLayout>
              <c:xMode val="edge"/>
              <c:yMode val="edge"/>
              <c:x val="0.60023927469119309"/>
              <c:y val="0.9062867996201329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zh-CN"/>
          </a:p>
        </c:txPr>
        <c:crossAx val="582904992"/>
        <c:crosses val="autoZero"/>
        <c:crossBetween val="midCat"/>
      </c:valAx>
      <c:valAx>
        <c:axId val="582904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sz="1600" b="1" dirty="0">
                    <a:latin typeface="+mn-lt"/>
                    <a:cs typeface="Courier New" panose="02070309020205020404" pitchFamily="49" charset="0"/>
                  </a:rPr>
                  <a:t>B100 PSNR (dB)</a:t>
                </a:r>
                <a:endParaRPr lang="zh-CN" sz="1600" b="1" dirty="0">
                  <a:latin typeface="+mn-lt"/>
                  <a:cs typeface="Courier New" panose="02070309020205020404" pitchFamily="49" charset="0"/>
                </a:endParaRP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zh-CN"/>
          </a:p>
        </c:txPr>
        <c:crossAx val="730769664"/>
        <c:crosses val="autoZero"/>
        <c:crossBetween val="midCat"/>
      </c:valAx>
      <c:spPr>
        <a:noFill/>
        <a:ln>
          <a:noFill/>
        </a:ln>
        <a:effectLst/>
      </c:spPr>
    </c:plotArea>
    <c:plotVisOnly val="1"/>
    <c:dispBlanksAs val="gap"/>
    <c:showDLblsOverMax val="0"/>
  </c:chart>
  <c:spPr>
    <a:noFill/>
    <a:ln>
      <a:noFill/>
    </a:ln>
    <a:effectLst/>
  </c:spPr>
  <c:txPr>
    <a:bodyPr/>
    <a:lstStyle/>
    <a:p>
      <a:pPr>
        <a:defRPr sz="105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77299668695319"/>
          <c:y val="0.11489572350464741"/>
          <c:w val="0.84462716343240796"/>
          <c:h val="0.71703712817147858"/>
        </c:manualLayout>
      </c:layout>
      <c:bubbleChart>
        <c:varyColors val="0"/>
        <c:ser>
          <c:idx val="0"/>
          <c:order val="0"/>
          <c:tx>
            <c:strRef>
              <c:f>'fig1'!$C$1</c:f>
              <c:strCache>
                <c:ptCount val="1"/>
                <c:pt idx="0">
                  <c:v>B100</c:v>
                </c:pt>
              </c:strCache>
            </c:strRef>
          </c:tx>
          <c:spPr>
            <a:solidFill>
              <a:schemeClr val="accent1">
                <a:alpha val="75000"/>
              </a:schemeClr>
            </a:solidFill>
            <a:ln>
              <a:noFill/>
            </a:ln>
            <a:effectLst/>
          </c:spPr>
          <c:invertIfNegative val="0"/>
          <c:dLbls>
            <c:dLbl>
              <c:idx val="0"/>
              <c:layout>
                <c:manualLayout>
                  <c:x val="6.2646823353880721E-3"/>
                  <c:y val="-3.8431179008606833E-2"/>
                </c:manualLayout>
              </c:layout>
              <c:tx>
                <c:rich>
                  <a:bodyPr/>
                  <a:lstStyle/>
                  <a:p>
                    <a:r>
                      <a:rPr lang="en-US" altLang="zh-CN"/>
                      <a:t>FSRCNN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0-7B25-4BF8-9927-841A4E1BC7B6}"/>
                </c:ext>
              </c:extLst>
            </c:dLbl>
            <c:dLbl>
              <c:idx val="1"/>
              <c:layout>
                <c:manualLayout>
                  <c:x val="-5.8470368463622011E-2"/>
                  <c:y val="-0.19559395616088529"/>
                </c:manualLayout>
              </c:layout>
              <c:tx>
                <c:rich>
                  <a:bodyPr/>
                  <a:lstStyle/>
                  <a:p>
                    <a:r>
                      <a:rPr lang="en-US" altLang="zh-CN"/>
                      <a:t>Plain-M(ours)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7B25-4BF8-9927-841A4E1BC7B6}"/>
                </c:ext>
              </c:extLst>
            </c:dLbl>
            <c:dLbl>
              <c:idx val="2"/>
              <c:layout>
                <c:manualLayout>
                  <c:x val="-2.9235184231811043E-2"/>
                  <c:y val="-8.7990368725276893E-2"/>
                </c:manualLayout>
              </c:layout>
              <c:tx>
                <c:rich>
                  <a:bodyPr/>
                  <a:lstStyle/>
                  <a:p>
                    <a:r>
                      <a:rPr lang="en-US" altLang="zh-CN"/>
                      <a:t>Plain-X(ours)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2-7B25-4BF8-9927-841A4E1BC7B6}"/>
                </c:ext>
              </c:extLst>
            </c:dLbl>
            <c:dLbl>
              <c:idx val="3"/>
              <c:layout>
                <c:manualLayout>
                  <c:x val="-4.1764548902587535E-3"/>
                  <c:y val="-2.4552571954146826E-2"/>
                </c:manualLayout>
              </c:layout>
              <c:tx>
                <c:rich>
                  <a:bodyPr/>
                  <a:lstStyle/>
                  <a:p>
                    <a:r>
                      <a:rPr lang="en-US" altLang="zh-CN"/>
                      <a:t>SRCNN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7B25-4BF8-9927-841A4E1BC7B6}"/>
                </c:ext>
              </c:extLst>
            </c:dLbl>
            <c:dLbl>
              <c:idx val="4"/>
              <c:layout>
                <c:manualLayout>
                  <c:x val="-4.1764548902587149E-2"/>
                  <c:y val="7.915741301568073E-2"/>
                </c:manualLayout>
              </c:layout>
              <c:tx>
                <c:rich>
                  <a:bodyPr/>
                  <a:lstStyle/>
                  <a:p>
                    <a:r>
                      <a:rPr lang="en-US" altLang="zh-CN"/>
                      <a:t>IDN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4-7B25-4BF8-9927-841A4E1BC7B6}"/>
                </c:ext>
              </c:extLst>
            </c:dLbl>
            <c:dLbl>
              <c:idx val="5"/>
              <c:layout>
                <c:manualLayout>
                  <c:x val="-4.1764548902587191E-2"/>
                  <c:y val="0.18659906827885839"/>
                </c:manualLayout>
              </c:layout>
              <c:tx>
                <c:rich>
                  <a:bodyPr/>
                  <a:lstStyle/>
                  <a:p>
                    <a:r>
                      <a:rPr lang="en-US" altLang="zh-CN"/>
                      <a:t>EDSR</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7B25-4BF8-9927-841A4E1BC7B6}"/>
                </c:ext>
              </c:extLst>
            </c:dLbl>
            <c:dLbl>
              <c:idx val="6"/>
              <c:layout>
                <c:manualLayout>
                  <c:x val="4.1764548902587153E-3"/>
                  <c:y val="8.8007417876184282E-2"/>
                </c:manualLayout>
              </c:layout>
              <c:tx>
                <c:rich>
                  <a:bodyPr/>
                  <a:lstStyle/>
                  <a:p>
                    <a:r>
                      <a:rPr lang="en-US" altLang="zh-CN"/>
                      <a:t>VDSR</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6-7B25-4BF8-9927-841A4E1BC7B6}"/>
                </c:ext>
              </c:extLst>
            </c:dLbl>
            <c:dLbl>
              <c:idx val="7"/>
              <c:layout>
                <c:manualLayout>
                  <c:x val="8.3529097805174306E-3"/>
                  <c:y val="-5.2310085170977592E-2"/>
                </c:manualLayout>
              </c:layout>
              <c:tx>
                <c:rich>
                  <a:bodyPr/>
                  <a:lstStyle/>
                  <a:p>
                    <a:r>
                      <a:rPr lang="en-US" altLang="zh-CN"/>
                      <a:t>IMDN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7B25-4BF8-9927-841A4E1BC7B6}"/>
                </c:ext>
              </c:extLst>
            </c:dLbl>
            <c:dLbl>
              <c:idx val="8"/>
              <c:layout>
                <c:manualLayout>
                  <c:x val="-7.6567455140967565E-17"/>
                  <c:y val="-5.4473532688755821E-2"/>
                </c:manualLayout>
              </c:layout>
              <c:tx>
                <c:rich>
                  <a:bodyPr/>
                  <a:lstStyle/>
                  <a:p>
                    <a:r>
                      <a:rPr lang="en-US" altLang="zh-CN"/>
                      <a:t>CARN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8-7B25-4BF8-9927-841A4E1BC7B6}"/>
                </c:ext>
              </c:extLst>
            </c:dLbl>
            <c:dLbl>
              <c:idx val="9"/>
              <c:layout>
                <c:manualLayout>
                  <c:x val="8.3529097805174306E-3"/>
                  <c:y val="-2.317577824139504E-2"/>
                </c:manualLayout>
              </c:layout>
              <c:tx>
                <c:rich>
                  <a:bodyPr/>
                  <a:lstStyle/>
                  <a:p>
                    <a:r>
                      <a:rPr lang="en-US" altLang="zh-CN"/>
                      <a:t>DRRN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7B25-4BF8-9927-841A4E1BC7B6}"/>
                </c:ext>
              </c:extLst>
            </c:dLbl>
            <c:dLbl>
              <c:idx val="10"/>
              <c:layout>
                <c:manualLayout>
                  <c:x val="-4.1764548902587149E-2"/>
                  <c:y val="-9.3211297305785493E-2"/>
                </c:manualLayout>
              </c:layout>
              <c:tx>
                <c:rich>
                  <a:bodyPr/>
                  <a:lstStyle/>
                  <a:p>
                    <a:r>
                      <a:rPr lang="en-US" altLang="zh-CN"/>
                      <a:t>HAN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A-7B25-4BF8-9927-841A4E1BC7B6}"/>
                </c:ext>
              </c:extLst>
            </c:dLbl>
            <c:dLbl>
              <c:idx val="11"/>
              <c:layout>
                <c:manualLayout>
                  <c:x val="3.3411639122069722E-2"/>
                  <c:y val="9.125722532546672E-2"/>
                </c:manualLayout>
              </c:layout>
              <c:tx>
                <c:rich>
                  <a:bodyPr/>
                  <a:lstStyle/>
                  <a:p>
                    <a:r>
                      <a:rPr lang="en-US" altLang="zh-CN"/>
                      <a:t>RFDN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7B25-4BF8-9927-841A4E1BC7B6}"/>
                </c:ext>
              </c:extLst>
            </c:dLbl>
            <c:dLbl>
              <c:idx val="12"/>
              <c:layout>
                <c:manualLayout>
                  <c:x val="-4.1764548902587153E-3"/>
                  <c:y val="-0.15954415954415954"/>
                </c:manualLayout>
              </c:layout>
              <c:tx>
                <c:rich>
                  <a:bodyPr/>
                  <a:lstStyle/>
                  <a:p>
                    <a:r>
                      <a:rPr lang="en-US" altLang="zh-CN"/>
                      <a:t>LatticeNet</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C-7B25-4BF8-9927-841A4E1BC7B6}"/>
                </c:ext>
              </c:extLst>
            </c:dLbl>
            <c:dLbl>
              <c:idx val="13"/>
              <c:layout>
                <c:manualLayout>
                  <c:x val="-2.0882274451293575E-2"/>
                  <c:y val="-0.14833299683693385"/>
                </c:manualLayout>
              </c:layout>
              <c:tx>
                <c:rich>
                  <a:bodyPr/>
                  <a:lstStyle/>
                  <a:p>
                    <a:r>
                      <a:rPr lang="en-US" altLang="zh-CN"/>
                      <a:t>SwinIR-S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7B25-4BF8-9927-841A4E1BC7B6}"/>
                </c:ext>
              </c:extLst>
            </c:dLbl>
            <c:spPr>
              <a:noFill/>
              <a:ln cap="flat" cmpd="sng">
                <a:solidFill>
                  <a:sysClr val="windowText" lastClr="000000">
                    <a:lumMod val="25000"/>
                    <a:lumOff val="75000"/>
                  </a:sysClr>
                </a:solidFill>
                <a:prstDash val="solid"/>
                <a:round/>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tx1"/>
                    </a:solidFill>
                    <a:latin typeface="+mn-lt"/>
                    <a:ea typeface="+mn-ea"/>
                    <a:cs typeface="+mn-cs"/>
                  </a:defRPr>
                </a:pPr>
                <a:endParaRPr lang="zh-CN"/>
              </a:p>
            </c:txPr>
            <c:showLegendKey val="0"/>
            <c:showVal val="0"/>
            <c:showCatName val="0"/>
            <c:showSerName val="0"/>
            <c:showPercent val="0"/>
            <c:showBubbleSize val="1"/>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'fig1'!$B$2:$B$15</c:f>
              <c:numCache>
                <c:formatCode>General</c:formatCode>
                <c:ptCount val="14"/>
                <c:pt idx="0">
                  <c:v>368</c:v>
                </c:pt>
                <c:pt idx="1">
                  <c:v>420</c:v>
                </c:pt>
                <c:pt idx="2">
                  <c:v>718</c:v>
                </c:pt>
                <c:pt idx="3">
                  <c:v>807</c:v>
                </c:pt>
                <c:pt idx="4">
                  <c:v>916</c:v>
                </c:pt>
                <c:pt idx="5">
                  <c:v>1306</c:v>
                </c:pt>
                <c:pt idx="6">
                  <c:v>1581</c:v>
                </c:pt>
                <c:pt idx="7">
                  <c:v>1813</c:v>
                </c:pt>
                <c:pt idx="8">
                  <c:v>3210</c:v>
                </c:pt>
                <c:pt idx="9">
                  <c:v>4112</c:v>
                </c:pt>
                <c:pt idx="10">
                  <c:v>4615</c:v>
                </c:pt>
                <c:pt idx="11">
                  <c:v>1731</c:v>
                </c:pt>
                <c:pt idx="12">
                  <c:v>1710</c:v>
                </c:pt>
                <c:pt idx="13">
                  <c:v>2910</c:v>
                </c:pt>
              </c:numCache>
            </c:numRef>
          </c:xVal>
          <c:yVal>
            <c:numRef>
              <c:f>'fig1'!$C$2:$C$15</c:f>
              <c:numCache>
                <c:formatCode>General</c:formatCode>
                <c:ptCount val="14"/>
                <c:pt idx="0">
                  <c:v>31.53</c:v>
                </c:pt>
                <c:pt idx="1">
                  <c:v>32.19</c:v>
                </c:pt>
                <c:pt idx="2">
                  <c:v>32.24</c:v>
                </c:pt>
                <c:pt idx="3">
                  <c:v>31.36</c:v>
                </c:pt>
                <c:pt idx="4">
                  <c:v>32.08</c:v>
                </c:pt>
                <c:pt idx="5">
                  <c:v>32.159999999999997</c:v>
                </c:pt>
                <c:pt idx="6">
                  <c:v>31.9</c:v>
                </c:pt>
                <c:pt idx="7">
                  <c:v>32.19</c:v>
                </c:pt>
                <c:pt idx="8">
                  <c:v>32.090000000000003</c:v>
                </c:pt>
                <c:pt idx="9">
                  <c:v>32.049999999999997</c:v>
                </c:pt>
                <c:pt idx="10">
                  <c:v>32.450000000000003</c:v>
                </c:pt>
                <c:pt idx="11">
                  <c:v>32.159999999999997</c:v>
                </c:pt>
                <c:pt idx="12">
                  <c:v>32.25</c:v>
                </c:pt>
                <c:pt idx="13">
                  <c:v>32.31</c:v>
                </c:pt>
              </c:numCache>
            </c:numRef>
          </c:yVal>
          <c:bubbleSize>
            <c:numRef>
              <c:f>'fig1'!$D$2:$D$15</c:f>
              <c:numCache>
                <c:formatCode>General</c:formatCode>
                <c:ptCount val="14"/>
                <c:pt idx="0">
                  <c:v>13</c:v>
                </c:pt>
                <c:pt idx="1">
                  <c:v>158</c:v>
                </c:pt>
                <c:pt idx="2">
                  <c:v>253</c:v>
                </c:pt>
                <c:pt idx="3">
                  <c:v>60</c:v>
                </c:pt>
                <c:pt idx="4">
                  <c:v>138</c:v>
                </c:pt>
                <c:pt idx="5">
                  <c:v>199</c:v>
                </c:pt>
                <c:pt idx="6">
                  <c:v>286</c:v>
                </c:pt>
                <c:pt idx="7">
                  <c:v>150</c:v>
                </c:pt>
                <c:pt idx="8">
                  <c:v>199</c:v>
                </c:pt>
                <c:pt idx="9">
                  <c:v>854</c:v>
                </c:pt>
                <c:pt idx="10">
                  <c:v>1654</c:v>
                </c:pt>
                <c:pt idx="11">
                  <c:v>166</c:v>
                </c:pt>
                <c:pt idx="12">
                  <c:v>177</c:v>
                </c:pt>
                <c:pt idx="13">
                  <c:v>2877</c:v>
                </c:pt>
              </c:numCache>
            </c:numRef>
          </c:bubbleSize>
          <c:bubble3D val="0"/>
          <c:extLst>
            <c:ext xmlns:c16="http://schemas.microsoft.com/office/drawing/2014/chart" uri="{C3380CC4-5D6E-409C-BE32-E72D297353CC}">
              <c16:uniqueId val="{0000000E-7B25-4BF8-9927-841A4E1BC7B6}"/>
            </c:ext>
          </c:extLst>
        </c:ser>
        <c:dLbls>
          <c:showLegendKey val="0"/>
          <c:showVal val="0"/>
          <c:showCatName val="0"/>
          <c:showSerName val="0"/>
          <c:showPercent val="0"/>
          <c:showBubbleSize val="0"/>
        </c:dLbls>
        <c:bubbleScale val="100"/>
        <c:showNegBubbles val="0"/>
        <c:axId val="730769664"/>
        <c:axId val="582904992"/>
      </c:bubbleChart>
      <c:valAx>
        <c:axId val="730769664"/>
        <c:scaling>
          <c:orientation val="minMax"/>
          <c:max val="5000"/>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sz="1600" b="1" dirty="0">
                    <a:latin typeface="+mn-lt"/>
                    <a:cs typeface="Courier New" panose="02070309020205020404" pitchFamily="49" charset="0"/>
                  </a:rPr>
                  <a:t>Memory Footprint(MB)</a:t>
                </a:r>
                <a:endParaRPr lang="zh-CN" sz="1600" b="1" dirty="0">
                  <a:latin typeface="+mn-lt"/>
                  <a:cs typeface="Courier New" panose="02070309020205020404" pitchFamily="49" charset="0"/>
                </a:endParaRPr>
              </a:p>
            </c:rich>
          </c:tx>
          <c:layout>
            <c:manualLayout>
              <c:xMode val="edge"/>
              <c:yMode val="edge"/>
              <c:x val="0.60023927469119309"/>
              <c:y val="0.9062867996201329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zh-CN"/>
          </a:p>
        </c:txPr>
        <c:crossAx val="582904992"/>
        <c:crosses val="autoZero"/>
        <c:crossBetween val="midCat"/>
      </c:valAx>
      <c:valAx>
        <c:axId val="582904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sz="1600" b="1" dirty="0">
                    <a:latin typeface="+mn-lt"/>
                    <a:cs typeface="Courier New" panose="02070309020205020404" pitchFamily="49" charset="0"/>
                  </a:rPr>
                  <a:t>B100 PSNR (dB)</a:t>
                </a:r>
                <a:endParaRPr lang="zh-CN" sz="1600" b="1" dirty="0">
                  <a:latin typeface="+mn-lt"/>
                  <a:cs typeface="Courier New" panose="02070309020205020404" pitchFamily="49" charset="0"/>
                </a:endParaRP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zh-CN"/>
          </a:p>
        </c:txPr>
        <c:crossAx val="730769664"/>
        <c:crosses val="autoZero"/>
        <c:crossBetween val="midCat"/>
      </c:valAx>
      <c:spPr>
        <a:noFill/>
        <a:ln>
          <a:noFill/>
        </a:ln>
        <a:effectLst/>
      </c:spPr>
    </c:plotArea>
    <c:plotVisOnly val="1"/>
    <c:dispBlanksAs val="gap"/>
    <c:showDLblsOverMax val="0"/>
  </c:chart>
  <c:spPr>
    <a:noFill/>
    <a:ln>
      <a:noFill/>
    </a:ln>
    <a:effectLst/>
  </c:spPr>
  <c:txPr>
    <a:bodyPr/>
    <a:lstStyle/>
    <a:p>
      <a:pPr>
        <a:defRPr sz="1050">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77299668695319"/>
          <c:y val="0.11489572350464741"/>
          <c:w val="0.84462716343240796"/>
          <c:h val="0.71703712817147858"/>
        </c:manualLayout>
      </c:layout>
      <c:bubbleChart>
        <c:varyColors val="0"/>
        <c:ser>
          <c:idx val="0"/>
          <c:order val="0"/>
          <c:tx>
            <c:strRef>
              <c:f>'fig1'!$C$1</c:f>
              <c:strCache>
                <c:ptCount val="1"/>
                <c:pt idx="0">
                  <c:v>B100</c:v>
                </c:pt>
              </c:strCache>
            </c:strRef>
          </c:tx>
          <c:spPr>
            <a:solidFill>
              <a:schemeClr val="accent1">
                <a:alpha val="75000"/>
              </a:schemeClr>
            </a:solidFill>
            <a:ln>
              <a:noFill/>
            </a:ln>
            <a:effectLst/>
          </c:spPr>
          <c:invertIfNegative val="0"/>
          <c:dLbls>
            <c:dLbl>
              <c:idx val="0"/>
              <c:layout>
                <c:manualLayout>
                  <c:x val="6.2646823353880721E-3"/>
                  <c:y val="-3.8431179008606833E-2"/>
                </c:manualLayout>
              </c:layout>
              <c:tx>
                <c:rich>
                  <a:bodyPr/>
                  <a:lstStyle/>
                  <a:p>
                    <a:r>
                      <a:rPr lang="en-US" altLang="zh-CN"/>
                      <a:t>FSRCNN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0-7B25-4BF8-9927-841A4E1BC7B6}"/>
                </c:ext>
              </c:extLst>
            </c:dLbl>
            <c:dLbl>
              <c:idx val="1"/>
              <c:layout>
                <c:manualLayout>
                  <c:x val="-5.8470368463622011E-2"/>
                  <c:y val="-0.19559395616088529"/>
                </c:manualLayout>
              </c:layout>
              <c:tx>
                <c:rich>
                  <a:bodyPr/>
                  <a:lstStyle/>
                  <a:p>
                    <a:r>
                      <a:rPr lang="en-US" altLang="zh-CN"/>
                      <a:t>Plain-M(ours)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7B25-4BF8-9927-841A4E1BC7B6}"/>
                </c:ext>
              </c:extLst>
            </c:dLbl>
            <c:dLbl>
              <c:idx val="2"/>
              <c:layout>
                <c:manualLayout>
                  <c:x val="-2.9235184231811043E-2"/>
                  <c:y val="-8.7990368725276893E-2"/>
                </c:manualLayout>
              </c:layout>
              <c:tx>
                <c:rich>
                  <a:bodyPr/>
                  <a:lstStyle/>
                  <a:p>
                    <a:r>
                      <a:rPr lang="en-US" altLang="zh-CN"/>
                      <a:t>Plain-X(ours)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2-7B25-4BF8-9927-841A4E1BC7B6}"/>
                </c:ext>
              </c:extLst>
            </c:dLbl>
            <c:dLbl>
              <c:idx val="3"/>
              <c:layout>
                <c:manualLayout>
                  <c:x val="-4.1764548902587535E-3"/>
                  <c:y val="-2.4552571954146826E-2"/>
                </c:manualLayout>
              </c:layout>
              <c:tx>
                <c:rich>
                  <a:bodyPr/>
                  <a:lstStyle/>
                  <a:p>
                    <a:r>
                      <a:rPr lang="en-US" altLang="zh-CN"/>
                      <a:t>SRCNN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7B25-4BF8-9927-841A4E1BC7B6}"/>
                </c:ext>
              </c:extLst>
            </c:dLbl>
            <c:dLbl>
              <c:idx val="4"/>
              <c:layout>
                <c:manualLayout>
                  <c:x val="-4.1764548902587149E-2"/>
                  <c:y val="7.915741301568073E-2"/>
                </c:manualLayout>
              </c:layout>
              <c:tx>
                <c:rich>
                  <a:bodyPr/>
                  <a:lstStyle/>
                  <a:p>
                    <a:r>
                      <a:rPr lang="en-US" altLang="zh-CN"/>
                      <a:t>IDN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4-7B25-4BF8-9927-841A4E1BC7B6}"/>
                </c:ext>
              </c:extLst>
            </c:dLbl>
            <c:dLbl>
              <c:idx val="5"/>
              <c:layout>
                <c:manualLayout>
                  <c:x val="-4.1764548902587191E-2"/>
                  <c:y val="0.18659906827885839"/>
                </c:manualLayout>
              </c:layout>
              <c:tx>
                <c:rich>
                  <a:bodyPr/>
                  <a:lstStyle/>
                  <a:p>
                    <a:r>
                      <a:rPr lang="en-US" altLang="zh-CN"/>
                      <a:t>EDSR</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7B25-4BF8-9927-841A4E1BC7B6}"/>
                </c:ext>
              </c:extLst>
            </c:dLbl>
            <c:dLbl>
              <c:idx val="6"/>
              <c:layout>
                <c:manualLayout>
                  <c:x val="4.1764548902587153E-3"/>
                  <c:y val="8.8007417876184282E-2"/>
                </c:manualLayout>
              </c:layout>
              <c:tx>
                <c:rich>
                  <a:bodyPr/>
                  <a:lstStyle/>
                  <a:p>
                    <a:r>
                      <a:rPr lang="en-US" altLang="zh-CN"/>
                      <a:t>VDSR</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6-7B25-4BF8-9927-841A4E1BC7B6}"/>
                </c:ext>
              </c:extLst>
            </c:dLbl>
            <c:dLbl>
              <c:idx val="7"/>
              <c:layout>
                <c:manualLayout>
                  <c:x val="8.3529097805174306E-3"/>
                  <c:y val="-5.2310085170977592E-2"/>
                </c:manualLayout>
              </c:layout>
              <c:tx>
                <c:rich>
                  <a:bodyPr/>
                  <a:lstStyle/>
                  <a:p>
                    <a:r>
                      <a:rPr lang="en-US" altLang="zh-CN"/>
                      <a:t>IMDN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7B25-4BF8-9927-841A4E1BC7B6}"/>
                </c:ext>
              </c:extLst>
            </c:dLbl>
            <c:dLbl>
              <c:idx val="8"/>
              <c:layout>
                <c:manualLayout>
                  <c:x val="-7.6567455140967565E-17"/>
                  <c:y val="-5.4473532688755821E-2"/>
                </c:manualLayout>
              </c:layout>
              <c:tx>
                <c:rich>
                  <a:bodyPr/>
                  <a:lstStyle/>
                  <a:p>
                    <a:r>
                      <a:rPr lang="en-US" altLang="zh-CN"/>
                      <a:t>CARN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8-7B25-4BF8-9927-841A4E1BC7B6}"/>
                </c:ext>
              </c:extLst>
            </c:dLbl>
            <c:dLbl>
              <c:idx val="9"/>
              <c:layout>
                <c:manualLayout>
                  <c:x val="8.3529097805174306E-3"/>
                  <c:y val="-2.317577824139504E-2"/>
                </c:manualLayout>
              </c:layout>
              <c:tx>
                <c:rich>
                  <a:bodyPr/>
                  <a:lstStyle/>
                  <a:p>
                    <a:r>
                      <a:rPr lang="en-US" altLang="zh-CN"/>
                      <a:t>DRRN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7B25-4BF8-9927-841A4E1BC7B6}"/>
                </c:ext>
              </c:extLst>
            </c:dLbl>
            <c:dLbl>
              <c:idx val="10"/>
              <c:layout>
                <c:manualLayout>
                  <c:x val="-4.1764548902587149E-2"/>
                  <c:y val="-9.3211297305785493E-2"/>
                </c:manualLayout>
              </c:layout>
              <c:tx>
                <c:rich>
                  <a:bodyPr/>
                  <a:lstStyle/>
                  <a:p>
                    <a:r>
                      <a:rPr lang="en-US" altLang="zh-CN"/>
                      <a:t>HAN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A-7B25-4BF8-9927-841A4E1BC7B6}"/>
                </c:ext>
              </c:extLst>
            </c:dLbl>
            <c:dLbl>
              <c:idx val="11"/>
              <c:layout>
                <c:manualLayout>
                  <c:x val="3.3411639122069722E-2"/>
                  <c:y val="9.125722532546672E-2"/>
                </c:manualLayout>
              </c:layout>
              <c:tx>
                <c:rich>
                  <a:bodyPr/>
                  <a:lstStyle/>
                  <a:p>
                    <a:r>
                      <a:rPr lang="en-US" altLang="zh-CN"/>
                      <a:t>RFDN</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7B25-4BF8-9927-841A4E1BC7B6}"/>
                </c:ext>
              </c:extLst>
            </c:dLbl>
            <c:dLbl>
              <c:idx val="12"/>
              <c:layout>
                <c:manualLayout>
                  <c:x val="-4.1764548902587153E-3"/>
                  <c:y val="-0.15954415954415954"/>
                </c:manualLayout>
              </c:layout>
              <c:tx>
                <c:rich>
                  <a:bodyPr/>
                  <a:lstStyle/>
                  <a:p>
                    <a:r>
                      <a:rPr lang="en-US" altLang="zh-CN"/>
                      <a:t>LatticeNet</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C-7B25-4BF8-9927-841A4E1BC7B6}"/>
                </c:ext>
              </c:extLst>
            </c:dLbl>
            <c:dLbl>
              <c:idx val="13"/>
              <c:layout>
                <c:manualLayout>
                  <c:x val="-2.0882274451293575E-2"/>
                  <c:y val="-0.14833299683693385"/>
                </c:manualLayout>
              </c:layout>
              <c:tx>
                <c:rich>
                  <a:bodyPr/>
                  <a:lstStyle/>
                  <a:p>
                    <a:r>
                      <a:rPr lang="en-US" altLang="zh-CN"/>
                      <a:t>SwinIR-S</a:t>
                    </a:r>
                  </a:p>
                </c:rich>
              </c:tx>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7B25-4BF8-9927-841A4E1BC7B6}"/>
                </c:ext>
              </c:extLst>
            </c:dLbl>
            <c:spPr>
              <a:noFill/>
              <a:ln cap="flat" cmpd="sng">
                <a:solidFill>
                  <a:sysClr val="windowText" lastClr="000000">
                    <a:lumMod val="25000"/>
                    <a:lumOff val="75000"/>
                  </a:sysClr>
                </a:solidFill>
                <a:prstDash val="solid"/>
                <a:round/>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tx1"/>
                    </a:solidFill>
                    <a:latin typeface="+mn-lt"/>
                    <a:ea typeface="+mn-ea"/>
                    <a:cs typeface="+mn-cs"/>
                  </a:defRPr>
                </a:pPr>
                <a:endParaRPr lang="zh-CN"/>
              </a:p>
            </c:txPr>
            <c:showLegendKey val="0"/>
            <c:showVal val="0"/>
            <c:showCatName val="0"/>
            <c:showSerName val="0"/>
            <c:showPercent val="0"/>
            <c:showBubbleSize val="1"/>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'fig1'!$B$2:$B$15</c:f>
              <c:numCache>
                <c:formatCode>General</c:formatCode>
                <c:ptCount val="14"/>
                <c:pt idx="0">
                  <c:v>368</c:v>
                </c:pt>
                <c:pt idx="1">
                  <c:v>420</c:v>
                </c:pt>
                <c:pt idx="2">
                  <c:v>718</c:v>
                </c:pt>
                <c:pt idx="3">
                  <c:v>807</c:v>
                </c:pt>
                <c:pt idx="4">
                  <c:v>916</c:v>
                </c:pt>
                <c:pt idx="5">
                  <c:v>1306</c:v>
                </c:pt>
                <c:pt idx="6">
                  <c:v>1581</c:v>
                </c:pt>
                <c:pt idx="7">
                  <c:v>1813</c:v>
                </c:pt>
                <c:pt idx="8">
                  <c:v>3210</c:v>
                </c:pt>
                <c:pt idx="9">
                  <c:v>4112</c:v>
                </c:pt>
                <c:pt idx="10">
                  <c:v>4615</c:v>
                </c:pt>
                <c:pt idx="11">
                  <c:v>1731</c:v>
                </c:pt>
                <c:pt idx="12">
                  <c:v>1710</c:v>
                </c:pt>
                <c:pt idx="13">
                  <c:v>2910</c:v>
                </c:pt>
              </c:numCache>
            </c:numRef>
          </c:xVal>
          <c:yVal>
            <c:numRef>
              <c:f>'fig1'!$C$2:$C$15</c:f>
              <c:numCache>
                <c:formatCode>General</c:formatCode>
                <c:ptCount val="14"/>
                <c:pt idx="0">
                  <c:v>31.53</c:v>
                </c:pt>
                <c:pt idx="1">
                  <c:v>32.19</c:v>
                </c:pt>
                <c:pt idx="2">
                  <c:v>32.24</c:v>
                </c:pt>
                <c:pt idx="3">
                  <c:v>31.36</c:v>
                </c:pt>
                <c:pt idx="4">
                  <c:v>32.08</c:v>
                </c:pt>
                <c:pt idx="5">
                  <c:v>32.159999999999997</c:v>
                </c:pt>
                <c:pt idx="6">
                  <c:v>31.9</c:v>
                </c:pt>
                <c:pt idx="7">
                  <c:v>32.19</c:v>
                </c:pt>
                <c:pt idx="8">
                  <c:v>32.090000000000003</c:v>
                </c:pt>
                <c:pt idx="9">
                  <c:v>32.049999999999997</c:v>
                </c:pt>
                <c:pt idx="10">
                  <c:v>32.450000000000003</c:v>
                </c:pt>
                <c:pt idx="11">
                  <c:v>32.159999999999997</c:v>
                </c:pt>
                <c:pt idx="12">
                  <c:v>32.25</c:v>
                </c:pt>
                <c:pt idx="13">
                  <c:v>32.31</c:v>
                </c:pt>
              </c:numCache>
            </c:numRef>
          </c:yVal>
          <c:bubbleSize>
            <c:numRef>
              <c:f>'fig1'!$D$2:$D$15</c:f>
              <c:numCache>
                <c:formatCode>General</c:formatCode>
                <c:ptCount val="14"/>
                <c:pt idx="0">
                  <c:v>13</c:v>
                </c:pt>
                <c:pt idx="1">
                  <c:v>158</c:v>
                </c:pt>
                <c:pt idx="2">
                  <c:v>253</c:v>
                </c:pt>
                <c:pt idx="3">
                  <c:v>60</c:v>
                </c:pt>
                <c:pt idx="4">
                  <c:v>138</c:v>
                </c:pt>
                <c:pt idx="5">
                  <c:v>199</c:v>
                </c:pt>
                <c:pt idx="6">
                  <c:v>286</c:v>
                </c:pt>
                <c:pt idx="7">
                  <c:v>150</c:v>
                </c:pt>
                <c:pt idx="8">
                  <c:v>199</c:v>
                </c:pt>
                <c:pt idx="9">
                  <c:v>854</c:v>
                </c:pt>
                <c:pt idx="10">
                  <c:v>1654</c:v>
                </c:pt>
                <c:pt idx="11">
                  <c:v>166</c:v>
                </c:pt>
                <c:pt idx="12">
                  <c:v>177</c:v>
                </c:pt>
                <c:pt idx="13">
                  <c:v>2877</c:v>
                </c:pt>
              </c:numCache>
            </c:numRef>
          </c:bubbleSize>
          <c:bubble3D val="0"/>
          <c:extLst>
            <c:ext xmlns:c16="http://schemas.microsoft.com/office/drawing/2014/chart" uri="{C3380CC4-5D6E-409C-BE32-E72D297353CC}">
              <c16:uniqueId val="{0000000E-7B25-4BF8-9927-841A4E1BC7B6}"/>
            </c:ext>
          </c:extLst>
        </c:ser>
        <c:dLbls>
          <c:showLegendKey val="0"/>
          <c:showVal val="0"/>
          <c:showCatName val="0"/>
          <c:showSerName val="0"/>
          <c:showPercent val="0"/>
          <c:showBubbleSize val="0"/>
        </c:dLbls>
        <c:bubbleScale val="100"/>
        <c:showNegBubbles val="0"/>
        <c:axId val="730769664"/>
        <c:axId val="582904992"/>
      </c:bubbleChart>
      <c:valAx>
        <c:axId val="730769664"/>
        <c:scaling>
          <c:orientation val="minMax"/>
          <c:max val="5000"/>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sz="1600" b="1" dirty="0">
                    <a:latin typeface="+mn-lt"/>
                    <a:cs typeface="Courier New" panose="02070309020205020404" pitchFamily="49" charset="0"/>
                  </a:rPr>
                  <a:t>Memory Footprint(MB)</a:t>
                </a:r>
                <a:endParaRPr lang="zh-CN" sz="1600" b="1" dirty="0">
                  <a:latin typeface="+mn-lt"/>
                  <a:cs typeface="Courier New" panose="02070309020205020404" pitchFamily="49" charset="0"/>
                </a:endParaRPr>
              </a:p>
            </c:rich>
          </c:tx>
          <c:layout>
            <c:manualLayout>
              <c:xMode val="edge"/>
              <c:yMode val="edge"/>
              <c:x val="0.60023927469119309"/>
              <c:y val="0.9062867996201329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zh-CN"/>
          </a:p>
        </c:txPr>
        <c:crossAx val="582904992"/>
        <c:crosses val="autoZero"/>
        <c:crossBetween val="midCat"/>
      </c:valAx>
      <c:valAx>
        <c:axId val="582904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sz="1600" b="1" dirty="0">
                    <a:latin typeface="+mn-lt"/>
                    <a:cs typeface="Courier New" panose="02070309020205020404" pitchFamily="49" charset="0"/>
                  </a:rPr>
                  <a:t>B100 PSNR (dB)</a:t>
                </a:r>
                <a:endParaRPr lang="zh-CN" sz="1600" b="1" dirty="0">
                  <a:latin typeface="+mn-lt"/>
                  <a:cs typeface="Courier New" panose="02070309020205020404" pitchFamily="49" charset="0"/>
                </a:endParaRP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zh-CN"/>
          </a:p>
        </c:txPr>
        <c:crossAx val="730769664"/>
        <c:crosses val="autoZero"/>
        <c:crossBetween val="midCat"/>
      </c:valAx>
      <c:spPr>
        <a:noFill/>
        <a:ln>
          <a:noFill/>
        </a:ln>
        <a:effectLst/>
      </c:spPr>
    </c:plotArea>
    <c:plotVisOnly val="1"/>
    <c:dispBlanksAs val="gap"/>
    <c:showDLblsOverMax val="0"/>
  </c:chart>
  <c:spPr>
    <a:noFill/>
    <a:ln>
      <a:noFill/>
    </a:ln>
    <a:effectLst/>
  </c:spPr>
  <c:txPr>
    <a:bodyPr/>
    <a:lstStyle/>
    <a:p>
      <a:pPr>
        <a:defRPr sz="1050">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7DFC4-2F5E-439F-A709-4FB9CADA2C8D}" type="datetimeFigureOut">
              <a:rPr lang="zh-CN" altLang="en-US" smtClean="0"/>
              <a:t>2022/6/27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5F08F-ED9C-49FF-8522-DBDB5E30BF75}" type="slidenum">
              <a:rPr lang="zh-CN" altLang="en-US" smtClean="0"/>
              <a:t>‹#›</a:t>
            </a:fld>
            <a:endParaRPr lang="zh-CN" altLang="en-US"/>
          </a:p>
        </p:txBody>
      </p:sp>
    </p:spTree>
    <p:extLst>
      <p:ext uri="{BB962C8B-B14F-4D97-AF65-F5344CB8AC3E}">
        <p14:creationId xmlns:p14="http://schemas.microsoft.com/office/powerpoint/2010/main" val="354620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Hello everyone, I’m </a:t>
            </a:r>
            <a:r>
              <a:rPr lang="en-US" altLang="zh-CN" dirty="0" err="1"/>
              <a:t>Wukailu</a:t>
            </a:r>
            <a:r>
              <a:rPr lang="en-US" altLang="zh-CN" dirty="0"/>
              <a:t>, today I’ll introduce our recent work “</a:t>
            </a:r>
            <a:r>
              <a:rPr lang="en-US" altLang="zh-CN" sz="1200" b="1" dirty="0" err="1">
                <a:solidFill>
                  <a:schemeClr val="accent1"/>
                </a:solidFill>
                <a:latin typeface="Lato Black" panose="020F0A02020204030203" pitchFamily="34" charset="0"/>
                <a:ea typeface="Droid Sans" panose="020B0606030804020204" pitchFamily="34" charset="0"/>
                <a:cs typeface="Arial" panose="020B0604020202020204" pitchFamily="34" charset="0"/>
              </a:rPr>
              <a:t>MemSR</a:t>
            </a:r>
            <a:r>
              <a:rPr lang="en-US" altLang="zh-CN" sz="1200" b="1" dirty="0">
                <a:solidFill>
                  <a:schemeClr val="accent1"/>
                </a:solidFill>
                <a:latin typeface="Lato Black" panose="020F0A02020204030203" pitchFamily="34" charset="0"/>
                <a:ea typeface="Droid Sans" panose="020B0606030804020204" pitchFamily="34" charset="0"/>
                <a:cs typeface="Arial" panose="020B0604020202020204" pitchFamily="34" charset="0"/>
              </a:rPr>
              <a:t>: Training Memory-efficient Lightweight Model for Image Super-Resolution</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6C2BC61E-BE6D-4AB9-BFDF-4AF2078A64E5}" type="slidenum">
              <a:rPr lang="zh-CN" altLang="en-US" smtClean="0"/>
              <a:t>1</a:t>
            </a:fld>
            <a:endParaRPr lang="zh-CN" altLang="en-US"/>
          </a:p>
        </p:txBody>
      </p:sp>
    </p:spTree>
    <p:extLst>
      <p:ext uri="{BB962C8B-B14F-4D97-AF65-F5344CB8AC3E}">
        <p14:creationId xmlns:p14="http://schemas.microsoft.com/office/powerpoint/2010/main" val="2737107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algorithm first transforms a trained multi-branch teacher model into an equivalent large-size plain model, and then uses this large-size plain model to compute an initialization of the small-size plain model. Using this initialization, the student model only needs to be trained directly to have excellent performance.</a:t>
            </a:r>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10</a:t>
            </a:fld>
            <a:endParaRPr lang="zh-CN" altLang="en-US"/>
          </a:p>
        </p:txBody>
      </p:sp>
    </p:spTree>
    <p:extLst>
      <p:ext uri="{BB962C8B-B14F-4D97-AF65-F5344CB8AC3E}">
        <p14:creationId xmlns:p14="http://schemas.microsoft.com/office/powerpoint/2010/main" val="1119255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first stage we make all values on the skip-connection positive by adding a large constant C, thus it can merge with the convolution kernel in the parallel branch.</a:t>
            </a:r>
          </a:p>
          <a:p>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11</a:t>
            </a:fld>
            <a:endParaRPr lang="zh-CN" altLang="en-US"/>
          </a:p>
        </p:txBody>
      </p:sp>
    </p:spTree>
    <p:extLst>
      <p:ext uri="{BB962C8B-B14F-4D97-AF65-F5344CB8AC3E}">
        <p14:creationId xmlns:p14="http://schemas.microsoft.com/office/powerpoint/2010/main" val="418668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second stage, we create </a:t>
            </a:r>
            <a:r>
              <a:rPr lang="en-US" altLang="zh-CN" sz="1200" b="1" kern="1200" dirty="0">
                <a:solidFill>
                  <a:schemeClr val="tx1"/>
                </a:solidFill>
                <a:effectLst/>
                <a:latin typeface="+mn-lt"/>
                <a:ea typeface="+mn-ea"/>
                <a:cs typeface="+mn-cs"/>
              </a:rPr>
              <a:t>Pseudo Student Feature Map by decomposing Sampled Teacher Feature Map. The Pseudo Student Feature Map is the ideal Student Feature Map after initialization. We can compute the student kernel by corresponding teacher kernel and neighboring mapping M.</a:t>
            </a:r>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12</a:t>
            </a:fld>
            <a:endParaRPr lang="zh-CN" altLang="en-US"/>
          </a:p>
        </p:txBody>
      </p:sp>
    </p:spTree>
    <p:extLst>
      <p:ext uri="{BB962C8B-B14F-4D97-AF65-F5344CB8AC3E}">
        <p14:creationId xmlns:p14="http://schemas.microsoft.com/office/powerpoint/2010/main" val="745374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show with experiments that the plain network trained with </a:t>
            </a:r>
            <a:r>
              <a:rPr lang="en-US" altLang="zh-CN" dirty="0" err="1"/>
              <a:t>MemSR</a:t>
            </a:r>
            <a:r>
              <a:rPr lang="en-US" altLang="zh-CN" dirty="0"/>
              <a:t> requires less than half the memory footprint while having comparable performance and inference speed compared to the state-of-arts in lightweight models.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13</a:t>
            </a:fld>
            <a:endParaRPr lang="zh-CN" altLang="en-US"/>
          </a:p>
        </p:txBody>
      </p:sp>
    </p:spTree>
    <p:extLst>
      <p:ext uri="{BB962C8B-B14F-4D97-AF65-F5344CB8AC3E}">
        <p14:creationId xmlns:p14="http://schemas.microsoft.com/office/powerpoint/2010/main" val="3261033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show with experiments that the plain network trained with </a:t>
            </a:r>
            <a:r>
              <a:rPr lang="en-US" altLang="zh-CN" dirty="0" err="1"/>
              <a:t>MemSR</a:t>
            </a:r>
            <a:r>
              <a:rPr lang="en-US" altLang="zh-CN" dirty="0"/>
              <a:t> requires less than half the memory footprint while having comparable performance and inference speed compared to the state-of-arts in lightweight models.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14</a:t>
            </a:fld>
            <a:endParaRPr lang="zh-CN" altLang="en-US"/>
          </a:p>
        </p:txBody>
      </p:sp>
    </p:spTree>
    <p:extLst>
      <p:ext uri="{BB962C8B-B14F-4D97-AF65-F5344CB8AC3E}">
        <p14:creationId xmlns:p14="http://schemas.microsoft.com/office/powerpoint/2010/main" val="3981611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show with experiments that the plain network trained with </a:t>
            </a:r>
            <a:r>
              <a:rPr lang="en-US" altLang="zh-CN" dirty="0" err="1"/>
              <a:t>MemSR</a:t>
            </a:r>
            <a:r>
              <a:rPr lang="en-US" altLang="zh-CN" dirty="0"/>
              <a:t> requires less than half the memory footprint while having comparable performance and inference speed compared to the state-of-arts in lightweight models.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15</a:t>
            </a:fld>
            <a:endParaRPr lang="zh-CN" altLang="en-US"/>
          </a:p>
        </p:txBody>
      </p:sp>
    </p:spTree>
    <p:extLst>
      <p:ext uri="{BB962C8B-B14F-4D97-AF65-F5344CB8AC3E}">
        <p14:creationId xmlns:p14="http://schemas.microsoft.com/office/powerpoint/2010/main" val="51027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training curve of direct training shows that the plain model converges faster and achieves higher accuracy with the computed initialization. </a:t>
            </a:r>
          </a:p>
          <a:p>
            <a:r>
              <a:rPr lang="en-US" altLang="zh-CN" dirty="0"/>
              <a:t>The similarity index shows that the knowledge is successfully transferred to the student from the teacher by the initialization.</a:t>
            </a:r>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16</a:t>
            </a:fld>
            <a:endParaRPr lang="zh-CN" altLang="en-US"/>
          </a:p>
        </p:txBody>
      </p:sp>
    </p:spTree>
    <p:extLst>
      <p:ext uri="{BB962C8B-B14F-4D97-AF65-F5344CB8AC3E}">
        <p14:creationId xmlns:p14="http://schemas.microsoft.com/office/powerpoint/2010/main" val="895384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for listening!</a:t>
            </a:r>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17</a:t>
            </a:fld>
            <a:endParaRPr lang="zh-CN" altLang="en-US"/>
          </a:p>
        </p:txBody>
      </p:sp>
    </p:spTree>
    <p:extLst>
      <p:ext uri="{BB962C8B-B14F-4D97-AF65-F5344CB8AC3E}">
        <p14:creationId xmlns:p14="http://schemas.microsoft.com/office/powerpoint/2010/main" val="1825952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rapid growth of smart phone camera resolution, </a:t>
            </a:r>
          </a:p>
        </p:txBody>
      </p:sp>
      <p:sp>
        <p:nvSpPr>
          <p:cNvPr id="4" name="灯片编号占位符 3"/>
          <p:cNvSpPr>
            <a:spLocks noGrp="1"/>
          </p:cNvSpPr>
          <p:nvPr>
            <p:ph type="sldNum" sz="quarter" idx="5"/>
          </p:nvPr>
        </p:nvSpPr>
        <p:spPr/>
        <p:txBody>
          <a:bodyPr/>
          <a:lstStyle/>
          <a:p>
            <a:fld id="{5B05F08F-ED9C-49FF-8522-DBDB5E30BF75}" type="slidenum">
              <a:rPr lang="zh-CN" altLang="en-US" smtClean="0"/>
              <a:t>2</a:t>
            </a:fld>
            <a:endParaRPr lang="zh-CN" altLang="en-US"/>
          </a:p>
        </p:txBody>
      </p:sp>
    </p:spTree>
    <p:extLst>
      <p:ext uri="{BB962C8B-B14F-4D97-AF65-F5344CB8AC3E}">
        <p14:creationId xmlns:p14="http://schemas.microsoft.com/office/powerpoint/2010/main" val="7464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rapid growth of smart phone camera resolution, </a:t>
            </a:r>
          </a:p>
        </p:txBody>
      </p:sp>
      <p:sp>
        <p:nvSpPr>
          <p:cNvPr id="4" name="灯片编号占位符 3"/>
          <p:cNvSpPr>
            <a:spLocks noGrp="1"/>
          </p:cNvSpPr>
          <p:nvPr>
            <p:ph type="sldNum" sz="quarter" idx="5"/>
          </p:nvPr>
        </p:nvSpPr>
        <p:spPr/>
        <p:txBody>
          <a:bodyPr/>
          <a:lstStyle/>
          <a:p>
            <a:fld id="{5B05F08F-ED9C-49FF-8522-DBDB5E30BF75}" type="slidenum">
              <a:rPr lang="zh-CN" altLang="en-US" smtClean="0"/>
              <a:t>3</a:t>
            </a:fld>
            <a:endParaRPr lang="zh-CN" altLang="en-US"/>
          </a:p>
        </p:txBody>
      </p:sp>
    </p:spTree>
    <p:extLst>
      <p:ext uri="{BB962C8B-B14F-4D97-AF65-F5344CB8AC3E}">
        <p14:creationId xmlns:p14="http://schemas.microsoft.com/office/powerpoint/2010/main" val="1197643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rapid growth of smart phone camera resolution, the memory limitation for super-resolution algorithms becomes non-negligible on </a:t>
            </a:r>
            <a:r>
              <a:rPr lang="en-US" altLang="zh-CN"/>
              <a:t>edge devices. </a:t>
            </a:r>
            <a:endParaRPr lang="en-US" altLang="zh-CN"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4</a:t>
            </a:fld>
            <a:endParaRPr lang="zh-CN" altLang="en-US"/>
          </a:p>
        </p:txBody>
      </p:sp>
    </p:spTree>
    <p:extLst>
      <p:ext uri="{BB962C8B-B14F-4D97-AF65-F5344CB8AC3E}">
        <p14:creationId xmlns:p14="http://schemas.microsoft.com/office/powerpoint/2010/main" val="413494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VGG-like plain model without any branches is the most memory-efficient one. </a:t>
            </a:r>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5</a:t>
            </a:fld>
            <a:endParaRPr lang="zh-CN" altLang="en-US"/>
          </a:p>
        </p:txBody>
      </p:sp>
    </p:spTree>
    <p:extLst>
      <p:ext uri="{BB962C8B-B14F-4D97-AF65-F5344CB8AC3E}">
        <p14:creationId xmlns:p14="http://schemas.microsoft.com/office/powerpoint/2010/main" val="2582346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VGG-like plain model without any branches is the most memory-efficient one. However, how to train a plain model with high performance in SR becomes a problem.</a:t>
            </a:r>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6</a:t>
            </a:fld>
            <a:endParaRPr lang="zh-CN" altLang="en-US"/>
          </a:p>
        </p:txBody>
      </p:sp>
    </p:spTree>
    <p:extLst>
      <p:ext uri="{BB962C8B-B14F-4D97-AF65-F5344CB8AC3E}">
        <p14:creationId xmlns:p14="http://schemas.microsoft.com/office/powerpoint/2010/main" val="386536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performance of the student models obtained from the common methods is not satisfactory.</a:t>
            </a:r>
          </a:p>
          <a:p>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7</a:t>
            </a:fld>
            <a:endParaRPr lang="zh-CN" altLang="en-US"/>
          </a:p>
        </p:txBody>
      </p:sp>
    </p:spTree>
    <p:extLst>
      <p:ext uri="{BB962C8B-B14F-4D97-AF65-F5344CB8AC3E}">
        <p14:creationId xmlns:p14="http://schemas.microsoft.com/office/powerpoint/2010/main" val="136808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regard, we propose a novel algorithm to train a plain model with low memory requirement and comparable accuracy and speed with SOTA's lightweight SR model.</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8</a:t>
            </a:fld>
            <a:endParaRPr lang="zh-CN" altLang="en-US"/>
          </a:p>
        </p:txBody>
      </p:sp>
    </p:spTree>
    <p:extLst>
      <p:ext uri="{BB962C8B-B14F-4D97-AF65-F5344CB8AC3E}">
        <p14:creationId xmlns:p14="http://schemas.microsoft.com/office/powerpoint/2010/main" val="212252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algorithm first transforms a trained multi-branch teacher model into an equivalent large-size plain model, </a:t>
            </a:r>
            <a:endParaRPr lang="zh-CN" altLang="en-US" dirty="0"/>
          </a:p>
        </p:txBody>
      </p:sp>
      <p:sp>
        <p:nvSpPr>
          <p:cNvPr id="4" name="灯片编号占位符 3"/>
          <p:cNvSpPr>
            <a:spLocks noGrp="1"/>
          </p:cNvSpPr>
          <p:nvPr>
            <p:ph type="sldNum" sz="quarter" idx="5"/>
          </p:nvPr>
        </p:nvSpPr>
        <p:spPr/>
        <p:txBody>
          <a:bodyPr/>
          <a:lstStyle/>
          <a:p>
            <a:fld id="{5B05F08F-ED9C-49FF-8522-DBDB5E30BF75}" type="slidenum">
              <a:rPr lang="zh-CN" altLang="en-US" smtClean="0"/>
              <a:t>9</a:t>
            </a:fld>
            <a:endParaRPr lang="zh-CN" altLang="en-US"/>
          </a:p>
        </p:txBody>
      </p:sp>
    </p:spTree>
    <p:extLst>
      <p:ext uri="{BB962C8B-B14F-4D97-AF65-F5344CB8AC3E}">
        <p14:creationId xmlns:p14="http://schemas.microsoft.com/office/powerpoint/2010/main" val="381086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D37FD-21CD-48D6-9DE8-EF2AD253B3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56A1F9C-8A11-474F-914D-694BDFE150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802FE1-1BF9-4F57-A6E5-CD165BAE9B16}"/>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ACCBC6B8-00F6-4BD7-8EAB-DF941F21FA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CD7CD8-A264-4A81-972B-288613E09EF6}"/>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142900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65FFB-CB2F-48DC-BBA0-05F1F8E4B8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F5B89C-A9A1-4DF4-B705-79B85872ACF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0D8BA0C-8A6B-4700-9516-51F25E3A5868}"/>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FA073AA2-F4AF-4A0E-A68E-F86AD9ED51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BB16DD-B541-4373-AB28-092ED868DD76}"/>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164625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83D842-971D-4A28-8C5C-F7950831CC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A73D70-0F20-4F2A-98A9-C2FD86692BC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8CDFCD-BD52-4E2C-A026-16995C97CC97}"/>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A1C6FCFC-CA34-4593-9EB1-B88FE8540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FBF7DA-B340-48B9-8C27-35727FB79DF5}"/>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197060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2BA61-2625-4B9A-861D-284F40DF231D}"/>
              </a:ext>
            </a:extLst>
          </p:cNvPr>
          <p:cNvSpPr>
            <a:spLocks noGrp="1"/>
          </p:cNvSpPr>
          <p:nvPr>
            <p:ph type="title"/>
          </p:nvPr>
        </p:nvSpPr>
        <p:spPr/>
        <p:txBody>
          <a:bodyPr/>
          <a:lstStyle>
            <a:lvl1pPr>
              <a:defRPr b="1">
                <a:latin typeface="+mn-ea"/>
                <a:ea typeface="+mn-ea"/>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C650F096-F249-4E2F-B520-12BC631D79AE}"/>
              </a:ext>
            </a:extLst>
          </p:cNvPr>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68FEE213-BB78-4DFC-8841-544243C90905}"/>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69C596BE-E543-4152-8CE8-B5C748F6E1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5631FB-15DD-4E27-BB4A-8B795E88D72E}"/>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grpSp>
        <p:nvGrpSpPr>
          <p:cNvPr id="7" name="组合 6">
            <a:extLst>
              <a:ext uri="{FF2B5EF4-FFF2-40B4-BE49-F238E27FC236}">
                <a16:creationId xmlns:a16="http://schemas.microsoft.com/office/drawing/2014/main" id="{973DF565-76C6-4FB8-9C04-865A1B7781D5}"/>
              </a:ext>
            </a:extLst>
          </p:cNvPr>
          <p:cNvGrpSpPr/>
          <p:nvPr userDrawn="1"/>
        </p:nvGrpSpPr>
        <p:grpSpPr>
          <a:xfrm>
            <a:off x="8085463" y="185738"/>
            <a:ext cx="3268337" cy="1372786"/>
            <a:chOff x="355680" y="776634"/>
            <a:chExt cx="6016706" cy="2425971"/>
          </a:xfrm>
        </p:grpSpPr>
        <p:pic>
          <p:nvPicPr>
            <p:cNvPr id="8" name="Picture 8">
              <a:extLst>
                <a:ext uri="{FF2B5EF4-FFF2-40B4-BE49-F238E27FC236}">
                  <a16:creationId xmlns:a16="http://schemas.microsoft.com/office/drawing/2014/main" id="{009748A7-45BA-4693-A17A-6450ED7245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34" t="10280" r="6487" b="36861"/>
            <a:stretch/>
          </p:blipFill>
          <p:spPr>
            <a:xfrm>
              <a:off x="2370153" y="1296305"/>
              <a:ext cx="2200822" cy="1629179"/>
            </a:xfrm>
            <a:prstGeom prst="rect">
              <a:avLst/>
            </a:prstGeom>
          </p:spPr>
        </p:pic>
        <p:pic>
          <p:nvPicPr>
            <p:cNvPr id="9" name="Picture 8">
              <a:extLst>
                <a:ext uri="{FF2B5EF4-FFF2-40B4-BE49-F238E27FC236}">
                  <a16:creationId xmlns:a16="http://schemas.microsoft.com/office/drawing/2014/main" id="{3ECAF8E2-2B5E-442F-8E25-54CC0094714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280" r="63394" b="36861"/>
            <a:stretch/>
          </p:blipFill>
          <p:spPr>
            <a:xfrm>
              <a:off x="4581241" y="1327788"/>
              <a:ext cx="1791145" cy="1629179"/>
            </a:xfrm>
            <a:prstGeom prst="rect">
              <a:avLst/>
            </a:prstGeom>
          </p:spPr>
        </p:pic>
        <p:pic>
          <p:nvPicPr>
            <p:cNvPr id="10" name="Picture 2">
              <a:extLst>
                <a:ext uri="{FF2B5EF4-FFF2-40B4-BE49-F238E27FC236}">
                  <a16:creationId xmlns:a16="http://schemas.microsoft.com/office/drawing/2014/main" id="{567FE375-D841-49D5-9780-F470CB0652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3973"/>
            <a:stretch/>
          </p:blipFill>
          <p:spPr>
            <a:xfrm>
              <a:off x="355680" y="776634"/>
              <a:ext cx="1940777" cy="2425971"/>
            </a:xfrm>
            <a:prstGeom prst="rect">
              <a:avLst/>
            </a:prstGeom>
          </p:spPr>
        </p:pic>
      </p:grpSp>
      <p:cxnSp>
        <p:nvCxnSpPr>
          <p:cNvPr id="12" name="直接连接符 11">
            <a:extLst>
              <a:ext uri="{FF2B5EF4-FFF2-40B4-BE49-F238E27FC236}">
                <a16:creationId xmlns:a16="http://schemas.microsoft.com/office/drawing/2014/main" id="{0CD3CC08-AE90-41C2-B1C3-18D0AD6C613B}"/>
              </a:ext>
            </a:extLst>
          </p:cNvPr>
          <p:cNvCxnSpPr/>
          <p:nvPr userDrawn="1"/>
        </p:nvCxnSpPr>
        <p:spPr>
          <a:xfrm>
            <a:off x="838200" y="1690688"/>
            <a:ext cx="105156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91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66B94-72DE-4A64-A5E4-BA05C9BD079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0096AD-31DB-4FD3-A42C-9AFA3E1DF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4791524-035F-4A87-B117-64A343E39352}"/>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4711A426-8847-40DB-89AE-A9E00AFC0C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BE9D5-4180-4E32-B414-961397611C4E}"/>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277649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FF98D-ECA6-4245-A1BB-17C6EA2DA6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9EF3C1-D6E7-4172-9D05-1260AF0D138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C5FAFD8-CDE9-4FBE-9BB0-B2738236A37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4AC5C44-514F-47AE-B901-5522E7CA8DB9}"/>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6" name="页脚占位符 5">
            <a:extLst>
              <a:ext uri="{FF2B5EF4-FFF2-40B4-BE49-F238E27FC236}">
                <a16:creationId xmlns:a16="http://schemas.microsoft.com/office/drawing/2014/main" id="{90355C71-AB05-492B-A783-786F5BD0F0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DAB5B3-8C90-4786-B353-77FA358A6CF0}"/>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106496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DF79D-AA4A-4CF1-B2D6-87BDEFF674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C6B461-0BF2-4793-B0EB-F5982863B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C1219E2-7C3D-4004-AB4C-D1E9464A7E3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78E21E6-94CC-45D4-B372-72A5EAE29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12E47D1-6A64-4CE5-9F2B-DCB1A7BCBBF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BDC6876-46D5-4007-B698-CFEEA7FA4055}"/>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8" name="页脚占位符 7">
            <a:extLst>
              <a:ext uri="{FF2B5EF4-FFF2-40B4-BE49-F238E27FC236}">
                <a16:creationId xmlns:a16="http://schemas.microsoft.com/office/drawing/2014/main" id="{8DAF9640-A72A-4038-A5A0-A0DC736B52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AF7B43-3FBF-4B89-8150-5592ADD0572E}"/>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260538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52C3B-8334-44B7-B266-7EF04F8A71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FD2989-DA2A-4D76-A22A-9571A4C94299}"/>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4" name="页脚占位符 3">
            <a:extLst>
              <a:ext uri="{FF2B5EF4-FFF2-40B4-BE49-F238E27FC236}">
                <a16:creationId xmlns:a16="http://schemas.microsoft.com/office/drawing/2014/main" id="{B05B64BA-101C-4088-9953-EC8F839861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8E9B75-0559-428E-A3CA-9ED05281E7F6}"/>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142706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5C9661C-9CEE-4BEB-89ED-315C34F3E313}"/>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3" name="页脚占位符 2">
            <a:extLst>
              <a:ext uri="{FF2B5EF4-FFF2-40B4-BE49-F238E27FC236}">
                <a16:creationId xmlns:a16="http://schemas.microsoft.com/office/drawing/2014/main" id="{29BE06DE-C6A6-4C29-BD92-25754F1C2C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1BA37C-9B91-4763-8954-4D87974DA57A}"/>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100611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25CCD-E8A1-4DE7-BF99-B96E60EE96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28847C-88AB-4887-8356-6D83D3B8D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AC5B64E-875C-4273-BA4B-32E1038F6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39A022F-E2BA-4DF5-9EC6-20050FF03FD0}"/>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6" name="页脚占位符 5">
            <a:extLst>
              <a:ext uri="{FF2B5EF4-FFF2-40B4-BE49-F238E27FC236}">
                <a16:creationId xmlns:a16="http://schemas.microsoft.com/office/drawing/2014/main" id="{4B418E71-1B26-4F52-BB60-84527B9611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FCF7DB-F721-4BB0-9ED5-8FE9AF113113}"/>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34793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5DAC7-2E8A-48A4-8A6D-8F7E832FFE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C39E06-0884-4027-A662-BA75A59AF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7593B10-44B1-4265-97D3-CA54615CD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2EAA6F7-DEAF-463B-A913-207F573BB5C5}"/>
              </a:ext>
            </a:extLst>
          </p:cNvPr>
          <p:cNvSpPr>
            <a:spLocks noGrp="1"/>
          </p:cNvSpPr>
          <p:nvPr>
            <p:ph type="dt" sz="half" idx="10"/>
          </p:nvPr>
        </p:nvSpPr>
        <p:spPr/>
        <p:txBody>
          <a:bodyPr/>
          <a:lstStyle/>
          <a:p>
            <a:fld id="{3D582D7B-5DD1-4DAC-A63C-6EAD893E3939}" type="datetimeFigureOut">
              <a:rPr lang="zh-CN" altLang="en-US" smtClean="0"/>
              <a:t>2022/6/27</a:t>
            </a:fld>
            <a:endParaRPr lang="zh-CN" altLang="en-US"/>
          </a:p>
        </p:txBody>
      </p:sp>
      <p:sp>
        <p:nvSpPr>
          <p:cNvPr id="6" name="页脚占位符 5">
            <a:extLst>
              <a:ext uri="{FF2B5EF4-FFF2-40B4-BE49-F238E27FC236}">
                <a16:creationId xmlns:a16="http://schemas.microsoft.com/office/drawing/2014/main" id="{EDF4E392-09F5-4237-9939-653B06ED32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FE097F-3FDB-456C-8A87-2BEDDE226639}"/>
              </a:ext>
            </a:extLst>
          </p:cNvPr>
          <p:cNvSpPr>
            <a:spLocks noGrp="1"/>
          </p:cNvSpPr>
          <p:nvPr>
            <p:ph type="sldNum" sz="quarter" idx="12"/>
          </p:nvPr>
        </p:nvSpPr>
        <p:spPr/>
        <p:txBody>
          <a:body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421039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8A4DB0-8083-409A-8850-4B3255109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DEAA05-A9AB-4178-992E-B6817A98A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411827-6260-4FBE-8C19-AAA65F362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82D7B-5DD1-4DAC-A63C-6EAD893E3939}"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AA25767F-5C90-4A77-8405-527AFB7DC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1F5940-2513-4399-B83B-3DD69855A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28542-B9AD-4414-96FC-C55C8EA61E62}" type="slidenum">
              <a:rPr lang="zh-CN" altLang="en-US" smtClean="0"/>
              <a:t>‹#›</a:t>
            </a:fld>
            <a:endParaRPr lang="zh-CN" altLang="en-US"/>
          </a:p>
        </p:txBody>
      </p:sp>
    </p:spTree>
    <p:extLst>
      <p:ext uri="{BB962C8B-B14F-4D97-AF65-F5344CB8AC3E}">
        <p14:creationId xmlns:p14="http://schemas.microsoft.com/office/powerpoint/2010/main" val="984491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B98561D-36B4-4C23-99FD-1D72384A3F38}"/>
              </a:ext>
            </a:extLst>
          </p:cNvPr>
          <p:cNvSpPr>
            <a:spLocks noGrp="1"/>
          </p:cNvSpPr>
          <p:nvPr>
            <p:ph type="ctrTitle"/>
          </p:nvPr>
        </p:nvSpPr>
        <p:spPr>
          <a:xfrm>
            <a:off x="222116" y="1662788"/>
            <a:ext cx="12444606" cy="1429770"/>
          </a:xfrm>
        </p:spPr>
        <p:txBody>
          <a:bodyPr>
            <a:noAutofit/>
          </a:bodyPr>
          <a:lstStyle/>
          <a:p>
            <a:pPr algn="l"/>
            <a:r>
              <a:rPr lang="en-US" altLang="zh-CN" sz="4139" b="1" dirty="0" err="1">
                <a:solidFill>
                  <a:schemeClr val="accent1"/>
                </a:solidFill>
                <a:latin typeface="Lato Black" panose="020F0A02020204030203" pitchFamily="34" charset="0"/>
                <a:ea typeface="Droid Sans" panose="020B0606030804020204" pitchFamily="34" charset="0"/>
                <a:cs typeface="Arial" panose="020B0604020202020204" pitchFamily="34" charset="0"/>
              </a:rPr>
              <a:t>MemSR</a:t>
            </a:r>
            <a:r>
              <a:rPr lang="en-US" altLang="zh-CN" sz="4139" b="1" dirty="0">
                <a:solidFill>
                  <a:schemeClr val="accent1"/>
                </a:solidFill>
                <a:latin typeface="Lato Black" panose="020F0A02020204030203" pitchFamily="34" charset="0"/>
                <a:ea typeface="Droid Sans" panose="020B0606030804020204" pitchFamily="34" charset="0"/>
                <a:cs typeface="Arial" panose="020B0604020202020204" pitchFamily="34" charset="0"/>
              </a:rPr>
              <a:t>: Training Memory-efficient </a:t>
            </a:r>
            <a:br>
              <a:rPr lang="en-US" altLang="zh-CN" sz="4139" b="1" dirty="0">
                <a:solidFill>
                  <a:schemeClr val="accent1"/>
                </a:solidFill>
                <a:latin typeface="Lato Black" panose="020F0A02020204030203" pitchFamily="34" charset="0"/>
                <a:ea typeface="Droid Sans" panose="020B0606030804020204" pitchFamily="34" charset="0"/>
                <a:cs typeface="Arial" panose="020B0604020202020204" pitchFamily="34" charset="0"/>
              </a:rPr>
            </a:br>
            <a:r>
              <a:rPr lang="en-US" altLang="zh-CN" sz="4139" b="1" dirty="0">
                <a:solidFill>
                  <a:schemeClr val="accent1"/>
                </a:solidFill>
                <a:latin typeface="Lato Black" panose="020F0A02020204030203" pitchFamily="34" charset="0"/>
                <a:ea typeface="Droid Sans" panose="020B0606030804020204" pitchFamily="34" charset="0"/>
                <a:cs typeface="Arial" panose="020B0604020202020204" pitchFamily="34" charset="0"/>
              </a:rPr>
              <a:t>Lightweight Model for Image Super-Resolution</a:t>
            </a:r>
            <a:endParaRPr lang="zh-CN" altLang="en-US" sz="4515" b="1" dirty="0">
              <a:solidFill>
                <a:schemeClr val="accent1"/>
              </a:solidFill>
              <a:latin typeface="Lato Black" panose="020F0A02020204030203" pitchFamily="34" charset="0"/>
              <a:cs typeface="Arial" panose="020B0604020202020204" pitchFamily="34" charset="0"/>
            </a:endParaRPr>
          </a:p>
        </p:txBody>
      </p:sp>
      <p:sp>
        <p:nvSpPr>
          <p:cNvPr id="6" name="文本框 5">
            <a:extLst>
              <a:ext uri="{FF2B5EF4-FFF2-40B4-BE49-F238E27FC236}">
                <a16:creationId xmlns:a16="http://schemas.microsoft.com/office/drawing/2014/main" id="{EEA7EB1C-E600-4A5E-AEC6-0A9C4E54F80B}"/>
              </a:ext>
            </a:extLst>
          </p:cNvPr>
          <p:cNvSpPr txBox="1"/>
          <p:nvPr/>
        </p:nvSpPr>
        <p:spPr>
          <a:xfrm>
            <a:off x="365481" y="3334189"/>
            <a:ext cx="10832866" cy="451342"/>
          </a:xfrm>
          <a:prstGeom prst="rect">
            <a:avLst/>
          </a:prstGeom>
          <a:noFill/>
        </p:spPr>
        <p:txBody>
          <a:bodyPr wrap="square" rtlCol="0">
            <a:spAutoFit/>
          </a:bodyPr>
          <a:lstStyle/>
          <a:p>
            <a:r>
              <a:rPr lang="en-US" altLang="zh-CN" sz="2333" b="1" dirty="0" err="1">
                <a:latin typeface="Arial" panose="020B0604020202020204" pitchFamily="34" charset="0"/>
                <a:ea typeface="Calibri" panose="020F0502020204030204" pitchFamily="34" charset="0"/>
                <a:cs typeface="Arial" panose="020B0604020202020204" pitchFamily="34" charset="0"/>
              </a:rPr>
              <a:t>Kailu</a:t>
            </a:r>
            <a:r>
              <a:rPr lang="en-US" altLang="zh-CN" sz="2333" b="1" dirty="0">
                <a:latin typeface="Arial" panose="020B0604020202020204" pitchFamily="34" charset="0"/>
                <a:ea typeface="Calibri" panose="020F0502020204030204" pitchFamily="34" charset="0"/>
                <a:cs typeface="Arial" panose="020B0604020202020204" pitchFamily="34" charset="0"/>
              </a:rPr>
              <a:t> Wu</a:t>
            </a:r>
            <a:r>
              <a:rPr lang="en-US" altLang="zh-CN" sz="2333" dirty="0">
                <a:latin typeface="Arial" panose="020B0604020202020204" pitchFamily="34" charset="0"/>
                <a:ea typeface="Calibri" panose="020F0502020204030204" pitchFamily="34" charset="0"/>
                <a:cs typeface="Arial" panose="020B0604020202020204" pitchFamily="34" charset="0"/>
              </a:rPr>
              <a:t>, Chung-</a:t>
            </a:r>
            <a:r>
              <a:rPr lang="en-US" altLang="zh-CN" sz="2333" dirty="0" err="1">
                <a:latin typeface="Arial" panose="020B0604020202020204" pitchFamily="34" charset="0"/>
                <a:ea typeface="Calibri" panose="020F0502020204030204" pitchFamily="34" charset="0"/>
                <a:cs typeface="Arial" panose="020B0604020202020204" pitchFamily="34" charset="0"/>
              </a:rPr>
              <a:t>Kuei</a:t>
            </a:r>
            <a:r>
              <a:rPr lang="en-US" altLang="zh-CN" sz="2333" dirty="0">
                <a:latin typeface="Arial" panose="020B0604020202020204" pitchFamily="34" charset="0"/>
                <a:ea typeface="Calibri" panose="020F0502020204030204" pitchFamily="34" charset="0"/>
                <a:cs typeface="Arial" panose="020B0604020202020204" pitchFamily="34" charset="0"/>
              </a:rPr>
              <a:t> Lee, and Kaisheng Ma</a:t>
            </a:r>
            <a:endParaRPr lang="zh-CN" altLang="en-US" sz="2333" dirty="0">
              <a:latin typeface="Arial" panose="020B0604020202020204" pitchFamily="34" charset="0"/>
              <a:cs typeface="Arial" panose="020B0604020202020204" pitchFamily="34" charset="0"/>
            </a:endParaRPr>
          </a:p>
        </p:txBody>
      </p:sp>
      <p:pic>
        <p:nvPicPr>
          <p:cNvPr id="28" name="图片 27">
            <a:extLst>
              <a:ext uri="{FF2B5EF4-FFF2-40B4-BE49-F238E27FC236}">
                <a16:creationId xmlns:a16="http://schemas.microsoft.com/office/drawing/2014/main" id="{5B9F8BEE-018C-4BEC-90B2-470DC0E8C019}"/>
              </a:ext>
            </a:extLst>
          </p:cNvPr>
          <p:cNvPicPr>
            <a:picLocks noChangeAspect="1"/>
          </p:cNvPicPr>
          <p:nvPr/>
        </p:nvPicPr>
        <p:blipFill rotWithShape="1">
          <a:blip r:embed="rId3">
            <a:extLst>
              <a:ext uri="{28A0092B-C50C-407E-A947-70E740481C1C}">
                <a14:useLocalDpi xmlns:a14="http://schemas.microsoft.com/office/drawing/2010/main" val="0"/>
              </a:ext>
            </a:extLst>
          </a:blip>
          <a:srcRect t="22534" b="21557"/>
          <a:stretch/>
        </p:blipFill>
        <p:spPr>
          <a:xfrm>
            <a:off x="10274017" y="6038279"/>
            <a:ext cx="1618617" cy="569587"/>
          </a:xfrm>
          <a:prstGeom prst="rect">
            <a:avLst/>
          </a:prstGeom>
        </p:spPr>
      </p:pic>
      <p:sp>
        <p:nvSpPr>
          <p:cNvPr id="32" name="文本框 31">
            <a:extLst>
              <a:ext uri="{FF2B5EF4-FFF2-40B4-BE49-F238E27FC236}">
                <a16:creationId xmlns:a16="http://schemas.microsoft.com/office/drawing/2014/main" id="{251515C7-1E9B-4B1F-ACBF-677688F31D1C}"/>
              </a:ext>
            </a:extLst>
          </p:cNvPr>
          <p:cNvSpPr txBox="1"/>
          <p:nvPr/>
        </p:nvSpPr>
        <p:spPr>
          <a:xfrm>
            <a:off x="379501" y="3898010"/>
            <a:ext cx="7582550" cy="1143968"/>
          </a:xfrm>
          <a:prstGeom prst="rect">
            <a:avLst/>
          </a:prstGeom>
          <a:noFill/>
        </p:spPr>
        <p:txBody>
          <a:bodyPr wrap="square" rtlCol="0">
            <a:spAutoFit/>
          </a:bodyPr>
          <a:lstStyle/>
          <a:p>
            <a:pPr>
              <a:lnSpc>
                <a:spcPct val="125000"/>
              </a:lnSpc>
            </a:pPr>
            <a:r>
              <a:rPr lang="en-US" altLang="zh-CN" sz="1944" dirty="0">
                <a:solidFill>
                  <a:schemeClr val="bg2">
                    <a:lumMod val="75000"/>
                  </a:schemeClr>
                </a:solidFill>
                <a:latin typeface="Arial" panose="020B0604020202020204" pitchFamily="34" charset="0"/>
                <a:ea typeface="Open Sans" pitchFamily="2" charset="0"/>
                <a:cs typeface="Arial" panose="020B0604020202020204" pitchFamily="34" charset="0"/>
              </a:rPr>
              <a:t>International Conference on Machine Learning (ICML)</a:t>
            </a:r>
          </a:p>
          <a:p>
            <a:pPr>
              <a:lnSpc>
                <a:spcPct val="125000"/>
              </a:lnSpc>
            </a:pPr>
            <a:r>
              <a:rPr lang="en-US" altLang="zh-CN" sz="1944" dirty="0">
                <a:solidFill>
                  <a:schemeClr val="bg2">
                    <a:lumMod val="75000"/>
                  </a:schemeClr>
                </a:solidFill>
                <a:latin typeface="Arial" panose="020B0604020202020204" pitchFamily="34" charset="0"/>
                <a:ea typeface="Open Sans" pitchFamily="2" charset="0"/>
                <a:cs typeface="Arial" panose="020B0604020202020204" pitchFamily="34" charset="0"/>
              </a:rPr>
              <a:t>Spotlight Presentation</a:t>
            </a:r>
          </a:p>
          <a:p>
            <a:pPr>
              <a:lnSpc>
                <a:spcPct val="125000"/>
              </a:lnSpc>
            </a:pPr>
            <a:fld id="{C1DCD29B-29ED-49E2-BC51-2F6F7EEE74E2}" type="datetime3">
              <a:rPr lang="en-US" altLang="zh-CN" sz="1750">
                <a:solidFill>
                  <a:schemeClr val="bg2">
                    <a:lumMod val="75000"/>
                  </a:schemeClr>
                </a:solidFill>
                <a:latin typeface="Arial" panose="020B0604020202020204" pitchFamily="34" charset="0"/>
                <a:ea typeface="Open Sans" pitchFamily="2" charset="0"/>
                <a:cs typeface="Arial" panose="020B0604020202020204" pitchFamily="34" charset="0"/>
              </a:rPr>
              <a:pPr>
                <a:lnSpc>
                  <a:spcPct val="125000"/>
                </a:lnSpc>
              </a:pPr>
              <a:t>27 June 2022</a:t>
            </a:fld>
            <a:endParaRPr lang="zh-CN" altLang="en-US" sz="1944" dirty="0">
              <a:solidFill>
                <a:schemeClr val="bg2">
                  <a:lumMod val="75000"/>
                </a:schemeClr>
              </a:solidFill>
              <a:latin typeface="Arial" panose="020B0604020202020204" pitchFamily="34" charset="0"/>
              <a:cs typeface="Arial" panose="020B0604020202020204" pitchFamily="34" charset="0"/>
            </a:endParaRPr>
          </a:p>
        </p:txBody>
      </p:sp>
      <p:cxnSp>
        <p:nvCxnSpPr>
          <p:cNvPr id="33" name="直接连接符 32">
            <a:extLst>
              <a:ext uri="{FF2B5EF4-FFF2-40B4-BE49-F238E27FC236}">
                <a16:creationId xmlns:a16="http://schemas.microsoft.com/office/drawing/2014/main" id="{C06C647A-D77F-4EBF-A271-49746E4C25DE}"/>
              </a:ext>
            </a:extLst>
          </p:cNvPr>
          <p:cNvCxnSpPr>
            <a:cxnSpLocks/>
          </p:cNvCxnSpPr>
          <p:nvPr/>
        </p:nvCxnSpPr>
        <p:spPr>
          <a:xfrm>
            <a:off x="299366" y="3866080"/>
            <a:ext cx="11593269"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8EE56172-A57E-4D30-AED8-723D12DD1007}"/>
              </a:ext>
            </a:extLst>
          </p:cNvPr>
          <p:cNvGrpSpPr/>
          <p:nvPr/>
        </p:nvGrpSpPr>
        <p:grpSpPr>
          <a:xfrm>
            <a:off x="222116" y="5451861"/>
            <a:ext cx="3074575" cy="1291401"/>
            <a:chOff x="355680" y="776634"/>
            <a:chExt cx="6016706" cy="2425971"/>
          </a:xfrm>
        </p:grpSpPr>
        <p:pic>
          <p:nvPicPr>
            <p:cNvPr id="16" name="Picture 8">
              <a:extLst>
                <a:ext uri="{FF2B5EF4-FFF2-40B4-BE49-F238E27FC236}">
                  <a16:creationId xmlns:a16="http://schemas.microsoft.com/office/drawing/2014/main" id="{5189920D-2566-4ECA-A8AF-9797123511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534" t="10280" r="6487" b="36861"/>
            <a:stretch/>
          </p:blipFill>
          <p:spPr>
            <a:xfrm>
              <a:off x="2370153" y="1296305"/>
              <a:ext cx="2200822" cy="1629179"/>
            </a:xfrm>
            <a:prstGeom prst="rect">
              <a:avLst/>
            </a:prstGeom>
          </p:spPr>
        </p:pic>
        <p:pic>
          <p:nvPicPr>
            <p:cNvPr id="17" name="Picture 8">
              <a:extLst>
                <a:ext uri="{FF2B5EF4-FFF2-40B4-BE49-F238E27FC236}">
                  <a16:creationId xmlns:a16="http://schemas.microsoft.com/office/drawing/2014/main" id="{0DC169AA-5133-4E0E-BF51-E4CAF3B185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80" r="63394" b="36861"/>
            <a:stretch/>
          </p:blipFill>
          <p:spPr>
            <a:xfrm>
              <a:off x="4581241" y="1327788"/>
              <a:ext cx="1791145" cy="1629179"/>
            </a:xfrm>
            <a:prstGeom prst="rect">
              <a:avLst/>
            </a:prstGeom>
          </p:spPr>
        </p:pic>
        <p:pic>
          <p:nvPicPr>
            <p:cNvPr id="19" name="Picture 2">
              <a:extLst>
                <a:ext uri="{FF2B5EF4-FFF2-40B4-BE49-F238E27FC236}">
                  <a16:creationId xmlns:a16="http://schemas.microsoft.com/office/drawing/2014/main" id="{10C19A0C-17CC-4F78-8048-789AF9D6CBC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73973"/>
            <a:stretch/>
          </p:blipFill>
          <p:spPr>
            <a:xfrm>
              <a:off x="355680" y="776634"/>
              <a:ext cx="1940777" cy="2425971"/>
            </a:xfrm>
            <a:prstGeom prst="rect">
              <a:avLst/>
            </a:prstGeom>
          </p:spPr>
        </p:pic>
      </p:grpSp>
    </p:spTree>
    <p:extLst>
      <p:ext uri="{BB962C8B-B14F-4D97-AF65-F5344CB8AC3E}">
        <p14:creationId xmlns:p14="http://schemas.microsoft.com/office/powerpoint/2010/main" val="385626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D6B7A-E2F3-464C-B6F2-5286E2E189B8}"/>
              </a:ext>
            </a:extLst>
          </p:cNvPr>
          <p:cNvSpPr>
            <a:spLocks noGrp="1"/>
          </p:cNvSpPr>
          <p:nvPr>
            <p:ph type="title"/>
          </p:nvPr>
        </p:nvSpPr>
        <p:spPr/>
        <p:txBody>
          <a:bodyPr/>
          <a:lstStyle/>
          <a:p>
            <a:r>
              <a:rPr lang="en-US" altLang="zh-CN" dirty="0"/>
              <a:t>Solution</a:t>
            </a:r>
            <a:endParaRPr lang="zh-CN" altLang="en-US" dirty="0"/>
          </a:p>
        </p:txBody>
      </p:sp>
      <p:grpSp>
        <p:nvGrpSpPr>
          <p:cNvPr id="3" name="组合 2">
            <a:extLst>
              <a:ext uri="{FF2B5EF4-FFF2-40B4-BE49-F238E27FC236}">
                <a16:creationId xmlns:a16="http://schemas.microsoft.com/office/drawing/2014/main" id="{DDA8E68A-F49C-489F-91DA-053EB92FC68F}"/>
              </a:ext>
            </a:extLst>
          </p:cNvPr>
          <p:cNvGrpSpPr/>
          <p:nvPr/>
        </p:nvGrpSpPr>
        <p:grpSpPr>
          <a:xfrm>
            <a:off x="1715792" y="2696276"/>
            <a:ext cx="8760415" cy="2427612"/>
            <a:chOff x="994299" y="2674243"/>
            <a:chExt cx="8760415" cy="2427612"/>
          </a:xfrm>
        </p:grpSpPr>
        <p:grpSp>
          <p:nvGrpSpPr>
            <p:cNvPr id="60" name="组合 59">
              <a:extLst>
                <a:ext uri="{FF2B5EF4-FFF2-40B4-BE49-F238E27FC236}">
                  <a16:creationId xmlns:a16="http://schemas.microsoft.com/office/drawing/2014/main" id="{AB4DD9F5-D54D-48A4-87FE-600043C8B6E4}"/>
                </a:ext>
              </a:extLst>
            </p:cNvPr>
            <p:cNvGrpSpPr/>
            <p:nvPr/>
          </p:nvGrpSpPr>
          <p:grpSpPr>
            <a:xfrm>
              <a:off x="994299" y="3165256"/>
              <a:ext cx="2151400" cy="1330853"/>
              <a:chOff x="4089602" y="3067602"/>
              <a:chExt cx="2151400" cy="1330853"/>
            </a:xfrm>
          </p:grpSpPr>
          <p:sp>
            <p:nvSpPr>
              <p:cNvPr id="7" name="矩形 6">
                <a:extLst>
                  <a:ext uri="{FF2B5EF4-FFF2-40B4-BE49-F238E27FC236}">
                    <a16:creationId xmlns:a16="http://schemas.microsoft.com/office/drawing/2014/main" id="{60BACA0F-AEED-42A1-90A2-012CF1E026D0}"/>
                  </a:ext>
                </a:extLst>
              </p:cNvPr>
              <p:cNvSpPr/>
              <p:nvPr/>
            </p:nvSpPr>
            <p:spPr>
              <a:xfrm>
                <a:off x="4379176"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8" name="矩形 7">
                <a:extLst>
                  <a:ext uri="{FF2B5EF4-FFF2-40B4-BE49-F238E27FC236}">
                    <a16:creationId xmlns:a16="http://schemas.microsoft.com/office/drawing/2014/main" id="{C028C893-699E-46BE-BA23-8AE73A450904}"/>
                  </a:ext>
                </a:extLst>
              </p:cNvPr>
              <p:cNvSpPr/>
              <p:nvPr/>
            </p:nvSpPr>
            <p:spPr>
              <a:xfrm>
                <a:off x="4846347"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cxnSp>
            <p:nvCxnSpPr>
              <p:cNvPr id="17" name="直接连接符 16">
                <a:extLst>
                  <a:ext uri="{FF2B5EF4-FFF2-40B4-BE49-F238E27FC236}">
                    <a16:creationId xmlns:a16="http://schemas.microsoft.com/office/drawing/2014/main" id="{F168D004-EBDA-4820-8AAD-D280447DD3B3}"/>
                  </a:ext>
                </a:extLst>
              </p:cNvPr>
              <p:cNvCxnSpPr>
                <a:cxnSpLocks/>
                <a:endCxn id="7" idx="1"/>
              </p:cNvCxnSpPr>
              <p:nvPr/>
            </p:nvCxnSpPr>
            <p:spPr>
              <a:xfrm>
                <a:off x="4089602" y="3790395"/>
                <a:ext cx="289574" cy="2"/>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20" name="直接箭头连接符 19">
                <a:extLst>
                  <a:ext uri="{FF2B5EF4-FFF2-40B4-BE49-F238E27FC236}">
                    <a16:creationId xmlns:a16="http://schemas.microsoft.com/office/drawing/2014/main" id="{03ABFD17-7A0C-453C-96F4-F6D6F3ACD603}"/>
                  </a:ext>
                </a:extLst>
              </p:cNvPr>
              <p:cNvCxnSpPr>
                <a:cxnSpLocks/>
                <a:stCxn id="35" idx="3"/>
              </p:cNvCxnSpPr>
              <p:nvPr/>
            </p:nvCxnSpPr>
            <p:spPr>
              <a:xfrm>
                <a:off x="5859262" y="3790397"/>
                <a:ext cx="381740"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34" name="矩形 33">
                <a:extLst>
                  <a:ext uri="{FF2B5EF4-FFF2-40B4-BE49-F238E27FC236}">
                    <a16:creationId xmlns:a16="http://schemas.microsoft.com/office/drawing/2014/main" id="{CE3381B2-1435-4E88-B12B-70604E9E7174}"/>
                  </a:ext>
                </a:extLst>
              </p:cNvPr>
              <p:cNvSpPr/>
              <p:nvPr/>
            </p:nvSpPr>
            <p:spPr>
              <a:xfrm>
                <a:off x="5138329"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35" name="矩形 34">
                <a:extLst>
                  <a:ext uri="{FF2B5EF4-FFF2-40B4-BE49-F238E27FC236}">
                    <a16:creationId xmlns:a16="http://schemas.microsoft.com/office/drawing/2014/main" id="{5A473C90-5FEA-465E-90CE-9B79EE6C4A1D}"/>
                  </a:ext>
                </a:extLst>
              </p:cNvPr>
              <p:cNvSpPr/>
              <p:nvPr/>
            </p:nvSpPr>
            <p:spPr>
              <a:xfrm>
                <a:off x="5605500"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grpSp>
            <p:nvGrpSpPr>
              <p:cNvPr id="49" name="组合 48">
                <a:extLst>
                  <a:ext uri="{FF2B5EF4-FFF2-40B4-BE49-F238E27FC236}">
                    <a16:creationId xmlns:a16="http://schemas.microsoft.com/office/drawing/2014/main" id="{74FD8E52-43C9-4ECA-88C9-A8E92AA3E5FB}"/>
                  </a:ext>
                </a:extLst>
              </p:cNvPr>
              <p:cNvGrpSpPr/>
              <p:nvPr/>
            </p:nvGrpSpPr>
            <p:grpSpPr>
              <a:xfrm>
                <a:off x="4279037" y="3067602"/>
                <a:ext cx="1687496" cy="722795"/>
                <a:chOff x="4279037" y="3067602"/>
                <a:chExt cx="1687496" cy="722795"/>
              </a:xfrm>
            </p:grpSpPr>
            <p:cxnSp>
              <p:nvCxnSpPr>
                <p:cNvPr id="42" name="直接连接符 41">
                  <a:extLst>
                    <a:ext uri="{FF2B5EF4-FFF2-40B4-BE49-F238E27FC236}">
                      <a16:creationId xmlns:a16="http://schemas.microsoft.com/office/drawing/2014/main" id="{110BA084-1DFC-4446-995B-196F946426C7}"/>
                    </a:ext>
                  </a:extLst>
                </p:cNvPr>
                <p:cNvCxnSpPr>
                  <a:cxnSpLocks/>
                </p:cNvCxnSpPr>
                <p:nvPr/>
              </p:nvCxnSpPr>
              <p:spPr>
                <a:xfrm flipV="1">
                  <a:off x="4279037" y="3067602"/>
                  <a:ext cx="0" cy="722795"/>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45" name="直接连接符 44">
                  <a:extLst>
                    <a:ext uri="{FF2B5EF4-FFF2-40B4-BE49-F238E27FC236}">
                      <a16:creationId xmlns:a16="http://schemas.microsoft.com/office/drawing/2014/main" id="{260A1BE7-F9D6-4791-9B8F-8AE44617A754}"/>
                    </a:ext>
                  </a:extLst>
                </p:cNvPr>
                <p:cNvCxnSpPr>
                  <a:cxnSpLocks/>
                </p:cNvCxnSpPr>
                <p:nvPr/>
              </p:nvCxnSpPr>
              <p:spPr>
                <a:xfrm flipH="1">
                  <a:off x="4279037" y="3094237"/>
                  <a:ext cx="1668262" cy="0"/>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48" name="直接连接符 47">
                  <a:extLst>
                    <a:ext uri="{FF2B5EF4-FFF2-40B4-BE49-F238E27FC236}">
                      <a16:creationId xmlns:a16="http://schemas.microsoft.com/office/drawing/2014/main" id="{5954AB85-C12A-426E-B1E4-2329B55C6E30}"/>
                    </a:ext>
                  </a:extLst>
                </p:cNvPr>
                <p:cNvCxnSpPr>
                  <a:cxnSpLocks/>
                </p:cNvCxnSpPr>
                <p:nvPr/>
              </p:nvCxnSpPr>
              <p:spPr>
                <a:xfrm flipV="1">
                  <a:off x="5966533" y="3067602"/>
                  <a:ext cx="0" cy="722795"/>
                </a:xfrm>
                <a:prstGeom prst="line">
                  <a:avLst/>
                </a:prstGeom>
                <a:ln w="57150"/>
              </p:spPr>
              <p:style>
                <a:lnRef idx="2">
                  <a:schemeClr val="accent6"/>
                </a:lnRef>
                <a:fillRef idx="0">
                  <a:schemeClr val="accent6"/>
                </a:fillRef>
                <a:effectRef idx="1">
                  <a:schemeClr val="accent6"/>
                </a:effectRef>
                <a:fontRef idx="minor">
                  <a:schemeClr val="tx1"/>
                </a:fontRef>
              </p:style>
            </p:cxnSp>
          </p:grpSp>
        </p:grpSp>
        <p:grpSp>
          <p:nvGrpSpPr>
            <p:cNvPr id="76" name="组合 75">
              <a:extLst>
                <a:ext uri="{FF2B5EF4-FFF2-40B4-BE49-F238E27FC236}">
                  <a16:creationId xmlns:a16="http://schemas.microsoft.com/office/drawing/2014/main" id="{1F82FD11-95D7-4E3E-BAFB-92C2ABF94EBD}"/>
                </a:ext>
              </a:extLst>
            </p:cNvPr>
            <p:cNvGrpSpPr/>
            <p:nvPr/>
          </p:nvGrpSpPr>
          <p:grpSpPr>
            <a:xfrm>
              <a:off x="3393437" y="3357459"/>
              <a:ext cx="766377" cy="1061181"/>
              <a:chOff x="3490058" y="3279992"/>
              <a:chExt cx="766377" cy="1216111"/>
            </a:xfrm>
          </p:grpSpPr>
          <p:sp>
            <p:nvSpPr>
              <p:cNvPr id="74" name="箭头: V 形 73">
                <a:extLst>
                  <a:ext uri="{FF2B5EF4-FFF2-40B4-BE49-F238E27FC236}">
                    <a16:creationId xmlns:a16="http://schemas.microsoft.com/office/drawing/2014/main" id="{A561EC99-EEEA-43C2-B47B-CD499512238C}"/>
                  </a:ext>
                </a:extLst>
              </p:cNvPr>
              <p:cNvSpPr/>
              <p:nvPr/>
            </p:nvSpPr>
            <p:spPr>
              <a:xfrm>
                <a:off x="3490058" y="3279992"/>
                <a:ext cx="422018" cy="1216111"/>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sp>
            <p:nvSpPr>
              <p:cNvPr id="75" name="箭头: V 形 74">
                <a:extLst>
                  <a:ext uri="{FF2B5EF4-FFF2-40B4-BE49-F238E27FC236}">
                    <a16:creationId xmlns:a16="http://schemas.microsoft.com/office/drawing/2014/main" id="{921225AC-B2B4-4EE3-9E58-F79859ACDB15}"/>
                  </a:ext>
                </a:extLst>
              </p:cNvPr>
              <p:cNvSpPr/>
              <p:nvPr/>
            </p:nvSpPr>
            <p:spPr>
              <a:xfrm>
                <a:off x="3834417" y="3279992"/>
                <a:ext cx="422018" cy="1216111"/>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grpSp>
        <p:grpSp>
          <p:nvGrpSpPr>
            <p:cNvPr id="78" name="组合 77">
              <a:extLst>
                <a:ext uri="{FF2B5EF4-FFF2-40B4-BE49-F238E27FC236}">
                  <a16:creationId xmlns:a16="http://schemas.microsoft.com/office/drawing/2014/main" id="{7150581F-B287-4DDD-AF33-E2D7B2C0A8EE}"/>
                </a:ext>
              </a:extLst>
            </p:cNvPr>
            <p:cNvGrpSpPr/>
            <p:nvPr/>
          </p:nvGrpSpPr>
          <p:grpSpPr>
            <a:xfrm>
              <a:off x="4337661" y="2674243"/>
              <a:ext cx="2151400" cy="2427612"/>
              <a:chOff x="4089602" y="3182338"/>
              <a:chExt cx="2151400" cy="1216117"/>
            </a:xfrm>
          </p:grpSpPr>
          <p:sp>
            <p:nvSpPr>
              <p:cNvPr id="79" name="矩形 78">
                <a:extLst>
                  <a:ext uri="{FF2B5EF4-FFF2-40B4-BE49-F238E27FC236}">
                    <a16:creationId xmlns:a16="http://schemas.microsoft.com/office/drawing/2014/main" id="{34C643A8-B52B-41FB-ACB7-A7A7CEE1F2E2}"/>
                  </a:ext>
                </a:extLst>
              </p:cNvPr>
              <p:cNvSpPr/>
              <p:nvPr/>
            </p:nvSpPr>
            <p:spPr>
              <a:xfrm>
                <a:off x="4379176"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80" name="矩形 79">
                <a:extLst>
                  <a:ext uri="{FF2B5EF4-FFF2-40B4-BE49-F238E27FC236}">
                    <a16:creationId xmlns:a16="http://schemas.microsoft.com/office/drawing/2014/main" id="{92EA556B-1524-42FB-BABB-068D00BE0842}"/>
                  </a:ext>
                </a:extLst>
              </p:cNvPr>
              <p:cNvSpPr/>
              <p:nvPr/>
            </p:nvSpPr>
            <p:spPr>
              <a:xfrm>
                <a:off x="4846347"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cxnSp>
            <p:nvCxnSpPr>
              <p:cNvPr id="81" name="直接连接符 80">
                <a:extLst>
                  <a:ext uri="{FF2B5EF4-FFF2-40B4-BE49-F238E27FC236}">
                    <a16:creationId xmlns:a16="http://schemas.microsoft.com/office/drawing/2014/main" id="{645736A5-4C3B-4A77-BEC1-C938C42EB5CE}"/>
                  </a:ext>
                </a:extLst>
              </p:cNvPr>
              <p:cNvCxnSpPr>
                <a:cxnSpLocks/>
                <a:endCxn id="79" idx="1"/>
              </p:cNvCxnSpPr>
              <p:nvPr/>
            </p:nvCxnSpPr>
            <p:spPr>
              <a:xfrm>
                <a:off x="4089602" y="3790395"/>
                <a:ext cx="289574" cy="2"/>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82" name="直接箭头连接符 81">
                <a:extLst>
                  <a:ext uri="{FF2B5EF4-FFF2-40B4-BE49-F238E27FC236}">
                    <a16:creationId xmlns:a16="http://schemas.microsoft.com/office/drawing/2014/main" id="{C8E4605D-0BCC-431F-B29A-D0A4BEE9AD4D}"/>
                  </a:ext>
                </a:extLst>
              </p:cNvPr>
              <p:cNvCxnSpPr>
                <a:cxnSpLocks/>
                <a:stCxn id="84" idx="3"/>
              </p:cNvCxnSpPr>
              <p:nvPr/>
            </p:nvCxnSpPr>
            <p:spPr>
              <a:xfrm>
                <a:off x="5859262" y="3790397"/>
                <a:ext cx="381740"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83" name="矩形 82">
                <a:extLst>
                  <a:ext uri="{FF2B5EF4-FFF2-40B4-BE49-F238E27FC236}">
                    <a16:creationId xmlns:a16="http://schemas.microsoft.com/office/drawing/2014/main" id="{DB7661F3-85E3-4839-B324-72EDC169996F}"/>
                  </a:ext>
                </a:extLst>
              </p:cNvPr>
              <p:cNvSpPr/>
              <p:nvPr/>
            </p:nvSpPr>
            <p:spPr>
              <a:xfrm>
                <a:off x="5138329"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84" name="矩形 83">
                <a:extLst>
                  <a:ext uri="{FF2B5EF4-FFF2-40B4-BE49-F238E27FC236}">
                    <a16:creationId xmlns:a16="http://schemas.microsoft.com/office/drawing/2014/main" id="{F07D1CAA-0B18-4B5D-9437-A8B017089F40}"/>
                  </a:ext>
                </a:extLst>
              </p:cNvPr>
              <p:cNvSpPr/>
              <p:nvPr/>
            </p:nvSpPr>
            <p:spPr>
              <a:xfrm>
                <a:off x="5605500"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grpSp>
        <p:grpSp>
          <p:nvGrpSpPr>
            <p:cNvPr id="89" name="组合 88">
              <a:extLst>
                <a:ext uri="{FF2B5EF4-FFF2-40B4-BE49-F238E27FC236}">
                  <a16:creationId xmlns:a16="http://schemas.microsoft.com/office/drawing/2014/main" id="{71CD3210-B705-4746-AF47-2381807AE63B}"/>
                </a:ext>
              </a:extLst>
            </p:cNvPr>
            <p:cNvGrpSpPr/>
            <p:nvPr/>
          </p:nvGrpSpPr>
          <p:grpSpPr>
            <a:xfrm>
              <a:off x="6697918" y="3357459"/>
              <a:ext cx="766377" cy="1061181"/>
              <a:chOff x="3490058" y="3279992"/>
              <a:chExt cx="766377" cy="1216111"/>
            </a:xfrm>
          </p:grpSpPr>
          <p:sp>
            <p:nvSpPr>
              <p:cNvPr id="90" name="箭头: V 形 89">
                <a:extLst>
                  <a:ext uri="{FF2B5EF4-FFF2-40B4-BE49-F238E27FC236}">
                    <a16:creationId xmlns:a16="http://schemas.microsoft.com/office/drawing/2014/main" id="{365FA722-DFD4-4A39-BD55-F5DF1304FE48}"/>
                  </a:ext>
                </a:extLst>
              </p:cNvPr>
              <p:cNvSpPr/>
              <p:nvPr/>
            </p:nvSpPr>
            <p:spPr>
              <a:xfrm>
                <a:off x="3490058" y="3279992"/>
                <a:ext cx="422018" cy="1216111"/>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sp>
            <p:nvSpPr>
              <p:cNvPr id="91" name="箭头: V 形 90">
                <a:extLst>
                  <a:ext uri="{FF2B5EF4-FFF2-40B4-BE49-F238E27FC236}">
                    <a16:creationId xmlns:a16="http://schemas.microsoft.com/office/drawing/2014/main" id="{7A2B38D4-F2B4-46B7-B1FB-C1295154D057}"/>
                  </a:ext>
                </a:extLst>
              </p:cNvPr>
              <p:cNvSpPr/>
              <p:nvPr/>
            </p:nvSpPr>
            <p:spPr>
              <a:xfrm>
                <a:off x="3834417" y="3279992"/>
                <a:ext cx="422018" cy="1216111"/>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grpSp>
        <p:grpSp>
          <p:nvGrpSpPr>
            <p:cNvPr id="99" name="组合 98">
              <a:extLst>
                <a:ext uri="{FF2B5EF4-FFF2-40B4-BE49-F238E27FC236}">
                  <a16:creationId xmlns:a16="http://schemas.microsoft.com/office/drawing/2014/main" id="{FDDD4D31-AB2B-4BE8-A751-E526FB70FE5D}"/>
                </a:ext>
              </a:extLst>
            </p:cNvPr>
            <p:cNvGrpSpPr/>
            <p:nvPr/>
          </p:nvGrpSpPr>
          <p:grpSpPr>
            <a:xfrm>
              <a:off x="7603314" y="3327132"/>
              <a:ext cx="2151400" cy="1121827"/>
              <a:chOff x="4089602" y="3182338"/>
              <a:chExt cx="2151400" cy="1216117"/>
            </a:xfrm>
          </p:grpSpPr>
          <p:sp>
            <p:nvSpPr>
              <p:cNvPr id="100" name="矩形 99">
                <a:extLst>
                  <a:ext uri="{FF2B5EF4-FFF2-40B4-BE49-F238E27FC236}">
                    <a16:creationId xmlns:a16="http://schemas.microsoft.com/office/drawing/2014/main" id="{61204D28-4B4F-4901-82AF-58C5E8772751}"/>
                  </a:ext>
                </a:extLst>
              </p:cNvPr>
              <p:cNvSpPr/>
              <p:nvPr/>
            </p:nvSpPr>
            <p:spPr>
              <a:xfrm>
                <a:off x="4379176"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101" name="矩形 100">
                <a:extLst>
                  <a:ext uri="{FF2B5EF4-FFF2-40B4-BE49-F238E27FC236}">
                    <a16:creationId xmlns:a16="http://schemas.microsoft.com/office/drawing/2014/main" id="{DA00A124-0C10-4591-BF17-1DC4E14BF377}"/>
                  </a:ext>
                </a:extLst>
              </p:cNvPr>
              <p:cNvSpPr/>
              <p:nvPr/>
            </p:nvSpPr>
            <p:spPr>
              <a:xfrm>
                <a:off x="4846347"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cxnSp>
            <p:nvCxnSpPr>
              <p:cNvPr id="102" name="直接连接符 101">
                <a:extLst>
                  <a:ext uri="{FF2B5EF4-FFF2-40B4-BE49-F238E27FC236}">
                    <a16:creationId xmlns:a16="http://schemas.microsoft.com/office/drawing/2014/main" id="{1DA4BAAB-D24C-4A89-9806-2116A426BCFF}"/>
                  </a:ext>
                </a:extLst>
              </p:cNvPr>
              <p:cNvCxnSpPr>
                <a:cxnSpLocks/>
                <a:endCxn id="100" idx="1"/>
              </p:cNvCxnSpPr>
              <p:nvPr/>
            </p:nvCxnSpPr>
            <p:spPr>
              <a:xfrm>
                <a:off x="4089602" y="3790395"/>
                <a:ext cx="289574" cy="2"/>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103" name="直接箭头连接符 102">
                <a:extLst>
                  <a:ext uri="{FF2B5EF4-FFF2-40B4-BE49-F238E27FC236}">
                    <a16:creationId xmlns:a16="http://schemas.microsoft.com/office/drawing/2014/main" id="{0D23250D-161B-418B-9E48-945B85722E74}"/>
                  </a:ext>
                </a:extLst>
              </p:cNvPr>
              <p:cNvCxnSpPr>
                <a:cxnSpLocks/>
                <a:stCxn id="105" idx="3"/>
              </p:cNvCxnSpPr>
              <p:nvPr/>
            </p:nvCxnSpPr>
            <p:spPr>
              <a:xfrm>
                <a:off x="5859262" y="3790397"/>
                <a:ext cx="381740"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04" name="矩形 103">
                <a:extLst>
                  <a:ext uri="{FF2B5EF4-FFF2-40B4-BE49-F238E27FC236}">
                    <a16:creationId xmlns:a16="http://schemas.microsoft.com/office/drawing/2014/main" id="{E05C8E27-7081-4970-A2EC-57114FA2200B}"/>
                  </a:ext>
                </a:extLst>
              </p:cNvPr>
              <p:cNvSpPr/>
              <p:nvPr/>
            </p:nvSpPr>
            <p:spPr>
              <a:xfrm>
                <a:off x="5138329"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105" name="矩形 104">
                <a:extLst>
                  <a:ext uri="{FF2B5EF4-FFF2-40B4-BE49-F238E27FC236}">
                    <a16:creationId xmlns:a16="http://schemas.microsoft.com/office/drawing/2014/main" id="{32F46954-9ED7-4BAB-84E3-A7725EB77E58}"/>
                  </a:ext>
                </a:extLst>
              </p:cNvPr>
              <p:cNvSpPr/>
              <p:nvPr/>
            </p:nvSpPr>
            <p:spPr>
              <a:xfrm>
                <a:off x="5605500"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grpSp>
      </p:grpSp>
      <p:sp>
        <p:nvSpPr>
          <p:cNvPr id="4" name="矩形 3">
            <a:extLst>
              <a:ext uri="{FF2B5EF4-FFF2-40B4-BE49-F238E27FC236}">
                <a16:creationId xmlns:a16="http://schemas.microsoft.com/office/drawing/2014/main" id="{08AB0B34-75DE-4113-8B46-5C069016340C}"/>
              </a:ext>
            </a:extLst>
          </p:cNvPr>
          <p:cNvSpPr/>
          <p:nvPr/>
        </p:nvSpPr>
        <p:spPr>
          <a:xfrm>
            <a:off x="5430784" y="5123886"/>
            <a:ext cx="5510007" cy="1200329"/>
          </a:xfrm>
          <a:prstGeom prst="rect">
            <a:avLst/>
          </a:prstGeom>
        </p:spPr>
        <p:txBody>
          <a:bodyPr wrap="square">
            <a:spAutoFit/>
          </a:bodyPr>
          <a:lstStyle/>
          <a:p>
            <a:r>
              <a:rPr lang="en-US" altLang="zh-CN" sz="2400" kern="100" dirty="0">
                <a:solidFill>
                  <a:schemeClr val="tx1">
                    <a:lumMod val="75000"/>
                    <a:lumOff val="25000"/>
                  </a:schemeClr>
                </a:solidFill>
                <a:ea typeface="M PLUS 1" pitchFamily="2" charset="-128"/>
                <a:cs typeface="Arial" panose="020B0604020202020204" pitchFamily="34" charset="0"/>
              </a:rPr>
              <a:t>Use large-size plain model to compute an initialization of the small-size plain model.</a:t>
            </a:r>
            <a:endParaRPr lang="zh-CN" altLang="en-US" sz="2400"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1218655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7CE11-F857-4467-A5BF-82A78044B64F}"/>
              </a:ext>
            </a:extLst>
          </p:cNvPr>
          <p:cNvSpPr>
            <a:spLocks noGrp="1"/>
          </p:cNvSpPr>
          <p:nvPr>
            <p:ph type="title"/>
          </p:nvPr>
        </p:nvSpPr>
        <p:spPr>
          <a:xfrm>
            <a:off x="838200" y="365125"/>
            <a:ext cx="10515600" cy="1325563"/>
          </a:xfrm>
        </p:spPr>
        <p:txBody>
          <a:bodyPr/>
          <a:lstStyle/>
          <a:p>
            <a:r>
              <a:rPr lang="en-US" altLang="zh-CN" dirty="0"/>
              <a:t>Stage1</a:t>
            </a:r>
            <a:endParaRPr lang="zh-CN" altLang="en-US" dirty="0"/>
          </a:p>
        </p:txBody>
      </p:sp>
      <p:grpSp>
        <p:nvGrpSpPr>
          <p:cNvPr id="145" name="组合 144">
            <a:extLst>
              <a:ext uri="{FF2B5EF4-FFF2-40B4-BE49-F238E27FC236}">
                <a16:creationId xmlns:a16="http://schemas.microsoft.com/office/drawing/2014/main" id="{6A2D7895-EEC5-4389-997B-AE3206A01737}"/>
              </a:ext>
            </a:extLst>
          </p:cNvPr>
          <p:cNvGrpSpPr/>
          <p:nvPr/>
        </p:nvGrpSpPr>
        <p:grpSpPr>
          <a:xfrm>
            <a:off x="1812419" y="2315216"/>
            <a:ext cx="7053776" cy="3891220"/>
            <a:chOff x="1622136" y="754602"/>
            <a:chExt cx="8362585" cy="4613226"/>
          </a:xfrm>
        </p:grpSpPr>
        <p:sp>
          <p:nvSpPr>
            <p:cNvPr id="4" name="文本框 3">
              <a:extLst>
                <a:ext uri="{FF2B5EF4-FFF2-40B4-BE49-F238E27FC236}">
                  <a16:creationId xmlns:a16="http://schemas.microsoft.com/office/drawing/2014/main" id="{52840213-29D4-499F-A2BE-01FE9FFCBEF5}"/>
                </a:ext>
              </a:extLst>
            </p:cNvPr>
            <p:cNvSpPr txBox="1"/>
            <p:nvPr/>
          </p:nvSpPr>
          <p:spPr>
            <a:xfrm>
              <a:off x="2745157" y="1835439"/>
              <a:ext cx="563992" cy="261610"/>
            </a:xfrm>
            <a:prstGeom prst="rect">
              <a:avLst/>
            </a:prstGeom>
            <a:noFill/>
          </p:spPr>
          <p:txBody>
            <a:bodyPr wrap="square" rtlCol="0">
              <a:spAutoFit/>
            </a:bodyPr>
            <a:lstStyle/>
            <a:p>
              <a:r>
                <a:rPr lang="en-US" altLang="zh-CN" sz="1100" b="1" dirty="0"/>
                <a:t>+C</a:t>
              </a:r>
              <a:endParaRPr lang="zh-CN" altLang="en-US" sz="1100" b="1" dirty="0"/>
            </a:p>
          </p:txBody>
        </p:sp>
        <p:sp>
          <p:nvSpPr>
            <p:cNvPr id="5" name="文本框 4">
              <a:extLst>
                <a:ext uri="{FF2B5EF4-FFF2-40B4-BE49-F238E27FC236}">
                  <a16:creationId xmlns:a16="http://schemas.microsoft.com/office/drawing/2014/main" id="{49F29881-3832-4135-B0B6-26CC796EAE15}"/>
                </a:ext>
              </a:extLst>
            </p:cNvPr>
            <p:cNvSpPr txBox="1"/>
            <p:nvPr/>
          </p:nvSpPr>
          <p:spPr>
            <a:xfrm>
              <a:off x="6081203" y="1872089"/>
              <a:ext cx="563992" cy="261610"/>
            </a:xfrm>
            <a:prstGeom prst="rect">
              <a:avLst/>
            </a:prstGeom>
            <a:noFill/>
          </p:spPr>
          <p:txBody>
            <a:bodyPr wrap="square" rtlCol="0">
              <a:spAutoFit/>
            </a:bodyPr>
            <a:lstStyle/>
            <a:p>
              <a:r>
                <a:rPr lang="en-US" altLang="zh-CN" sz="1100" b="1" dirty="0"/>
                <a:t>+C</a:t>
              </a:r>
              <a:endParaRPr lang="zh-CN" altLang="en-US" sz="1100" b="1" dirty="0"/>
            </a:p>
          </p:txBody>
        </p:sp>
        <p:grpSp>
          <p:nvGrpSpPr>
            <p:cNvPr id="6" name="组合 5">
              <a:extLst>
                <a:ext uri="{FF2B5EF4-FFF2-40B4-BE49-F238E27FC236}">
                  <a16:creationId xmlns:a16="http://schemas.microsoft.com/office/drawing/2014/main" id="{6E564D8E-A661-4265-8143-DDF1C7775B0F}"/>
                </a:ext>
              </a:extLst>
            </p:cNvPr>
            <p:cNvGrpSpPr/>
            <p:nvPr/>
          </p:nvGrpSpPr>
          <p:grpSpPr>
            <a:xfrm>
              <a:off x="2734323" y="3139657"/>
              <a:ext cx="7102125" cy="669574"/>
              <a:chOff x="2734323" y="3139657"/>
              <a:chExt cx="7102125" cy="669574"/>
            </a:xfrm>
          </p:grpSpPr>
          <p:sp>
            <p:nvSpPr>
              <p:cNvPr id="7" name="矩形 6">
                <a:extLst>
                  <a:ext uri="{FF2B5EF4-FFF2-40B4-BE49-F238E27FC236}">
                    <a16:creationId xmlns:a16="http://schemas.microsoft.com/office/drawing/2014/main" id="{D25EE726-3137-43D6-B6CA-1E71014BE706}"/>
                  </a:ext>
                </a:extLst>
              </p:cNvPr>
              <p:cNvSpPr/>
              <p:nvPr/>
            </p:nvSpPr>
            <p:spPr>
              <a:xfrm>
                <a:off x="3151573" y="3144218"/>
                <a:ext cx="754603"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a:t>Conv</a:t>
                </a:r>
                <a:endParaRPr lang="zh-CN" altLang="en-US" sz="1400" b="1" dirty="0"/>
              </a:p>
            </p:txBody>
          </p:sp>
          <p:sp>
            <p:nvSpPr>
              <p:cNvPr id="8" name="矩形 7">
                <a:extLst>
                  <a:ext uri="{FF2B5EF4-FFF2-40B4-BE49-F238E27FC236}">
                    <a16:creationId xmlns:a16="http://schemas.microsoft.com/office/drawing/2014/main" id="{FA688885-D036-45D8-8B86-CD7C31F47412}"/>
                  </a:ext>
                </a:extLst>
              </p:cNvPr>
              <p:cNvSpPr/>
              <p:nvPr/>
            </p:nvSpPr>
            <p:spPr>
              <a:xfrm>
                <a:off x="4065971" y="3139657"/>
                <a:ext cx="168677" cy="6675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9" name="直接箭头连接符 8">
                <a:extLst>
                  <a:ext uri="{FF2B5EF4-FFF2-40B4-BE49-F238E27FC236}">
                    <a16:creationId xmlns:a16="http://schemas.microsoft.com/office/drawing/2014/main" id="{E5C7B170-D230-4684-93E1-C151EC6AFF26}"/>
                  </a:ext>
                </a:extLst>
              </p:cNvPr>
              <p:cNvCxnSpPr>
                <a:cxnSpLocks/>
                <a:stCxn id="7" idx="3"/>
                <a:endCxn id="8" idx="1"/>
              </p:cNvCxnSpPr>
              <p:nvPr/>
            </p:nvCxnSpPr>
            <p:spPr>
              <a:xfrm>
                <a:off x="3906176" y="3471334"/>
                <a:ext cx="159795" cy="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1A510983-8540-4C3A-AF13-DBF6A090C62B}"/>
                  </a:ext>
                </a:extLst>
              </p:cNvPr>
              <p:cNvCxnSpPr>
                <a:cxnSpLocks/>
                <a:endCxn id="7" idx="1"/>
              </p:cNvCxnSpPr>
              <p:nvPr/>
            </p:nvCxnSpPr>
            <p:spPr>
              <a:xfrm>
                <a:off x="2734323" y="3471333"/>
                <a:ext cx="4172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3438298C-B48C-4B56-8FE0-E1876BD596CD}"/>
                  </a:ext>
                </a:extLst>
              </p:cNvPr>
              <p:cNvCxnSpPr>
                <a:cxnSpLocks/>
                <a:stCxn id="8" idx="3"/>
                <a:endCxn id="12" idx="1"/>
              </p:cNvCxnSpPr>
              <p:nvPr/>
            </p:nvCxnSpPr>
            <p:spPr>
              <a:xfrm flipV="1">
                <a:off x="4234648" y="3473324"/>
                <a:ext cx="221943" cy="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EBCDB6AF-93C6-405A-98F0-CBE416416C47}"/>
                  </a:ext>
                </a:extLst>
              </p:cNvPr>
              <p:cNvSpPr/>
              <p:nvPr/>
            </p:nvSpPr>
            <p:spPr>
              <a:xfrm>
                <a:off x="4456591" y="3146208"/>
                <a:ext cx="754603"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a:t>Conv</a:t>
                </a:r>
                <a:endParaRPr lang="zh-CN" altLang="en-US" sz="1400" b="1" dirty="0"/>
              </a:p>
            </p:txBody>
          </p:sp>
          <p:sp>
            <p:nvSpPr>
              <p:cNvPr id="13" name="矩形 12">
                <a:extLst>
                  <a:ext uri="{FF2B5EF4-FFF2-40B4-BE49-F238E27FC236}">
                    <a16:creationId xmlns:a16="http://schemas.microsoft.com/office/drawing/2014/main" id="{31B03ECB-90DE-40F2-93E9-4600161113F0}"/>
                  </a:ext>
                </a:extLst>
              </p:cNvPr>
              <p:cNvSpPr/>
              <p:nvPr/>
            </p:nvSpPr>
            <p:spPr>
              <a:xfrm>
                <a:off x="5370989" y="3141647"/>
                <a:ext cx="168677" cy="6675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14" name="直接箭头连接符 13">
                <a:extLst>
                  <a:ext uri="{FF2B5EF4-FFF2-40B4-BE49-F238E27FC236}">
                    <a16:creationId xmlns:a16="http://schemas.microsoft.com/office/drawing/2014/main" id="{36C1CFB7-D447-4214-AC60-D36B9E826ABE}"/>
                  </a:ext>
                </a:extLst>
              </p:cNvPr>
              <p:cNvCxnSpPr>
                <a:cxnSpLocks/>
                <a:stCxn id="12" idx="3"/>
                <a:endCxn id="13" idx="1"/>
              </p:cNvCxnSpPr>
              <p:nvPr/>
            </p:nvCxnSpPr>
            <p:spPr>
              <a:xfrm>
                <a:off x="5211194" y="3473324"/>
                <a:ext cx="159795" cy="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4CC8A003-2230-4EC7-B308-108498020CB3}"/>
                  </a:ext>
                </a:extLst>
              </p:cNvPr>
              <p:cNvCxnSpPr>
                <a:cxnSpLocks/>
                <a:stCxn id="13" idx="3"/>
                <a:endCxn id="25" idx="1"/>
              </p:cNvCxnSpPr>
              <p:nvPr/>
            </p:nvCxnSpPr>
            <p:spPr>
              <a:xfrm flipV="1">
                <a:off x="5539666" y="3473324"/>
                <a:ext cx="117881" cy="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7D5ACC0F-FDD6-4BCB-9127-EB7AC4B32812}"/>
                  </a:ext>
                </a:extLst>
              </p:cNvPr>
              <p:cNvSpPr/>
              <p:nvPr/>
            </p:nvSpPr>
            <p:spPr>
              <a:xfrm>
                <a:off x="6427431" y="3146208"/>
                <a:ext cx="754603"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a:t>Conv</a:t>
                </a:r>
                <a:endParaRPr lang="zh-CN" altLang="en-US" sz="1400" b="1" dirty="0"/>
              </a:p>
            </p:txBody>
          </p:sp>
          <p:sp>
            <p:nvSpPr>
              <p:cNvPr id="17" name="矩形 16">
                <a:extLst>
                  <a:ext uri="{FF2B5EF4-FFF2-40B4-BE49-F238E27FC236}">
                    <a16:creationId xmlns:a16="http://schemas.microsoft.com/office/drawing/2014/main" id="{C674FD97-4BFB-49BE-9EDD-014BBC8EEEAF}"/>
                  </a:ext>
                </a:extLst>
              </p:cNvPr>
              <p:cNvSpPr/>
              <p:nvPr/>
            </p:nvSpPr>
            <p:spPr>
              <a:xfrm>
                <a:off x="7341829" y="3141646"/>
                <a:ext cx="168677" cy="6675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18" name="直接箭头连接符 17">
                <a:extLst>
                  <a:ext uri="{FF2B5EF4-FFF2-40B4-BE49-F238E27FC236}">
                    <a16:creationId xmlns:a16="http://schemas.microsoft.com/office/drawing/2014/main" id="{B0197A8E-8AAD-4FD2-A889-0E391235DFC4}"/>
                  </a:ext>
                </a:extLst>
              </p:cNvPr>
              <p:cNvCxnSpPr>
                <a:cxnSpLocks/>
                <a:stCxn id="16" idx="3"/>
                <a:endCxn id="17" idx="1"/>
              </p:cNvCxnSpPr>
              <p:nvPr/>
            </p:nvCxnSpPr>
            <p:spPr>
              <a:xfrm>
                <a:off x="7182034" y="3473324"/>
                <a:ext cx="159795" cy="2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E2DD3C25-1823-40ED-9365-F8F3E55D47E2}"/>
                  </a:ext>
                </a:extLst>
              </p:cNvPr>
              <p:cNvCxnSpPr>
                <a:cxnSpLocks/>
                <a:stCxn id="25" idx="3"/>
                <a:endCxn id="16" idx="1"/>
              </p:cNvCxnSpPr>
              <p:nvPr/>
            </p:nvCxnSpPr>
            <p:spPr>
              <a:xfrm>
                <a:off x="6234599" y="3473324"/>
                <a:ext cx="1928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D422BAFF-4799-4DB1-B9FF-E72B61B84A1F}"/>
                  </a:ext>
                </a:extLst>
              </p:cNvPr>
              <p:cNvCxnSpPr>
                <a:cxnSpLocks/>
                <a:stCxn id="17" idx="3"/>
                <a:endCxn id="21" idx="1"/>
              </p:cNvCxnSpPr>
              <p:nvPr/>
            </p:nvCxnSpPr>
            <p:spPr>
              <a:xfrm flipV="1">
                <a:off x="7510506" y="3473324"/>
                <a:ext cx="221943" cy="2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矩形 20">
                <a:extLst>
                  <a:ext uri="{FF2B5EF4-FFF2-40B4-BE49-F238E27FC236}">
                    <a16:creationId xmlns:a16="http://schemas.microsoft.com/office/drawing/2014/main" id="{0CBAE5B8-87BE-49EA-AFB2-04C5DBC7F86A}"/>
                  </a:ext>
                </a:extLst>
              </p:cNvPr>
              <p:cNvSpPr/>
              <p:nvPr/>
            </p:nvSpPr>
            <p:spPr>
              <a:xfrm>
                <a:off x="7732449" y="3146208"/>
                <a:ext cx="754603"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a:t>Conv</a:t>
                </a:r>
                <a:endParaRPr lang="zh-CN" altLang="en-US" sz="1400" b="1" dirty="0"/>
              </a:p>
            </p:txBody>
          </p:sp>
          <p:sp>
            <p:nvSpPr>
              <p:cNvPr id="22" name="矩形 21">
                <a:extLst>
                  <a:ext uri="{FF2B5EF4-FFF2-40B4-BE49-F238E27FC236}">
                    <a16:creationId xmlns:a16="http://schemas.microsoft.com/office/drawing/2014/main" id="{FC4AC477-666F-40C6-A56B-ABC41621B2BF}"/>
                  </a:ext>
                </a:extLst>
              </p:cNvPr>
              <p:cNvSpPr/>
              <p:nvPr/>
            </p:nvSpPr>
            <p:spPr>
              <a:xfrm>
                <a:off x="8646847" y="3141647"/>
                <a:ext cx="168677" cy="6675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23" name="直接箭头连接符 22">
                <a:extLst>
                  <a:ext uri="{FF2B5EF4-FFF2-40B4-BE49-F238E27FC236}">
                    <a16:creationId xmlns:a16="http://schemas.microsoft.com/office/drawing/2014/main" id="{D96F4A6E-2A85-4334-9CB6-43F226E153DA}"/>
                  </a:ext>
                </a:extLst>
              </p:cNvPr>
              <p:cNvCxnSpPr>
                <a:cxnSpLocks/>
                <a:stCxn id="21" idx="3"/>
                <a:endCxn id="22" idx="1"/>
              </p:cNvCxnSpPr>
              <p:nvPr/>
            </p:nvCxnSpPr>
            <p:spPr>
              <a:xfrm>
                <a:off x="8487052" y="3473324"/>
                <a:ext cx="159795" cy="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FE2D52E2-DCA2-4865-972D-86715A53EE99}"/>
                  </a:ext>
                </a:extLst>
              </p:cNvPr>
              <p:cNvCxnSpPr>
                <a:cxnSpLocks/>
                <a:stCxn id="22" idx="3"/>
                <a:endCxn id="26" idx="1"/>
              </p:cNvCxnSpPr>
              <p:nvPr/>
            </p:nvCxnSpPr>
            <p:spPr>
              <a:xfrm>
                <a:off x="8815524" y="3475439"/>
                <a:ext cx="230810" cy="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矩形 24">
                <a:extLst>
                  <a:ext uri="{FF2B5EF4-FFF2-40B4-BE49-F238E27FC236}">
                    <a16:creationId xmlns:a16="http://schemas.microsoft.com/office/drawing/2014/main" id="{EB198CE9-B70D-45F2-A18C-E325845114F9}"/>
                  </a:ext>
                </a:extLst>
              </p:cNvPr>
              <p:cNvSpPr/>
              <p:nvPr/>
            </p:nvSpPr>
            <p:spPr>
              <a:xfrm>
                <a:off x="5657547" y="3146208"/>
                <a:ext cx="577052"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a:t>1x1</a:t>
                </a:r>
                <a:endParaRPr lang="zh-CN" altLang="en-US" sz="1400" b="1" dirty="0"/>
              </a:p>
            </p:txBody>
          </p:sp>
          <p:sp>
            <p:nvSpPr>
              <p:cNvPr id="26" name="矩形 25">
                <a:extLst>
                  <a:ext uri="{FF2B5EF4-FFF2-40B4-BE49-F238E27FC236}">
                    <a16:creationId xmlns:a16="http://schemas.microsoft.com/office/drawing/2014/main" id="{6DE27AC4-7919-40B9-8175-5B5CE8BD0DA6}"/>
                  </a:ext>
                </a:extLst>
              </p:cNvPr>
              <p:cNvSpPr/>
              <p:nvPr/>
            </p:nvSpPr>
            <p:spPr>
              <a:xfrm>
                <a:off x="9046334" y="3148778"/>
                <a:ext cx="577052"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a:t>1x1</a:t>
                </a:r>
                <a:endParaRPr lang="zh-CN" altLang="en-US" sz="1400" b="1" dirty="0"/>
              </a:p>
            </p:txBody>
          </p:sp>
          <p:cxnSp>
            <p:nvCxnSpPr>
              <p:cNvPr id="27" name="直接箭头连接符 26">
                <a:extLst>
                  <a:ext uri="{FF2B5EF4-FFF2-40B4-BE49-F238E27FC236}">
                    <a16:creationId xmlns:a16="http://schemas.microsoft.com/office/drawing/2014/main" id="{438ECB1D-7638-4DDF-AEBB-CB52B8BDD8BA}"/>
                  </a:ext>
                </a:extLst>
              </p:cNvPr>
              <p:cNvCxnSpPr>
                <a:cxnSpLocks/>
                <a:stCxn id="26" idx="3"/>
              </p:cNvCxnSpPr>
              <p:nvPr/>
            </p:nvCxnSpPr>
            <p:spPr>
              <a:xfrm>
                <a:off x="9623386" y="3475894"/>
                <a:ext cx="2130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组合 27">
              <a:extLst>
                <a:ext uri="{FF2B5EF4-FFF2-40B4-BE49-F238E27FC236}">
                  <a16:creationId xmlns:a16="http://schemas.microsoft.com/office/drawing/2014/main" id="{E420BB9C-A66B-4620-8120-A52E33205DD6}"/>
                </a:ext>
              </a:extLst>
            </p:cNvPr>
            <p:cNvGrpSpPr/>
            <p:nvPr/>
          </p:nvGrpSpPr>
          <p:grpSpPr>
            <a:xfrm>
              <a:off x="2734316" y="958982"/>
              <a:ext cx="6773660" cy="639192"/>
              <a:chOff x="2734323" y="772357"/>
              <a:chExt cx="6773660" cy="639192"/>
            </a:xfrm>
          </p:grpSpPr>
          <p:grpSp>
            <p:nvGrpSpPr>
              <p:cNvPr id="29" name="组合 28">
                <a:extLst>
                  <a:ext uri="{FF2B5EF4-FFF2-40B4-BE49-F238E27FC236}">
                    <a16:creationId xmlns:a16="http://schemas.microsoft.com/office/drawing/2014/main" id="{D3864482-C46B-4D3D-83FF-6481E91B6E99}"/>
                  </a:ext>
                </a:extLst>
              </p:cNvPr>
              <p:cNvGrpSpPr/>
              <p:nvPr/>
            </p:nvGrpSpPr>
            <p:grpSpPr>
              <a:xfrm>
                <a:off x="2734323" y="777539"/>
                <a:ext cx="3284733" cy="634010"/>
                <a:chOff x="1953087" y="742029"/>
                <a:chExt cx="3284733" cy="634010"/>
              </a:xfrm>
            </p:grpSpPr>
            <p:sp>
              <p:nvSpPr>
                <p:cNvPr id="45" name="矩形 44">
                  <a:extLst>
                    <a:ext uri="{FF2B5EF4-FFF2-40B4-BE49-F238E27FC236}">
                      <a16:creationId xmlns:a16="http://schemas.microsoft.com/office/drawing/2014/main" id="{F8B4397F-FCCC-42B0-BEC8-F88B4E745BD9}"/>
                    </a:ext>
                  </a:extLst>
                </p:cNvPr>
                <p:cNvSpPr/>
                <p:nvPr/>
              </p:nvSpPr>
              <p:spPr>
                <a:xfrm>
                  <a:off x="2370337" y="932155"/>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46" name="矩形 45">
                  <a:extLst>
                    <a:ext uri="{FF2B5EF4-FFF2-40B4-BE49-F238E27FC236}">
                      <a16:creationId xmlns:a16="http://schemas.microsoft.com/office/drawing/2014/main" id="{4FD685B4-B91B-4030-B8F8-17664ED2AAD5}"/>
                    </a:ext>
                  </a:extLst>
                </p:cNvPr>
                <p:cNvSpPr/>
                <p:nvPr/>
              </p:nvSpPr>
              <p:spPr>
                <a:xfrm>
                  <a:off x="3284735" y="929497"/>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47" name="直接箭头连接符 46">
                  <a:extLst>
                    <a:ext uri="{FF2B5EF4-FFF2-40B4-BE49-F238E27FC236}">
                      <a16:creationId xmlns:a16="http://schemas.microsoft.com/office/drawing/2014/main" id="{C2FF8B05-1AD0-480F-B498-EB27D3A3497A}"/>
                    </a:ext>
                  </a:extLst>
                </p:cNvPr>
                <p:cNvCxnSpPr>
                  <a:stCxn id="45" idx="3"/>
                  <a:endCxn id="46" idx="1"/>
                </p:cNvCxnSpPr>
                <p:nvPr/>
              </p:nvCxnSpPr>
              <p:spPr>
                <a:xfrm>
                  <a:off x="3124940" y="1149658"/>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6F0F51EE-8C59-476D-9B38-71E9180678AA}"/>
                    </a:ext>
                  </a:extLst>
                </p:cNvPr>
                <p:cNvCxnSpPr>
                  <a:endCxn id="45" idx="1"/>
                </p:cNvCxnSpPr>
                <p:nvPr/>
              </p:nvCxnSpPr>
              <p:spPr>
                <a:xfrm>
                  <a:off x="1953087" y="1149658"/>
                  <a:ext cx="417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8264116D-21CD-4F82-8115-91C078BFC7ED}"/>
                    </a:ext>
                  </a:extLst>
                </p:cNvPr>
                <p:cNvCxnSpPr>
                  <a:stCxn id="46" idx="3"/>
                </p:cNvCxnSpPr>
                <p:nvPr/>
              </p:nvCxnSpPr>
              <p:spPr>
                <a:xfrm>
                  <a:off x="3453412" y="1151439"/>
                  <a:ext cx="2219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矩形 49">
                  <a:extLst>
                    <a:ext uri="{FF2B5EF4-FFF2-40B4-BE49-F238E27FC236}">
                      <a16:creationId xmlns:a16="http://schemas.microsoft.com/office/drawing/2014/main" id="{10F34A43-4FA1-4528-84A0-7B4D336C16AB}"/>
                    </a:ext>
                  </a:extLst>
                </p:cNvPr>
                <p:cNvSpPr/>
                <p:nvPr/>
              </p:nvSpPr>
              <p:spPr>
                <a:xfrm>
                  <a:off x="3675355" y="934813"/>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51" name="矩形 50">
                  <a:extLst>
                    <a:ext uri="{FF2B5EF4-FFF2-40B4-BE49-F238E27FC236}">
                      <a16:creationId xmlns:a16="http://schemas.microsoft.com/office/drawing/2014/main" id="{49895098-E656-42E8-B369-E8A4CB41EBF8}"/>
                    </a:ext>
                  </a:extLst>
                </p:cNvPr>
                <p:cNvSpPr/>
                <p:nvPr/>
              </p:nvSpPr>
              <p:spPr>
                <a:xfrm>
                  <a:off x="4589753" y="932155"/>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52" name="直接箭头连接符 51">
                  <a:extLst>
                    <a:ext uri="{FF2B5EF4-FFF2-40B4-BE49-F238E27FC236}">
                      <a16:creationId xmlns:a16="http://schemas.microsoft.com/office/drawing/2014/main" id="{5068F140-E3FC-4B4C-B58A-24808DD0BA87}"/>
                    </a:ext>
                  </a:extLst>
                </p:cNvPr>
                <p:cNvCxnSpPr>
                  <a:stCxn id="50" idx="3"/>
                  <a:endCxn id="51" idx="1"/>
                </p:cNvCxnSpPr>
                <p:nvPr/>
              </p:nvCxnSpPr>
              <p:spPr>
                <a:xfrm>
                  <a:off x="4429958" y="1152316"/>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28FD25AA-90C4-4C63-B6AB-9E49781485E3}"/>
                    </a:ext>
                  </a:extLst>
                </p:cNvPr>
                <p:cNvCxnSpPr>
                  <a:cxnSpLocks/>
                  <a:stCxn id="51" idx="3"/>
                  <a:endCxn id="57" idx="2"/>
                </p:cNvCxnSpPr>
                <p:nvPr/>
              </p:nvCxnSpPr>
              <p:spPr>
                <a:xfrm flipV="1">
                  <a:off x="4758430" y="1151439"/>
                  <a:ext cx="230817" cy="2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744CEE94-6569-4092-97CF-19439F8D4A9F}"/>
                    </a:ext>
                  </a:extLst>
                </p:cNvPr>
                <p:cNvCxnSpPr/>
                <p:nvPr/>
              </p:nvCxnSpPr>
              <p:spPr>
                <a:xfrm flipV="1">
                  <a:off x="2079153" y="743067"/>
                  <a:ext cx="0" cy="408372"/>
                </a:xfrm>
                <a:prstGeom prst="line">
                  <a:avLst/>
                </a:prstGeom>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6B1DF031-1BBC-4628-9142-0C44E77A8183}"/>
                    </a:ext>
                  </a:extLst>
                </p:cNvPr>
                <p:cNvCxnSpPr>
                  <a:cxnSpLocks/>
                </p:cNvCxnSpPr>
                <p:nvPr/>
              </p:nvCxnSpPr>
              <p:spPr>
                <a:xfrm>
                  <a:off x="2079153" y="743067"/>
                  <a:ext cx="3031726" cy="0"/>
                </a:xfrm>
                <a:prstGeom prst="line">
                  <a:avLst/>
                </a:prstGeom>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9EE73429-269D-40EA-9EAD-020845977202}"/>
                    </a:ext>
                  </a:extLst>
                </p:cNvPr>
                <p:cNvCxnSpPr>
                  <a:cxnSpLocks/>
                </p:cNvCxnSpPr>
                <p:nvPr/>
              </p:nvCxnSpPr>
              <p:spPr>
                <a:xfrm flipH="1">
                  <a:off x="5113534" y="742029"/>
                  <a:ext cx="2184" cy="272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流程图: 或者 56">
                  <a:extLst>
                    <a:ext uri="{FF2B5EF4-FFF2-40B4-BE49-F238E27FC236}">
                      <a16:creationId xmlns:a16="http://schemas.microsoft.com/office/drawing/2014/main" id="{AC4A7FEA-E32F-4C80-9DC4-C75BE58EAE32}"/>
                    </a:ext>
                  </a:extLst>
                </p:cNvPr>
                <p:cNvSpPr/>
                <p:nvPr/>
              </p:nvSpPr>
              <p:spPr>
                <a:xfrm>
                  <a:off x="4989247" y="1027152"/>
                  <a:ext cx="248573" cy="248573"/>
                </a:xfrm>
                <a:prstGeom prst="flowChartOr">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grpSp>
            <p:nvGrpSpPr>
              <p:cNvPr id="30" name="组合 29">
                <a:extLst>
                  <a:ext uri="{FF2B5EF4-FFF2-40B4-BE49-F238E27FC236}">
                    <a16:creationId xmlns:a16="http://schemas.microsoft.com/office/drawing/2014/main" id="{02DC5F14-7554-4A99-A468-C2A07CDC1165}"/>
                  </a:ext>
                </a:extLst>
              </p:cNvPr>
              <p:cNvGrpSpPr/>
              <p:nvPr/>
            </p:nvGrpSpPr>
            <p:grpSpPr>
              <a:xfrm>
                <a:off x="6010181" y="772357"/>
                <a:ext cx="3497802" cy="639192"/>
                <a:chOff x="1953087" y="736847"/>
                <a:chExt cx="3497802" cy="639192"/>
              </a:xfrm>
            </p:grpSpPr>
            <p:sp>
              <p:nvSpPr>
                <p:cNvPr id="31" name="矩形 30">
                  <a:extLst>
                    <a:ext uri="{FF2B5EF4-FFF2-40B4-BE49-F238E27FC236}">
                      <a16:creationId xmlns:a16="http://schemas.microsoft.com/office/drawing/2014/main" id="{D87A773F-0409-4FD4-AA31-FFB7E0E64A5B}"/>
                    </a:ext>
                  </a:extLst>
                </p:cNvPr>
                <p:cNvSpPr/>
                <p:nvPr/>
              </p:nvSpPr>
              <p:spPr>
                <a:xfrm>
                  <a:off x="2370337" y="932155"/>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a:t>Conv</a:t>
                  </a:r>
                  <a:endParaRPr lang="zh-CN" altLang="en-US" sz="1400" b="1" dirty="0"/>
                </a:p>
              </p:txBody>
            </p:sp>
            <p:sp>
              <p:nvSpPr>
                <p:cNvPr id="32" name="矩形 31">
                  <a:extLst>
                    <a:ext uri="{FF2B5EF4-FFF2-40B4-BE49-F238E27FC236}">
                      <a16:creationId xmlns:a16="http://schemas.microsoft.com/office/drawing/2014/main" id="{438C4AF2-D5E6-45BF-A6B3-00BE58FCA3F4}"/>
                    </a:ext>
                  </a:extLst>
                </p:cNvPr>
                <p:cNvSpPr/>
                <p:nvPr/>
              </p:nvSpPr>
              <p:spPr>
                <a:xfrm>
                  <a:off x="3284735" y="929497"/>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33" name="直接箭头连接符 32">
                  <a:extLst>
                    <a:ext uri="{FF2B5EF4-FFF2-40B4-BE49-F238E27FC236}">
                      <a16:creationId xmlns:a16="http://schemas.microsoft.com/office/drawing/2014/main" id="{3A555830-5F9F-4846-88E9-38275CAF31DA}"/>
                    </a:ext>
                  </a:extLst>
                </p:cNvPr>
                <p:cNvCxnSpPr>
                  <a:stCxn id="31" idx="3"/>
                  <a:endCxn id="32" idx="1"/>
                </p:cNvCxnSpPr>
                <p:nvPr/>
              </p:nvCxnSpPr>
              <p:spPr>
                <a:xfrm>
                  <a:off x="3124940" y="1149658"/>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215C948D-5967-4288-8102-044C38592E5E}"/>
                    </a:ext>
                  </a:extLst>
                </p:cNvPr>
                <p:cNvCxnSpPr>
                  <a:endCxn id="31" idx="1"/>
                </p:cNvCxnSpPr>
                <p:nvPr/>
              </p:nvCxnSpPr>
              <p:spPr>
                <a:xfrm>
                  <a:off x="1953087" y="1149658"/>
                  <a:ext cx="417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BAF6E5F3-B86D-4098-A9B4-1922DB2AC911}"/>
                    </a:ext>
                  </a:extLst>
                </p:cNvPr>
                <p:cNvCxnSpPr>
                  <a:stCxn id="32" idx="3"/>
                </p:cNvCxnSpPr>
                <p:nvPr/>
              </p:nvCxnSpPr>
              <p:spPr>
                <a:xfrm>
                  <a:off x="3453412" y="1151439"/>
                  <a:ext cx="2219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矩形 35">
                  <a:extLst>
                    <a:ext uri="{FF2B5EF4-FFF2-40B4-BE49-F238E27FC236}">
                      <a16:creationId xmlns:a16="http://schemas.microsoft.com/office/drawing/2014/main" id="{F36EC397-756C-4BD5-B6F9-5FD8B707632E}"/>
                    </a:ext>
                  </a:extLst>
                </p:cNvPr>
                <p:cNvSpPr/>
                <p:nvPr/>
              </p:nvSpPr>
              <p:spPr>
                <a:xfrm>
                  <a:off x="3675355" y="941033"/>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37" name="矩形 36">
                  <a:extLst>
                    <a:ext uri="{FF2B5EF4-FFF2-40B4-BE49-F238E27FC236}">
                      <a16:creationId xmlns:a16="http://schemas.microsoft.com/office/drawing/2014/main" id="{C893494F-5EB1-462D-A7FB-CE64C86B7B5C}"/>
                    </a:ext>
                  </a:extLst>
                </p:cNvPr>
                <p:cNvSpPr/>
                <p:nvPr/>
              </p:nvSpPr>
              <p:spPr>
                <a:xfrm>
                  <a:off x="4589753" y="932155"/>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38" name="直接箭头连接符 37">
                  <a:extLst>
                    <a:ext uri="{FF2B5EF4-FFF2-40B4-BE49-F238E27FC236}">
                      <a16:creationId xmlns:a16="http://schemas.microsoft.com/office/drawing/2014/main" id="{1EC737A3-AB67-4F83-98FF-4339E9F82CC3}"/>
                    </a:ext>
                  </a:extLst>
                </p:cNvPr>
                <p:cNvCxnSpPr>
                  <a:cxnSpLocks/>
                  <a:stCxn id="36" idx="3"/>
                  <a:endCxn id="37" idx="1"/>
                </p:cNvCxnSpPr>
                <p:nvPr/>
              </p:nvCxnSpPr>
              <p:spPr>
                <a:xfrm flipV="1">
                  <a:off x="4429958" y="1154097"/>
                  <a:ext cx="159795" cy="4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557E9196-E928-41F5-8892-941CEB754E1C}"/>
                    </a:ext>
                  </a:extLst>
                </p:cNvPr>
                <p:cNvCxnSpPr>
                  <a:cxnSpLocks/>
                  <a:stCxn id="37" idx="3"/>
                  <a:endCxn id="43" idx="2"/>
                </p:cNvCxnSpPr>
                <p:nvPr/>
              </p:nvCxnSpPr>
              <p:spPr>
                <a:xfrm>
                  <a:off x="4758430" y="1154097"/>
                  <a:ext cx="2219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76AE3C07-FA8C-425A-B825-C4EE9E0675F9}"/>
                    </a:ext>
                  </a:extLst>
                </p:cNvPr>
                <p:cNvCxnSpPr/>
                <p:nvPr/>
              </p:nvCxnSpPr>
              <p:spPr>
                <a:xfrm flipV="1">
                  <a:off x="2072933" y="736847"/>
                  <a:ext cx="0" cy="408372"/>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35A319EB-C002-40F6-9F46-138553A8F552}"/>
                    </a:ext>
                  </a:extLst>
                </p:cNvPr>
                <p:cNvCxnSpPr>
                  <a:cxnSpLocks/>
                </p:cNvCxnSpPr>
                <p:nvPr/>
              </p:nvCxnSpPr>
              <p:spPr>
                <a:xfrm>
                  <a:off x="2072933" y="736847"/>
                  <a:ext cx="3031726" cy="0"/>
                </a:xfrm>
                <a:prstGeom prst="line">
                  <a:avLst/>
                </a:prstGeom>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D089854D-809D-4348-B00F-BF14DCD6348D}"/>
                    </a:ext>
                  </a:extLst>
                </p:cNvPr>
                <p:cNvCxnSpPr>
                  <a:cxnSpLocks/>
                  <a:endCxn id="43" idx="0"/>
                </p:cNvCxnSpPr>
                <p:nvPr/>
              </p:nvCxnSpPr>
              <p:spPr>
                <a:xfrm>
                  <a:off x="5104659" y="736847"/>
                  <a:ext cx="1" cy="292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流程图: 或者 42">
                  <a:extLst>
                    <a:ext uri="{FF2B5EF4-FFF2-40B4-BE49-F238E27FC236}">
                      <a16:creationId xmlns:a16="http://schemas.microsoft.com/office/drawing/2014/main" id="{FCC94449-C896-47B1-9376-A2F21ED9885E}"/>
                    </a:ext>
                  </a:extLst>
                </p:cNvPr>
                <p:cNvSpPr/>
                <p:nvPr/>
              </p:nvSpPr>
              <p:spPr>
                <a:xfrm>
                  <a:off x="4980373" y="1029810"/>
                  <a:ext cx="248573" cy="248573"/>
                </a:xfrm>
                <a:prstGeom prst="flowChartOr">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cxnSp>
              <p:nvCxnSpPr>
                <p:cNvPr id="44" name="直接箭头连接符 43">
                  <a:extLst>
                    <a:ext uri="{FF2B5EF4-FFF2-40B4-BE49-F238E27FC236}">
                      <a16:creationId xmlns:a16="http://schemas.microsoft.com/office/drawing/2014/main" id="{32A8F120-5D76-4D3B-AF84-5F5713BDC645}"/>
                    </a:ext>
                  </a:extLst>
                </p:cNvPr>
                <p:cNvCxnSpPr>
                  <a:cxnSpLocks/>
                </p:cNvCxnSpPr>
                <p:nvPr/>
              </p:nvCxnSpPr>
              <p:spPr>
                <a:xfrm>
                  <a:off x="5228946" y="1155576"/>
                  <a:ext cx="2219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58" name="矩形 57">
              <a:extLst>
                <a:ext uri="{FF2B5EF4-FFF2-40B4-BE49-F238E27FC236}">
                  <a16:creationId xmlns:a16="http://schemas.microsoft.com/office/drawing/2014/main" id="{746FFCC5-7E81-44A8-A684-0CA634FBE899}"/>
                </a:ext>
              </a:extLst>
            </p:cNvPr>
            <p:cNvSpPr/>
            <p:nvPr/>
          </p:nvSpPr>
          <p:spPr>
            <a:xfrm>
              <a:off x="3151573" y="2433960"/>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59" name="矩形 58">
              <a:extLst>
                <a:ext uri="{FF2B5EF4-FFF2-40B4-BE49-F238E27FC236}">
                  <a16:creationId xmlns:a16="http://schemas.microsoft.com/office/drawing/2014/main" id="{6E7A62AC-30DF-4B92-80FD-61A4D74F9EB6}"/>
                </a:ext>
              </a:extLst>
            </p:cNvPr>
            <p:cNvSpPr/>
            <p:nvPr/>
          </p:nvSpPr>
          <p:spPr>
            <a:xfrm>
              <a:off x="4065971" y="2431302"/>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60" name="直接箭头连接符 59">
              <a:extLst>
                <a:ext uri="{FF2B5EF4-FFF2-40B4-BE49-F238E27FC236}">
                  <a16:creationId xmlns:a16="http://schemas.microsoft.com/office/drawing/2014/main" id="{AC27BF21-4265-4978-B346-81F9916BE00D}"/>
                </a:ext>
              </a:extLst>
            </p:cNvPr>
            <p:cNvCxnSpPr>
              <a:stCxn id="58" idx="3"/>
              <a:endCxn id="59" idx="1"/>
            </p:cNvCxnSpPr>
            <p:nvPr/>
          </p:nvCxnSpPr>
          <p:spPr>
            <a:xfrm>
              <a:off x="3906176" y="2651463"/>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543CC4B7-A3FA-4573-998E-04DB036538F6}"/>
                </a:ext>
              </a:extLst>
            </p:cNvPr>
            <p:cNvCxnSpPr>
              <a:endCxn id="58" idx="1"/>
            </p:cNvCxnSpPr>
            <p:nvPr/>
          </p:nvCxnSpPr>
          <p:spPr>
            <a:xfrm>
              <a:off x="2734323" y="2651463"/>
              <a:ext cx="417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92175277-33BE-4384-BE55-139374C74F8E}"/>
                </a:ext>
              </a:extLst>
            </p:cNvPr>
            <p:cNvCxnSpPr>
              <a:cxnSpLocks/>
              <a:stCxn id="59" idx="3"/>
              <a:endCxn id="63" idx="1"/>
            </p:cNvCxnSpPr>
            <p:nvPr/>
          </p:nvCxnSpPr>
          <p:spPr>
            <a:xfrm flipV="1">
              <a:off x="4234648" y="2647901"/>
              <a:ext cx="221943" cy="5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矩形 62">
              <a:extLst>
                <a:ext uri="{FF2B5EF4-FFF2-40B4-BE49-F238E27FC236}">
                  <a16:creationId xmlns:a16="http://schemas.microsoft.com/office/drawing/2014/main" id="{B006DA39-CBC4-4EE7-8FE4-1D504022A043}"/>
                </a:ext>
              </a:extLst>
            </p:cNvPr>
            <p:cNvSpPr/>
            <p:nvPr/>
          </p:nvSpPr>
          <p:spPr>
            <a:xfrm>
              <a:off x="4456591" y="2430398"/>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64" name="矩形 63">
              <a:extLst>
                <a:ext uri="{FF2B5EF4-FFF2-40B4-BE49-F238E27FC236}">
                  <a16:creationId xmlns:a16="http://schemas.microsoft.com/office/drawing/2014/main" id="{BB2316DC-1DF8-44E8-B63B-019C63EFBCE6}"/>
                </a:ext>
              </a:extLst>
            </p:cNvPr>
            <p:cNvSpPr/>
            <p:nvPr/>
          </p:nvSpPr>
          <p:spPr>
            <a:xfrm>
              <a:off x="5370989" y="2427740"/>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65" name="直接箭头连接符 64">
              <a:extLst>
                <a:ext uri="{FF2B5EF4-FFF2-40B4-BE49-F238E27FC236}">
                  <a16:creationId xmlns:a16="http://schemas.microsoft.com/office/drawing/2014/main" id="{964E063A-61BF-418B-B105-E7F7EC4EBDC1}"/>
                </a:ext>
              </a:extLst>
            </p:cNvPr>
            <p:cNvCxnSpPr>
              <a:stCxn id="63" idx="3"/>
              <a:endCxn id="64" idx="1"/>
            </p:cNvCxnSpPr>
            <p:nvPr/>
          </p:nvCxnSpPr>
          <p:spPr>
            <a:xfrm>
              <a:off x="5211194" y="2647901"/>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8609DF3E-AC28-4159-A4F7-39A10D685D2D}"/>
                </a:ext>
              </a:extLst>
            </p:cNvPr>
            <p:cNvCxnSpPr>
              <a:cxnSpLocks/>
              <a:stCxn id="64" idx="3"/>
              <a:endCxn id="87" idx="1"/>
            </p:cNvCxnSpPr>
            <p:nvPr/>
          </p:nvCxnSpPr>
          <p:spPr>
            <a:xfrm>
              <a:off x="5539666" y="2649682"/>
              <a:ext cx="117881" cy="4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1D2D3842-D83F-4F29-9A6F-49336DD3B99F}"/>
                </a:ext>
              </a:extLst>
            </p:cNvPr>
            <p:cNvCxnSpPr>
              <a:cxnSpLocks/>
            </p:cNvCxnSpPr>
            <p:nvPr/>
          </p:nvCxnSpPr>
          <p:spPr>
            <a:xfrm flipV="1">
              <a:off x="2860389" y="2140997"/>
              <a:ext cx="0" cy="506027"/>
            </a:xfrm>
            <a:prstGeom prst="line">
              <a:avLst/>
            </a:prstGeom>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10B98098-5F2C-4AC1-A148-7CAB32BF3C4A}"/>
                </a:ext>
              </a:extLst>
            </p:cNvPr>
            <p:cNvCxnSpPr>
              <a:cxnSpLocks/>
              <a:endCxn id="87" idx="0"/>
            </p:cNvCxnSpPr>
            <p:nvPr/>
          </p:nvCxnSpPr>
          <p:spPr>
            <a:xfrm>
              <a:off x="5946073" y="2143267"/>
              <a:ext cx="0" cy="293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矩形 68">
              <a:extLst>
                <a:ext uri="{FF2B5EF4-FFF2-40B4-BE49-F238E27FC236}">
                  <a16:creationId xmlns:a16="http://schemas.microsoft.com/office/drawing/2014/main" id="{22870E40-8D4B-4C2B-B922-A5DC65E9161B}"/>
                </a:ext>
              </a:extLst>
            </p:cNvPr>
            <p:cNvSpPr/>
            <p:nvPr/>
          </p:nvSpPr>
          <p:spPr>
            <a:xfrm>
              <a:off x="6427431" y="2427740"/>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70" name="矩形 69">
              <a:extLst>
                <a:ext uri="{FF2B5EF4-FFF2-40B4-BE49-F238E27FC236}">
                  <a16:creationId xmlns:a16="http://schemas.microsoft.com/office/drawing/2014/main" id="{D39CBBD4-1503-4C60-95B7-0AF3F5D13661}"/>
                </a:ext>
              </a:extLst>
            </p:cNvPr>
            <p:cNvSpPr/>
            <p:nvPr/>
          </p:nvSpPr>
          <p:spPr>
            <a:xfrm>
              <a:off x="7341829" y="2418862"/>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71" name="直接箭头连接符 70">
              <a:extLst>
                <a:ext uri="{FF2B5EF4-FFF2-40B4-BE49-F238E27FC236}">
                  <a16:creationId xmlns:a16="http://schemas.microsoft.com/office/drawing/2014/main" id="{AC48B3BE-7568-4AF7-B9B7-38AD5FBE4B31}"/>
                </a:ext>
              </a:extLst>
            </p:cNvPr>
            <p:cNvCxnSpPr>
              <a:stCxn id="69" idx="3"/>
              <a:endCxn id="70" idx="1"/>
            </p:cNvCxnSpPr>
            <p:nvPr/>
          </p:nvCxnSpPr>
          <p:spPr>
            <a:xfrm flipV="1">
              <a:off x="7182034" y="2640804"/>
              <a:ext cx="159795" cy="4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a:extLst>
                <a:ext uri="{FF2B5EF4-FFF2-40B4-BE49-F238E27FC236}">
                  <a16:creationId xmlns:a16="http://schemas.microsoft.com/office/drawing/2014/main" id="{F0528B52-579A-47C7-AC81-FACEBE00E8A7}"/>
                </a:ext>
              </a:extLst>
            </p:cNvPr>
            <p:cNvCxnSpPr>
              <a:cxnSpLocks/>
              <a:stCxn id="87" idx="3"/>
              <a:endCxn id="69" idx="1"/>
            </p:cNvCxnSpPr>
            <p:nvPr/>
          </p:nvCxnSpPr>
          <p:spPr>
            <a:xfrm flipV="1">
              <a:off x="6234599" y="2645243"/>
              <a:ext cx="192832" cy="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83820099-7ACB-4415-8FB3-A6665AD27C40}"/>
                </a:ext>
              </a:extLst>
            </p:cNvPr>
            <p:cNvCxnSpPr>
              <a:cxnSpLocks/>
              <a:stCxn id="70" idx="3"/>
              <a:endCxn id="74" idx="1"/>
            </p:cNvCxnSpPr>
            <p:nvPr/>
          </p:nvCxnSpPr>
          <p:spPr>
            <a:xfrm>
              <a:off x="7510506" y="2640804"/>
              <a:ext cx="221943" cy="7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矩形 73">
              <a:extLst>
                <a:ext uri="{FF2B5EF4-FFF2-40B4-BE49-F238E27FC236}">
                  <a16:creationId xmlns:a16="http://schemas.microsoft.com/office/drawing/2014/main" id="{0058471E-207B-4520-B326-9D2680517290}"/>
                </a:ext>
              </a:extLst>
            </p:cNvPr>
            <p:cNvSpPr/>
            <p:nvPr/>
          </p:nvSpPr>
          <p:spPr>
            <a:xfrm>
              <a:off x="7732449" y="2430398"/>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75" name="矩形 74">
              <a:extLst>
                <a:ext uri="{FF2B5EF4-FFF2-40B4-BE49-F238E27FC236}">
                  <a16:creationId xmlns:a16="http://schemas.microsoft.com/office/drawing/2014/main" id="{4B2365D3-D1A9-4287-AD52-6DD38B494CE1}"/>
                </a:ext>
              </a:extLst>
            </p:cNvPr>
            <p:cNvSpPr/>
            <p:nvPr/>
          </p:nvSpPr>
          <p:spPr>
            <a:xfrm>
              <a:off x="8646847" y="2427740"/>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76" name="直接箭头连接符 75">
              <a:extLst>
                <a:ext uri="{FF2B5EF4-FFF2-40B4-BE49-F238E27FC236}">
                  <a16:creationId xmlns:a16="http://schemas.microsoft.com/office/drawing/2014/main" id="{FD16D672-DFA1-42B5-A19B-2CBCAA56467F}"/>
                </a:ext>
              </a:extLst>
            </p:cNvPr>
            <p:cNvCxnSpPr>
              <a:stCxn id="74" idx="3"/>
              <a:endCxn id="75" idx="1"/>
            </p:cNvCxnSpPr>
            <p:nvPr/>
          </p:nvCxnSpPr>
          <p:spPr>
            <a:xfrm>
              <a:off x="8487052" y="2647901"/>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0521A0FE-ACCD-48C6-BDCF-29C291DA02CD}"/>
                </a:ext>
              </a:extLst>
            </p:cNvPr>
            <p:cNvCxnSpPr>
              <a:cxnSpLocks/>
              <a:stCxn id="75" idx="3"/>
              <a:endCxn id="99" idx="1"/>
            </p:cNvCxnSpPr>
            <p:nvPr/>
          </p:nvCxnSpPr>
          <p:spPr>
            <a:xfrm flipV="1">
              <a:off x="8815524" y="2648422"/>
              <a:ext cx="221936" cy="1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F26535D2-5341-42B6-B02F-08B056B18338}"/>
                </a:ext>
              </a:extLst>
            </p:cNvPr>
            <p:cNvCxnSpPr>
              <a:cxnSpLocks/>
              <a:endCxn id="79" idx="1"/>
            </p:cNvCxnSpPr>
            <p:nvPr/>
          </p:nvCxnSpPr>
          <p:spPr>
            <a:xfrm flipV="1">
              <a:off x="2863186" y="2139216"/>
              <a:ext cx="286167" cy="3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矩形 78">
              <a:extLst>
                <a:ext uri="{FF2B5EF4-FFF2-40B4-BE49-F238E27FC236}">
                  <a16:creationId xmlns:a16="http://schemas.microsoft.com/office/drawing/2014/main" id="{D1294015-748C-4669-9C7C-317F4A583109}"/>
                </a:ext>
              </a:extLst>
            </p:cNvPr>
            <p:cNvSpPr/>
            <p:nvPr/>
          </p:nvSpPr>
          <p:spPr>
            <a:xfrm>
              <a:off x="3149353" y="1921713"/>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Id.</a:t>
              </a:r>
              <a:endParaRPr lang="zh-CN" altLang="en-US" sz="1400" b="1" dirty="0"/>
            </a:p>
          </p:txBody>
        </p:sp>
        <p:sp>
          <p:nvSpPr>
            <p:cNvPr id="80" name="矩形 79">
              <a:extLst>
                <a:ext uri="{FF2B5EF4-FFF2-40B4-BE49-F238E27FC236}">
                  <a16:creationId xmlns:a16="http://schemas.microsoft.com/office/drawing/2014/main" id="{F5F17B31-437E-4E7E-AA0E-037675DD5BC2}"/>
                </a:ext>
              </a:extLst>
            </p:cNvPr>
            <p:cNvSpPr/>
            <p:nvPr/>
          </p:nvSpPr>
          <p:spPr>
            <a:xfrm>
              <a:off x="4063751" y="1919055"/>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81" name="直接箭头连接符 80">
              <a:extLst>
                <a:ext uri="{FF2B5EF4-FFF2-40B4-BE49-F238E27FC236}">
                  <a16:creationId xmlns:a16="http://schemas.microsoft.com/office/drawing/2014/main" id="{DD736626-5DEE-4FFB-8F6F-C154D4B4A915}"/>
                </a:ext>
              </a:extLst>
            </p:cNvPr>
            <p:cNvCxnSpPr>
              <a:cxnSpLocks/>
              <a:stCxn id="79" idx="3"/>
              <a:endCxn id="80" idx="1"/>
            </p:cNvCxnSpPr>
            <p:nvPr/>
          </p:nvCxnSpPr>
          <p:spPr>
            <a:xfrm>
              <a:off x="3903956" y="2139216"/>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38641303-8180-431B-933F-6E754447A4B9}"/>
                </a:ext>
              </a:extLst>
            </p:cNvPr>
            <p:cNvCxnSpPr>
              <a:cxnSpLocks/>
              <a:stCxn id="80" idx="3"/>
              <a:endCxn id="83" idx="1"/>
            </p:cNvCxnSpPr>
            <p:nvPr/>
          </p:nvCxnSpPr>
          <p:spPr>
            <a:xfrm>
              <a:off x="4232428" y="2140997"/>
              <a:ext cx="221943" cy="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矩形 82">
              <a:extLst>
                <a:ext uri="{FF2B5EF4-FFF2-40B4-BE49-F238E27FC236}">
                  <a16:creationId xmlns:a16="http://schemas.microsoft.com/office/drawing/2014/main" id="{733CC1E6-558F-46DA-824D-2A6722E4315F}"/>
                </a:ext>
              </a:extLst>
            </p:cNvPr>
            <p:cNvSpPr/>
            <p:nvPr/>
          </p:nvSpPr>
          <p:spPr>
            <a:xfrm>
              <a:off x="4454371" y="1924371"/>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Id.</a:t>
              </a:r>
              <a:endParaRPr lang="zh-CN" altLang="en-US" sz="1400" b="1" dirty="0"/>
            </a:p>
          </p:txBody>
        </p:sp>
        <p:sp>
          <p:nvSpPr>
            <p:cNvPr id="84" name="矩形 83">
              <a:extLst>
                <a:ext uri="{FF2B5EF4-FFF2-40B4-BE49-F238E27FC236}">
                  <a16:creationId xmlns:a16="http://schemas.microsoft.com/office/drawing/2014/main" id="{8B4FE63F-A78E-46A6-8F36-5FA81EF02C4E}"/>
                </a:ext>
              </a:extLst>
            </p:cNvPr>
            <p:cNvSpPr/>
            <p:nvPr/>
          </p:nvSpPr>
          <p:spPr>
            <a:xfrm>
              <a:off x="5368769" y="1921713"/>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85" name="直接箭头连接符 84">
              <a:extLst>
                <a:ext uri="{FF2B5EF4-FFF2-40B4-BE49-F238E27FC236}">
                  <a16:creationId xmlns:a16="http://schemas.microsoft.com/office/drawing/2014/main" id="{CC275BDA-448E-48BE-973C-548C7C67B3ED}"/>
                </a:ext>
              </a:extLst>
            </p:cNvPr>
            <p:cNvCxnSpPr>
              <a:cxnSpLocks/>
              <a:stCxn id="83" idx="3"/>
              <a:endCxn id="84" idx="1"/>
            </p:cNvCxnSpPr>
            <p:nvPr/>
          </p:nvCxnSpPr>
          <p:spPr>
            <a:xfrm>
              <a:off x="5208974" y="2141874"/>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文本框 85">
              <a:extLst>
                <a:ext uri="{FF2B5EF4-FFF2-40B4-BE49-F238E27FC236}">
                  <a16:creationId xmlns:a16="http://schemas.microsoft.com/office/drawing/2014/main" id="{46258911-9675-47D0-BCA7-70731A0833E1}"/>
                </a:ext>
              </a:extLst>
            </p:cNvPr>
            <p:cNvSpPr txBox="1"/>
            <p:nvPr/>
          </p:nvSpPr>
          <p:spPr>
            <a:xfrm>
              <a:off x="5563207" y="1841710"/>
              <a:ext cx="563992" cy="261610"/>
            </a:xfrm>
            <a:prstGeom prst="rect">
              <a:avLst/>
            </a:prstGeom>
            <a:noFill/>
          </p:spPr>
          <p:txBody>
            <a:bodyPr wrap="square" rtlCol="0">
              <a:spAutoFit/>
            </a:bodyPr>
            <a:lstStyle/>
            <a:p>
              <a:r>
                <a:rPr lang="en-US" altLang="zh-CN" sz="1100" b="1" dirty="0"/>
                <a:t>-C</a:t>
              </a:r>
              <a:endParaRPr lang="zh-CN" altLang="en-US" sz="1100" b="1" dirty="0"/>
            </a:p>
          </p:txBody>
        </p:sp>
        <p:sp>
          <p:nvSpPr>
            <p:cNvPr id="87" name="矩形 86">
              <a:extLst>
                <a:ext uri="{FF2B5EF4-FFF2-40B4-BE49-F238E27FC236}">
                  <a16:creationId xmlns:a16="http://schemas.microsoft.com/office/drawing/2014/main" id="{1B0A105B-E220-4526-A736-F9B540B3EE92}"/>
                </a:ext>
              </a:extLst>
            </p:cNvPr>
            <p:cNvSpPr/>
            <p:nvPr/>
          </p:nvSpPr>
          <p:spPr>
            <a:xfrm>
              <a:off x="5657547" y="2436618"/>
              <a:ext cx="577052"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1x1</a:t>
              </a:r>
              <a:endParaRPr lang="zh-CN" altLang="en-US" sz="1400" b="1" dirty="0"/>
            </a:p>
          </p:txBody>
        </p:sp>
        <p:cxnSp>
          <p:nvCxnSpPr>
            <p:cNvPr id="88" name="直接箭头连接符 87">
              <a:extLst>
                <a:ext uri="{FF2B5EF4-FFF2-40B4-BE49-F238E27FC236}">
                  <a16:creationId xmlns:a16="http://schemas.microsoft.com/office/drawing/2014/main" id="{984E5909-1C28-4546-B391-A93F2971457D}"/>
                </a:ext>
              </a:extLst>
            </p:cNvPr>
            <p:cNvCxnSpPr>
              <a:cxnSpLocks/>
              <a:endCxn id="99" idx="0"/>
            </p:cNvCxnSpPr>
            <p:nvPr/>
          </p:nvCxnSpPr>
          <p:spPr>
            <a:xfrm>
              <a:off x="9325986" y="2155707"/>
              <a:ext cx="0" cy="275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A22BA349-3796-4CBD-A2F1-2859F79A2764}"/>
                </a:ext>
              </a:extLst>
            </p:cNvPr>
            <p:cNvCxnSpPr>
              <a:cxnSpLocks/>
            </p:cNvCxnSpPr>
            <p:nvPr/>
          </p:nvCxnSpPr>
          <p:spPr>
            <a:xfrm>
              <a:off x="6309366" y="2147773"/>
              <a:ext cx="1264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矩形 89">
              <a:extLst>
                <a:ext uri="{FF2B5EF4-FFF2-40B4-BE49-F238E27FC236}">
                  <a16:creationId xmlns:a16="http://schemas.microsoft.com/office/drawing/2014/main" id="{DFDE43F0-0FDC-4D13-963B-65A003A15187}"/>
                </a:ext>
              </a:extLst>
            </p:cNvPr>
            <p:cNvSpPr/>
            <p:nvPr/>
          </p:nvSpPr>
          <p:spPr>
            <a:xfrm>
              <a:off x="6431873" y="1927545"/>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Id.</a:t>
              </a:r>
              <a:endParaRPr lang="zh-CN" altLang="en-US" sz="1400" b="1" dirty="0"/>
            </a:p>
          </p:txBody>
        </p:sp>
        <p:sp>
          <p:nvSpPr>
            <p:cNvPr id="91" name="矩形 90">
              <a:extLst>
                <a:ext uri="{FF2B5EF4-FFF2-40B4-BE49-F238E27FC236}">
                  <a16:creationId xmlns:a16="http://schemas.microsoft.com/office/drawing/2014/main" id="{69797259-2C24-4D15-A379-87B521B1B157}"/>
                </a:ext>
              </a:extLst>
            </p:cNvPr>
            <p:cNvSpPr/>
            <p:nvPr/>
          </p:nvSpPr>
          <p:spPr>
            <a:xfrm>
              <a:off x="7346271" y="1918667"/>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92" name="直接箭头连接符 91">
              <a:extLst>
                <a:ext uri="{FF2B5EF4-FFF2-40B4-BE49-F238E27FC236}">
                  <a16:creationId xmlns:a16="http://schemas.microsoft.com/office/drawing/2014/main" id="{5EA79EA0-B7BE-4C23-9B9A-E1A9E1490BC8}"/>
                </a:ext>
              </a:extLst>
            </p:cNvPr>
            <p:cNvCxnSpPr>
              <a:cxnSpLocks/>
              <a:stCxn id="90" idx="3"/>
              <a:endCxn id="91" idx="1"/>
            </p:cNvCxnSpPr>
            <p:nvPr/>
          </p:nvCxnSpPr>
          <p:spPr>
            <a:xfrm flipV="1">
              <a:off x="7186476" y="2140609"/>
              <a:ext cx="159795" cy="4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a:extLst>
                <a:ext uri="{FF2B5EF4-FFF2-40B4-BE49-F238E27FC236}">
                  <a16:creationId xmlns:a16="http://schemas.microsoft.com/office/drawing/2014/main" id="{BB32DA36-3D9F-4856-A735-80FB6FE7BCE8}"/>
                </a:ext>
              </a:extLst>
            </p:cNvPr>
            <p:cNvCxnSpPr>
              <a:cxnSpLocks/>
              <a:stCxn id="91" idx="3"/>
              <a:endCxn id="94" idx="1"/>
            </p:cNvCxnSpPr>
            <p:nvPr/>
          </p:nvCxnSpPr>
          <p:spPr>
            <a:xfrm>
              <a:off x="7514948" y="2140609"/>
              <a:ext cx="221943" cy="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矩形 93">
              <a:extLst>
                <a:ext uri="{FF2B5EF4-FFF2-40B4-BE49-F238E27FC236}">
                  <a16:creationId xmlns:a16="http://schemas.microsoft.com/office/drawing/2014/main" id="{58056843-1156-4EF9-9D8D-18646BEDA689}"/>
                </a:ext>
              </a:extLst>
            </p:cNvPr>
            <p:cNvSpPr/>
            <p:nvPr/>
          </p:nvSpPr>
          <p:spPr>
            <a:xfrm>
              <a:off x="7736891" y="1923983"/>
              <a:ext cx="754603"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Id.</a:t>
              </a:r>
              <a:endParaRPr lang="zh-CN" altLang="en-US" sz="1400" b="1" dirty="0"/>
            </a:p>
          </p:txBody>
        </p:sp>
        <p:sp>
          <p:nvSpPr>
            <p:cNvPr id="95" name="矩形 94">
              <a:extLst>
                <a:ext uri="{FF2B5EF4-FFF2-40B4-BE49-F238E27FC236}">
                  <a16:creationId xmlns:a16="http://schemas.microsoft.com/office/drawing/2014/main" id="{58E2D5E9-A8E4-4340-B310-99ABF554C09F}"/>
                </a:ext>
              </a:extLst>
            </p:cNvPr>
            <p:cNvSpPr/>
            <p:nvPr/>
          </p:nvSpPr>
          <p:spPr>
            <a:xfrm>
              <a:off x="8651289" y="1921325"/>
              <a:ext cx="168677" cy="4438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96" name="直接箭头连接符 95">
              <a:extLst>
                <a:ext uri="{FF2B5EF4-FFF2-40B4-BE49-F238E27FC236}">
                  <a16:creationId xmlns:a16="http://schemas.microsoft.com/office/drawing/2014/main" id="{18C1ECBD-EE64-4418-911E-1525E32ACE6E}"/>
                </a:ext>
              </a:extLst>
            </p:cNvPr>
            <p:cNvCxnSpPr>
              <a:cxnSpLocks/>
              <a:stCxn id="94" idx="3"/>
              <a:endCxn id="95" idx="1"/>
            </p:cNvCxnSpPr>
            <p:nvPr/>
          </p:nvCxnSpPr>
          <p:spPr>
            <a:xfrm>
              <a:off x="8491494" y="2141486"/>
              <a:ext cx="159795" cy="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文本框 96">
              <a:extLst>
                <a:ext uri="{FF2B5EF4-FFF2-40B4-BE49-F238E27FC236}">
                  <a16:creationId xmlns:a16="http://schemas.microsoft.com/office/drawing/2014/main" id="{F11D3BCC-3782-471E-BF4D-88531F07D570}"/>
                </a:ext>
              </a:extLst>
            </p:cNvPr>
            <p:cNvSpPr txBox="1"/>
            <p:nvPr/>
          </p:nvSpPr>
          <p:spPr>
            <a:xfrm>
              <a:off x="8837461" y="1776810"/>
              <a:ext cx="563992" cy="261610"/>
            </a:xfrm>
            <a:prstGeom prst="rect">
              <a:avLst/>
            </a:prstGeom>
            <a:noFill/>
          </p:spPr>
          <p:txBody>
            <a:bodyPr wrap="square" rtlCol="0">
              <a:spAutoFit/>
            </a:bodyPr>
            <a:lstStyle/>
            <a:p>
              <a:r>
                <a:rPr lang="en-US" altLang="zh-CN" sz="1100" b="1"/>
                <a:t>-C</a:t>
              </a:r>
              <a:endParaRPr lang="zh-CN" altLang="en-US" sz="1100" b="1" dirty="0"/>
            </a:p>
          </p:txBody>
        </p:sp>
        <p:cxnSp>
          <p:nvCxnSpPr>
            <p:cNvPr id="98" name="直接连接符 97">
              <a:extLst>
                <a:ext uri="{FF2B5EF4-FFF2-40B4-BE49-F238E27FC236}">
                  <a16:creationId xmlns:a16="http://schemas.microsoft.com/office/drawing/2014/main" id="{9C421A35-EABD-46F9-A990-673ACAE9E47B}"/>
                </a:ext>
              </a:extLst>
            </p:cNvPr>
            <p:cNvCxnSpPr>
              <a:cxnSpLocks/>
            </p:cNvCxnSpPr>
            <p:nvPr/>
          </p:nvCxnSpPr>
          <p:spPr>
            <a:xfrm flipV="1">
              <a:off x="6305500" y="2146829"/>
              <a:ext cx="0" cy="506027"/>
            </a:xfrm>
            <a:prstGeom prst="line">
              <a:avLst/>
            </a:prstGeom>
          </p:spPr>
          <p:style>
            <a:lnRef idx="1">
              <a:schemeClr val="dk1"/>
            </a:lnRef>
            <a:fillRef idx="0">
              <a:schemeClr val="dk1"/>
            </a:fillRef>
            <a:effectRef idx="0">
              <a:schemeClr val="dk1"/>
            </a:effectRef>
            <a:fontRef idx="minor">
              <a:schemeClr val="tx1"/>
            </a:fontRef>
          </p:style>
        </p:cxnSp>
        <p:sp>
          <p:nvSpPr>
            <p:cNvPr id="99" name="矩形 98">
              <a:extLst>
                <a:ext uri="{FF2B5EF4-FFF2-40B4-BE49-F238E27FC236}">
                  <a16:creationId xmlns:a16="http://schemas.microsoft.com/office/drawing/2014/main" id="{F701F514-A725-4E02-A034-2E0A04B4D15A}"/>
                </a:ext>
              </a:extLst>
            </p:cNvPr>
            <p:cNvSpPr/>
            <p:nvPr/>
          </p:nvSpPr>
          <p:spPr>
            <a:xfrm>
              <a:off x="9037460" y="2430919"/>
              <a:ext cx="577052" cy="43500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1x1</a:t>
              </a:r>
              <a:endParaRPr lang="zh-CN" altLang="en-US" sz="1400" b="1" dirty="0"/>
            </a:p>
          </p:txBody>
        </p:sp>
        <p:cxnSp>
          <p:nvCxnSpPr>
            <p:cNvPr id="100" name="直接连接符 99">
              <a:extLst>
                <a:ext uri="{FF2B5EF4-FFF2-40B4-BE49-F238E27FC236}">
                  <a16:creationId xmlns:a16="http://schemas.microsoft.com/office/drawing/2014/main" id="{E9675AB4-1310-4AD3-B0D7-723FD10CC855}"/>
                </a:ext>
              </a:extLst>
            </p:cNvPr>
            <p:cNvCxnSpPr>
              <a:cxnSpLocks/>
              <a:stCxn id="84" idx="3"/>
            </p:cNvCxnSpPr>
            <p:nvPr/>
          </p:nvCxnSpPr>
          <p:spPr>
            <a:xfrm flipV="1">
              <a:off x="5537446" y="2143267"/>
              <a:ext cx="408627" cy="388"/>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9B5B87C4-5CB3-400E-BB83-59048C1E0DDB}"/>
                </a:ext>
              </a:extLst>
            </p:cNvPr>
            <p:cNvCxnSpPr>
              <a:cxnSpLocks/>
              <a:stCxn id="95" idx="3"/>
            </p:cNvCxnSpPr>
            <p:nvPr/>
          </p:nvCxnSpPr>
          <p:spPr>
            <a:xfrm>
              <a:off x="8819966" y="2143267"/>
              <a:ext cx="506013" cy="0"/>
            </a:xfrm>
            <a:prstGeom prst="line">
              <a:avLst/>
            </a:prstGeom>
          </p:spPr>
          <p:style>
            <a:lnRef idx="1">
              <a:schemeClr val="dk1"/>
            </a:lnRef>
            <a:fillRef idx="0">
              <a:schemeClr val="dk1"/>
            </a:fillRef>
            <a:effectRef idx="0">
              <a:schemeClr val="dk1"/>
            </a:effectRef>
            <a:fontRef idx="minor">
              <a:schemeClr val="tx1"/>
            </a:fontRef>
          </p:style>
        </p:cxnSp>
        <p:cxnSp>
          <p:nvCxnSpPr>
            <p:cNvPr id="102" name="直接箭头连接符 101">
              <a:extLst>
                <a:ext uri="{FF2B5EF4-FFF2-40B4-BE49-F238E27FC236}">
                  <a16:creationId xmlns:a16="http://schemas.microsoft.com/office/drawing/2014/main" id="{9CC2B2C8-3EF7-46A9-9E1C-931552BCAB5E}"/>
                </a:ext>
              </a:extLst>
            </p:cNvPr>
            <p:cNvCxnSpPr>
              <a:cxnSpLocks/>
            </p:cNvCxnSpPr>
            <p:nvPr/>
          </p:nvCxnSpPr>
          <p:spPr>
            <a:xfrm>
              <a:off x="9614512" y="2649243"/>
              <a:ext cx="2219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文本框 102">
              <a:extLst>
                <a:ext uri="{FF2B5EF4-FFF2-40B4-BE49-F238E27FC236}">
                  <a16:creationId xmlns:a16="http://schemas.microsoft.com/office/drawing/2014/main" id="{7067153C-32DD-4FF9-93EB-95ADC84A0565}"/>
                </a:ext>
              </a:extLst>
            </p:cNvPr>
            <p:cNvSpPr txBox="1"/>
            <p:nvPr/>
          </p:nvSpPr>
          <p:spPr>
            <a:xfrm>
              <a:off x="1622136" y="1598174"/>
              <a:ext cx="815520" cy="307777"/>
            </a:xfrm>
            <a:prstGeom prst="rect">
              <a:avLst/>
            </a:prstGeom>
            <a:noFill/>
          </p:spPr>
          <p:txBody>
            <a:bodyPr wrap="square" rtlCol="0">
              <a:spAutoFit/>
            </a:bodyPr>
            <a:lstStyle/>
            <a:p>
              <a:r>
                <a:rPr lang="en-US" altLang="zh-CN" sz="1400" b="1" dirty="0"/>
                <a:t>Step1</a:t>
              </a:r>
              <a:endParaRPr lang="zh-CN" altLang="en-US" sz="1400" b="1" dirty="0"/>
            </a:p>
          </p:txBody>
        </p:sp>
        <p:sp>
          <p:nvSpPr>
            <p:cNvPr id="104" name="文本框 103">
              <a:extLst>
                <a:ext uri="{FF2B5EF4-FFF2-40B4-BE49-F238E27FC236}">
                  <a16:creationId xmlns:a16="http://schemas.microsoft.com/office/drawing/2014/main" id="{9F3D673C-39DD-40AF-BF99-F0FBB8355991}"/>
                </a:ext>
              </a:extLst>
            </p:cNvPr>
            <p:cNvSpPr txBox="1"/>
            <p:nvPr/>
          </p:nvSpPr>
          <p:spPr>
            <a:xfrm>
              <a:off x="1624619" y="2716911"/>
              <a:ext cx="815520" cy="307777"/>
            </a:xfrm>
            <a:prstGeom prst="rect">
              <a:avLst/>
            </a:prstGeom>
            <a:noFill/>
          </p:spPr>
          <p:txBody>
            <a:bodyPr wrap="square" rtlCol="0">
              <a:spAutoFit/>
            </a:bodyPr>
            <a:lstStyle/>
            <a:p>
              <a:r>
                <a:rPr lang="en-US" altLang="zh-CN" sz="1400" b="1" dirty="0"/>
                <a:t>Step2</a:t>
              </a:r>
              <a:endParaRPr lang="zh-CN" altLang="en-US" sz="1400" b="1" dirty="0"/>
            </a:p>
          </p:txBody>
        </p:sp>
        <p:sp>
          <p:nvSpPr>
            <p:cNvPr id="105" name="文本框 104">
              <a:extLst>
                <a:ext uri="{FF2B5EF4-FFF2-40B4-BE49-F238E27FC236}">
                  <a16:creationId xmlns:a16="http://schemas.microsoft.com/office/drawing/2014/main" id="{88DD6CE7-E945-4DF4-9740-CB3F9FB59001}"/>
                </a:ext>
              </a:extLst>
            </p:cNvPr>
            <p:cNvSpPr txBox="1"/>
            <p:nvPr/>
          </p:nvSpPr>
          <p:spPr>
            <a:xfrm>
              <a:off x="1622136" y="3692257"/>
              <a:ext cx="815520" cy="307777"/>
            </a:xfrm>
            <a:prstGeom prst="rect">
              <a:avLst/>
            </a:prstGeom>
            <a:noFill/>
          </p:spPr>
          <p:txBody>
            <a:bodyPr wrap="square" rtlCol="0">
              <a:spAutoFit/>
            </a:bodyPr>
            <a:lstStyle/>
            <a:p>
              <a:r>
                <a:rPr lang="en-US" altLang="zh-CN" sz="1400" b="1" dirty="0"/>
                <a:t>Step3</a:t>
              </a:r>
              <a:endParaRPr lang="zh-CN" altLang="en-US" sz="1400" b="1" dirty="0"/>
            </a:p>
          </p:txBody>
        </p:sp>
        <p:grpSp>
          <p:nvGrpSpPr>
            <p:cNvPr id="106" name="组合 105">
              <a:extLst>
                <a:ext uri="{FF2B5EF4-FFF2-40B4-BE49-F238E27FC236}">
                  <a16:creationId xmlns:a16="http://schemas.microsoft.com/office/drawing/2014/main" id="{495B7948-D428-4ED3-AA5A-668DF3D65918}"/>
                </a:ext>
              </a:extLst>
            </p:cNvPr>
            <p:cNvGrpSpPr/>
            <p:nvPr/>
          </p:nvGrpSpPr>
          <p:grpSpPr>
            <a:xfrm>
              <a:off x="2734316" y="4026209"/>
              <a:ext cx="7102125" cy="669574"/>
              <a:chOff x="2743197" y="3930131"/>
              <a:chExt cx="7102125" cy="669574"/>
            </a:xfrm>
          </p:grpSpPr>
          <p:sp>
            <p:nvSpPr>
              <p:cNvPr id="107" name="矩形 106">
                <a:extLst>
                  <a:ext uri="{FF2B5EF4-FFF2-40B4-BE49-F238E27FC236}">
                    <a16:creationId xmlns:a16="http://schemas.microsoft.com/office/drawing/2014/main" id="{677244F3-2084-42A7-B8DF-DC5AD2B4F7D5}"/>
                  </a:ext>
                </a:extLst>
              </p:cNvPr>
              <p:cNvSpPr/>
              <p:nvPr/>
            </p:nvSpPr>
            <p:spPr>
              <a:xfrm>
                <a:off x="3160447" y="3934692"/>
                <a:ext cx="754603"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108" name="矩形 107">
                <a:extLst>
                  <a:ext uri="{FF2B5EF4-FFF2-40B4-BE49-F238E27FC236}">
                    <a16:creationId xmlns:a16="http://schemas.microsoft.com/office/drawing/2014/main" id="{EA4CBAA7-1E0C-49AC-82BE-36EAFE760D74}"/>
                  </a:ext>
                </a:extLst>
              </p:cNvPr>
              <p:cNvSpPr/>
              <p:nvPr/>
            </p:nvSpPr>
            <p:spPr>
              <a:xfrm>
                <a:off x="4074845" y="3930131"/>
                <a:ext cx="168677" cy="6675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b="1"/>
              </a:p>
            </p:txBody>
          </p:sp>
          <p:cxnSp>
            <p:nvCxnSpPr>
              <p:cNvPr id="109" name="直接箭头连接符 108">
                <a:extLst>
                  <a:ext uri="{FF2B5EF4-FFF2-40B4-BE49-F238E27FC236}">
                    <a16:creationId xmlns:a16="http://schemas.microsoft.com/office/drawing/2014/main" id="{C0FB02D1-24C8-4443-B4FE-B6921760521F}"/>
                  </a:ext>
                </a:extLst>
              </p:cNvPr>
              <p:cNvCxnSpPr>
                <a:cxnSpLocks/>
                <a:stCxn id="107" idx="3"/>
                <a:endCxn id="108" idx="1"/>
              </p:cNvCxnSpPr>
              <p:nvPr/>
            </p:nvCxnSpPr>
            <p:spPr>
              <a:xfrm>
                <a:off x="3915050" y="4261808"/>
                <a:ext cx="159795" cy="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接箭头连接符 109">
                <a:extLst>
                  <a:ext uri="{FF2B5EF4-FFF2-40B4-BE49-F238E27FC236}">
                    <a16:creationId xmlns:a16="http://schemas.microsoft.com/office/drawing/2014/main" id="{40D8CE8E-A8FD-4993-B886-41FFDB57CC2D}"/>
                  </a:ext>
                </a:extLst>
              </p:cNvPr>
              <p:cNvCxnSpPr>
                <a:cxnSpLocks/>
                <a:endCxn id="107" idx="1"/>
              </p:cNvCxnSpPr>
              <p:nvPr/>
            </p:nvCxnSpPr>
            <p:spPr>
              <a:xfrm>
                <a:off x="2743197" y="4261807"/>
                <a:ext cx="4172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10">
                <a:extLst>
                  <a:ext uri="{FF2B5EF4-FFF2-40B4-BE49-F238E27FC236}">
                    <a16:creationId xmlns:a16="http://schemas.microsoft.com/office/drawing/2014/main" id="{5510CB48-7239-4BF8-99B3-ABC241C3F0F4}"/>
                  </a:ext>
                </a:extLst>
              </p:cNvPr>
              <p:cNvCxnSpPr>
                <a:cxnSpLocks/>
                <a:stCxn id="108" idx="3"/>
                <a:endCxn id="112" idx="1"/>
              </p:cNvCxnSpPr>
              <p:nvPr/>
            </p:nvCxnSpPr>
            <p:spPr>
              <a:xfrm flipV="1">
                <a:off x="4243522" y="4263798"/>
                <a:ext cx="221943" cy="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矩形 111">
                <a:extLst>
                  <a:ext uri="{FF2B5EF4-FFF2-40B4-BE49-F238E27FC236}">
                    <a16:creationId xmlns:a16="http://schemas.microsoft.com/office/drawing/2014/main" id="{24D87F9A-3933-46A0-BFAE-30498FBED5A9}"/>
                  </a:ext>
                </a:extLst>
              </p:cNvPr>
              <p:cNvSpPr/>
              <p:nvPr/>
            </p:nvSpPr>
            <p:spPr>
              <a:xfrm>
                <a:off x="4465465" y="3936682"/>
                <a:ext cx="754603"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113" name="矩形 112">
                <a:extLst>
                  <a:ext uri="{FF2B5EF4-FFF2-40B4-BE49-F238E27FC236}">
                    <a16:creationId xmlns:a16="http://schemas.microsoft.com/office/drawing/2014/main" id="{8FE67CF2-5F09-4939-AB18-B53DDF10377C}"/>
                  </a:ext>
                </a:extLst>
              </p:cNvPr>
              <p:cNvSpPr/>
              <p:nvPr/>
            </p:nvSpPr>
            <p:spPr>
              <a:xfrm>
                <a:off x="5379863" y="3932121"/>
                <a:ext cx="168677" cy="6675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114" name="直接箭头连接符 113">
                <a:extLst>
                  <a:ext uri="{FF2B5EF4-FFF2-40B4-BE49-F238E27FC236}">
                    <a16:creationId xmlns:a16="http://schemas.microsoft.com/office/drawing/2014/main" id="{BBDAA0AD-5452-4C7F-AC3A-6B7ED573A4C9}"/>
                  </a:ext>
                </a:extLst>
              </p:cNvPr>
              <p:cNvCxnSpPr>
                <a:cxnSpLocks/>
                <a:stCxn id="112" idx="3"/>
                <a:endCxn id="113" idx="1"/>
              </p:cNvCxnSpPr>
              <p:nvPr/>
            </p:nvCxnSpPr>
            <p:spPr>
              <a:xfrm>
                <a:off x="5220068" y="4263798"/>
                <a:ext cx="159795" cy="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接箭头连接符 114">
                <a:extLst>
                  <a:ext uri="{FF2B5EF4-FFF2-40B4-BE49-F238E27FC236}">
                    <a16:creationId xmlns:a16="http://schemas.microsoft.com/office/drawing/2014/main" id="{F5117422-93D4-4178-AB55-771EA90A8E45}"/>
                  </a:ext>
                </a:extLst>
              </p:cNvPr>
              <p:cNvCxnSpPr>
                <a:cxnSpLocks/>
                <a:stCxn id="113" idx="3"/>
                <a:endCxn id="116" idx="1"/>
              </p:cNvCxnSpPr>
              <p:nvPr/>
            </p:nvCxnSpPr>
            <p:spPr>
              <a:xfrm flipV="1">
                <a:off x="5548540" y="4263798"/>
                <a:ext cx="109007" cy="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6" name="矩形 115">
                <a:extLst>
                  <a:ext uri="{FF2B5EF4-FFF2-40B4-BE49-F238E27FC236}">
                    <a16:creationId xmlns:a16="http://schemas.microsoft.com/office/drawing/2014/main" id="{DF2940C9-E29F-421A-9FF4-310D46CF4C9A}"/>
                  </a:ext>
                </a:extLst>
              </p:cNvPr>
              <p:cNvSpPr/>
              <p:nvPr/>
            </p:nvSpPr>
            <p:spPr>
              <a:xfrm>
                <a:off x="5657547" y="3936682"/>
                <a:ext cx="1533361"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117" name="矩形 116">
                <a:extLst>
                  <a:ext uri="{FF2B5EF4-FFF2-40B4-BE49-F238E27FC236}">
                    <a16:creationId xmlns:a16="http://schemas.microsoft.com/office/drawing/2014/main" id="{F3C12D86-ABFB-4D0A-A8BE-19ADFC2A61BA}"/>
                  </a:ext>
                </a:extLst>
              </p:cNvPr>
              <p:cNvSpPr/>
              <p:nvPr/>
            </p:nvSpPr>
            <p:spPr>
              <a:xfrm>
                <a:off x="7350703" y="3932120"/>
                <a:ext cx="168677" cy="6675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dirty="0"/>
              </a:p>
            </p:txBody>
          </p:sp>
          <p:cxnSp>
            <p:nvCxnSpPr>
              <p:cNvPr id="118" name="直接箭头连接符 117">
                <a:extLst>
                  <a:ext uri="{FF2B5EF4-FFF2-40B4-BE49-F238E27FC236}">
                    <a16:creationId xmlns:a16="http://schemas.microsoft.com/office/drawing/2014/main" id="{322D4FD9-A650-4775-BCF8-9D4F7F124E20}"/>
                  </a:ext>
                </a:extLst>
              </p:cNvPr>
              <p:cNvCxnSpPr>
                <a:cxnSpLocks/>
                <a:stCxn id="116" idx="3"/>
                <a:endCxn id="117" idx="1"/>
              </p:cNvCxnSpPr>
              <p:nvPr/>
            </p:nvCxnSpPr>
            <p:spPr>
              <a:xfrm>
                <a:off x="7190908" y="4263798"/>
                <a:ext cx="159795" cy="2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直接箭头连接符 118">
                <a:extLst>
                  <a:ext uri="{FF2B5EF4-FFF2-40B4-BE49-F238E27FC236}">
                    <a16:creationId xmlns:a16="http://schemas.microsoft.com/office/drawing/2014/main" id="{6F62F205-6CC3-4C6F-AEB7-146C9A8E6D66}"/>
                  </a:ext>
                </a:extLst>
              </p:cNvPr>
              <p:cNvCxnSpPr>
                <a:cxnSpLocks/>
                <a:stCxn id="117" idx="3"/>
                <a:endCxn id="120" idx="1"/>
              </p:cNvCxnSpPr>
              <p:nvPr/>
            </p:nvCxnSpPr>
            <p:spPr>
              <a:xfrm flipV="1">
                <a:off x="7519380" y="4263798"/>
                <a:ext cx="221943" cy="2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0" name="矩形 119">
                <a:extLst>
                  <a:ext uri="{FF2B5EF4-FFF2-40B4-BE49-F238E27FC236}">
                    <a16:creationId xmlns:a16="http://schemas.microsoft.com/office/drawing/2014/main" id="{61D03321-58D9-4FE8-8D2F-F481343718CB}"/>
                  </a:ext>
                </a:extLst>
              </p:cNvPr>
              <p:cNvSpPr/>
              <p:nvPr/>
            </p:nvSpPr>
            <p:spPr>
              <a:xfrm>
                <a:off x="7741323" y="3936682"/>
                <a:ext cx="754603"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Conv</a:t>
                </a:r>
                <a:endParaRPr lang="zh-CN" altLang="en-US" sz="1400" b="1" dirty="0"/>
              </a:p>
            </p:txBody>
          </p:sp>
          <p:sp>
            <p:nvSpPr>
              <p:cNvPr id="121" name="矩形 120">
                <a:extLst>
                  <a:ext uri="{FF2B5EF4-FFF2-40B4-BE49-F238E27FC236}">
                    <a16:creationId xmlns:a16="http://schemas.microsoft.com/office/drawing/2014/main" id="{0253C2B8-7C30-4C92-8659-8926C4B955D5}"/>
                  </a:ext>
                </a:extLst>
              </p:cNvPr>
              <p:cNvSpPr/>
              <p:nvPr/>
            </p:nvSpPr>
            <p:spPr>
              <a:xfrm>
                <a:off x="8655721" y="3932121"/>
                <a:ext cx="168677" cy="66758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cxnSp>
            <p:nvCxnSpPr>
              <p:cNvPr id="122" name="直接箭头连接符 121">
                <a:extLst>
                  <a:ext uri="{FF2B5EF4-FFF2-40B4-BE49-F238E27FC236}">
                    <a16:creationId xmlns:a16="http://schemas.microsoft.com/office/drawing/2014/main" id="{D64EE069-F732-4312-8285-F5930C9B4BEC}"/>
                  </a:ext>
                </a:extLst>
              </p:cNvPr>
              <p:cNvCxnSpPr>
                <a:cxnSpLocks/>
                <a:stCxn id="120" idx="3"/>
                <a:endCxn id="121" idx="1"/>
              </p:cNvCxnSpPr>
              <p:nvPr/>
            </p:nvCxnSpPr>
            <p:spPr>
              <a:xfrm>
                <a:off x="8495926" y="4263798"/>
                <a:ext cx="159795" cy="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a:extLst>
                  <a:ext uri="{FF2B5EF4-FFF2-40B4-BE49-F238E27FC236}">
                    <a16:creationId xmlns:a16="http://schemas.microsoft.com/office/drawing/2014/main" id="{2BE7CC42-8614-4591-A1EE-E2508A947115}"/>
                  </a:ext>
                </a:extLst>
              </p:cNvPr>
              <p:cNvCxnSpPr>
                <a:cxnSpLocks/>
                <a:stCxn id="121" idx="3"/>
              </p:cNvCxnSpPr>
              <p:nvPr/>
            </p:nvCxnSpPr>
            <p:spPr>
              <a:xfrm>
                <a:off x="8824398" y="4265913"/>
                <a:ext cx="2219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4" name="矩形 123">
                <a:extLst>
                  <a:ext uri="{FF2B5EF4-FFF2-40B4-BE49-F238E27FC236}">
                    <a16:creationId xmlns:a16="http://schemas.microsoft.com/office/drawing/2014/main" id="{071A9C07-C683-43B8-91AA-D6EC40B1F706}"/>
                  </a:ext>
                </a:extLst>
              </p:cNvPr>
              <p:cNvSpPr/>
              <p:nvPr/>
            </p:nvSpPr>
            <p:spPr>
              <a:xfrm>
                <a:off x="9046334" y="3939603"/>
                <a:ext cx="577052" cy="6542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400" b="1" dirty="0"/>
                  <a:t>1x1</a:t>
                </a:r>
                <a:endParaRPr lang="zh-CN" altLang="en-US" sz="1400" b="1" dirty="0"/>
              </a:p>
            </p:txBody>
          </p:sp>
          <p:cxnSp>
            <p:nvCxnSpPr>
              <p:cNvPr id="125" name="直接箭头连接符 124">
                <a:extLst>
                  <a:ext uri="{FF2B5EF4-FFF2-40B4-BE49-F238E27FC236}">
                    <a16:creationId xmlns:a16="http://schemas.microsoft.com/office/drawing/2014/main" id="{B1D9B516-8C37-4DF0-9EB0-99F27972AA77}"/>
                  </a:ext>
                </a:extLst>
              </p:cNvPr>
              <p:cNvCxnSpPr>
                <a:cxnSpLocks/>
                <a:stCxn id="124" idx="3"/>
              </p:cNvCxnSpPr>
              <p:nvPr/>
            </p:nvCxnSpPr>
            <p:spPr>
              <a:xfrm>
                <a:off x="9623386" y="4266719"/>
                <a:ext cx="221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6" name="矩形 125">
              <a:extLst>
                <a:ext uri="{FF2B5EF4-FFF2-40B4-BE49-F238E27FC236}">
                  <a16:creationId xmlns:a16="http://schemas.microsoft.com/office/drawing/2014/main" id="{305977C3-9628-42A3-9323-B596EF9A9957}"/>
                </a:ext>
              </a:extLst>
            </p:cNvPr>
            <p:cNvSpPr/>
            <p:nvPr/>
          </p:nvSpPr>
          <p:spPr>
            <a:xfrm>
              <a:off x="2589622" y="754602"/>
              <a:ext cx="7395099" cy="10057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7" name="矩形 126">
              <a:extLst>
                <a:ext uri="{FF2B5EF4-FFF2-40B4-BE49-F238E27FC236}">
                  <a16:creationId xmlns:a16="http://schemas.microsoft.com/office/drawing/2014/main" id="{F0F55EDB-2549-41A6-982B-CCBBE22D0320}"/>
                </a:ext>
              </a:extLst>
            </p:cNvPr>
            <p:cNvSpPr/>
            <p:nvPr/>
          </p:nvSpPr>
          <p:spPr>
            <a:xfrm>
              <a:off x="2586359" y="1759486"/>
              <a:ext cx="7395099" cy="12110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8" name="矩形 127">
              <a:extLst>
                <a:ext uri="{FF2B5EF4-FFF2-40B4-BE49-F238E27FC236}">
                  <a16:creationId xmlns:a16="http://schemas.microsoft.com/office/drawing/2014/main" id="{E26EFC63-7C12-43AB-89A6-9791F860E2B9}"/>
                </a:ext>
              </a:extLst>
            </p:cNvPr>
            <p:cNvSpPr/>
            <p:nvPr/>
          </p:nvSpPr>
          <p:spPr>
            <a:xfrm>
              <a:off x="2585738" y="2978017"/>
              <a:ext cx="7395099" cy="9546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9" name="矩形 128">
              <a:extLst>
                <a:ext uri="{FF2B5EF4-FFF2-40B4-BE49-F238E27FC236}">
                  <a16:creationId xmlns:a16="http://schemas.microsoft.com/office/drawing/2014/main" id="{225FF966-1462-4016-954E-9867DE2A25A2}"/>
                </a:ext>
              </a:extLst>
            </p:cNvPr>
            <p:cNvSpPr/>
            <p:nvPr/>
          </p:nvSpPr>
          <p:spPr>
            <a:xfrm>
              <a:off x="2586366" y="3932689"/>
              <a:ext cx="7395099" cy="9546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0" name="箭头: 左弧形 129">
              <a:extLst>
                <a:ext uri="{FF2B5EF4-FFF2-40B4-BE49-F238E27FC236}">
                  <a16:creationId xmlns:a16="http://schemas.microsoft.com/office/drawing/2014/main" id="{14CD6BF4-D5A0-4B1D-9EBB-837676A32ADA}"/>
                </a:ext>
              </a:extLst>
            </p:cNvPr>
            <p:cNvSpPr/>
            <p:nvPr/>
          </p:nvSpPr>
          <p:spPr>
            <a:xfrm>
              <a:off x="2344700" y="1474323"/>
              <a:ext cx="201968" cy="706082"/>
            </a:xfrm>
            <a:prstGeom prst="curved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31" name="箭头: 左弧形 130">
              <a:extLst>
                <a:ext uri="{FF2B5EF4-FFF2-40B4-BE49-F238E27FC236}">
                  <a16:creationId xmlns:a16="http://schemas.microsoft.com/office/drawing/2014/main" id="{DBF540A4-EFC0-4605-8ECF-BCC000A27811}"/>
                </a:ext>
              </a:extLst>
            </p:cNvPr>
            <p:cNvSpPr/>
            <p:nvPr/>
          </p:nvSpPr>
          <p:spPr>
            <a:xfrm>
              <a:off x="2337794" y="2589510"/>
              <a:ext cx="227725" cy="706082"/>
            </a:xfrm>
            <a:prstGeom prst="curved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32" name="箭头: 左弧形 131">
              <a:extLst>
                <a:ext uri="{FF2B5EF4-FFF2-40B4-BE49-F238E27FC236}">
                  <a16:creationId xmlns:a16="http://schemas.microsoft.com/office/drawing/2014/main" id="{D68A2969-7738-40C4-A827-61C43BC3EDBF}"/>
                </a:ext>
              </a:extLst>
            </p:cNvPr>
            <p:cNvSpPr/>
            <p:nvPr/>
          </p:nvSpPr>
          <p:spPr>
            <a:xfrm>
              <a:off x="2344700" y="3573433"/>
              <a:ext cx="220819" cy="706082"/>
            </a:xfrm>
            <a:prstGeom prst="curved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grpSp>
          <p:nvGrpSpPr>
            <p:cNvPr id="133" name="组合 132">
              <a:extLst>
                <a:ext uri="{FF2B5EF4-FFF2-40B4-BE49-F238E27FC236}">
                  <a16:creationId xmlns:a16="http://schemas.microsoft.com/office/drawing/2014/main" id="{4EF51A80-6CC5-48F0-8546-C4F2945DCC22}"/>
                </a:ext>
              </a:extLst>
            </p:cNvPr>
            <p:cNvGrpSpPr/>
            <p:nvPr/>
          </p:nvGrpSpPr>
          <p:grpSpPr>
            <a:xfrm>
              <a:off x="2833557" y="5044663"/>
              <a:ext cx="754779" cy="300777"/>
              <a:chOff x="2629726" y="4916095"/>
              <a:chExt cx="754779" cy="300777"/>
            </a:xfrm>
          </p:grpSpPr>
          <p:sp>
            <p:nvSpPr>
              <p:cNvPr id="134" name="文本框 133">
                <a:extLst>
                  <a:ext uri="{FF2B5EF4-FFF2-40B4-BE49-F238E27FC236}">
                    <a16:creationId xmlns:a16="http://schemas.microsoft.com/office/drawing/2014/main" id="{BEB7BE7E-C8EA-4C2B-B4ED-AD83931A059D}"/>
                  </a:ext>
                </a:extLst>
              </p:cNvPr>
              <p:cNvSpPr txBox="1"/>
              <p:nvPr/>
            </p:nvSpPr>
            <p:spPr>
              <a:xfrm>
                <a:off x="2754012" y="4916095"/>
                <a:ext cx="630493" cy="261610"/>
              </a:xfrm>
              <a:prstGeom prst="rect">
                <a:avLst/>
              </a:prstGeom>
              <a:noFill/>
            </p:spPr>
            <p:txBody>
              <a:bodyPr wrap="square" rtlCol="0">
                <a:spAutoFit/>
              </a:bodyPr>
              <a:lstStyle/>
              <a:p>
                <a:r>
                  <a:rPr lang="en-US" altLang="zh-CN" sz="1100" dirty="0" err="1"/>
                  <a:t>ReLU</a:t>
                </a:r>
                <a:endParaRPr lang="zh-CN" altLang="en-US" sz="1100" dirty="0"/>
              </a:p>
            </p:txBody>
          </p:sp>
          <p:sp>
            <p:nvSpPr>
              <p:cNvPr id="135" name="矩形 134">
                <a:extLst>
                  <a:ext uri="{FF2B5EF4-FFF2-40B4-BE49-F238E27FC236}">
                    <a16:creationId xmlns:a16="http://schemas.microsoft.com/office/drawing/2014/main" id="{58F32B3C-8FB5-4741-8394-131997ADE2C5}"/>
                  </a:ext>
                </a:extLst>
              </p:cNvPr>
              <p:cNvSpPr/>
              <p:nvPr/>
            </p:nvSpPr>
            <p:spPr>
              <a:xfrm>
                <a:off x="2629726" y="4923908"/>
                <a:ext cx="124286" cy="29296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p>
            </p:txBody>
          </p:sp>
        </p:grpSp>
        <p:grpSp>
          <p:nvGrpSpPr>
            <p:cNvPr id="136" name="组合 135">
              <a:extLst>
                <a:ext uri="{FF2B5EF4-FFF2-40B4-BE49-F238E27FC236}">
                  <a16:creationId xmlns:a16="http://schemas.microsoft.com/office/drawing/2014/main" id="{62A08783-CAAD-4771-91CB-8A04CBC2AC46}"/>
                </a:ext>
              </a:extLst>
            </p:cNvPr>
            <p:cNvGrpSpPr/>
            <p:nvPr/>
          </p:nvGrpSpPr>
          <p:grpSpPr>
            <a:xfrm>
              <a:off x="4125791" y="4936941"/>
              <a:ext cx="1491301" cy="430887"/>
              <a:chOff x="2567584" y="5292887"/>
              <a:chExt cx="1491301" cy="430887"/>
            </a:xfrm>
          </p:grpSpPr>
          <p:sp>
            <p:nvSpPr>
              <p:cNvPr id="137" name="流程图: 或者 136">
                <a:extLst>
                  <a:ext uri="{FF2B5EF4-FFF2-40B4-BE49-F238E27FC236}">
                    <a16:creationId xmlns:a16="http://schemas.microsoft.com/office/drawing/2014/main" id="{D96DCCC3-89DB-4AF6-A30D-1DE65C6ABFC2}"/>
                  </a:ext>
                </a:extLst>
              </p:cNvPr>
              <p:cNvSpPr/>
              <p:nvPr/>
            </p:nvSpPr>
            <p:spPr>
              <a:xfrm>
                <a:off x="2567584" y="5430211"/>
                <a:ext cx="248573" cy="248573"/>
              </a:xfrm>
              <a:prstGeom prst="flowChartOr">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138" name="文本框 137">
                <a:extLst>
                  <a:ext uri="{FF2B5EF4-FFF2-40B4-BE49-F238E27FC236}">
                    <a16:creationId xmlns:a16="http://schemas.microsoft.com/office/drawing/2014/main" id="{31A5687B-03E0-4324-96FA-3E3CF99CBC8C}"/>
                  </a:ext>
                </a:extLst>
              </p:cNvPr>
              <p:cNvSpPr txBox="1"/>
              <p:nvPr/>
            </p:nvSpPr>
            <p:spPr>
              <a:xfrm>
                <a:off x="2811715" y="5292887"/>
                <a:ext cx="1247170" cy="430887"/>
              </a:xfrm>
              <a:prstGeom prst="rect">
                <a:avLst/>
              </a:prstGeom>
              <a:noFill/>
            </p:spPr>
            <p:txBody>
              <a:bodyPr wrap="square" rtlCol="0">
                <a:spAutoFit/>
              </a:bodyPr>
              <a:lstStyle/>
              <a:p>
                <a:r>
                  <a:rPr lang="en-US" altLang="zh-CN" sz="1100" dirty="0"/>
                  <a:t>Element-wise addition</a:t>
                </a:r>
                <a:endParaRPr lang="zh-CN" altLang="en-US" sz="1100" dirty="0"/>
              </a:p>
            </p:txBody>
          </p:sp>
        </p:grpSp>
        <p:grpSp>
          <p:nvGrpSpPr>
            <p:cNvPr id="139" name="组合 138">
              <a:extLst>
                <a:ext uri="{FF2B5EF4-FFF2-40B4-BE49-F238E27FC236}">
                  <a16:creationId xmlns:a16="http://schemas.microsoft.com/office/drawing/2014/main" id="{DD0E684D-D217-4599-8FB8-4388D237D641}"/>
                </a:ext>
              </a:extLst>
            </p:cNvPr>
            <p:cNvGrpSpPr/>
            <p:nvPr/>
          </p:nvGrpSpPr>
          <p:grpSpPr>
            <a:xfrm>
              <a:off x="6154547" y="5044662"/>
              <a:ext cx="1577895" cy="278176"/>
              <a:chOff x="2461626" y="5882932"/>
              <a:chExt cx="1577895" cy="278176"/>
            </a:xfrm>
          </p:grpSpPr>
          <p:sp>
            <p:nvSpPr>
              <p:cNvPr id="140" name="矩形 139">
                <a:extLst>
                  <a:ext uri="{FF2B5EF4-FFF2-40B4-BE49-F238E27FC236}">
                    <a16:creationId xmlns:a16="http://schemas.microsoft.com/office/drawing/2014/main" id="{091B4FDE-34CD-481C-96B7-F006972557EC}"/>
                  </a:ext>
                </a:extLst>
              </p:cNvPr>
              <p:cNvSpPr/>
              <p:nvPr/>
            </p:nvSpPr>
            <p:spPr>
              <a:xfrm>
                <a:off x="2461626" y="5912535"/>
                <a:ext cx="436096" cy="248573"/>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dirty="0"/>
                  <a:t>Conv</a:t>
                </a:r>
                <a:endParaRPr lang="zh-CN" altLang="en-US" sz="600" b="1" dirty="0"/>
              </a:p>
            </p:txBody>
          </p:sp>
          <p:sp>
            <p:nvSpPr>
              <p:cNvPr id="141" name="文本框 140">
                <a:extLst>
                  <a:ext uri="{FF2B5EF4-FFF2-40B4-BE49-F238E27FC236}">
                    <a16:creationId xmlns:a16="http://schemas.microsoft.com/office/drawing/2014/main" id="{7B35BD2B-808C-422A-8DB4-72D0546718B5}"/>
                  </a:ext>
                </a:extLst>
              </p:cNvPr>
              <p:cNvSpPr txBox="1"/>
              <p:nvPr/>
            </p:nvSpPr>
            <p:spPr>
              <a:xfrm>
                <a:off x="2897722" y="5882932"/>
                <a:ext cx="1141799" cy="261610"/>
              </a:xfrm>
              <a:prstGeom prst="rect">
                <a:avLst/>
              </a:prstGeom>
              <a:noFill/>
            </p:spPr>
            <p:txBody>
              <a:bodyPr wrap="square" rtlCol="0">
                <a:spAutoFit/>
              </a:bodyPr>
              <a:lstStyle/>
              <a:p>
                <a:r>
                  <a:rPr lang="en-US" altLang="zh-CN" sz="1100" dirty="0"/>
                  <a:t>Convolution</a:t>
                </a:r>
                <a:endParaRPr lang="zh-CN" altLang="en-US" sz="1100" dirty="0"/>
              </a:p>
            </p:txBody>
          </p:sp>
        </p:grpSp>
        <p:grpSp>
          <p:nvGrpSpPr>
            <p:cNvPr id="142" name="组合 141">
              <a:extLst>
                <a:ext uri="{FF2B5EF4-FFF2-40B4-BE49-F238E27FC236}">
                  <a16:creationId xmlns:a16="http://schemas.microsoft.com/office/drawing/2014/main" id="{A89B6EA9-8787-439C-B2FC-DA73D3612739}"/>
                </a:ext>
              </a:extLst>
            </p:cNvPr>
            <p:cNvGrpSpPr/>
            <p:nvPr/>
          </p:nvGrpSpPr>
          <p:grpSpPr>
            <a:xfrm>
              <a:off x="8264146" y="4936941"/>
              <a:ext cx="1635154" cy="430887"/>
              <a:chOff x="2486016" y="5775211"/>
              <a:chExt cx="1364542" cy="430887"/>
            </a:xfrm>
          </p:grpSpPr>
          <p:sp>
            <p:nvSpPr>
              <p:cNvPr id="143" name="矩形 142">
                <a:extLst>
                  <a:ext uri="{FF2B5EF4-FFF2-40B4-BE49-F238E27FC236}">
                    <a16:creationId xmlns:a16="http://schemas.microsoft.com/office/drawing/2014/main" id="{5BD9875E-8D07-491B-9347-68108210372F}"/>
                  </a:ext>
                </a:extLst>
              </p:cNvPr>
              <p:cNvSpPr/>
              <p:nvPr/>
            </p:nvSpPr>
            <p:spPr>
              <a:xfrm>
                <a:off x="2486016" y="5912535"/>
                <a:ext cx="411706" cy="248573"/>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dirty="0"/>
                  <a:t>Id.</a:t>
                </a:r>
                <a:endParaRPr lang="zh-CN" altLang="en-US" sz="600" b="1" dirty="0"/>
              </a:p>
            </p:txBody>
          </p:sp>
          <p:sp>
            <p:nvSpPr>
              <p:cNvPr id="144" name="文本框 143">
                <a:extLst>
                  <a:ext uri="{FF2B5EF4-FFF2-40B4-BE49-F238E27FC236}">
                    <a16:creationId xmlns:a16="http://schemas.microsoft.com/office/drawing/2014/main" id="{3E3D5FF9-FC82-43CC-96BC-FDAA0A581293}"/>
                  </a:ext>
                </a:extLst>
              </p:cNvPr>
              <p:cNvSpPr txBox="1"/>
              <p:nvPr/>
            </p:nvSpPr>
            <p:spPr>
              <a:xfrm>
                <a:off x="2897722" y="5775211"/>
                <a:ext cx="952836" cy="430887"/>
              </a:xfrm>
              <a:prstGeom prst="rect">
                <a:avLst/>
              </a:prstGeom>
              <a:noFill/>
            </p:spPr>
            <p:txBody>
              <a:bodyPr wrap="square" rtlCol="0">
                <a:spAutoFit/>
              </a:bodyPr>
              <a:lstStyle/>
              <a:p>
                <a:r>
                  <a:rPr lang="en-US" altLang="zh-CN" sz="1100" dirty="0"/>
                  <a:t>Identity Convolution</a:t>
                </a:r>
                <a:endParaRPr lang="zh-CN" altLang="en-US" sz="1100" dirty="0"/>
              </a:p>
            </p:txBody>
          </p:sp>
        </p:grpSp>
      </p:grpSp>
      <p:grpSp>
        <p:nvGrpSpPr>
          <p:cNvPr id="179" name="组合 178">
            <a:extLst>
              <a:ext uri="{FF2B5EF4-FFF2-40B4-BE49-F238E27FC236}">
                <a16:creationId xmlns:a16="http://schemas.microsoft.com/office/drawing/2014/main" id="{0AE45F2E-6E50-4973-9BF0-76FE83A3DB7F}"/>
              </a:ext>
            </a:extLst>
          </p:cNvPr>
          <p:cNvGrpSpPr/>
          <p:nvPr/>
        </p:nvGrpSpPr>
        <p:grpSpPr>
          <a:xfrm>
            <a:off x="4555504" y="326722"/>
            <a:ext cx="3580847" cy="1288262"/>
            <a:chOff x="3933601" y="383775"/>
            <a:chExt cx="3580847" cy="1288262"/>
          </a:xfrm>
        </p:grpSpPr>
        <p:pic>
          <p:nvPicPr>
            <p:cNvPr id="3" name="图片 2">
              <a:extLst>
                <a:ext uri="{FF2B5EF4-FFF2-40B4-BE49-F238E27FC236}">
                  <a16:creationId xmlns:a16="http://schemas.microsoft.com/office/drawing/2014/main" id="{DBA4F0FF-B1EC-4764-9059-55F91A08227B}"/>
                </a:ext>
              </a:extLst>
            </p:cNvPr>
            <p:cNvPicPr>
              <a:picLocks noChangeAspect="1"/>
            </p:cNvPicPr>
            <p:nvPr/>
          </p:nvPicPr>
          <p:blipFill>
            <a:blip r:embed="rId3"/>
            <a:stretch>
              <a:fillRect/>
            </a:stretch>
          </p:blipFill>
          <p:spPr>
            <a:xfrm flipV="1">
              <a:off x="3985547" y="383775"/>
              <a:ext cx="3528901" cy="1288262"/>
            </a:xfrm>
            <a:prstGeom prst="rect">
              <a:avLst/>
            </a:prstGeom>
          </p:spPr>
        </p:pic>
        <p:sp>
          <p:nvSpPr>
            <p:cNvPr id="177" name="矩形 176">
              <a:extLst>
                <a:ext uri="{FF2B5EF4-FFF2-40B4-BE49-F238E27FC236}">
                  <a16:creationId xmlns:a16="http://schemas.microsoft.com/office/drawing/2014/main" id="{617380D6-0995-4787-9538-CA1E767412F2}"/>
                </a:ext>
              </a:extLst>
            </p:cNvPr>
            <p:cNvSpPr/>
            <p:nvPr/>
          </p:nvSpPr>
          <p:spPr>
            <a:xfrm>
              <a:off x="3933601" y="383775"/>
              <a:ext cx="2291907" cy="1288262"/>
            </a:xfrm>
            <a:prstGeom prst="rect">
              <a:avLst/>
            </a:prstGeom>
            <a:noFill/>
            <a:ln w="28575" cap="flat" cmpd="sng" algn="ctr">
              <a:solidFill>
                <a:schemeClr val="accent1"/>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
        <p:nvSpPr>
          <p:cNvPr id="178" name="梯形 177">
            <a:extLst>
              <a:ext uri="{FF2B5EF4-FFF2-40B4-BE49-F238E27FC236}">
                <a16:creationId xmlns:a16="http://schemas.microsoft.com/office/drawing/2014/main" id="{53143551-DE72-4EF5-BF46-774EBA3EEA3F}"/>
              </a:ext>
            </a:extLst>
          </p:cNvPr>
          <p:cNvSpPr/>
          <p:nvPr/>
        </p:nvSpPr>
        <p:spPr>
          <a:xfrm>
            <a:off x="2649787" y="1701180"/>
            <a:ext cx="6213131" cy="567237"/>
          </a:xfrm>
          <a:prstGeom prst="trapezoid">
            <a:avLst>
              <a:gd name="adj" fmla="val 346172"/>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EC156FA7-5888-48DC-B047-DB7769CC34D6}"/>
              </a:ext>
            </a:extLst>
          </p:cNvPr>
          <p:cNvSpPr/>
          <p:nvPr/>
        </p:nvSpPr>
        <p:spPr>
          <a:xfrm>
            <a:off x="1059867" y="6265260"/>
            <a:ext cx="9448910" cy="369332"/>
          </a:xfrm>
          <a:prstGeom prst="rect">
            <a:avLst/>
          </a:prstGeom>
        </p:spPr>
        <p:txBody>
          <a:bodyPr wrap="square">
            <a:spAutoFit/>
          </a:bodyPr>
          <a:lstStyle/>
          <a:p>
            <a:r>
              <a:rPr lang="en-US" altLang="zh-CN" kern="100" dirty="0">
                <a:solidFill>
                  <a:schemeClr val="tx1">
                    <a:lumMod val="75000"/>
                    <a:lumOff val="25000"/>
                  </a:schemeClr>
                </a:solidFill>
                <a:ea typeface="M PLUS 1" pitchFamily="2" charset="-128"/>
                <a:cs typeface="Arial" panose="020B0604020202020204" pitchFamily="34" charset="0"/>
              </a:rPr>
              <a:t>Transforms a trained multi-branch teacher model into an equivalent large-size plain model.</a:t>
            </a:r>
            <a:endParaRPr lang="zh-CN" altLang="en-US"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305845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7CE11-F857-4467-A5BF-82A78044B64F}"/>
              </a:ext>
            </a:extLst>
          </p:cNvPr>
          <p:cNvSpPr>
            <a:spLocks noGrp="1"/>
          </p:cNvSpPr>
          <p:nvPr>
            <p:ph type="title"/>
          </p:nvPr>
        </p:nvSpPr>
        <p:spPr>
          <a:xfrm>
            <a:off x="838200" y="365125"/>
            <a:ext cx="10515600" cy="1325563"/>
          </a:xfrm>
        </p:spPr>
        <p:txBody>
          <a:bodyPr/>
          <a:lstStyle/>
          <a:p>
            <a:r>
              <a:rPr lang="en-US" altLang="zh-CN" dirty="0"/>
              <a:t>Stage2</a:t>
            </a:r>
            <a:endParaRPr lang="zh-CN" altLang="en-US" dirty="0"/>
          </a:p>
        </p:txBody>
      </p:sp>
      <p:grpSp>
        <p:nvGrpSpPr>
          <p:cNvPr id="179" name="组合 178">
            <a:extLst>
              <a:ext uri="{FF2B5EF4-FFF2-40B4-BE49-F238E27FC236}">
                <a16:creationId xmlns:a16="http://schemas.microsoft.com/office/drawing/2014/main" id="{0AE45F2E-6E50-4973-9BF0-76FE83A3DB7F}"/>
              </a:ext>
            </a:extLst>
          </p:cNvPr>
          <p:cNvGrpSpPr/>
          <p:nvPr/>
        </p:nvGrpSpPr>
        <p:grpSpPr>
          <a:xfrm>
            <a:off x="4607450" y="326722"/>
            <a:ext cx="3528901" cy="1288262"/>
            <a:chOff x="3985547" y="383775"/>
            <a:chExt cx="3528901" cy="1288262"/>
          </a:xfrm>
        </p:grpSpPr>
        <p:pic>
          <p:nvPicPr>
            <p:cNvPr id="3" name="图片 2">
              <a:extLst>
                <a:ext uri="{FF2B5EF4-FFF2-40B4-BE49-F238E27FC236}">
                  <a16:creationId xmlns:a16="http://schemas.microsoft.com/office/drawing/2014/main" id="{DBA4F0FF-B1EC-4764-9059-55F91A08227B}"/>
                </a:ext>
              </a:extLst>
            </p:cNvPr>
            <p:cNvPicPr>
              <a:picLocks noChangeAspect="1"/>
            </p:cNvPicPr>
            <p:nvPr/>
          </p:nvPicPr>
          <p:blipFill>
            <a:blip r:embed="rId3"/>
            <a:stretch>
              <a:fillRect/>
            </a:stretch>
          </p:blipFill>
          <p:spPr>
            <a:xfrm flipV="1">
              <a:off x="3985547" y="383775"/>
              <a:ext cx="3528901" cy="1288262"/>
            </a:xfrm>
            <a:prstGeom prst="rect">
              <a:avLst/>
            </a:prstGeom>
          </p:spPr>
        </p:pic>
        <p:sp>
          <p:nvSpPr>
            <p:cNvPr id="177" name="矩形 176">
              <a:extLst>
                <a:ext uri="{FF2B5EF4-FFF2-40B4-BE49-F238E27FC236}">
                  <a16:creationId xmlns:a16="http://schemas.microsoft.com/office/drawing/2014/main" id="{617380D6-0995-4787-9538-CA1E767412F2}"/>
                </a:ext>
              </a:extLst>
            </p:cNvPr>
            <p:cNvSpPr/>
            <p:nvPr/>
          </p:nvSpPr>
          <p:spPr>
            <a:xfrm>
              <a:off x="5381414" y="383775"/>
              <a:ext cx="2133034" cy="1288262"/>
            </a:xfrm>
            <a:prstGeom prst="rect">
              <a:avLst/>
            </a:prstGeom>
            <a:noFill/>
            <a:ln w="28575" cap="flat" cmpd="sng" algn="ctr">
              <a:solidFill>
                <a:schemeClr val="accent1"/>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
        <p:nvSpPr>
          <p:cNvPr id="178" name="梯形 177">
            <a:extLst>
              <a:ext uri="{FF2B5EF4-FFF2-40B4-BE49-F238E27FC236}">
                <a16:creationId xmlns:a16="http://schemas.microsoft.com/office/drawing/2014/main" id="{53143551-DE72-4EF5-BF46-774EBA3EEA3F}"/>
              </a:ext>
            </a:extLst>
          </p:cNvPr>
          <p:cNvSpPr/>
          <p:nvPr/>
        </p:nvSpPr>
        <p:spPr>
          <a:xfrm>
            <a:off x="3996467" y="1722243"/>
            <a:ext cx="6213131" cy="567237"/>
          </a:xfrm>
          <a:prstGeom prst="trapezoid">
            <a:avLst>
              <a:gd name="adj" fmla="val 353941"/>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149" name="组合 148">
            <a:extLst>
              <a:ext uri="{FF2B5EF4-FFF2-40B4-BE49-F238E27FC236}">
                <a16:creationId xmlns:a16="http://schemas.microsoft.com/office/drawing/2014/main" id="{854C39BC-8D65-4315-9A64-8874D11F4CDC}"/>
              </a:ext>
            </a:extLst>
          </p:cNvPr>
          <p:cNvGrpSpPr/>
          <p:nvPr/>
        </p:nvGrpSpPr>
        <p:grpSpPr>
          <a:xfrm>
            <a:off x="3996466" y="2321035"/>
            <a:ext cx="6213133" cy="3962866"/>
            <a:chOff x="2078796" y="2045584"/>
            <a:chExt cx="5934377" cy="3785070"/>
          </a:xfrm>
        </p:grpSpPr>
        <p:grpSp>
          <p:nvGrpSpPr>
            <p:cNvPr id="150" name="组合 149">
              <a:extLst>
                <a:ext uri="{FF2B5EF4-FFF2-40B4-BE49-F238E27FC236}">
                  <a16:creationId xmlns:a16="http://schemas.microsoft.com/office/drawing/2014/main" id="{AA99462A-57E9-4A6E-A525-CEA1502F9D3C}"/>
                </a:ext>
              </a:extLst>
            </p:cNvPr>
            <p:cNvGrpSpPr/>
            <p:nvPr/>
          </p:nvGrpSpPr>
          <p:grpSpPr>
            <a:xfrm>
              <a:off x="3734217" y="2064518"/>
              <a:ext cx="3672685" cy="478844"/>
              <a:chOff x="1733357" y="2289084"/>
              <a:chExt cx="3672685" cy="412923"/>
            </a:xfrm>
          </p:grpSpPr>
          <p:sp>
            <p:nvSpPr>
              <p:cNvPr id="223" name="矩形 222">
                <a:extLst>
                  <a:ext uri="{FF2B5EF4-FFF2-40B4-BE49-F238E27FC236}">
                    <a16:creationId xmlns:a16="http://schemas.microsoft.com/office/drawing/2014/main" id="{7D34EA10-08E9-4444-A3A5-C8EA7940DD83}"/>
                  </a:ext>
                </a:extLst>
              </p:cNvPr>
              <p:cNvSpPr/>
              <p:nvPr/>
            </p:nvSpPr>
            <p:spPr>
              <a:xfrm>
                <a:off x="2370337" y="2292200"/>
                <a:ext cx="754603" cy="39596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224" name="矩形 223">
                <a:extLst>
                  <a:ext uri="{FF2B5EF4-FFF2-40B4-BE49-F238E27FC236}">
                    <a16:creationId xmlns:a16="http://schemas.microsoft.com/office/drawing/2014/main" id="{316497C5-7101-4E91-801D-39509BE1E81B}"/>
                  </a:ext>
                </a:extLst>
              </p:cNvPr>
              <p:cNvSpPr/>
              <p:nvPr/>
            </p:nvSpPr>
            <p:spPr>
              <a:xfrm>
                <a:off x="3284736" y="2289084"/>
                <a:ext cx="88778" cy="40404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b="1"/>
              </a:p>
            </p:txBody>
          </p:sp>
          <p:cxnSp>
            <p:nvCxnSpPr>
              <p:cNvPr id="225" name="直接箭头连接符 224">
                <a:extLst>
                  <a:ext uri="{FF2B5EF4-FFF2-40B4-BE49-F238E27FC236}">
                    <a16:creationId xmlns:a16="http://schemas.microsoft.com/office/drawing/2014/main" id="{46F821C0-EA21-4149-AEE0-05E31F62150F}"/>
                  </a:ext>
                </a:extLst>
              </p:cNvPr>
              <p:cNvCxnSpPr>
                <a:cxnSpLocks/>
                <a:stCxn id="223" idx="3"/>
                <a:endCxn id="224" idx="1"/>
              </p:cNvCxnSpPr>
              <p:nvPr/>
            </p:nvCxnSpPr>
            <p:spPr>
              <a:xfrm>
                <a:off x="3124940" y="2490181"/>
                <a:ext cx="159796" cy="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6" name="直接箭头连接符 225">
                <a:extLst>
                  <a:ext uri="{FF2B5EF4-FFF2-40B4-BE49-F238E27FC236}">
                    <a16:creationId xmlns:a16="http://schemas.microsoft.com/office/drawing/2014/main" id="{A1916F7F-FA23-4089-B712-FFE12883C6F2}"/>
                  </a:ext>
                </a:extLst>
              </p:cNvPr>
              <p:cNvCxnSpPr>
                <a:cxnSpLocks/>
                <a:endCxn id="223" idx="1"/>
              </p:cNvCxnSpPr>
              <p:nvPr/>
            </p:nvCxnSpPr>
            <p:spPr>
              <a:xfrm>
                <a:off x="1733357" y="2490181"/>
                <a:ext cx="636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直接箭头连接符 226">
                <a:extLst>
                  <a:ext uri="{FF2B5EF4-FFF2-40B4-BE49-F238E27FC236}">
                    <a16:creationId xmlns:a16="http://schemas.microsoft.com/office/drawing/2014/main" id="{343E8305-94F8-42DD-A797-4EAE1518E2EF}"/>
                  </a:ext>
                </a:extLst>
              </p:cNvPr>
              <p:cNvCxnSpPr>
                <a:cxnSpLocks/>
                <a:stCxn id="224" idx="3"/>
              </p:cNvCxnSpPr>
              <p:nvPr/>
            </p:nvCxnSpPr>
            <p:spPr>
              <a:xfrm>
                <a:off x="3373514" y="2491106"/>
                <a:ext cx="30184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矩形 227">
                <a:extLst>
                  <a:ext uri="{FF2B5EF4-FFF2-40B4-BE49-F238E27FC236}">
                    <a16:creationId xmlns:a16="http://schemas.microsoft.com/office/drawing/2014/main" id="{8DBDA124-5E8C-4AE2-8E9D-C754D6D357EC}"/>
                  </a:ext>
                </a:extLst>
              </p:cNvPr>
              <p:cNvSpPr/>
              <p:nvPr/>
            </p:nvSpPr>
            <p:spPr>
              <a:xfrm>
                <a:off x="3675355" y="2301077"/>
                <a:ext cx="754603" cy="39596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229" name="矩形 228">
                <a:extLst>
                  <a:ext uri="{FF2B5EF4-FFF2-40B4-BE49-F238E27FC236}">
                    <a16:creationId xmlns:a16="http://schemas.microsoft.com/office/drawing/2014/main" id="{E6C59D97-0929-4888-A001-DE9B63F880B1}"/>
                  </a:ext>
                </a:extLst>
              </p:cNvPr>
              <p:cNvSpPr/>
              <p:nvPr/>
            </p:nvSpPr>
            <p:spPr>
              <a:xfrm>
                <a:off x="4589754" y="2297963"/>
                <a:ext cx="88778" cy="40404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b="1"/>
              </a:p>
            </p:txBody>
          </p:sp>
          <p:cxnSp>
            <p:nvCxnSpPr>
              <p:cNvPr id="230" name="直接箭头连接符 229">
                <a:extLst>
                  <a:ext uri="{FF2B5EF4-FFF2-40B4-BE49-F238E27FC236}">
                    <a16:creationId xmlns:a16="http://schemas.microsoft.com/office/drawing/2014/main" id="{43805D11-3207-4EF6-8486-1C7EA81CB741}"/>
                  </a:ext>
                </a:extLst>
              </p:cNvPr>
              <p:cNvCxnSpPr>
                <a:cxnSpLocks/>
                <a:stCxn id="228" idx="3"/>
                <a:endCxn id="229" idx="1"/>
              </p:cNvCxnSpPr>
              <p:nvPr/>
            </p:nvCxnSpPr>
            <p:spPr>
              <a:xfrm>
                <a:off x="4429958" y="2499059"/>
                <a:ext cx="159796" cy="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1" name="直接箭头连接符 230">
                <a:extLst>
                  <a:ext uri="{FF2B5EF4-FFF2-40B4-BE49-F238E27FC236}">
                    <a16:creationId xmlns:a16="http://schemas.microsoft.com/office/drawing/2014/main" id="{57B16E6F-C749-4EDC-A986-C33C30B344AC}"/>
                  </a:ext>
                </a:extLst>
              </p:cNvPr>
              <p:cNvCxnSpPr>
                <a:cxnSpLocks/>
              </p:cNvCxnSpPr>
              <p:nvPr/>
            </p:nvCxnSpPr>
            <p:spPr>
              <a:xfrm>
                <a:off x="4678532" y="2494619"/>
                <a:ext cx="727510" cy="2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1" name="组合 150">
              <a:extLst>
                <a:ext uri="{FF2B5EF4-FFF2-40B4-BE49-F238E27FC236}">
                  <a16:creationId xmlns:a16="http://schemas.microsoft.com/office/drawing/2014/main" id="{35742AE3-F976-44DA-8058-B96D9A34AD2E}"/>
                </a:ext>
              </a:extLst>
            </p:cNvPr>
            <p:cNvGrpSpPr/>
            <p:nvPr/>
          </p:nvGrpSpPr>
          <p:grpSpPr>
            <a:xfrm>
              <a:off x="4955436" y="2306629"/>
              <a:ext cx="1070732" cy="1794800"/>
              <a:chOff x="7317507" y="2234058"/>
              <a:chExt cx="1070732" cy="1794800"/>
            </a:xfrm>
          </p:grpSpPr>
          <p:grpSp>
            <p:nvGrpSpPr>
              <p:cNvPr id="216" name="组合 215">
                <a:extLst>
                  <a:ext uri="{FF2B5EF4-FFF2-40B4-BE49-F238E27FC236}">
                    <a16:creationId xmlns:a16="http://schemas.microsoft.com/office/drawing/2014/main" id="{4069756B-EE80-4F6F-9DA3-D8D4DE0BD3AF}"/>
                  </a:ext>
                </a:extLst>
              </p:cNvPr>
              <p:cNvGrpSpPr/>
              <p:nvPr/>
            </p:nvGrpSpPr>
            <p:grpSpPr>
              <a:xfrm>
                <a:off x="7381149" y="2234058"/>
                <a:ext cx="943448" cy="1770121"/>
                <a:chOff x="3052708" y="1573367"/>
                <a:chExt cx="943448" cy="1770121"/>
              </a:xfrm>
            </p:grpSpPr>
            <p:sp>
              <p:nvSpPr>
                <p:cNvPr id="219" name="矩形 218">
                  <a:extLst>
                    <a:ext uri="{FF2B5EF4-FFF2-40B4-BE49-F238E27FC236}">
                      <a16:creationId xmlns:a16="http://schemas.microsoft.com/office/drawing/2014/main" id="{DA9B9DCC-A192-4DD5-AAEC-6C2DBE8282B3}"/>
                    </a:ext>
                  </a:extLst>
                </p:cNvPr>
                <p:cNvSpPr/>
                <p:nvPr/>
              </p:nvSpPr>
              <p:spPr>
                <a:xfrm>
                  <a:off x="3052712" y="2009155"/>
                  <a:ext cx="943443" cy="336288"/>
                </a:xfrm>
                <a:prstGeom prst="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T</a:t>
                  </a:r>
                  <a:endParaRPr lang="zh-CN" altLang="en-US" b="1" dirty="0"/>
                </a:p>
              </p:txBody>
            </p:sp>
            <p:sp>
              <p:nvSpPr>
                <p:cNvPr id="220" name="矩形 219">
                  <a:extLst>
                    <a:ext uri="{FF2B5EF4-FFF2-40B4-BE49-F238E27FC236}">
                      <a16:creationId xmlns:a16="http://schemas.microsoft.com/office/drawing/2014/main" id="{328FAFF4-7B30-483D-B590-5FA51E37BB9B}"/>
                    </a:ext>
                  </a:extLst>
                </p:cNvPr>
                <p:cNvSpPr/>
                <p:nvPr/>
              </p:nvSpPr>
              <p:spPr>
                <a:xfrm>
                  <a:off x="3236439" y="3007200"/>
                  <a:ext cx="575987" cy="336288"/>
                </a:xfrm>
                <a:prstGeom prst="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S</a:t>
                  </a:r>
                  <a:endParaRPr lang="zh-CN" altLang="en-US" b="1" dirty="0"/>
                </a:p>
              </p:txBody>
            </p:sp>
            <p:sp>
              <p:nvSpPr>
                <p:cNvPr id="221" name="流程图: 手动操作 220">
                  <a:extLst>
                    <a:ext uri="{FF2B5EF4-FFF2-40B4-BE49-F238E27FC236}">
                      <a16:creationId xmlns:a16="http://schemas.microsoft.com/office/drawing/2014/main" id="{7300DB56-B115-4099-8336-9469284ACF07}"/>
                    </a:ext>
                  </a:extLst>
                </p:cNvPr>
                <p:cNvSpPr/>
                <p:nvPr/>
              </p:nvSpPr>
              <p:spPr>
                <a:xfrm>
                  <a:off x="3052708" y="2431295"/>
                  <a:ext cx="943448" cy="540776"/>
                </a:xfrm>
                <a:prstGeom prst="flowChartManualOperati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M</a:t>
                  </a:r>
                  <a:endParaRPr lang="zh-CN" altLang="en-US" b="1" dirty="0"/>
                </a:p>
              </p:txBody>
            </p:sp>
            <p:cxnSp>
              <p:nvCxnSpPr>
                <p:cNvPr id="222" name="直接箭头连接符 221">
                  <a:extLst>
                    <a:ext uri="{FF2B5EF4-FFF2-40B4-BE49-F238E27FC236}">
                      <a16:creationId xmlns:a16="http://schemas.microsoft.com/office/drawing/2014/main" id="{54626A45-8C85-4652-B1CB-1DE86B6A3119}"/>
                    </a:ext>
                  </a:extLst>
                </p:cNvPr>
                <p:cNvCxnSpPr>
                  <a:cxnSpLocks/>
                  <a:endCxn id="219" idx="0"/>
                </p:cNvCxnSpPr>
                <p:nvPr/>
              </p:nvCxnSpPr>
              <p:spPr>
                <a:xfrm>
                  <a:off x="3524432" y="1573367"/>
                  <a:ext cx="2" cy="43578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grpSp>
          <p:sp>
            <p:nvSpPr>
              <p:cNvPr id="217" name="矩形: 圆角 216">
                <a:extLst>
                  <a:ext uri="{FF2B5EF4-FFF2-40B4-BE49-F238E27FC236}">
                    <a16:creationId xmlns:a16="http://schemas.microsoft.com/office/drawing/2014/main" id="{40FEDA73-E0A0-4E48-B20A-8925ECFA8F52}"/>
                  </a:ext>
                </a:extLst>
              </p:cNvPr>
              <p:cNvSpPr/>
              <p:nvPr/>
            </p:nvSpPr>
            <p:spPr>
              <a:xfrm>
                <a:off x="7317507" y="3021416"/>
                <a:ext cx="1070732" cy="1007442"/>
              </a:xfrm>
              <a:prstGeom prst="roundRect">
                <a:avLst/>
              </a:prstGeom>
              <a:no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b="1"/>
              </a:p>
            </p:txBody>
          </p:sp>
          <p:cxnSp>
            <p:nvCxnSpPr>
              <p:cNvPr id="218" name="连接符: 肘形 217">
                <a:extLst>
                  <a:ext uri="{FF2B5EF4-FFF2-40B4-BE49-F238E27FC236}">
                    <a16:creationId xmlns:a16="http://schemas.microsoft.com/office/drawing/2014/main" id="{0DE364CF-C0F2-4984-96CF-0A5C9EB6344E}"/>
                  </a:ext>
                </a:extLst>
              </p:cNvPr>
              <p:cNvCxnSpPr>
                <a:cxnSpLocks/>
                <a:stCxn id="219" idx="1"/>
                <a:endCxn id="217" idx="1"/>
              </p:cNvCxnSpPr>
              <p:nvPr/>
            </p:nvCxnSpPr>
            <p:spPr>
              <a:xfrm rot="10800000" flipV="1">
                <a:off x="7317507" y="2837989"/>
                <a:ext cx="63646" cy="687147"/>
              </a:xfrm>
              <a:prstGeom prst="bentConnector3">
                <a:avLst>
                  <a:gd name="adj1" fmla="val 341893"/>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52" name="组合 151">
              <a:extLst>
                <a:ext uri="{FF2B5EF4-FFF2-40B4-BE49-F238E27FC236}">
                  <a16:creationId xmlns:a16="http://schemas.microsoft.com/office/drawing/2014/main" id="{E8D8A76A-384A-46D1-9476-A4392BEBFB4B}"/>
                </a:ext>
              </a:extLst>
            </p:cNvPr>
            <p:cNvGrpSpPr/>
            <p:nvPr/>
          </p:nvGrpSpPr>
          <p:grpSpPr>
            <a:xfrm>
              <a:off x="6515932" y="2303807"/>
              <a:ext cx="1070732" cy="1794800"/>
              <a:chOff x="7317507" y="2234058"/>
              <a:chExt cx="1070732" cy="1794800"/>
            </a:xfrm>
          </p:grpSpPr>
          <p:grpSp>
            <p:nvGrpSpPr>
              <p:cNvPr id="209" name="组合 208">
                <a:extLst>
                  <a:ext uri="{FF2B5EF4-FFF2-40B4-BE49-F238E27FC236}">
                    <a16:creationId xmlns:a16="http://schemas.microsoft.com/office/drawing/2014/main" id="{BE3FF2A3-10D9-4D47-B1DB-16EB999729DA}"/>
                  </a:ext>
                </a:extLst>
              </p:cNvPr>
              <p:cNvGrpSpPr/>
              <p:nvPr/>
            </p:nvGrpSpPr>
            <p:grpSpPr>
              <a:xfrm>
                <a:off x="7381149" y="2234058"/>
                <a:ext cx="943448" cy="1770121"/>
                <a:chOff x="3052708" y="1573367"/>
                <a:chExt cx="943448" cy="1770121"/>
              </a:xfrm>
            </p:grpSpPr>
            <p:sp>
              <p:nvSpPr>
                <p:cNvPr id="212" name="矩形 211">
                  <a:extLst>
                    <a:ext uri="{FF2B5EF4-FFF2-40B4-BE49-F238E27FC236}">
                      <a16:creationId xmlns:a16="http://schemas.microsoft.com/office/drawing/2014/main" id="{0EB511F9-9A02-4878-AEE6-DFFCC944D678}"/>
                    </a:ext>
                  </a:extLst>
                </p:cNvPr>
                <p:cNvSpPr/>
                <p:nvPr/>
              </p:nvSpPr>
              <p:spPr>
                <a:xfrm>
                  <a:off x="3052712" y="2009155"/>
                  <a:ext cx="943443" cy="336288"/>
                </a:xfrm>
                <a:prstGeom prst="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T</a:t>
                  </a:r>
                  <a:endParaRPr lang="zh-CN" altLang="en-US" b="1" dirty="0"/>
                </a:p>
              </p:txBody>
            </p:sp>
            <p:sp>
              <p:nvSpPr>
                <p:cNvPr id="213" name="矩形 212">
                  <a:extLst>
                    <a:ext uri="{FF2B5EF4-FFF2-40B4-BE49-F238E27FC236}">
                      <a16:creationId xmlns:a16="http://schemas.microsoft.com/office/drawing/2014/main" id="{1DE8254D-32BA-4348-B22F-A63B9BE9D8EB}"/>
                    </a:ext>
                  </a:extLst>
                </p:cNvPr>
                <p:cNvSpPr/>
                <p:nvPr/>
              </p:nvSpPr>
              <p:spPr>
                <a:xfrm>
                  <a:off x="3236439" y="3007200"/>
                  <a:ext cx="575987" cy="336288"/>
                </a:xfrm>
                <a:prstGeom prst="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S</a:t>
                  </a:r>
                  <a:endParaRPr lang="zh-CN" altLang="en-US" b="1" dirty="0"/>
                </a:p>
              </p:txBody>
            </p:sp>
            <p:sp>
              <p:nvSpPr>
                <p:cNvPr id="214" name="流程图: 手动操作 213">
                  <a:extLst>
                    <a:ext uri="{FF2B5EF4-FFF2-40B4-BE49-F238E27FC236}">
                      <a16:creationId xmlns:a16="http://schemas.microsoft.com/office/drawing/2014/main" id="{CE0BD5FB-21A2-4AD2-BE5A-810FE6411360}"/>
                    </a:ext>
                  </a:extLst>
                </p:cNvPr>
                <p:cNvSpPr/>
                <p:nvPr/>
              </p:nvSpPr>
              <p:spPr>
                <a:xfrm>
                  <a:off x="3052708" y="2431295"/>
                  <a:ext cx="943448" cy="540776"/>
                </a:xfrm>
                <a:prstGeom prst="flowChartManualOperati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M</a:t>
                  </a:r>
                  <a:endParaRPr lang="zh-CN" altLang="en-US" b="1" dirty="0"/>
                </a:p>
              </p:txBody>
            </p:sp>
            <p:cxnSp>
              <p:nvCxnSpPr>
                <p:cNvPr id="215" name="直接箭头连接符 214">
                  <a:extLst>
                    <a:ext uri="{FF2B5EF4-FFF2-40B4-BE49-F238E27FC236}">
                      <a16:creationId xmlns:a16="http://schemas.microsoft.com/office/drawing/2014/main" id="{FC1B6E02-D764-4307-86CF-8BBA7A7DEBA4}"/>
                    </a:ext>
                  </a:extLst>
                </p:cNvPr>
                <p:cNvCxnSpPr>
                  <a:cxnSpLocks/>
                  <a:endCxn id="212" idx="0"/>
                </p:cNvCxnSpPr>
                <p:nvPr/>
              </p:nvCxnSpPr>
              <p:spPr>
                <a:xfrm>
                  <a:off x="3524432" y="1573367"/>
                  <a:ext cx="2" cy="43578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grpSp>
          <p:sp>
            <p:nvSpPr>
              <p:cNvPr id="210" name="矩形: 圆角 209">
                <a:extLst>
                  <a:ext uri="{FF2B5EF4-FFF2-40B4-BE49-F238E27FC236}">
                    <a16:creationId xmlns:a16="http://schemas.microsoft.com/office/drawing/2014/main" id="{E7DD7FF1-0C35-4131-A6AD-5C0D9D6A1D43}"/>
                  </a:ext>
                </a:extLst>
              </p:cNvPr>
              <p:cNvSpPr/>
              <p:nvPr/>
            </p:nvSpPr>
            <p:spPr>
              <a:xfrm>
                <a:off x="7317507" y="3021416"/>
                <a:ext cx="1070732" cy="1007442"/>
              </a:xfrm>
              <a:prstGeom prst="roundRect">
                <a:avLst/>
              </a:prstGeom>
              <a:no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b="1"/>
              </a:p>
            </p:txBody>
          </p:sp>
          <p:cxnSp>
            <p:nvCxnSpPr>
              <p:cNvPr id="211" name="连接符: 肘形 210">
                <a:extLst>
                  <a:ext uri="{FF2B5EF4-FFF2-40B4-BE49-F238E27FC236}">
                    <a16:creationId xmlns:a16="http://schemas.microsoft.com/office/drawing/2014/main" id="{69DD2315-C7F7-4DD6-9560-869AEB7C5B53}"/>
                  </a:ext>
                </a:extLst>
              </p:cNvPr>
              <p:cNvCxnSpPr>
                <a:cxnSpLocks/>
                <a:stCxn id="212" idx="1"/>
                <a:endCxn id="210" idx="1"/>
              </p:cNvCxnSpPr>
              <p:nvPr/>
            </p:nvCxnSpPr>
            <p:spPr>
              <a:xfrm rot="10800000" flipV="1">
                <a:off x="7317507" y="2837989"/>
                <a:ext cx="63646" cy="687147"/>
              </a:xfrm>
              <a:prstGeom prst="bentConnector3">
                <a:avLst>
                  <a:gd name="adj1" fmla="val 341893"/>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53" name="组合 152">
              <a:extLst>
                <a:ext uri="{FF2B5EF4-FFF2-40B4-BE49-F238E27FC236}">
                  <a16:creationId xmlns:a16="http://schemas.microsoft.com/office/drawing/2014/main" id="{21CE16DA-3CC5-45E5-AC53-782F77F589A6}"/>
                </a:ext>
              </a:extLst>
            </p:cNvPr>
            <p:cNvGrpSpPr/>
            <p:nvPr/>
          </p:nvGrpSpPr>
          <p:grpSpPr>
            <a:xfrm>
              <a:off x="3557195" y="2298022"/>
              <a:ext cx="1070732" cy="1794800"/>
              <a:chOff x="7317507" y="2234058"/>
              <a:chExt cx="1070732" cy="1794800"/>
            </a:xfrm>
          </p:grpSpPr>
          <p:grpSp>
            <p:nvGrpSpPr>
              <p:cNvPr id="202" name="组合 201">
                <a:extLst>
                  <a:ext uri="{FF2B5EF4-FFF2-40B4-BE49-F238E27FC236}">
                    <a16:creationId xmlns:a16="http://schemas.microsoft.com/office/drawing/2014/main" id="{E7297469-35D5-40CB-92A0-A7AB5CA55D05}"/>
                  </a:ext>
                </a:extLst>
              </p:cNvPr>
              <p:cNvGrpSpPr/>
              <p:nvPr/>
            </p:nvGrpSpPr>
            <p:grpSpPr>
              <a:xfrm>
                <a:off x="7381149" y="2234058"/>
                <a:ext cx="943448" cy="1770121"/>
                <a:chOff x="3052708" y="1573367"/>
                <a:chExt cx="943448" cy="1770121"/>
              </a:xfrm>
            </p:grpSpPr>
            <p:sp>
              <p:nvSpPr>
                <p:cNvPr id="205" name="矩形 204">
                  <a:extLst>
                    <a:ext uri="{FF2B5EF4-FFF2-40B4-BE49-F238E27FC236}">
                      <a16:creationId xmlns:a16="http://schemas.microsoft.com/office/drawing/2014/main" id="{F259B493-0BAA-4E8D-9EE4-E264C9AFDE9A}"/>
                    </a:ext>
                  </a:extLst>
                </p:cNvPr>
                <p:cNvSpPr/>
                <p:nvPr/>
              </p:nvSpPr>
              <p:spPr>
                <a:xfrm>
                  <a:off x="3052712" y="2009155"/>
                  <a:ext cx="943443" cy="336288"/>
                </a:xfrm>
                <a:prstGeom prst="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T</a:t>
                  </a:r>
                  <a:endParaRPr lang="zh-CN" altLang="en-US" b="1" dirty="0"/>
                </a:p>
              </p:txBody>
            </p:sp>
            <p:sp>
              <p:nvSpPr>
                <p:cNvPr id="206" name="矩形 205">
                  <a:extLst>
                    <a:ext uri="{FF2B5EF4-FFF2-40B4-BE49-F238E27FC236}">
                      <a16:creationId xmlns:a16="http://schemas.microsoft.com/office/drawing/2014/main" id="{CB56C81D-1AFC-43FF-8B56-11F71F6E27D9}"/>
                    </a:ext>
                  </a:extLst>
                </p:cNvPr>
                <p:cNvSpPr/>
                <p:nvPr/>
              </p:nvSpPr>
              <p:spPr>
                <a:xfrm>
                  <a:off x="3236439" y="3007200"/>
                  <a:ext cx="575987" cy="336288"/>
                </a:xfrm>
                <a:prstGeom prst="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S</a:t>
                  </a:r>
                  <a:endParaRPr lang="zh-CN" altLang="en-US" b="1" dirty="0"/>
                </a:p>
              </p:txBody>
            </p:sp>
            <p:sp>
              <p:nvSpPr>
                <p:cNvPr id="207" name="流程图: 手动操作 206">
                  <a:extLst>
                    <a:ext uri="{FF2B5EF4-FFF2-40B4-BE49-F238E27FC236}">
                      <a16:creationId xmlns:a16="http://schemas.microsoft.com/office/drawing/2014/main" id="{65BE3E33-83FE-49C9-A405-D0D421B3D93C}"/>
                    </a:ext>
                  </a:extLst>
                </p:cNvPr>
                <p:cNvSpPr/>
                <p:nvPr/>
              </p:nvSpPr>
              <p:spPr>
                <a:xfrm>
                  <a:off x="3052708" y="2431295"/>
                  <a:ext cx="943448" cy="540776"/>
                </a:xfrm>
                <a:prstGeom prst="flowChartManualOperati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M</a:t>
                  </a:r>
                  <a:endParaRPr lang="zh-CN" altLang="en-US" b="1" dirty="0"/>
                </a:p>
              </p:txBody>
            </p:sp>
            <p:cxnSp>
              <p:nvCxnSpPr>
                <p:cNvPr id="208" name="直接箭头连接符 207">
                  <a:extLst>
                    <a:ext uri="{FF2B5EF4-FFF2-40B4-BE49-F238E27FC236}">
                      <a16:creationId xmlns:a16="http://schemas.microsoft.com/office/drawing/2014/main" id="{F45FC3FA-CB65-4EEB-B59F-FA5F5A931C76}"/>
                    </a:ext>
                  </a:extLst>
                </p:cNvPr>
                <p:cNvCxnSpPr>
                  <a:cxnSpLocks/>
                  <a:endCxn id="205" idx="0"/>
                </p:cNvCxnSpPr>
                <p:nvPr/>
              </p:nvCxnSpPr>
              <p:spPr>
                <a:xfrm>
                  <a:off x="3524432" y="1573367"/>
                  <a:ext cx="2" cy="43578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grpSp>
          <p:sp>
            <p:nvSpPr>
              <p:cNvPr id="203" name="矩形: 圆角 202">
                <a:extLst>
                  <a:ext uri="{FF2B5EF4-FFF2-40B4-BE49-F238E27FC236}">
                    <a16:creationId xmlns:a16="http://schemas.microsoft.com/office/drawing/2014/main" id="{FD1A4D4D-2EC4-4A26-B819-617CEB4ACD92}"/>
                  </a:ext>
                </a:extLst>
              </p:cNvPr>
              <p:cNvSpPr/>
              <p:nvPr/>
            </p:nvSpPr>
            <p:spPr>
              <a:xfrm>
                <a:off x="7317507" y="3021416"/>
                <a:ext cx="1070732" cy="1007442"/>
              </a:xfrm>
              <a:prstGeom prst="roundRect">
                <a:avLst/>
              </a:prstGeom>
              <a:no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b="1"/>
              </a:p>
            </p:txBody>
          </p:sp>
          <p:cxnSp>
            <p:nvCxnSpPr>
              <p:cNvPr id="204" name="连接符: 肘形 203">
                <a:extLst>
                  <a:ext uri="{FF2B5EF4-FFF2-40B4-BE49-F238E27FC236}">
                    <a16:creationId xmlns:a16="http://schemas.microsoft.com/office/drawing/2014/main" id="{23EF0A51-FFDA-408C-B226-22DB778EE50F}"/>
                  </a:ext>
                </a:extLst>
              </p:cNvPr>
              <p:cNvCxnSpPr>
                <a:cxnSpLocks/>
                <a:stCxn id="205" idx="1"/>
                <a:endCxn id="203" idx="1"/>
              </p:cNvCxnSpPr>
              <p:nvPr/>
            </p:nvCxnSpPr>
            <p:spPr>
              <a:xfrm rot="10800000" flipV="1">
                <a:off x="7317507" y="2837989"/>
                <a:ext cx="63646" cy="687147"/>
              </a:xfrm>
              <a:prstGeom prst="bentConnector3">
                <a:avLst>
                  <a:gd name="adj1" fmla="val 341893"/>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54" name="组合 153">
              <a:extLst>
                <a:ext uri="{FF2B5EF4-FFF2-40B4-BE49-F238E27FC236}">
                  <a16:creationId xmlns:a16="http://schemas.microsoft.com/office/drawing/2014/main" id="{3A1B2022-724D-42D0-BAF8-D4121E4EA719}"/>
                </a:ext>
              </a:extLst>
            </p:cNvPr>
            <p:cNvGrpSpPr/>
            <p:nvPr/>
          </p:nvGrpSpPr>
          <p:grpSpPr>
            <a:xfrm>
              <a:off x="5826234" y="4961026"/>
              <a:ext cx="538058" cy="246221"/>
              <a:chOff x="2629726" y="5002286"/>
              <a:chExt cx="506237" cy="246221"/>
            </a:xfrm>
          </p:grpSpPr>
          <p:sp>
            <p:nvSpPr>
              <p:cNvPr id="200" name="文本框 199">
                <a:extLst>
                  <a:ext uri="{FF2B5EF4-FFF2-40B4-BE49-F238E27FC236}">
                    <a16:creationId xmlns:a16="http://schemas.microsoft.com/office/drawing/2014/main" id="{4729C4CC-385A-4F35-AAAB-93BE168C1997}"/>
                  </a:ext>
                </a:extLst>
              </p:cNvPr>
              <p:cNvSpPr txBox="1"/>
              <p:nvPr/>
            </p:nvSpPr>
            <p:spPr>
              <a:xfrm>
                <a:off x="2629726" y="5002286"/>
                <a:ext cx="506237" cy="246221"/>
              </a:xfrm>
              <a:prstGeom prst="rect">
                <a:avLst/>
              </a:prstGeom>
              <a:noFill/>
            </p:spPr>
            <p:txBody>
              <a:bodyPr wrap="square" rtlCol="0">
                <a:spAutoFit/>
              </a:bodyPr>
              <a:lstStyle/>
              <a:p>
                <a:r>
                  <a:rPr lang="en-US" altLang="zh-CN" sz="1000" b="1" dirty="0" err="1"/>
                  <a:t>ReLU</a:t>
                </a:r>
                <a:endParaRPr lang="zh-CN" altLang="en-US" sz="1000" b="1" dirty="0"/>
              </a:p>
            </p:txBody>
          </p:sp>
          <p:sp>
            <p:nvSpPr>
              <p:cNvPr id="201" name="矩形 200">
                <a:extLst>
                  <a:ext uri="{FF2B5EF4-FFF2-40B4-BE49-F238E27FC236}">
                    <a16:creationId xmlns:a16="http://schemas.microsoft.com/office/drawing/2014/main" id="{E684D248-16CF-4AA0-A8FD-983C04C30CE7}"/>
                  </a:ext>
                </a:extLst>
              </p:cNvPr>
              <p:cNvSpPr/>
              <p:nvPr/>
            </p:nvSpPr>
            <p:spPr>
              <a:xfrm>
                <a:off x="2629726" y="5010842"/>
                <a:ext cx="45719" cy="20602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100" b="1"/>
              </a:p>
            </p:txBody>
          </p:sp>
        </p:grpSp>
        <p:grpSp>
          <p:nvGrpSpPr>
            <p:cNvPr id="155" name="组合 154">
              <a:extLst>
                <a:ext uri="{FF2B5EF4-FFF2-40B4-BE49-F238E27FC236}">
                  <a16:creationId xmlns:a16="http://schemas.microsoft.com/office/drawing/2014/main" id="{57CF3853-90C6-4691-8559-3BDCE6DAFE11}"/>
                </a:ext>
              </a:extLst>
            </p:cNvPr>
            <p:cNvGrpSpPr/>
            <p:nvPr/>
          </p:nvGrpSpPr>
          <p:grpSpPr>
            <a:xfrm>
              <a:off x="2504970" y="5356237"/>
              <a:ext cx="1609771" cy="251913"/>
              <a:chOff x="2486016" y="5909195"/>
              <a:chExt cx="1514568" cy="251913"/>
            </a:xfrm>
          </p:grpSpPr>
          <p:sp>
            <p:nvSpPr>
              <p:cNvPr id="198" name="矩形 197">
                <a:extLst>
                  <a:ext uri="{FF2B5EF4-FFF2-40B4-BE49-F238E27FC236}">
                    <a16:creationId xmlns:a16="http://schemas.microsoft.com/office/drawing/2014/main" id="{A7C58CB3-CCA2-4D84-A602-44269BBE78B3}"/>
                  </a:ext>
                </a:extLst>
              </p:cNvPr>
              <p:cNvSpPr/>
              <p:nvPr/>
            </p:nvSpPr>
            <p:spPr>
              <a:xfrm>
                <a:off x="2486016" y="5912535"/>
                <a:ext cx="411706" cy="24857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800" b="1" dirty="0"/>
                  <a:t>Conv</a:t>
                </a:r>
                <a:endParaRPr lang="zh-CN" altLang="en-US" sz="400" b="1" dirty="0"/>
              </a:p>
            </p:txBody>
          </p:sp>
          <p:sp>
            <p:nvSpPr>
              <p:cNvPr id="199" name="文本框 198">
                <a:extLst>
                  <a:ext uri="{FF2B5EF4-FFF2-40B4-BE49-F238E27FC236}">
                    <a16:creationId xmlns:a16="http://schemas.microsoft.com/office/drawing/2014/main" id="{B007B44E-2FBB-4727-91E4-189447D6D455}"/>
                  </a:ext>
                </a:extLst>
              </p:cNvPr>
              <p:cNvSpPr txBox="1"/>
              <p:nvPr/>
            </p:nvSpPr>
            <p:spPr>
              <a:xfrm>
                <a:off x="2846255" y="5909195"/>
                <a:ext cx="1154329" cy="246221"/>
              </a:xfrm>
              <a:prstGeom prst="rect">
                <a:avLst/>
              </a:prstGeom>
              <a:noFill/>
            </p:spPr>
            <p:txBody>
              <a:bodyPr wrap="square" rtlCol="0">
                <a:spAutoFit/>
              </a:bodyPr>
              <a:lstStyle/>
              <a:p>
                <a:r>
                  <a:rPr lang="en-US" altLang="zh-CN" sz="1000" b="1" dirty="0"/>
                  <a:t>Convolution</a:t>
                </a:r>
                <a:endParaRPr lang="zh-CN" altLang="en-US" sz="1000" b="1" dirty="0"/>
              </a:p>
            </p:txBody>
          </p:sp>
        </p:grpSp>
        <p:grpSp>
          <p:nvGrpSpPr>
            <p:cNvPr id="156" name="组合 155">
              <a:extLst>
                <a:ext uri="{FF2B5EF4-FFF2-40B4-BE49-F238E27FC236}">
                  <a16:creationId xmlns:a16="http://schemas.microsoft.com/office/drawing/2014/main" id="{57F16BFE-9B48-4250-97DB-9F0846942AE6}"/>
                </a:ext>
              </a:extLst>
            </p:cNvPr>
            <p:cNvGrpSpPr/>
            <p:nvPr/>
          </p:nvGrpSpPr>
          <p:grpSpPr>
            <a:xfrm>
              <a:off x="3905453" y="4877118"/>
              <a:ext cx="1666301" cy="553998"/>
              <a:chOff x="820184" y="5621159"/>
              <a:chExt cx="1567755" cy="553998"/>
            </a:xfrm>
          </p:grpSpPr>
          <p:sp>
            <p:nvSpPr>
              <p:cNvPr id="196" name="矩形 195">
                <a:extLst>
                  <a:ext uri="{FF2B5EF4-FFF2-40B4-BE49-F238E27FC236}">
                    <a16:creationId xmlns:a16="http://schemas.microsoft.com/office/drawing/2014/main" id="{301CD780-5DE1-4FCA-9364-B1D5972AD8BD}"/>
                  </a:ext>
                </a:extLst>
              </p:cNvPr>
              <p:cNvSpPr/>
              <p:nvPr/>
            </p:nvSpPr>
            <p:spPr>
              <a:xfrm>
                <a:off x="820184" y="5718199"/>
                <a:ext cx="447947" cy="206029"/>
              </a:xfrm>
              <a:prstGeom prst="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100" b="1" dirty="0"/>
                  <a:t>T</a:t>
                </a:r>
                <a:endParaRPr lang="zh-CN" altLang="en-US" sz="1100" b="1" dirty="0"/>
              </a:p>
            </p:txBody>
          </p:sp>
          <p:sp>
            <p:nvSpPr>
              <p:cNvPr id="197" name="文本框 196">
                <a:extLst>
                  <a:ext uri="{FF2B5EF4-FFF2-40B4-BE49-F238E27FC236}">
                    <a16:creationId xmlns:a16="http://schemas.microsoft.com/office/drawing/2014/main" id="{00060847-ABDB-44D8-9C88-668964488C2B}"/>
                  </a:ext>
                </a:extLst>
              </p:cNvPr>
              <p:cNvSpPr txBox="1"/>
              <p:nvPr/>
            </p:nvSpPr>
            <p:spPr>
              <a:xfrm>
                <a:off x="1223650" y="5621159"/>
                <a:ext cx="1164289" cy="553998"/>
              </a:xfrm>
              <a:prstGeom prst="rect">
                <a:avLst/>
              </a:prstGeom>
              <a:noFill/>
            </p:spPr>
            <p:txBody>
              <a:bodyPr wrap="square" rtlCol="0">
                <a:spAutoFit/>
              </a:bodyPr>
              <a:lstStyle/>
              <a:p>
                <a:r>
                  <a:rPr lang="en-US" altLang="zh-CN" sz="1000" b="1" dirty="0"/>
                  <a:t>Sampled Teacher Feature Map</a:t>
                </a:r>
                <a:endParaRPr lang="zh-CN" altLang="en-US" sz="1000" b="1" dirty="0"/>
              </a:p>
            </p:txBody>
          </p:sp>
        </p:grpSp>
        <p:grpSp>
          <p:nvGrpSpPr>
            <p:cNvPr id="157" name="组合 156">
              <a:extLst>
                <a:ext uri="{FF2B5EF4-FFF2-40B4-BE49-F238E27FC236}">
                  <a16:creationId xmlns:a16="http://schemas.microsoft.com/office/drawing/2014/main" id="{75B503EA-94F4-4187-8C94-22AF5E23D78D}"/>
                </a:ext>
              </a:extLst>
            </p:cNvPr>
            <p:cNvGrpSpPr/>
            <p:nvPr/>
          </p:nvGrpSpPr>
          <p:grpSpPr>
            <a:xfrm>
              <a:off x="3899062" y="5276656"/>
              <a:ext cx="1546766" cy="553998"/>
              <a:chOff x="813945" y="5621159"/>
              <a:chExt cx="1455290" cy="553998"/>
            </a:xfrm>
          </p:grpSpPr>
          <p:sp>
            <p:nvSpPr>
              <p:cNvPr id="194" name="矩形 193">
                <a:extLst>
                  <a:ext uri="{FF2B5EF4-FFF2-40B4-BE49-F238E27FC236}">
                    <a16:creationId xmlns:a16="http://schemas.microsoft.com/office/drawing/2014/main" id="{1017D222-3F6B-454C-A00C-6A7D5032DC59}"/>
                  </a:ext>
                </a:extLst>
              </p:cNvPr>
              <p:cNvSpPr/>
              <p:nvPr/>
            </p:nvSpPr>
            <p:spPr>
              <a:xfrm>
                <a:off x="813945" y="5717790"/>
                <a:ext cx="447947" cy="206030"/>
              </a:xfrm>
              <a:prstGeom prst="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100" b="1" dirty="0"/>
                  <a:t>S</a:t>
                </a:r>
                <a:endParaRPr lang="zh-CN" altLang="en-US" sz="1100" b="1" dirty="0"/>
              </a:p>
            </p:txBody>
          </p:sp>
          <p:sp>
            <p:nvSpPr>
              <p:cNvPr id="195" name="文本框 194">
                <a:extLst>
                  <a:ext uri="{FF2B5EF4-FFF2-40B4-BE49-F238E27FC236}">
                    <a16:creationId xmlns:a16="http://schemas.microsoft.com/office/drawing/2014/main" id="{D717390A-CBEE-4353-9CFE-BF4AD3EF4F42}"/>
                  </a:ext>
                </a:extLst>
              </p:cNvPr>
              <p:cNvSpPr txBox="1"/>
              <p:nvPr/>
            </p:nvSpPr>
            <p:spPr>
              <a:xfrm>
                <a:off x="1223650" y="5621159"/>
                <a:ext cx="1045585" cy="553998"/>
              </a:xfrm>
              <a:prstGeom prst="rect">
                <a:avLst/>
              </a:prstGeom>
              <a:noFill/>
            </p:spPr>
            <p:txBody>
              <a:bodyPr wrap="square" rtlCol="0">
                <a:spAutoFit/>
              </a:bodyPr>
              <a:lstStyle/>
              <a:p>
                <a:r>
                  <a:rPr lang="en-US" altLang="zh-CN" sz="1000" b="1" dirty="0"/>
                  <a:t>Pseudo Student</a:t>
                </a:r>
              </a:p>
              <a:p>
                <a:r>
                  <a:rPr lang="en-US" altLang="zh-CN" sz="1000" b="1" dirty="0"/>
                  <a:t>Feature Map</a:t>
                </a:r>
                <a:endParaRPr lang="zh-CN" altLang="en-US" sz="1000" b="1" dirty="0"/>
              </a:p>
            </p:txBody>
          </p:sp>
        </p:grpSp>
        <p:grpSp>
          <p:nvGrpSpPr>
            <p:cNvPr id="158" name="组合 157">
              <a:extLst>
                <a:ext uri="{FF2B5EF4-FFF2-40B4-BE49-F238E27FC236}">
                  <a16:creationId xmlns:a16="http://schemas.microsoft.com/office/drawing/2014/main" id="{E6BFBA7B-AC6B-4480-9496-088F8856D0BC}"/>
                </a:ext>
              </a:extLst>
            </p:cNvPr>
            <p:cNvGrpSpPr/>
            <p:nvPr/>
          </p:nvGrpSpPr>
          <p:grpSpPr>
            <a:xfrm>
              <a:off x="5707504" y="5329795"/>
              <a:ext cx="872070" cy="251889"/>
              <a:chOff x="4827530" y="5168829"/>
              <a:chExt cx="820495" cy="445820"/>
            </a:xfrm>
          </p:grpSpPr>
          <p:sp>
            <p:nvSpPr>
              <p:cNvPr id="192" name="文本框 191">
                <a:extLst>
                  <a:ext uri="{FF2B5EF4-FFF2-40B4-BE49-F238E27FC236}">
                    <a16:creationId xmlns:a16="http://schemas.microsoft.com/office/drawing/2014/main" id="{24176254-41B5-4144-BA37-DBED8199D5CB}"/>
                  </a:ext>
                </a:extLst>
              </p:cNvPr>
              <p:cNvSpPr txBox="1"/>
              <p:nvPr/>
            </p:nvSpPr>
            <p:spPr>
              <a:xfrm>
                <a:off x="4827530" y="5168829"/>
                <a:ext cx="820495" cy="435788"/>
              </a:xfrm>
              <a:prstGeom prst="rect">
                <a:avLst/>
              </a:prstGeom>
              <a:noFill/>
            </p:spPr>
            <p:txBody>
              <a:bodyPr wrap="square" rtlCol="0">
                <a:spAutoFit/>
              </a:bodyPr>
              <a:lstStyle/>
              <a:p>
                <a:pPr algn="ctr"/>
                <a:r>
                  <a:rPr lang="en-US" altLang="zh-CN" sz="1000" b="1" dirty="0"/>
                  <a:t>Decompose</a:t>
                </a:r>
              </a:p>
            </p:txBody>
          </p:sp>
          <p:cxnSp>
            <p:nvCxnSpPr>
              <p:cNvPr id="193" name="直接箭头连接符 192">
                <a:extLst>
                  <a:ext uri="{FF2B5EF4-FFF2-40B4-BE49-F238E27FC236}">
                    <a16:creationId xmlns:a16="http://schemas.microsoft.com/office/drawing/2014/main" id="{E71D9B27-71D2-450C-BB01-7E8C0C602CA4}"/>
                  </a:ext>
                </a:extLst>
              </p:cNvPr>
              <p:cNvCxnSpPr/>
              <p:nvPr/>
            </p:nvCxnSpPr>
            <p:spPr>
              <a:xfrm>
                <a:off x="4841889" y="5178861"/>
                <a:ext cx="2" cy="43578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grpSp>
        <p:grpSp>
          <p:nvGrpSpPr>
            <p:cNvPr id="159" name="组合 158">
              <a:extLst>
                <a:ext uri="{FF2B5EF4-FFF2-40B4-BE49-F238E27FC236}">
                  <a16:creationId xmlns:a16="http://schemas.microsoft.com/office/drawing/2014/main" id="{C73B15E9-4825-42BA-B31E-2B72EE81A789}"/>
                </a:ext>
              </a:extLst>
            </p:cNvPr>
            <p:cNvGrpSpPr/>
            <p:nvPr/>
          </p:nvGrpSpPr>
          <p:grpSpPr>
            <a:xfrm>
              <a:off x="2520537" y="4954061"/>
              <a:ext cx="1280079" cy="246221"/>
              <a:chOff x="5995500" y="5247868"/>
              <a:chExt cx="1204375" cy="246221"/>
            </a:xfrm>
          </p:grpSpPr>
          <p:sp>
            <p:nvSpPr>
              <p:cNvPr id="190" name="流程图: 手动操作 189">
                <a:extLst>
                  <a:ext uri="{FF2B5EF4-FFF2-40B4-BE49-F238E27FC236}">
                    <a16:creationId xmlns:a16="http://schemas.microsoft.com/office/drawing/2014/main" id="{3B81745A-1D95-49A6-BFEF-AA26FA8C9235}"/>
                  </a:ext>
                </a:extLst>
              </p:cNvPr>
              <p:cNvSpPr/>
              <p:nvPr/>
            </p:nvSpPr>
            <p:spPr>
              <a:xfrm>
                <a:off x="5995500" y="5247922"/>
                <a:ext cx="375697" cy="215346"/>
              </a:xfrm>
              <a:prstGeom prst="flowChartManualOperati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800" b="1" dirty="0"/>
                  <a:t>M</a:t>
                </a:r>
                <a:endParaRPr lang="zh-CN" altLang="en-US" sz="800" b="1" dirty="0"/>
              </a:p>
            </p:txBody>
          </p:sp>
          <p:sp>
            <p:nvSpPr>
              <p:cNvPr id="191" name="文本框 190">
                <a:extLst>
                  <a:ext uri="{FF2B5EF4-FFF2-40B4-BE49-F238E27FC236}">
                    <a16:creationId xmlns:a16="http://schemas.microsoft.com/office/drawing/2014/main" id="{FC01DDC8-1C31-44E4-B712-13B777CBC72C}"/>
                  </a:ext>
                </a:extLst>
              </p:cNvPr>
              <p:cNvSpPr txBox="1"/>
              <p:nvPr/>
            </p:nvSpPr>
            <p:spPr>
              <a:xfrm>
                <a:off x="6276402" y="5247868"/>
                <a:ext cx="923473" cy="246221"/>
              </a:xfrm>
              <a:prstGeom prst="rect">
                <a:avLst/>
              </a:prstGeom>
              <a:noFill/>
            </p:spPr>
            <p:txBody>
              <a:bodyPr wrap="square" rtlCol="0">
                <a:spAutoFit/>
              </a:bodyPr>
              <a:lstStyle/>
              <a:p>
                <a:r>
                  <a:rPr lang="en-US" altLang="zh-CN" sz="1000" b="1" dirty="0"/>
                  <a:t>Convolution</a:t>
                </a:r>
                <a:endParaRPr lang="zh-CN" altLang="en-US" sz="1000" b="1" dirty="0"/>
              </a:p>
            </p:txBody>
          </p:sp>
        </p:grpSp>
        <p:grpSp>
          <p:nvGrpSpPr>
            <p:cNvPr id="160" name="组合 159">
              <a:extLst>
                <a:ext uri="{FF2B5EF4-FFF2-40B4-BE49-F238E27FC236}">
                  <a16:creationId xmlns:a16="http://schemas.microsoft.com/office/drawing/2014/main" id="{4A61498A-3C11-4ED0-BF99-28E8F48B22DB}"/>
                </a:ext>
              </a:extLst>
            </p:cNvPr>
            <p:cNvGrpSpPr/>
            <p:nvPr/>
          </p:nvGrpSpPr>
          <p:grpSpPr>
            <a:xfrm>
              <a:off x="6794163" y="4935118"/>
              <a:ext cx="956555" cy="421438"/>
              <a:chOff x="4841889" y="5178861"/>
              <a:chExt cx="899984" cy="745906"/>
            </a:xfrm>
          </p:grpSpPr>
          <p:cxnSp>
            <p:nvCxnSpPr>
              <p:cNvPr id="188" name="直接箭头连接符 187">
                <a:extLst>
                  <a:ext uri="{FF2B5EF4-FFF2-40B4-BE49-F238E27FC236}">
                    <a16:creationId xmlns:a16="http://schemas.microsoft.com/office/drawing/2014/main" id="{966B62BF-B7DC-4FC8-9E00-DB0AE1095F1A}"/>
                  </a:ext>
                </a:extLst>
              </p:cNvPr>
              <p:cNvCxnSpPr/>
              <p:nvPr/>
            </p:nvCxnSpPr>
            <p:spPr>
              <a:xfrm>
                <a:off x="4841889" y="5178861"/>
                <a:ext cx="2" cy="43578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189" name="文本框 188">
                <a:extLst>
                  <a:ext uri="{FF2B5EF4-FFF2-40B4-BE49-F238E27FC236}">
                    <a16:creationId xmlns:a16="http://schemas.microsoft.com/office/drawing/2014/main" id="{58C8208C-7F06-48D2-AF4F-B424BB88F9F4}"/>
                  </a:ext>
                </a:extLst>
              </p:cNvPr>
              <p:cNvSpPr txBox="1"/>
              <p:nvPr/>
            </p:nvSpPr>
            <p:spPr>
              <a:xfrm>
                <a:off x="4849229" y="5216610"/>
                <a:ext cx="892644" cy="708157"/>
              </a:xfrm>
              <a:prstGeom prst="rect">
                <a:avLst/>
              </a:prstGeom>
              <a:noFill/>
            </p:spPr>
            <p:txBody>
              <a:bodyPr wrap="square" rtlCol="0">
                <a:spAutoFit/>
              </a:bodyPr>
              <a:lstStyle/>
              <a:p>
                <a:r>
                  <a:rPr lang="en-US" altLang="zh-CN" sz="1000" b="1" dirty="0"/>
                  <a:t>Take Sample</a:t>
                </a:r>
                <a:endParaRPr lang="zh-CN" altLang="en-US" sz="1000" b="1" dirty="0"/>
              </a:p>
            </p:txBody>
          </p:sp>
        </p:grpSp>
        <p:grpSp>
          <p:nvGrpSpPr>
            <p:cNvPr id="161" name="组合 160">
              <a:extLst>
                <a:ext uri="{FF2B5EF4-FFF2-40B4-BE49-F238E27FC236}">
                  <a16:creationId xmlns:a16="http://schemas.microsoft.com/office/drawing/2014/main" id="{01F00F8A-3D80-4DC5-88FE-5E609E0FAF48}"/>
                </a:ext>
              </a:extLst>
            </p:cNvPr>
            <p:cNvGrpSpPr/>
            <p:nvPr/>
          </p:nvGrpSpPr>
          <p:grpSpPr>
            <a:xfrm>
              <a:off x="2078796" y="4288649"/>
              <a:ext cx="5934375" cy="492222"/>
              <a:chOff x="2270979" y="4350915"/>
              <a:chExt cx="5934375" cy="492222"/>
            </a:xfrm>
          </p:grpSpPr>
          <p:grpSp>
            <p:nvGrpSpPr>
              <p:cNvPr id="170" name="组合 169">
                <a:extLst>
                  <a:ext uri="{FF2B5EF4-FFF2-40B4-BE49-F238E27FC236}">
                    <a16:creationId xmlns:a16="http://schemas.microsoft.com/office/drawing/2014/main" id="{663263BD-4AB2-4A18-85B9-92F2DAE060AA}"/>
                  </a:ext>
                </a:extLst>
              </p:cNvPr>
              <p:cNvGrpSpPr/>
              <p:nvPr/>
            </p:nvGrpSpPr>
            <p:grpSpPr>
              <a:xfrm>
                <a:off x="3881390" y="4496884"/>
                <a:ext cx="3634124" cy="266086"/>
                <a:chOff x="1722267" y="4085435"/>
                <a:chExt cx="3634124" cy="266086"/>
              </a:xfrm>
            </p:grpSpPr>
            <p:grpSp>
              <p:nvGrpSpPr>
                <p:cNvPr id="174" name="组合 173">
                  <a:extLst>
                    <a:ext uri="{FF2B5EF4-FFF2-40B4-BE49-F238E27FC236}">
                      <a16:creationId xmlns:a16="http://schemas.microsoft.com/office/drawing/2014/main" id="{50B6CAB0-6B09-4B13-9940-B306B2B9781F}"/>
                    </a:ext>
                  </a:extLst>
                </p:cNvPr>
                <p:cNvGrpSpPr/>
                <p:nvPr/>
              </p:nvGrpSpPr>
              <p:grpSpPr>
                <a:xfrm>
                  <a:off x="1722267" y="4086380"/>
                  <a:ext cx="1660125" cy="253783"/>
                  <a:chOff x="1731145" y="3857938"/>
                  <a:chExt cx="1660125" cy="581569"/>
                </a:xfrm>
              </p:grpSpPr>
              <p:sp>
                <p:nvSpPr>
                  <p:cNvPr id="184" name="矩形 183">
                    <a:extLst>
                      <a:ext uri="{FF2B5EF4-FFF2-40B4-BE49-F238E27FC236}">
                        <a16:creationId xmlns:a16="http://schemas.microsoft.com/office/drawing/2014/main" id="{01D99311-3876-4BEB-8622-D8C911DC17A7}"/>
                      </a:ext>
                    </a:extLst>
                  </p:cNvPr>
                  <p:cNvSpPr/>
                  <p:nvPr/>
                </p:nvSpPr>
                <p:spPr>
                  <a:xfrm>
                    <a:off x="2388093" y="3872945"/>
                    <a:ext cx="754603" cy="56656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185" name="矩形 184">
                    <a:extLst>
                      <a:ext uri="{FF2B5EF4-FFF2-40B4-BE49-F238E27FC236}">
                        <a16:creationId xmlns:a16="http://schemas.microsoft.com/office/drawing/2014/main" id="{E094D259-1255-488A-A97F-63E88C9339D9}"/>
                      </a:ext>
                    </a:extLst>
                  </p:cNvPr>
                  <p:cNvSpPr/>
                  <p:nvPr/>
                </p:nvSpPr>
                <p:spPr>
                  <a:xfrm>
                    <a:off x="3302491" y="3857938"/>
                    <a:ext cx="88779" cy="57812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86" name="直接箭头连接符 185">
                    <a:extLst>
                      <a:ext uri="{FF2B5EF4-FFF2-40B4-BE49-F238E27FC236}">
                        <a16:creationId xmlns:a16="http://schemas.microsoft.com/office/drawing/2014/main" id="{36904370-7BC0-4A4A-AE6D-90F4FB01E65B}"/>
                      </a:ext>
                    </a:extLst>
                  </p:cNvPr>
                  <p:cNvCxnSpPr>
                    <a:cxnSpLocks/>
                    <a:stCxn id="184" idx="3"/>
                    <a:endCxn id="185" idx="1"/>
                  </p:cNvCxnSpPr>
                  <p:nvPr/>
                </p:nvCxnSpPr>
                <p:spPr>
                  <a:xfrm flipV="1">
                    <a:off x="3142696" y="4147003"/>
                    <a:ext cx="159795" cy="9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直接箭头连接符 186">
                    <a:extLst>
                      <a:ext uri="{FF2B5EF4-FFF2-40B4-BE49-F238E27FC236}">
                        <a16:creationId xmlns:a16="http://schemas.microsoft.com/office/drawing/2014/main" id="{336C12C1-96F6-45F6-8ADA-79241ED9B595}"/>
                      </a:ext>
                    </a:extLst>
                  </p:cNvPr>
                  <p:cNvCxnSpPr>
                    <a:cxnSpLocks/>
                    <a:endCxn id="184" idx="1"/>
                  </p:cNvCxnSpPr>
                  <p:nvPr/>
                </p:nvCxnSpPr>
                <p:spPr>
                  <a:xfrm flipV="1">
                    <a:off x="1731145" y="4156226"/>
                    <a:ext cx="656948" cy="10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75" name="组合 174">
                  <a:extLst>
                    <a:ext uri="{FF2B5EF4-FFF2-40B4-BE49-F238E27FC236}">
                      <a16:creationId xmlns:a16="http://schemas.microsoft.com/office/drawing/2014/main" id="{A902F0E4-5DE1-4C9A-9124-09EF8F4BA37D}"/>
                    </a:ext>
                  </a:extLst>
                </p:cNvPr>
                <p:cNvGrpSpPr/>
                <p:nvPr/>
              </p:nvGrpSpPr>
              <p:grpSpPr>
                <a:xfrm>
                  <a:off x="3382392" y="4085435"/>
                  <a:ext cx="1973999" cy="266086"/>
                  <a:chOff x="3382392" y="3968673"/>
                  <a:chExt cx="1973999" cy="412018"/>
                </a:xfrm>
              </p:grpSpPr>
              <p:cxnSp>
                <p:nvCxnSpPr>
                  <p:cNvPr id="176" name="直接箭头连接符 175">
                    <a:extLst>
                      <a:ext uri="{FF2B5EF4-FFF2-40B4-BE49-F238E27FC236}">
                        <a16:creationId xmlns:a16="http://schemas.microsoft.com/office/drawing/2014/main" id="{52B39353-6374-4621-B2EF-9BA0EE350DBA}"/>
                      </a:ext>
                    </a:extLst>
                  </p:cNvPr>
                  <p:cNvCxnSpPr>
                    <a:cxnSpLocks/>
                    <a:stCxn id="185" idx="3"/>
                    <a:endCxn id="180" idx="1"/>
                  </p:cNvCxnSpPr>
                  <p:nvPr/>
                </p:nvCxnSpPr>
                <p:spPr>
                  <a:xfrm>
                    <a:off x="3382392" y="4165461"/>
                    <a:ext cx="310719" cy="9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0" name="矩形 179">
                    <a:extLst>
                      <a:ext uri="{FF2B5EF4-FFF2-40B4-BE49-F238E27FC236}">
                        <a16:creationId xmlns:a16="http://schemas.microsoft.com/office/drawing/2014/main" id="{633AF154-8D9D-4223-A1B8-B899F0CDD357}"/>
                      </a:ext>
                    </a:extLst>
                  </p:cNvPr>
                  <p:cNvSpPr/>
                  <p:nvPr/>
                </p:nvSpPr>
                <p:spPr>
                  <a:xfrm>
                    <a:off x="3693111" y="3968673"/>
                    <a:ext cx="754603" cy="412018"/>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181" name="矩形 180">
                    <a:extLst>
                      <a:ext uri="{FF2B5EF4-FFF2-40B4-BE49-F238E27FC236}">
                        <a16:creationId xmlns:a16="http://schemas.microsoft.com/office/drawing/2014/main" id="{8D6821F2-CF89-4077-891C-1CBBA5545655}"/>
                      </a:ext>
                    </a:extLst>
                  </p:cNvPr>
                  <p:cNvSpPr/>
                  <p:nvPr/>
                </p:nvSpPr>
                <p:spPr>
                  <a:xfrm>
                    <a:off x="4627056" y="3977947"/>
                    <a:ext cx="79902" cy="375013"/>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82" name="直接箭头连接符 181">
                    <a:extLst>
                      <a:ext uri="{FF2B5EF4-FFF2-40B4-BE49-F238E27FC236}">
                        <a16:creationId xmlns:a16="http://schemas.microsoft.com/office/drawing/2014/main" id="{A0795AAF-16CB-47CF-BFEB-6B7B1D2DD1A6}"/>
                      </a:ext>
                    </a:extLst>
                  </p:cNvPr>
                  <p:cNvCxnSpPr>
                    <a:cxnSpLocks/>
                    <a:stCxn id="180" idx="3"/>
                    <a:endCxn id="181" idx="1"/>
                  </p:cNvCxnSpPr>
                  <p:nvPr/>
                </p:nvCxnSpPr>
                <p:spPr>
                  <a:xfrm flipV="1">
                    <a:off x="4447714" y="4165453"/>
                    <a:ext cx="179342" cy="9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直接箭头连接符 182">
                    <a:extLst>
                      <a:ext uri="{FF2B5EF4-FFF2-40B4-BE49-F238E27FC236}">
                        <a16:creationId xmlns:a16="http://schemas.microsoft.com/office/drawing/2014/main" id="{03C268F9-C62A-4B42-BBEC-998FACBC948A}"/>
                      </a:ext>
                    </a:extLst>
                  </p:cNvPr>
                  <p:cNvCxnSpPr>
                    <a:cxnSpLocks/>
                    <a:stCxn id="181" idx="3"/>
                  </p:cNvCxnSpPr>
                  <p:nvPr/>
                </p:nvCxnSpPr>
                <p:spPr>
                  <a:xfrm>
                    <a:off x="4706958" y="4165453"/>
                    <a:ext cx="649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71" name="组合 170">
                <a:extLst>
                  <a:ext uri="{FF2B5EF4-FFF2-40B4-BE49-F238E27FC236}">
                    <a16:creationId xmlns:a16="http://schemas.microsoft.com/office/drawing/2014/main" id="{AA46BDB1-2A05-4406-9044-9D7504CFC541}"/>
                  </a:ext>
                </a:extLst>
              </p:cNvPr>
              <p:cNvGrpSpPr/>
              <p:nvPr/>
            </p:nvGrpSpPr>
            <p:grpSpPr>
              <a:xfrm>
                <a:off x="2270979" y="4350915"/>
                <a:ext cx="5934375" cy="492222"/>
                <a:chOff x="119083" y="678467"/>
                <a:chExt cx="5934375" cy="644025"/>
              </a:xfrm>
            </p:grpSpPr>
            <p:sp>
              <p:nvSpPr>
                <p:cNvPr id="172" name="文本框 171">
                  <a:extLst>
                    <a:ext uri="{FF2B5EF4-FFF2-40B4-BE49-F238E27FC236}">
                      <a16:creationId xmlns:a16="http://schemas.microsoft.com/office/drawing/2014/main" id="{09E201C7-3BFD-4029-91CB-AF5B662171FA}"/>
                    </a:ext>
                  </a:extLst>
                </p:cNvPr>
                <p:cNvSpPr txBox="1"/>
                <p:nvPr/>
              </p:nvSpPr>
              <p:spPr>
                <a:xfrm>
                  <a:off x="828774" y="678467"/>
                  <a:ext cx="1125804" cy="338556"/>
                </a:xfrm>
                <a:prstGeom prst="rect">
                  <a:avLst/>
                </a:prstGeom>
                <a:noFill/>
              </p:spPr>
              <p:txBody>
                <a:bodyPr wrap="square" rtlCol="0">
                  <a:spAutoFit/>
                </a:bodyPr>
                <a:lstStyle/>
                <a:p>
                  <a:r>
                    <a:rPr lang="en-US" altLang="zh-CN" sz="1600" b="1" dirty="0"/>
                    <a:t>Student</a:t>
                  </a:r>
                  <a:endParaRPr lang="zh-CN" altLang="en-US" sz="1600" b="1" dirty="0"/>
                </a:p>
              </p:txBody>
            </p:sp>
            <p:sp>
              <p:nvSpPr>
                <p:cNvPr id="173" name="矩形 172">
                  <a:extLst>
                    <a:ext uri="{FF2B5EF4-FFF2-40B4-BE49-F238E27FC236}">
                      <a16:creationId xmlns:a16="http://schemas.microsoft.com/office/drawing/2014/main" id="{F63FA169-A842-4610-87AA-56B4E58D2835}"/>
                    </a:ext>
                  </a:extLst>
                </p:cNvPr>
                <p:cNvSpPr/>
                <p:nvPr/>
              </p:nvSpPr>
              <p:spPr>
                <a:xfrm>
                  <a:off x="119083" y="725447"/>
                  <a:ext cx="5934375" cy="597045"/>
                </a:xfrm>
                <a:prstGeom prst="rect">
                  <a:avLst/>
                </a:prstGeom>
                <a:noFill/>
                <a:ln w="9525" cap="flat" cmpd="sng" algn="ctr">
                  <a:solidFill>
                    <a:schemeClr val="accent1"/>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sp>
          <p:nvSpPr>
            <p:cNvPr id="162" name="矩形 161">
              <a:extLst>
                <a:ext uri="{FF2B5EF4-FFF2-40B4-BE49-F238E27FC236}">
                  <a16:creationId xmlns:a16="http://schemas.microsoft.com/office/drawing/2014/main" id="{C6212C72-D2F4-4AFA-BB54-A4206459EBFD}"/>
                </a:ext>
              </a:extLst>
            </p:cNvPr>
            <p:cNvSpPr/>
            <p:nvPr/>
          </p:nvSpPr>
          <p:spPr>
            <a:xfrm>
              <a:off x="2078797" y="2045584"/>
              <a:ext cx="5934376" cy="597046"/>
            </a:xfrm>
            <a:prstGeom prst="rect">
              <a:avLst/>
            </a:prstGeom>
            <a:noFill/>
            <a:ln w="9525" cap="flat" cmpd="sng" algn="ctr">
              <a:solidFill>
                <a:schemeClr val="accent1"/>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762214EB-2672-4CEF-B783-361A713D28A2}"/>
                    </a:ext>
                  </a:extLst>
                </p:cNvPr>
                <p:cNvSpPr txBox="1"/>
                <p:nvPr/>
              </p:nvSpPr>
              <p:spPr>
                <a:xfrm>
                  <a:off x="3129026" y="2800392"/>
                  <a:ext cx="342594" cy="892552"/>
                </a:xfrm>
                <a:prstGeom prst="rect">
                  <a:avLst/>
                </a:prstGeom>
                <a:noFill/>
              </p:spPr>
              <p:txBody>
                <a:bodyPr wrap="none" rtlCol="0">
                  <a:spAutoFit/>
                </a:bodyPr>
                <a:lstStyle/>
                <a:p>
                  <a:pPr algn="ctr"/>
                  <a:r>
                    <a:rPr lang="en-US" altLang="zh-CN" sz="1000" b="1" dirty="0">
                      <a:solidFill>
                        <a:srgbClr val="ED7D31"/>
                      </a:solidFill>
                    </a:rPr>
                    <a:t>T</a:t>
                  </a:r>
                </a:p>
                <a:p>
                  <a:pPr algn="ctr"/>
                  <a14:m>
                    <m:oMathPara xmlns:m="http://schemas.openxmlformats.org/officeDocument/2006/math">
                      <m:oMathParaPr>
                        <m:jc m:val="centerGroup"/>
                      </m:oMathParaPr>
                      <m:oMath xmlns:m="http://schemas.openxmlformats.org/officeDocument/2006/math">
                        <m:r>
                          <a:rPr lang="en-US" altLang="zh-CN" sz="1200" b="1">
                            <a:solidFill>
                              <a:srgbClr val="ED7D31"/>
                            </a:solidFill>
                            <a:latin typeface="Cambria Math" panose="02040503050406030204" pitchFamily="18" charset="0"/>
                          </a:rPr>
                          <m:t>≈</m:t>
                        </m:r>
                      </m:oMath>
                    </m:oMathPara>
                  </a14:m>
                  <a:endParaRPr lang="en-US" altLang="zh-CN" sz="1200" b="1" dirty="0">
                    <a:solidFill>
                      <a:srgbClr val="ED7D31"/>
                    </a:solidFill>
                  </a:endParaRPr>
                </a:p>
                <a:p>
                  <a:pPr algn="ctr"/>
                  <a:r>
                    <a:rPr lang="en-US" altLang="zh-CN" sz="1000" b="1" dirty="0">
                      <a:solidFill>
                        <a:srgbClr val="ED7D31"/>
                      </a:solidFill>
                    </a:rPr>
                    <a:t>M</a:t>
                  </a:r>
                </a:p>
                <a:p>
                  <a:pPr algn="ctr"/>
                  <a:r>
                    <a:rPr lang="en-US" altLang="zh-CN" sz="1000" b="1" dirty="0">
                      <a:solidFill>
                        <a:srgbClr val="ED7D31"/>
                      </a:solidFill>
                    </a:rPr>
                    <a:t>*</a:t>
                  </a:r>
                </a:p>
                <a:p>
                  <a:pPr algn="ctr"/>
                  <a:r>
                    <a:rPr lang="en-US" altLang="zh-CN" sz="1000" b="1" dirty="0">
                      <a:solidFill>
                        <a:srgbClr val="ED7D31"/>
                      </a:solidFill>
                    </a:rPr>
                    <a:t>S</a:t>
                  </a:r>
                  <a:endParaRPr lang="zh-CN" altLang="en-US" sz="1000" b="1" dirty="0">
                    <a:solidFill>
                      <a:srgbClr val="ED7D31"/>
                    </a:solidFill>
                  </a:endParaRPr>
                </a:p>
              </p:txBody>
            </p:sp>
          </mc:Choice>
          <mc:Fallback xmlns="">
            <p:sp>
              <p:nvSpPr>
                <p:cNvPr id="163" name="文本框 162">
                  <a:extLst>
                    <a:ext uri="{FF2B5EF4-FFF2-40B4-BE49-F238E27FC236}">
                      <a16:creationId xmlns:a16="http://schemas.microsoft.com/office/drawing/2014/main" id="{762214EB-2672-4CEF-B783-361A713D28A2}"/>
                    </a:ext>
                  </a:extLst>
                </p:cNvPr>
                <p:cNvSpPr txBox="1">
                  <a:spLocks noRot="1" noChangeAspect="1" noMove="1" noResize="1" noEditPoints="1" noAdjustHandles="1" noChangeArrowheads="1" noChangeShapeType="1" noTextEdit="1"/>
                </p:cNvSpPr>
                <p:nvPr/>
              </p:nvSpPr>
              <p:spPr>
                <a:xfrm>
                  <a:off x="3129026" y="2800392"/>
                  <a:ext cx="342594" cy="892552"/>
                </a:xfrm>
                <a:prstGeom prst="rect">
                  <a:avLst/>
                </a:prstGeom>
                <a:blipFill>
                  <a:blip r:embed="rId4"/>
                  <a:stretch>
                    <a:fillRect/>
                  </a:stretch>
                </a:blipFill>
              </p:spPr>
              <p:txBody>
                <a:bodyPr/>
                <a:lstStyle/>
                <a:p>
                  <a:r>
                    <a:rPr lang="zh-CN" altLang="en-US">
                      <a:noFill/>
                    </a:rPr>
                    <a:t> </a:t>
                  </a:r>
                </a:p>
              </p:txBody>
            </p:sp>
          </mc:Fallback>
        </mc:AlternateContent>
        <p:grpSp>
          <p:nvGrpSpPr>
            <p:cNvPr id="164" name="组合 163">
              <a:extLst>
                <a:ext uri="{FF2B5EF4-FFF2-40B4-BE49-F238E27FC236}">
                  <a16:creationId xmlns:a16="http://schemas.microsoft.com/office/drawing/2014/main" id="{15D2296A-E57A-46BE-A1B7-9AD971B1743B}"/>
                </a:ext>
              </a:extLst>
            </p:cNvPr>
            <p:cNvGrpSpPr/>
            <p:nvPr/>
          </p:nvGrpSpPr>
          <p:grpSpPr>
            <a:xfrm>
              <a:off x="6941196" y="5226494"/>
              <a:ext cx="670290" cy="458493"/>
              <a:chOff x="8952747" y="5835904"/>
              <a:chExt cx="670290" cy="458493"/>
            </a:xfrm>
          </p:grpSpPr>
          <p:sp>
            <p:nvSpPr>
              <p:cNvPr id="168" name="文本框 167">
                <a:extLst>
                  <a:ext uri="{FF2B5EF4-FFF2-40B4-BE49-F238E27FC236}">
                    <a16:creationId xmlns:a16="http://schemas.microsoft.com/office/drawing/2014/main" id="{AC1DEAA0-B581-4F08-8056-D965638CF407}"/>
                  </a:ext>
                </a:extLst>
              </p:cNvPr>
              <p:cNvSpPr txBox="1"/>
              <p:nvPr/>
            </p:nvSpPr>
            <p:spPr>
              <a:xfrm>
                <a:off x="8952747" y="5952902"/>
                <a:ext cx="670290" cy="246221"/>
              </a:xfrm>
              <a:prstGeom prst="rect">
                <a:avLst/>
              </a:prstGeom>
              <a:noFill/>
            </p:spPr>
            <p:txBody>
              <a:bodyPr wrap="square" rtlCol="0">
                <a:spAutoFit/>
              </a:bodyPr>
              <a:lstStyle/>
              <a:p>
                <a:r>
                  <a:rPr lang="en-US" altLang="zh-CN" sz="1000" b="1" dirty="0"/>
                  <a:t>Close to</a:t>
                </a:r>
                <a:endParaRPr lang="zh-CN" altLang="en-US" sz="1000" b="1" dirty="0"/>
              </a:p>
            </p:txBody>
          </p:sp>
          <p:cxnSp>
            <p:nvCxnSpPr>
              <p:cNvPr id="169" name="直接箭头连接符 168">
                <a:extLst>
                  <a:ext uri="{FF2B5EF4-FFF2-40B4-BE49-F238E27FC236}">
                    <a16:creationId xmlns:a16="http://schemas.microsoft.com/office/drawing/2014/main" id="{9F037027-47D8-4124-A768-F615EAFEFE04}"/>
                  </a:ext>
                </a:extLst>
              </p:cNvPr>
              <p:cNvCxnSpPr>
                <a:cxnSpLocks/>
              </p:cNvCxnSpPr>
              <p:nvPr/>
            </p:nvCxnSpPr>
            <p:spPr>
              <a:xfrm>
                <a:off x="8961266" y="5835904"/>
                <a:ext cx="0" cy="458493"/>
              </a:xfrm>
              <a:prstGeom prst="straightConnector1">
                <a:avLst/>
              </a:prstGeom>
              <a:ln w="38100">
                <a:solidFill>
                  <a:schemeClr val="accent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65" name="直接箭头连接符 164">
              <a:extLst>
                <a:ext uri="{FF2B5EF4-FFF2-40B4-BE49-F238E27FC236}">
                  <a16:creationId xmlns:a16="http://schemas.microsoft.com/office/drawing/2014/main" id="{AAEA4DAF-3A11-412E-85BD-FD61CFB825D6}"/>
                </a:ext>
              </a:extLst>
            </p:cNvPr>
            <p:cNvCxnSpPr>
              <a:cxnSpLocks/>
            </p:cNvCxnSpPr>
            <p:nvPr/>
          </p:nvCxnSpPr>
          <p:spPr>
            <a:xfrm>
              <a:off x="4092561" y="4103208"/>
              <a:ext cx="0" cy="458493"/>
            </a:xfrm>
            <a:prstGeom prst="straightConnector1">
              <a:avLst/>
            </a:prstGeom>
            <a:ln w="38100">
              <a:solidFill>
                <a:schemeClr val="accent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D0CC1807-0501-49DE-AFFD-C346529407D9}"/>
                </a:ext>
              </a:extLst>
            </p:cNvPr>
            <p:cNvCxnSpPr>
              <a:cxnSpLocks/>
            </p:cNvCxnSpPr>
            <p:nvPr/>
          </p:nvCxnSpPr>
          <p:spPr>
            <a:xfrm>
              <a:off x="5490802" y="4095308"/>
              <a:ext cx="0" cy="458493"/>
            </a:xfrm>
            <a:prstGeom prst="straightConnector1">
              <a:avLst/>
            </a:prstGeom>
            <a:ln w="38100">
              <a:solidFill>
                <a:schemeClr val="accent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C39FA612-7ABE-4E60-A474-80A8B4460A60}"/>
                </a:ext>
              </a:extLst>
            </p:cNvPr>
            <p:cNvCxnSpPr>
              <a:cxnSpLocks/>
            </p:cNvCxnSpPr>
            <p:nvPr/>
          </p:nvCxnSpPr>
          <p:spPr>
            <a:xfrm>
              <a:off x="7066057" y="4103208"/>
              <a:ext cx="0" cy="458493"/>
            </a:xfrm>
            <a:prstGeom prst="straightConnector1">
              <a:avLst/>
            </a:prstGeom>
            <a:ln w="38100">
              <a:solidFill>
                <a:schemeClr val="accent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03C9581D-6049-4D8C-90A9-33FE47614713}"/>
              </a:ext>
            </a:extLst>
          </p:cNvPr>
          <p:cNvSpPr/>
          <p:nvPr/>
        </p:nvSpPr>
        <p:spPr>
          <a:xfrm>
            <a:off x="2695743" y="6255230"/>
            <a:ext cx="8488320" cy="369332"/>
          </a:xfrm>
          <a:prstGeom prst="rect">
            <a:avLst/>
          </a:prstGeom>
        </p:spPr>
        <p:txBody>
          <a:bodyPr wrap="square">
            <a:spAutoFit/>
          </a:bodyPr>
          <a:lstStyle/>
          <a:p>
            <a:r>
              <a:rPr lang="en-US" altLang="zh-CN" kern="100" dirty="0">
                <a:solidFill>
                  <a:schemeClr val="tx1">
                    <a:lumMod val="75000"/>
                    <a:lumOff val="25000"/>
                  </a:schemeClr>
                </a:solidFill>
                <a:ea typeface="M PLUS 1" pitchFamily="2" charset="-128"/>
                <a:cs typeface="Arial" panose="020B0604020202020204" pitchFamily="34" charset="0"/>
              </a:rPr>
              <a:t>Use large-size plain model to compute an initialization of the small-size plain model.</a:t>
            </a:r>
            <a:endParaRPr lang="zh-CN" altLang="en-US"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110749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FB429-08A2-4A04-975B-04A331AB69BC}"/>
              </a:ext>
            </a:extLst>
          </p:cNvPr>
          <p:cNvSpPr>
            <a:spLocks noGrp="1"/>
          </p:cNvSpPr>
          <p:nvPr>
            <p:ph type="title"/>
          </p:nvPr>
        </p:nvSpPr>
        <p:spPr/>
        <p:txBody>
          <a:bodyPr/>
          <a:lstStyle/>
          <a:p>
            <a:r>
              <a:rPr lang="en-US" altLang="zh-CN" dirty="0"/>
              <a:t>Results</a:t>
            </a:r>
            <a:endParaRPr lang="zh-CN" altLang="en-US" dirty="0"/>
          </a:p>
        </p:txBody>
      </p:sp>
      <p:pic>
        <p:nvPicPr>
          <p:cNvPr id="4" name="图片 3">
            <a:extLst>
              <a:ext uri="{FF2B5EF4-FFF2-40B4-BE49-F238E27FC236}">
                <a16:creationId xmlns:a16="http://schemas.microsoft.com/office/drawing/2014/main" id="{BA8CE7AB-F036-4330-BB78-589BA07A871D}"/>
              </a:ext>
            </a:extLst>
          </p:cNvPr>
          <p:cNvPicPr>
            <a:picLocks noChangeAspect="1"/>
          </p:cNvPicPr>
          <p:nvPr/>
        </p:nvPicPr>
        <p:blipFill rotWithShape="1">
          <a:blip r:embed="rId3"/>
          <a:srcRect b="63056"/>
          <a:stretch/>
        </p:blipFill>
        <p:spPr>
          <a:xfrm>
            <a:off x="1105818" y="2324560"/>
            <a:ext cx="9649858" cy="2960860"/>
          </a:xfrm>
          <a:prstGeom prst="rect">
            <a:avLst/>
          </a:prstGeom>
        </p:spPr>
      </p:pic>
      <p:sp>
        <p:nvSpPr>
          <p:cNvPr id="5" name="内容占位符 2">
            <a:extLst>
              <a:ext uri="{FF2B5EF4-FFF2-40B4-BE49-F238E27FC236}">
                <a16:creationId xmlns:a16="http://schemas.microsoft.com/office/drawing/2014/main" id="{16BD1E02-7609-47DC-B0FD-7CB15BEC15E3}"/>
              </a:ext>
            </a:extLst>
          </p:cNvPr>
          <p:cNvSpPr>
            <a:spLocks noGrp="1"/>
          </p:cNvSpPr>
          <p:nvPr>
            <p:ph idx="1"/>
          </p:nvPr>
        </p:nvSpPr>
        <p:spPr>
          <a:xfrm>
            <a:off x="838200" y="1825626"/>
            <a:ext cx="6234629" cy="498934"/>
          </a:xfrm>
        </p:spPr>
        <p:txBody>
          <a:bodyPr/>
          <a:lstStyle/>
          <a:p>
            <a:r>
              <a:rPr lang="en-US" altLang="zh-CN" sz="2400" kern="100" dirty="0">
                <a:solidFill>
                  <a:schemeClr val="tx1">
                    <a:lumMod val="75000"/>
                    <a:lumOff val="25000"/>
                  </a:schemeClr>
                </a:solidFill>
                <a:ea typeface="M PLUS 1" pitchFamily="2" charset="-128"/>
                <a:cs typeface="Arial" panose="020B0604020202020204" pitchFamily="34" charset="0"/>
              </a:rPr>
              <a:t>Performance on standard benchmarks.</a:t>
            </a:r>
            <a:endParaRPr lang="zh-CN" altLang="en-US" sz="2400"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209735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FB429-08A2-4A04-975B-04A331AB69BC}"/>
              </a:ext>
            </a:extLst>
          </p:cNvPr>
          <p:cNvSpPr>
            <a:spLocks noGrp="1"/>
          </p:cNvSpPr>
          <p:nvPr>
            <p:ph type="title"/>
          </p:nvPr>
        </p:nvSpPr>
        <p:spPr/>
        <p:txBody>
          <a:bodyPr/>
          <a:lstStyle/>
          <a:p>
            <a:r>
              <a:rPr lang="en-US" altLang="zh-CN" dirty="0"/>
              <a:t>Results</a:t>
            </a:r>
            <a:endParaRPr lang="zh-CN" altLang="en-US" dirty="0"/>
          </a:p>
        </p:txBody>
      </p:sp>
      <p:pic>
        <p:nvPicPr>
          <p:cNvPr id="4" name="图片 3">
            <a:extLst>
              <a:ext uri="{FF2B5EF4-FFF2-40B4-BE49-F238E27FC236}">
                <a16:creationId xmlns:a16="http://schemas.microsoft.com/office/drawing/2014/main" id="{BA8CE7AB-F036-4330-BB78-589BA07A871D}"/>
              </a:ext>
            </a:extLst>
          </p:cNvPr>
          <p:cNvPicPr>
            <a:picLocks noChangeAspect="1"/>
          </p:cNvPicPr>
          <p:nvPr/>
        </p:nvPicPr>
        <p:blipFill rotWithShape="1">
          <a:blip r:embed="rId3"/>
          <a:srcRect b="92715"/>
          <a:stretch/>
        </p:blipFill>
        <p:spPr>
          <a:xfrm>
            <a:off x="1105818" y="2324560"/>
            <a:ext cx="9649858" cy="583893"/>
          </a:xfrm>
          <a:prstGeom prst="rect">
            <a:avLst/>
          </a:prstGeom>
        </p:spPr>
      </p:pic>
      <p:sp>
        <p:nvSpPr>
          <p:cNvPr id="5" name="内容占位符 2">
            <a:extLst>
              <a:ext uri="{FF2B5EF4-FFF2-40B4-BE49-F238E27FC236}">
                <a16:creationId xmlns:a16="http://schemas.microsoft.com/office/drawing/2014/main" id="{16BD1E02-7609-47DC-B0FD-7CB15BEC15E3}"/>
              </a:ext>
            </a:extLst>
          </p:cNvPr>
          <p:cNvSpPr>
            <a:spLocks noGrp="1"/>
          </p:cNvSpPr>
          <p:nvPr>
            <p:ph idx="1"/>
          </p:nvPr>
        </p:nvSpPr>
        <p:spPr>
          <a:xfrm>
            <a:off x="838200" y="1825626"/>
            <a:ext cx="6234629" cy="498934"/>
          </a:xfrm>
        </p:spPr>
        <p:txBody>
          <a:bodyPr/>
          <a:lstStyle/>
          <a:p>
            <a:r>
              <a:rPr lang="en-US" altLang="zh-CN" sz="2400" kern="100" dirty="0">
                <a:solidFill>
                  <a:schemeClr val="tx1">
                    <a:lumMod val="75000"/>
                    <a:lumOff val="25000"/>
                  </a:schemeClr>
                </a:solidFill>
                <a:ea typeface="M PLUS 1" pitchFamily="2" charset="-128"/>
                <a:cs typeface="Arial" panose="020B0604020202020204" pitchFamily="34" charset="0"/>
              </a:rPr>
              <a:t>Performance on standard benchmarks.</a:t>
            </a:r>
            <a:endParaRPr lang="zh-CN" altLang="en-US" sz="2400" kern="100" dirty="0">
              <a:solidFill>
                <a:schemeClr val="tx1">
                  <a:lumMod val="75000"/>
                  <a:lumOff val="25000"/>
                </a:schemeClr>
              </a:solidFill>
              <a:cs typeface="Arial" panose="020B0604020202020204" pitchFamily="34" charset="0"/>
            </a:endParaRPr>
          </a:p>
        </p:txBody>
      </p:sp>
      <p:pic>
        <p:nvPicPr>
          <p:cNvPr id="6" name="图片 5">
            <a:extLst>
              <a:ext uri="{FF2B5EF4-FFF2-40B4-BE49-F238E27FC236}">
                <a16:creationId xmlns:a16="http://schemas.microsoft.com/office/drawing/2014/main" id="{B29CF075-CCE5-4872-A033-4EB20F5BC166}"/>
              </a:ext>
            </a:extLst>
          </p:cNvPr>
          <p:cNvPicPr>
            <a:picLocks noChangeAspect="1"/>
          </p:cNvPicPr>
          <p:nvPr/>
        </p:nvPicPr>
        <p:blipFill rotWithShape="1">
          <a:blip r:embed="rId3"/>
          <a:srcRect t="35839" b="33096"/>
          <a:stretch/>
        </p:blipFill>
        <p:spPr>
          <a:xfrm>
            <a:off x="1105818" y="2801460"/>
            <a:ext cx="9649858" cy="2489812"/>
          </a:xfrm>
          <a:prstGeom prst="rect">
            <a:avLst/>
          </a:prstGeom>
        </p:spPr>
      </p:pic>
    </p:spTree>
    <p:extLst>
      <p:ext uri="{BB962C8B-B14F-4D97-AF65-F5344CB8AC3E}">
        <p14:creationId xmlns:p14="http://schemas.microsoft.com/office/powerpoint/2010/main" val="243670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FB429-08A2-4A04-975B-04A331AB69BC}"/>
              </a:ext>
            </a:extLst>
          </p:cNvPr>
          <p:cNvSpPr>
            <a:spLocks noGrp="1"/>
          </p:cNvSpPr>
          <p:nvPr>
            <p:ph type="title"/>
          </p:nvPr>
        </p:nvSpPr>
        <p:spPr/>
        <p:txBody>
          <a:bodyPr/>
          <a:lstStyle/>
          <a:p>
            <a:r>
              <a:rPr lang="en-US" altLang="zh-CN" dirty="0"/>
              <a:t>Results</a:t>
            </a:r>
            <a:endParaRPr lang="zh-CN" altLang="en-US" dirty="0"/>
          </a:p>
        </p:txBody>
      </p:sp>
      <p:pic>
        <p:nvPicPr>
          <p:cNvPr id="4" name="图片 3">
            <a:extLst>
              <a:ext uri="{FF2B5EF4-FFF2-40B4-BE49-F238E27FC236}">
                <a16:creationId xmlns:a16="http://schemas.microsoft.com/office/drawing/2014/main" id="{BA8CE7AB-F036-4330-BB78-589BA07A871D}"/>
              </a:ext>
            </a:extLst>
          </p:cNvPr>
          <p:cNvPicPr>
            <a:picLocks noChangeAspect="1"/>
          </p:cNvPicPr>
          <p:nvPr/>
        </p:nvPicPr>
        <p:blipFill rotWithShape="1">
          <a:blip r:embed="rId3"/>
          <a:srcRect b="92715"/>
          <a:stretch/>
        </p:blipFill>
        <p:spPr>
          <a:xfrm>
            <a:off x="1105818" y="2324560"/>
            <a:ext cx="9649858" cy="583893"/>
          </a:xfrm>
          <a:prstGeom prst="rect">
            <a:avLst/>
          </a:prstGeom>
        </p:spPr>
      </p:pic>
      <p:sp>
        <p:nvSpPr>
          <p:cNvPr id="5" name="内容占位符 2">
            <a:extLst>
              <a:ext uri="{FF2B5EF4-FFF2-40B4-BE49-F238E27FC236}">
                <a16:creationId xmlns:a16="http://schemas.microsoft.com/office/drawing/2014/main" id="{16BD1E02-7609-47DC-B0FD-7CB15BEC15E3}"/>
              </a:ext>
            </a:extLst>
          </p:cNvPr>
          <p:cNvSpPr>
            <a:spLocks noGrp="1"/>
          </p:cNvSpPr>
          <p:nvPr>
            <p:ph idx="1"/>
          </p:nvPr>
        </p:nvSpPr>
        <p:spPr>
          <a:xfrm>
            <a:off x="838200" y="1825626"/>
            <a:ext cx="6234629" cy="498934"/>
          </a:xfrm>
        </p:spPr>
        <p:txBody>
          <a:bodyPr/>
          <a:lstStyle/>
          <a:p>
            <a:r>
              <a:rPr lang="en-US" altLang="zh-CN" sz="2400" kern="100" dirty="0">
                <a:solidFill>
                  <a:schemeClr val="tx1">
                    <a:lumMod val="75000"/>
                    <a:lumOff val="25000"/>
                  </a:schemeClr>
                </a:solidFill>
                <a:ea typeface="M PLUS 1" pitchFamily="2" charset="-128"/>
                <a:cs typeface="Arial" panose="020B0604020202020204" pitchFamily="34" charset="0"/>
              </a:rPr>
              <a:t>Performance on standard benchmarks.</a:t>
            </a:r>
            <a:endParaRPr lang="zh-CN" altLang="en-US" sz="2400" kern="100" dirty="0">
              <a:solidFill>
                <a:schemeClr val="tx1">
                  <a:lumMod val="75000"/>
                  <a:lumOff val="25000"/>
                </a:schemeClr>
              </a:solidFill>
              <a:cs typeface="Arial" panose="020B0604020202020204" pitchFamily="34" charset="0"/>
            </a:endParaRPr>
          </a:p>
        </p:txBody>
      </p:sp>
      <p:pic>
        <p:nvPicPr>
          <p:cNvPr id="6" name="图片 5">
            <a:extLst>
              <a:ext uri="{FF2B5EF4-FFF2-40B4-BE49-F238E27FC236}">
                <a16:creationId xmlns:a16="http://schemas.microsoft.com/office/drawing/2014/main" id="{B29CF075-CCE5-4872-A033-4EB20F5BC166}"/>
              </a:ext>
            </a:extLst>
          </p:cNvPr>
          <p:cNvPicPr>
            <a:picLocks noChangeAspect="1"/>
          </p:cNvPicPr>
          <p:nvPr/>
        </p:nvPicPr>
        <p:blipFill rotWithShape="1">
          <a:blip r:embed="rId3"/>
          <a:srcRect t="66629" b="146"/>
          <a:stretch/>
        </p:blipFill>
        <p:spPr>
          <a:xfrm>
            <a:off x="1105818" y="2845528"/>
            <a:ext cx="9649858" cy="2662906"/>
          </a:xfrm>
          <a:prstGeom prst="rect">
            <a:avLst/>
          </a:prstGeom>
        </p:spPr>
      </p:pic>
    </p:spTree>
    <p:extLst>
      <p:ext uri="{BB962C8B-B14F-4D97-AF65-F5344CB8AC3E}">
        <p14:creationId xmlns:p14="http://schemas.microsoft.com/office/powerpoint/2010/main" val="414114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D1681-22C1-41C3-856E-8188D479C7D0}"/>
              </a:ext>
            </a:extLst>
          </p:cNvPr>
          <p:cNvSpPr>
            <a:spLocks noGrp="1"/>
          </p:cNvSpPr>
          <p:nvPr>
            <p:ph type="title"/>
          </p:nvPr>
        </p:nvSpPr>
        <p:spPr/>
        <p:txBody>
          <a:bodyPr/>
          <a:lstStyle/>
          <a:p>
            <a:r>
              <a:rPr lang="en-US" altLang="zh-CN" dirty="0"/>
              <a:t>Results</a:t>
            </a:r>
            <a:endParaRPr lang="zh-CN" altLang="en-US" dirty="0"/>
          </a:p>
        </p:txBody>
      </p:sp>
      <p:pic>
        <p:nvPicPr>
          <p:cNvPr id="5" name="图片 4">
            <a:extLst>
              <a:ext uri="{FF2B5EF4-FFF2-40B4-BE49-F238E27FC236}">
                <a16:creationId xmlns:a16="http://schemas.microsoft.com/office/drawing/2014/main" id="{C50217B8-E0A8-4998-A5BB-07B1604EB882}"/>
              </a:ext>
            </a:extLst>
          </p:cNvPr>
          <p:cNvPicPr>
            <a:picLocks noChangeAspect="1"/>
          </p:cNvPicPr>
          <p:nvPr/>
        </p:nvPicPr>
        <p:blipFill>
          <a:blip r:embed="rId3"/>
          <a:stretch>
            <a:fillRect/>
          </a:stretch>
        </p:blipFill>
        <p:spPr>
          <a:xfrm>
            <a:off x="1196416" y="2409082"/>
            <a:ext cx="4565406" cy="2984390"/>
          </a:xfrm>
          <a:prstGeom prst="rect">
            <a:avLst/>
          </a:prstGeom>
        </p:spPr>
      </p:pic>
      <p:pic>
        <p:nvPicPr>
          <p:cNvPr id="7" name="图片 6">
            <a:extLst>
              <a:ext uri="{FF2B5EF4-FFF2-40B4-BE49-F238E27FC236}">
                <a16:creationId xmlns:a16="http://schemas.microsoft.com/office/drawing/2014/main" id="{9F672188-FCD2-45FE-8E32-CA7CA168F766}"/>
              </a:ext>
            </a:extLst>
          </p:cNvPr>
          <p:cNvPicPr>
            <a:picLocks noChangeAspect="1"/>
          </p:cNvPicPr>
          <p:nvPr/>
        </p:nvPicPr>
        <p:blipFill>
          <a:blip r:embed="rId4"/>
          <a:stretch>
            <a:fillRect/>
          </a:stretch>
        </p:blipFill>
        <p:spPr>
          <a:xfrm>
            <a:off x="6430178" y="2409082"/>
            <a:ext cx="4565406" cy="3111567"/>
          </a:xfrm>
          <a:prstGeom prst="rect">
            <a:avLst/>
          </a:prstGeom>
        </p:spPr>
      </p:pic>
      <p:sp>
        <p:nvSpPr>
          <p:cNvPr id="9" name="内容占位符 2">
            <a:extLst>
              <a:ext uri="{FF2B5EF4-FFF2-40B4-BE49-F238E27FC236}">
                <a16:creationId xmlns:a16="http://schemas.microsoft.com/office/drawing/2014/main" id="{F16DDF2F-4B95-4A21-B55A-3C9F43D417DA}"/>
              </a:ext>
            </a:extLst>
          </p:cNvPr>
          <p:cNvSpPr txBox="1">
            <a:spLocks/>
          </p:cNvSpPr>
          <p:nvPr/>
        </p:nvSpPr>
        <p:spPr>
          <a:xfrm>
            <a:off x="2118536" y="1800418"/>
            <a:ext cx="2721166" cy="498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kern="100" dirty="0">
                <a:solidFill>
                  <a:schemeClr val="tx1">
                    <a:lumMod val="75000"/>
                    <a:lumOff val="25000"/>
                  </a:schemeClr>
                </a:solidFill>
                <a:ea typeface="M PLUS 1" pitchFamily="2" charset="-128"/>
                <a:cs typeface="Arial" panose="020B0604020202020204" pitchFamily="34" charset="0"/>
              </a:rPr>
              <a:t>Training Curve</a:t>
            </a:r>
            <a:endParaRPr lang="zh-CN" altLang="en-US" sz="2400" kern="100" dirty="0">
              <a:solidFill>
                <a:schemeClr val="tx1">
                  <a:lumMod val="75000"/>
                  <a:lumOff val="25000"/>
                </a:schemeClr>
              </a:solidFill>
              <a:cs typeface="Arial" panose="020B0604020202020204" pitchFamily="34" charset="0"/>
            </a:endParaRPr>
          </a:p>
        </p:txBody>
      </p:sp>
      <p:sp>
        <p:nvSpPr>
          <p:cNvPr id="10" name="内容占位符 2">
            <a:extLst>
              <a:ext uri="{FF2B5EF4-FFF2-40B4-BE49-F238E27FC236}">
                <a16:creationId xmlns:a16="http://schemas.microsoft.com/office/drawing/2014/main" id="{41AFF05C-19EA-4CF4-93E7-3AAF196D13E5}"/>
              </a:ext>
            </a:extLst>
          </p:cNvPr>
          <p:cNvSpPr txBox="1">
            <a:spLocks/>
          </p:cNvSpPr>
          <p:nvPr/>
        </p:nvSpPr>
        <p:spPr>
          <a:xfrm>
            <a:off x="7545725" y="1800418"/>
            <a:ext cx="2721166" cy="498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kern="100" dirty="0">
                <a:solidFill>
                  <a:schemeClr val="tx1">
                    <a:lumMod val="75000"/>
                    <a:lumOff val="25000"/>
                  </a:schemeClr>
                </a:solidFill>
                <a:ea typeface="M PLUS 1" pitchFamily="2" charset="-128"/>
                <a:cs typeface="Arial" panose="020B0604020202020204" pitchFamily="34" charset="0"/>
              </a:rPr>
              <a:t>Similarity</a:t>
            </a:r>
            <a:endParaRPr lang="zh-CN" altLang="en-US" sz="2400" kern="100" dirty="0">
              <a:solidFill>
                <a:schemeClr val="tx1">
                  <a:lumMod val="75000"/>
                  <a:lumOff val="25000"/>
                </a:schemeClr>
              </a:solidFill>
              <a:cs typeface="Arial" panose="020B0604020202020204" pitchFamily="34" charset="0"/>
            </a:endParaRPr>
          </a:p>
        </p:txBody>
      </p:sp>
      <p:sp>
        <p:nvSpPr>
          <p:cNvPr id="3" name="矩形 2">
            <a:extLst>
              <a:ext uri="{FF2B5EF4-FFF2-40B4-BE49-F238E27FC236}">
                <a16:creationId xmlns:a16="http://schemas.microsoft.com/office/drawing/2014/main" id="{023B4F2E-3406-4AC4-B390-5E6BAF3722F1}"/>
              </a:ext>
            </a:extLst>
          </p:cNvPr>
          <p:cNvSpPr/>
          <p:nvPr/>
        </p:nvSpPr>
        <p:spPr>
          <a:xfrm>
            <a:off x="1196416" y="5503202"/>
            <a:ext cx="4565406" cy="757130"/>
          </a:xfrm>
          <a:prstGeom prst="rect">
            <a:avLst/>
          </a:prstGeom>
        </p:spPr>
        <p:txBody>
          <a:bodyPr wrap="square">
            <a:spAutoFit/>
          </a:bodyPr>
          <a:lstStyle/>
          <a:p>
            <a:pPr algn="ctr">
              <a:lnSpc>
                <a:spcPct val="90000"/>
              </a:lnSpc>
              <a:spcBef>
                <a:spcPts val="1000"/>
              </a:spcBef>
            </a:pPr>
            <a:r>
              <a:rPr lang="en-US" altLang="zh-CN" sz="2400" kern="100" dirty="0">
                <a:solidFill>
                  <a:schemeClr val="tx1">
                    <a:lumMod val="75000"/>
                    <a:lumOff val="25000"/>
                  </a:schemeClr>
                </a:solidFill>
                <a:ea typeface="M PLUS 1" pitchFamily="2" charset="-128"/>
                <a:cs typeface="Arial" panose="020B0604020202020204" pitchFamily="34" charset="0"/>
              </a:rPr>
              <a:t>converges faster and achieves higher accuracy</a:t>
            </a:r>
            <a:endParaRPr lang="zh-CN" altLang="en-US" sz="2400" kern="100" dirty="0">
              <a:solidFill>
                <a:schemeClr val="tx1">
                  <a:lumMod val="75000"/>
                  <a:lumOff val="25000"/>
                </a:schemeClr>
              </a:solidFill>
              <a:cs typeface="Arial" panose="020B0604020202020204" pitchFamily="34" charset="0"/>
            </a:endParaRPr>
          </a:p>
        </p:txBody>
      </p:sp>
      <p:sp>
        <p:nvSpPr>
          <p:cNvPr id="4" name="矩形 3">
            <a:extLst>
              <a:ext uri="{FF2B5EF4-FFF2-40B4-BE49-F238E27FC236}">
                <a16:creationId xmlns:a16="http://schemas.microsoft.com/office/drawing/2014/main" id="{1CA63E35-499B-410F-821C-AC08DA5ABE62}"/>
              </a:ext>
            </a:extLst>
          </p:cNvPr>
          <p:cNvSpPr/>
          <p:nvPr/>
        </p:nvSpPr>
        <p:spPr>
          <a:xfrm>
            <a:off x="6517111" y="5508987"/>
            <a:ext cx="4778394" cy="757130"/>
          </a:xfrm>
          <a:prstGeom prst="rect">
            <a:avLst/>
          </a:prstGeom>
        </p:spPr>
        <p:txBody>
          <a:bodyPr wrap="square">
            <a:spAutoFit/>
          </a:bodyPr>
          <a:lstStyle/>
          <a:p>
            <a:pPr algn="ctr">
              <a:lnSpc>
                <a:spcPct val="90000"/>
              </a:lnSpc>
              <a:spcBef>
                <a:spcPts val="1000"/>
              </a:spcBef>
            </a:pPr>
            <a:r>
              <a:rPr lang="en-US" altLang="zh-CN" sz="2400" kern="100" dirty="0">
                <a:solidFill>
                  <a:schemeClr val="tx1">
                    <a:lumMod val="75000"/>
                    <a:lumOff val="25000"/>
                  </a:schemeClr>
                </a:solidFill>
                <a:ea typeface="M PLUS 1" pitchFamily="2" charset="-128"/>
                <a:cs typeface="Arial" panose="020B0604020202020204" pitchFamily="34" charset="0"/>
              </a:rPr>
              <a:t>knowledge is successfully transferred to the student </a:t>
            </a:r>
            <a:endParaRPr lang="zh-CN" altLang="en-US" sz="2400"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299346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227F76-E18A-4692-AE84-44CAB6BF03B2}"/>
              </a:ext>
            </a:extLst>
          </p:cNvPr>
          <p:cNvSpPr>
            <a:spLocks noGrp="1"/>
          </p:cNvSpPr>
          <p:nvPr>
            <p:ph type="ctrTitle"/>
          </p:nvPr>
        </p:nvSpPr>
        <p:spPr/>
        <p:txBody>
          <a:bodyPr/>
          <a:lstStyle/>
          <a:p>
            <a:r>
              <a:rPr lang="en-US" altLang="zh-CN" b="1" dirty="0">
                <a:solidFill>
                  <a:schemeClr val="accent5"/>
                </a:solidFill>
                <a:latin typeface="+mn-lt"/>
              </a:rPr>
              <a:t>Thank you!</a:t>
            </a:r>
            <a:endParaRPr lang="zh-CN" altLang="en-US" b="1" dirty="0">
              <a:solidFill>
                <a:schemeClr val="accent5"/>
              </a:solidFill>
              <a:latin typeface="+mn-lt"/>
            </a:endParaRPr>
          </a:p>
        </p:txBody>
      </p:sp>
    </p:spTree>
    <p:extLst>
      <p:ext uri="{BB962C8B-B14F-4D97-AF65-F5344CB8AC3E}">
        <p14:creationId xmlns:p14="http://schemas.microsoft.com/office/powerpoint/2010/main" val="355855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B41B0-4BB6-4E1A-85DF-ECA9D5F69205}"/>
              </a:ext>
            </a:extLst>
          </p:cNvPr>
          <p:cNvSpPr>
            <a:spLocks noGrp="1"/>
          </p:cNvSpPr>
          <p:nvPr>
            <p:ph type="title"/>
          </p:nvPr>
        </p:nvSpPr>
        <p:spPr>
          <a:xfrm>
            <a:off x="838200" y="365125"/>
            <a:ext cx="10515600" cy="1325563"/>
          </a:xfrm>
        </p:spPr>
        <p:txBody>
          <a:bodyPr/>
          <a:lstStyle/>
          <a:p>
            <a:r>
              <a:rPr lang="en-US" altLang="zh-CN" dirty="0"/>
              <a:t>Memory Problem</a:t>
            </a:r>
            <a:endParaRPr lang="zh-CN" altLang="en-US" dirty="0"/>
          </a:p>
        </p:txBody>
      </p:sp>
      <p:grpSp>
        <p:nvGrpSpPr>
          <p:cNvPr id="15" name="组合 14">
            <a:extLst>
              <a:ext uri="{FF2B5EF4-FFF2-40B4-BE49-F238E27FC236}">
                <a16:creationId xmlns:a16="http://schemas.microsoft.com/office/drawing/2014/main" id="{C3FDEC25-2641-405F-844F-03504BD2717B}"/>
              </a:ext>
            </a:extLst>
          </p:cNvPr>
          <p:cNvGrpSpPr/>
          <p:nvPr/>
        </p:nvGrpSpPr>
        <p:grpSpPr>
          <a:xfrm>
            <a:off x="1106386" y="1690688"/>
            <a:ext cx="6219403" cy="4539526"/>
            <a:chOff x="2560612" y="2225284"/>
            <a:chExt cx="6219403" cy="4539526"/>
          </a:xfrm>
        </p:grpSpPr>
        <mc:AlternateContent xmlns:mc="http://schemas.openxmlformats.org/markup-compatibility/2006" xmlns:a14="http://schemas.microsoft.com/office/drawing/2010/main">
          <mc:Choice Requires="a14">
            <p:graphicFrame>
              <p:nvGraphicFramePr>
                <p:cNvPr id="4" name="图表 3">
                  <a:extLst>
                    <a:ext uri="{FF2B5EF4-FFF2-40B4-BE49-F238E27FC236}">
                      <a16:creationId xmlns:a16="http://schemas.microsoft.com/office/drawing/2014/main" id="{E551651B-C4A9-4843-AFB2-E6CA13E68A5B}"/>
                    </a:ext>
                  </a:extLst>
                </p:cNvPr>
                <p:cNvGraphicFramePr>
                  <a:graphicFrameLocks/>
                </p:cNvGraphicFramePr>
                <p:nvPr>
                  <p:extLst>
                    <p:ext uri="{D42A27DB-BD31-4B8C-83A1-F6EECF244321}">
                      <p14:modId xmlns:p14="http://schemas.microsoft.com/office/powerpoint/2010/main" val="2184459621"/>
                    </p:ext>
                  </p:extLst>
                </p:nvPr>
              </p:nvGraphicFramePr>
              <p:xfrm>
                <a:off x="2560612" y="2225284"/>
                <a:ext cx="6081713" cy="334327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4" name="图表 3">
                  <a:extLst>
                    <a:ext uri="{FF2B5EF4-FFF2-40B4-BE49-F238E27FC236}">
                      <a16:creationId xmlns:a16="http://schemas.microsoft.com/office/drawing/2014/main" id="{E551651B-C4A9-4843-AFB2-E6CA13E68A5B}"/>
                    </a:ext>
                  </a:extLst>
                </p:cNvPr>
                <p:cNvGraphicFramePr>
                  <a:graphicFrameLocks/>
                </p:cNvGraphicFramePr>
                <p:nvPr>
                  <p:extLst>
                    <p:ext uri="{D42A27DB-BD31-4B8C-83A1-F6EECF244321}">
                      <p14:modId xmlns:p14="http://schemas.microsoft.com/office/powerpoint/2010/main" val="2184459621"/>
                    </p:ext>
                  </p:extLst>
                </p:nvPr>
              </p:nvGraphicFramePr>
              <p:xfrm>
                <a:off x="2560612" y="2225284"/>
                <a:ext cx="6081713" cy="3343275"/>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grpSp>
          <p:nvGrpSpPr>
            <p:cNvPr id="5" name="组合 4">
              <a:extLst>
                <a:ext uri="{FF2B5EF4-FFF2-40B4-BE49-F238E27FC236}">
                  <a16:creationId xmlns:a16="http://schemas.microsoft.com/office/drawing/2014/main" id="{93353918-8B94-4094-A47A-96CE0FBE0654}"/>
                </a:ext>
              </a:extLst>
            </p:cNvPr>
            <p:cNvGrpSpPr/>
            <p:nvPr/>
          </p:nvGrpSpPr>
          <p:grpSpPr>
            <a:xfrm>
              <a:off x="3375347" y="5256704"/>
              <a:ext cx="2779318" cy="311855"/>
              <a:chOff x="3477265" y="3504863"/>
              <a:chExt cx="2779318" cy="311855"/>
            </a:xfrm>
          </p:grpSpPr>
          <p:sp>
            <p:nvSpPr>
              <p:cNvPr id="6" name="椭圆 5">
                <a:extLst>
                  <a:ext uri="{FF2B5EF4-FFF2-40B4-BE49-F238E27FC236}">
                    <a16:creationId xmlns:a16="http://schemas.microsoft.com/office/drawing/2014/main" id="{56BD8FF2-9D6F-40A6-A9BF-AC5BCE16BA27}"/>
                  </a:ext>
                </a:extLst>
              </p:cNvPr>
              <p:cNvSpPr/>
              <p:nvPr/>
            </p:nvSpPr>
            <p:spPr>
              <a:xfrm>
                <a:off x="4275781" y="3585013"/>
                <a:ext cx="155527" cy="15552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7" name="椭圆 6">
                <a:extLst>
                  <a:ext uri="{FF2B5EF4-FFF2-40B4-BE49-F238E27FC236}">
                    <a16:creationId xmlns:a16="http://schemas.microsoft.com/office/drawing/2014/main" id="{4B006B58-2BD1-4855-B743-E3AA059D744A}"/>
                  </a:ext>
                </a:extLst>
              </p:cNvPr>
              <p:cNvSpPr/>
              <p:nvPr/>
            </p:nvSpPr>
            <p:spPr>
              <a:xfrm>
                <a:off x="5230340" y="3507474"/>
                <a:ext cx="307777" cy="30777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 name="椭圆 7">
                <a:extLst>
                  <a:ext uri="{FF2B5EF4-FFF2-40B4-BE49-F238E27FC236}">
                    <a16:creationId xmlns:a16="http://schemas.microsoft.com/office/drawing/2014/main" id="{2472B68F-6F0F-4BF1-AE5B-00841AAC7559}"/>
                  </a:ext>
                </a:extLst>
              </p:cNvPr>
              <p:cNvSpPr/>
              <p:nvPr/>
            </p:nvSpPr>
            <p:spPr>
              <a:xfrm>
                <a:off x="3477265" y="3626564"/>
                <a:ext cx="72427" cy="7242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9" name="文本框 8">
                <a:extLst>
                  <a:ext uri="{FF2B5EF4-FFF2-40B4-BE49-F238E27FC236}">
                    <a16:creationId xmlns:a16="http://schemas.microsoft.com/office/drawing/2014/main" id="{A3217A02-B997-48F8-9B55-DB9875AC3559}"/>
                  </a:ext>
                </a:extLst>
              </p:cNvPr>
              <p:cNvSpPr txBox="1"/>
              <p:nvPr/>
            </p:nvSpPr>
            <p:spPr>
              <a:xfrm>
                <a:off x="3549692" y="3508941"/>
                <a:ext cx="619080" cy="307777"/>
              </a:xfrm>
              <a:prstGeom prst="rect">
                <a:avLst/>
              </a:prstGeom>
              <a:noFill/>
            </p:spPr>
            <p:txBody>
              <a:bodyPr wrap="none" rtlCol="0">
                <a:spAutoFit/>
              </a:bodyPr>
              <a:lstStyle/>
              <a:p>
                <a:r>
                  <a:rPr lang="en-US" altLang="zh-CN" sz="1400" b="1" dirty="0"/>
                  <a:t>20ms</a:t>
                </a:r>
                <a:endParaRPr lang="zh-CN" altLang="en-US" sz="1400" b="1" dirty="0"/>
              </a:p>
            </p:txBody>
          </p:sp>
          <p:sp>
            <p:nvSpPr>
              <p:cNvPr id="10" name="文本框 9">
                <a:extLst>
                  <a:ext uri="{FF2B5EF4-FFF2-40B4-BE49-F238E27FC236}">
                    <a16:creationId xmlns:a16="http://schemas.microsoft.com/office/drawing/2014/main" id="{EF2C8994-EA8F-4FAD-8838-58F7D5ABEC48}"/>
                  </a:ext>
                </a:extLst>
              </p:cNvPr>
              <p:cNvSpPr txBox="1"/>
              <p:nvPr/>
            </p:nvSpPr>
            <p:spPr>
              <a:xfrm>
                <a:off x="4431308" y="3507474"/>
                <a:ext cx="718466" cy="307777"/>
              </a:xfrm>
              <a:prstGeom prst="rect">
                <a:avLst/>
              </a:prstGeom>
              <a:noFill/>
            </p:spPr>
            <p:txBody>
              <a:bodyPr wrap="none" rtlCol="0">
                <a:spAutoFit/>
              </a:bodyPr>
              <a:lstStyle/>
              <a:p>
                <a:r>
                  <a:rPr lang="en-US" altLang="zh-CN" sz="1400" b="1" dirty="0"/>
                  <a:t>100ms</a:t>
                </a:r>
                <a:endParaRPr lang="zh-CN" altLang="en-US" sz="1400" b="1" dirty="0"/>
              </a:p>
            </p:txBody>
          </p:sp>
          <p:sp>
            <p:nvSpPr>
              <p:cNvPr id="11" name="文本框 10">
                <a:extLst>
                  <a:ext uri="{FF2B5EF4-FFF2-40B4-BE49-F238E27FC236}">
                    <a16:creationId xmlns:a16="http://schemas.microsoft.com/office/drawing/2014/main" id="{06FA88D0-1792-40A5-86DC-05AF1EC3B9CF}"/>
                  </a:ext>
                </a:extLst>
              </p:cNvPr>
              <p:cNvSpPr txBox="1"/>
              <p:nvPr/>
            </p:nvSpPr>
            <p:spPr>
              <a:xfrm>
                <a:off x="5538117" y="3504863"/>
                <a:ext cx="718466" cy="307777"/>
              </a:xfrm>
              <a:prstGeom prst="rect">
                <a:avLst/>
              </a:prstGeom>
              <a:noFill/>
            </p:spPr>
            <p:txBody>
              <a:bodyPr wrap="none" rtlCol="0">
                <a:spAutoFit/>
              </a:bodyPr>
              <a:lstStyle/>
              <a:p>
                <a:r>
                  <a:rPr lang="en-US" altLang="zh-CN" sz="1400" b="1" dirty="0"/>
                  <a:t>500ms</a:t>
                </a:r>
                <a:endParaRPr lang="zh-CN" altLang="en-US" sz="1400" b="1" dirty="0"/>
              </a:p>
            </p:txBody>
          </p:sp>
        </p:gr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535E9476-94A6-4ADB-BB6A-2205C643176A}"/>
                    </a:ext>
                  </a:extLst>
                </p:cNvPr>
                <p:cNvSpPr/>
                <p:nvPr/>
              </p:nvSpPr>
              <p:spPr>
                <a:xfrm>
                  <a:off x="2684015" y="5564481"/>
                  <a:ext cx="6096000" cy="1200329"/>
                </a:xfrm>
                <a:prstGeom prst="rect">
                  <a:avLst/>
                </a:prstGeom>
              </p:spPr>
              <p:txBody>
                <a:bodyPr>
                  <a:spAutoFit/>
                </a:bodyPr>
                <a:lstStyle/>
                <a:p>
                  <a:pPr algn="ctr"/>
                  <a:r>
                    <a:rPr lang="en-US" altLang="zh-CN" sz="2400" kern="100" dirty="0">
                      <a:solidFill>
                        <a:schemeClr val="tx1">
                          <a:lumMod val="75000"/>
                          <a:lumOff val="25000"/>
                        </a:schemeClr>
                      </a:solidFill>
                      <a:ea typeface="M PLUS 1" pitchFamily="2" charset="-128"/>
                      <a:cs typeface="Arial" panose="020B0604020202020204" pitchFamily="34" charset="0"/>
                    </a:rPr>
                    <a:t>The maximum memory footprint and the average inference time for upscaling </a:t>
                  </a:r>
                  <a14:m>
                    <m:oMath xmlns:m="http://schemas.openxmlformats.org/officeDocument/2006/math">
                      <m:r>
                        <a:rPr lang="en-US" altLang="zh-CN" sz="2400" b="0" i="1" kern="100" smtClean="0">
                          <a:solidFill>
                            <a:schemeClr val="tx1">
                              <a:lumMod val="75000"/>
                              <a:lumOff val="25000"/>
                            </a:schemeClr>
                          </a:solidFill>
                          <a:latin typeface="Cambria Math" panose="02040503050406030204" pitchFamily="18" charset="0"/>
                          <a:ea typeface="M PLUS 1" pitchFamily="2" charset="-128"/>
                          <a:cs typeface="Arial" panose="020B0604020202020204" pitchFamily="34" charset="0"/>
                        </a:rPr>
                        <m:t>2×</m:t>
                      </m:r>
                    </m:oMath>
                  </a14:m>
                  <a:r>
                    <a:rPr lang="en-US" altLang="zh-CN" sz="2400" kern="100" dirty="0">
                      <a:solidFill>
                        <a:schemeClr val="tx1">
                          <a:lumMod val="75000"/>
                          <a:lumOff val="25000"/>
                        </a:schemeClr>
                      </a:solidFill>
                      <a:ea typeface="M PLUS 1" pitchFamily="2" charset="-128"/>
                      <a:cs typeface="Arial" panose="020B0604020202020204" pitchFamily="34" charset="0"/>
                    </a:rPr>
                    <a:t> on LR image of size </a:t>
                  </a:r>
                  <a14:m>
                    <m:oMath xmlns:m="http://schemas.openxmlformats.org/officeDocument/2006/math">
                      <m:r>
                        <a:rPr lang="en-US" altLang="zh-CN" sz="2400" kern="100" dirty="0">
                          <a:solidFill>
                            <a:schemeClr val="tx1">
                              <a:lumMod val="75000"/>
                              <a:lumOff val="25000"/>
                            </a:schemeClr>
                          </a:solidFill>
                          <a:ea typeface="M PLUS 1" pitchFamily="2" charset="-128"/>
                          <a:cs typeface="Arial" panose="020B0604020202020204" pitchFamily="34" charset="0"/>
                        </a:rPr>
                        <m:t>960× 540</m:t>
                      </m:r>
                    </m:oMath>
                  </a14:m>
                  <a:endParaRPr lang="zh-CN" altLang="en-US" sz="2400" kern="100" dirty="0">
                    <a:solidFill>
                      <a:schemeClr val="tx1">
                        <a:lumMod val="75000"/>
                        <a:lumOff val="25000"/>
                      </a:schemeClr>
                    </a:solidFill>
                    <a:ea typeface="M PLUS 1" pitchFamily="2" charset="-128"/>
                    <a:cs typeface="Arial" panose="020B0604020202020204" pitchFamily="34" charset="0"/>
                  </a:endParaRPr>
                </a:p>
              </p:txBody>
            </p:sp>
          </mc:Choice>
          <mc:Fallback>
            <p:sp>
              <p:nvSpPr>
                <p:cNvPr id="12" name="矩形 11">
                  <a:extLst>
                    <a:ext uri="{FF2B5EF4-FFF2-40B4-BE49-F238E27FC236}">
                      <a16:creationId xmlns:a16="http://schemas.microsoft.com/office/drawing/2014/main" id="{535E9476-94A6-4ADB-BB6A-2205C643176A}"/>
                    </a:ext>
                  </a:extLst>
                </p:cNvPr>
                <p:cNvSpPr>
                  <a:spLocks noRot="1" noChangeAspect="1" noMove="1" noResize="1" noEditPoints="1" noAdjustHandles="1" noChangeArrowheads="1" noChangeShapeType="1" noTextEdit="1"/>
                </p:cNvSpPr>
                <p:nvPr/>
              </p:nvSpPr>
              <p:spPr>
                <a:xfrm>
                  <a:off x="2684015" y="5564481"/>
                  <a:ext cx="6096000" cy="1200329"/>
                </a:xfrm>
                <a:prstGeom prst="rect">
                  <a:avLst/>
                </a:prstGeom>
                <a:blipFill>
                  <a:blip r:embed="rId5"/>
                  <a:stretch>
                    <a:fillRect l="-200" t="-3553" r="-1300" b="-1116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2202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B41B0-4BB6-4E1A-85DF-ECA9D5F69205}"/>
              </a:ext>
            </a:extLst>
          </p:cNvPr>
          <p:cNvSpPr>
            <a:spLocks noGrp="1"/>
          </p:cNvSpPr>
          <p:nvPr>
            <p:ph type="title"/>
          </p:nvPr>
        </p:nvSpPr>
        <p:spPr>
          <a:xfrm>
            <a:off x="838200" y="365125"/>
            <a:ext cx="10515600" cy="1325563"/>
          </a:xfrm>
        </p:spPr>
        <p:txBody>
          <a:bodyPr/>
          <a:lstStyle/>
          <a:p>
            <a:r>
              <a:rPr lang="en-US" altLang="zh-CN" dirty="0"/>
              <a:t>Memory Problem</a:t>
            </a:r>
            <a:endParaRPr lang="zh-CN" altLang="en-US" dirty="0"/>
          </a:p>
        </p:txBody>
      </p:sp>
      <p:grpSp>
        <p:nvGrpSpPr>
          <p:cNvPr id="15" name="组合 14">
            <a:extLst>
              <a:ext uri="{FF2B5EF4-FFF2-40B4-BE49-F238E27FC236}">
                <a16:creationId xmlns:a16="http://schemas.microsoft.com/office/drawing/2014/main" id="{C3FDEC25-2641-405F-844F-03504BD2717B}"/>
              </a:ext>
            </a:extLst>
          </p:cNvPr>
          <p:cNvGrpSpPr/>
          <p:nvPr/>
        </p:nvGrpSpPr>
        <p:grpSpPr>
          <a:xfrm>
            <a:off x="1106386" y="1690688"/>
            <a:ext cx="6219403" cy="4539526"/>
            <a:chOff x="2560612" y="2225284"/>
            <a:chExt cx="6219403" cy="4539526"/>
          </a:xfrm>
        </p:grpSpPr>
        <mc:AlternateContent xmlns:mc="http://schemas.openxmlformats.org/markup-compatibility/2006" xmlns:a14="http://schemas.microsoft.com/office/drawing/2010/main">
          <mc:Choice Requires="a14">
            <p:graphicFrame>
              <p:nvGraphicFramePr>
                <p:cNvPr id="4" name="图表 3">
                  <a:extLst>
                    <a:ext uri="{FF2B5EF4-FFF2-40B4-BE49-F238E27FC236}">
                      <a16:creationId xmlns:a16="http://schemas.microsoft.com/office/drawing/2014/main" id="{E551651B-C4A9-4843-AFB2-E6CA13E68A5B}"/>
                    </a:ext>
                  </a:extLst>
                </p:cNvPr>
                <p:cNvGraphicFramePr>
                  <a:graphicFrameLocks/>
                </p:cNvGraphicFramePr>
                <p:nvPr>
                  <p:extLst/>
                </p:nvPr>
              </p:nvGraphicFramePr>
              <p:xfrm>
                <a:off x="2560612" y="2225284"/>
                <a:ext cx="6081713" cy="334327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4" name="图表 3">
                  <a:extLst>
                    <a:ext uri="{FF2B5EF4-FFF2-40B4-BE49-F238E27FC236}">
                      <a16:creationId xmlns:a16="http://schemas.microsoft.com/office/drawing/2014/main" id="{E551651B-C4A9-4843-AFB2-E6CA13E68A5B}"/>
                    </a:ext>
                  </a:extLst>
                </p:cNvPr>
                <p:cNvGraphicFramePr>
                  <a:graphicFrameLocks/>
                </p:cNvGraphicFramePr>
                <p:nvPr>
                  <p:extLst>
                    <p:ext uri="{D42A27DB-BD31-4B8C-83A1-F6EECF244321}">
                      <p14:modId xmlns:p14="http://schemas.microsoft.com/office/powerpoint/2010/main" val="2184459621"/>
                    </p:ext>
                  </p:extLst>
                </p:nvPr>
              </p:nvGraphicFramePr>
              <p:xfrm>
                <a:off x="2560612" y="2225284"/>
                <a:ext cx="6081713" cy="3343275"/>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grpSp>
          <p:nvGrpSpPr>
            <p:cNvPr id="5" name="组合 4">
              <a:extLst>
                <a:ext uri="{FF2B5EF4-FFF2-40B4-BE49-F238E27FC236}">
                  <a16:creationId xmlns:a16="http://schemas.microsoft.com/office/drawing/2014/main" id="{93353918-8B94-4094-A47A-96CE0FBE0654}"/>
                </a:ext>
              </a:extLst>
            </p:cNvPr>
            <p:cNvGrpSpPr/>
            <p:nvPr/>
          </p:nvGrpSpPr>
          <p:grpSpPr>
            <a:xfrm>
              <a:off x="3375347" y="5256704"/>
              <a:ext cx="2779318" cy="311855"/>
              <a:chOff x="3477265" y="3504863"/>
              <a:chExt cx="2779318" cy="311855"/>
            </a:xfrm>
          </p:grpSpPr>
          <p:sp>
            <p:nvSpPr>
              <p:cNvPr id="6" name="椭圆 5">
                <a:extLst>
                  <a:ext uri="{FF2B5EF4-FFF2-40B4-BE49-F238E27FC236}">
                    <a16:creationId xmlns:a16="http://schemas.microsoft.com/office/drawing/2014/main" id="{56BD8FF2-9D6F-40A6-A9BF-AC5BCE16BA27}"/>
                  </a:ext>
                </a:extLst>
              </p:cNvPr>
              <p:cNvSpPr/>
              <p:nvPr/>
            </p:nvSpPr>
            <p:spPr>
              <a:xfrm>
                <a:off x="4275781" y="3585013"/>
                <a:ext cx="155527" cy="15552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7" name="椭圆 6">
                <a:extLst>
                  <a:ext uri="{FF2B5EF4-FFF2-40B4-BE49-F238E27FC236}">
                    <a16:creationId xmlns:a16="http://schemas.microsoft.com/office/drawing/2014/main" id="{4B006B58-2BD1-4855-B743-E3AA059D744A}"/>
                  </a:ext>
                </a:extLst>
              </p:cNvPr>
              <p:cNvSpPr/>
              <p:nvPr/>
            </p:nvSpPr>
            <p:spPr>
              <a:xfrm>
                <a:off x="5230340" y="3507474"/>
                <a:ext cx="307777" cy="30777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 name="椭圆 7">
                <a:extLst>
                  <a:ext uri="{FF2B5EF4-FFF2-40B4-BE49-F238E27FC236}">
                    <a16:creationId xmlns:a16="http://schemas.microsoft.com/office/drawing/2014/main" id="{2472B68F-6F0F-4BF1-AE5B-00841AAC7559}"/>
                  </a:ext>
                </a:extLst>
              </p:cNvPr>
              <p:cNvSpPr/>
              <p:nvPr/>
            </p:nvSpPr>
            <p:spPr>
              <a:xfrm>
                <a:off x="3477265" y="3626564"/>
                <a:ext cx="72427" cy="7242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9" name="文本框 8">
                <a:extLst>
                  <a:ext uri="{FF2B5EF4-FFF2-40B4-BE49-F238E27FC236}">
                    <a16:creationId xmlns:a16="http://schemas.microsoft.com/office/drawing/2014/main" id="{A3217A02-B997-48F8-9B55-DB9875AC3559}"/>
                  </a:ext>
                </a:extLst>
              </p:cNvPr>
              <p:cNvSpPr txBox="1"/>
              <p:nvPr/>
            </p:nvSpPr>
            <p:spPr>
              <a:xfrm>
                <a:off x="3549692" y="3508941"/>
                <a:ext cx="619080" cy="307777"/>
              </a:xfrm>
              <a:prstGeom prst="rect">
                <a:avLst/>
              </a:prstGeom>
              <a:noFill/>
            </p:spPr>
            <p:txBody>
              <a:bodyPr wrap="none" rtlCol="0">
                <a:spAutoFit/>
              </a:bodyPr>
              <a:lstStyle/>
              <a:p>
                <a:r>
                  <a:rPr lang="en-US" altLang="zh-CN" sz="1400" b="1" dirty="0"/>
                  <a:t>20ms</a:t>
                </a:r>
                <a:endParaRPr lang="zh-CN" altLang="en-US" sz="1400" b="1" dirty="0"/>
              </a:p>
            </p:txBody>
          </p:sp>
          <p:sp>
            <p:nvSpPr>
              <p:cNvPr id="10" name="文本框 9">
                <a:extLst>
                  <a:ext uri="{FF2B5EF4-FFF2-40B4-BE49-F238E27FC236}">
                    <a16:creationId xmlns:a16="http://schemas.microsoft.com/office/drawing/2014/main" id="{EF2C8994-EA8F-4FAD-8838-58F7D5ABEC48}"/>
                  </a:ext>
                </a:extLst>
              </p:cNvPr>
              <p:cNvSpPr txBox="1"/>
              <p:nvPr/>
            </p:nvSpPr>
            <p:spPr>
              <a:xfrm>
                <a:off x="4431308" y="3507474"/>
                <a:ext cx="718466" cy="307777"/>
              </a:xfrm>
              <a:prstGeom prst="rect">
                <a:avLst/>
              </a:prstGeom>
              <a:noFill/>
            </p:spPr>
            <p:txBody>
              <a:bodyPr wrap="none" rtlCol="0">
                <a:spAutoFit/>
              </a:bodyPr>
              <a:lstStyle/>
              <a:p>
                <a:r>
                  <a:rPr lang="en-US" altLang="zh-CN" sz="1400" b="1" dirty="0"/>
                  <a:t>100ms</a:t>
                </a:r>
                <a:endParaRPr lang="zh-CN" altLang="en-US" sz="1400" b="1" dirty="0"/>
              </a:p>
            </p:txBody>
          </p:sp>
          <p:sp>
            <p:nvSpPr>
              <p:cNvPr id="11" name="文本框 10">
                <a:extLst>
                  <a:ext uri="{FF2B5EF4-FFF2-40B4-BE49-F238E27FC236}">
                    <a16:creationId xmlns:a16="http://schemas.microsoft.com/office/drawing/2014/main" id="{06FA88D0-1792-40A5-86DC-05AF1EC3B9CF}"/>
                  </a:ext>
                </a:extLst>
              </p:cNvPr>
              <p:cNvSpPr txBox="1"/>
              <p:nvPr/>
            </p:nvSpPr>
            <p:spPr>
              <a:xfrm>
                <a:off x="5538117" y="3504863"/>
                <a:ext cx="718466" cy="307777"/>
              </a:xfrm>
              <a:prstGeom prst="rect">
                <a:avLst/>
              </a:prstGeom>
              <a:noFill/>
            </p:spPr>
            <p:txBody>
              <a:bodyPr wrap="none" rtlCol="0">
                <a:spAutoFit/>
              </a:bodyPr>
              <a:lstStyle/>
              <a:p>
                <a:r>
                  <a:rPr lang="en-US" altLang="zh-CN" sz="1400" b="1" dirty="0"/>
                  <a:t>500ms</a:t>
                </a:r>
                <a:endParaRPr lang="zh-CN" altLang="en-US" sz="1400" b="1" dirty="0"/>
              </a:p>
            </p:txBody>
          </p:sp>
        </p:gr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535E9476-94A6-4ADB-BB6A-2205C643176A}"/>
                    </a:ext>
                  </a:extLst>
                </p:cNvPr>
                <p:cNvSpPr/>
                <p:nvPr/>
              </p:nvSpPr>
              <p:spPr>
                <a:xfrm>
                  <a:off x="2684015" y="5564481"/>
                  <a:ext cx="6096000" cy="1200329"/>
                </a:xfrm>
                <a:prstGeom prst="rect">
                  <a:avLst/>
                </a:prstGeom>
              </p:spPr>
              <p:txBody>
                <a:bodyPr>
                  <a:spAutoFit/>
                </a:bodyPr>
                <a:lstStyle/>
                <a:p>
                  <a:pPr algn="ctr"/>
                  <a:r>
                    <a:rPr lang="en-US" altLang="zh-CN" sz="2400" kern="100" dirty="0">
                      <a:solidFill>
                        <a:schemeClr val="tx1">
                          <a:lumMod val="75000"/>
                          <a:lumOff val="25000"/>
                        </a:schemeClr>
                      </a:solidFill>
                      <a:ea typeface="M PLUS 1" pitchFamily="2" charset="-128"/>
                      <a:cs typeface="Arial" panose="020B0604020202020204" pitchFamily="34" charset="0"/>
                    </a:rPr>
                    <a:t>The maximum memory footprint and the average inference time for upscaling </a:t>
                  </a:r>
                  <a14:m>
                    <m:oMath xmlns:m="http://schemas.openxmlformats.org/officeDocument/2006/math">
                      <m:r>
                        <a:rPr lang="en-US" altLang="zh-CN" sz="2400" b="0" i="1" kern="100" smtClean="0">
                          <a:solidFill>
                            <a:schemeClr val="tx1">
                              <a:lumMod val="75000"/>
                              <a:lumOff val="25000"/>
                            </a:schemeClr>
                          </a:solidFill>
                          <a:latin typeface="Cambria Math" panose="02040503050406030204" pitchFamily="18" charset="0"/>
                          <a:ea typeface="M PLUS 1" pitchFamily="2" charset="-128"/>
                          <a:cs typeface="Arial" panose="020B0604020202020204" pitchFamily="34" charset="0"/>
                        </a:rPr>
                        <m:t>2×</m:t>
                      </m:r>
                    </m:oMath>
                  </a14:m>
                  <a:r>
                    <a:rPr lang="en-US" altLang="zh-CN" sz="2400" kern="100" dirty="0">
                      <a:solidFill>
                        <a:schemeClr val="tx1">
                          <a:lumMod val="75000"/>
                          <a:lumOff val="25000"/>
                        </a:schemeClr>
                      </a:solidFill>
                      <a:ea typeface="M PLUS 1" pitchFamily="2" charset="-128"/>
                      <a:cs typeface="Arial" panose="020B0604020202020204" pitchFamily="34" charset="0"/>
                    </a:rPr>
                    <a:t> on LR image of size </a:t>
                  </a:r>
                  <a14:m>
                    <m:oMath xmlns:m="http://schemas.openxmlformats.org/officeDocument/2006/math">
                      <m:r>
                        <a:rPr lang="en-US" altLang="zh-CN" sz="2400" kern="100" dirty="0">
                          <a:solidFill>
                            <a:schemeClr val="tx1">
                              <a:lumMod val="75000"/>
                              <a:lumOff val="25000"/>
                            </a:schemeClr>
                          </a:solidFill>
                          <a:ea typeface="M PLUS 1" pitchFamily="2" charset="-128"/>
                          <a:cs typeface="Arial" panose="020B0604020202020204" pitchFamily="34" charset="0"/>
                        </a:rPr>
                        <m:t>960× 540</m:t>
                      </m:r>
                    </m:oMath>
                  </a14:m>
                  <a:endParaRPr lang="zh-CN" altLang="en-US" sz="2400" kern="100" dirty="0">
                    <a:solidFill>
                      <a:schemeClr val="tx1">
                        <a:lumMod val="75000"/>
                        <a:lumOff val="25000"/>
                      </a:schemeClr>
                    </a:solidFill>
                    <a:ea typeface="M PLUS 1" pitchFamily="2" charset="-128"/>
                    <a:cs typeface="Arial" panose="020B0604020202020204" pitchFamily="34" charset="0"/>
                  </a:endParaRPr>
                </a:p>
              </p:txBody>
            </p:sp>
          </mc:Choice>
          <mc:Fallback>
            <p:sp>
              <p:nvSpPr>
                <p:cNvPr id="12" name="矩形 11">
                  <a:extLst>
                    <a:ext uri="{FF2B5EF4-FFF2-40B4-BE49-F238E27FC236}">
                      <a16:creationId xmlns:a16="http://schemas.microsoft.com/office/drawing/2014/main" id="{535E9476-94A6-4ADB-BB6A-2205C643176A}"/>
                    </a:ext>
                  </a:extLst>
                </p:cNvPr>
                <p:cNvSpPr>
                  <a:spLocks noRot="1" noChangeAspect="1" noMove="1" noResize="1" noEditPoints="1" noAdjustHandles="1" noChangeArrowheads="1" noChangeShapeType="1" noTextEdit="1"/>
                </p:cNvSpPr>
                <p:nvPr/>
              </p:nvSpPr>
              <p:spPr>
                <a:xfrm>
                  <a:off x="2684015" y="5564481"/>
                  <a:ext cx="6096000" cy="1200329"/>
                </a:xfrm>
                <a:prstGeom prst="rect">
                  <a:avLst/>
                </a:prstGeom>
                <a:blipFill>
                  <a:blip r:embed="rId5"/>
                  <a:stretch>
                    <a:fillRect l="-200" t="-3553" r="-1300" b="-11168"/>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3" name="内容占位符 2">
                <a:extLst>
                  <a:ext uri="{FF2B5EF4-FFF2-40B4-BE49-F238E27FC236}">
                    <a16:creationId xmlns:a16="http://schemas.microsoft.com/office/drawing/2014/main" id="{B5EFC119-79B6-46A2-8990-BBD56E8F82FF}"/>
                  </a:ext>
                </a:extLst>
              </p:cNvPr>
              <p:cNvSpPr>
                <a:spLocks noGrp="1"/>
              </p:cNvSpPr>
              <p:nvPr>
                <p:ph idx="1"/>
              </p:nvPr>
            </p:nvSpPr>
            <p:spPr>
              <a:xfrm>
                <a:off x="7182184" y="1994387"/>
                <a:ext cx="4853539" cy="1325563"/>
              </a:xfrm>
            </p:spPr>
            <p:txBody>
              <a:bodyPr>
                <a:normAutofit/>
              </a:bodyPr>
              <a:lstStyle/>
              <a:p>
                <a:r>
                  <a:rPr lang="en-US" altLang="zh-CN" sz="2400" kern="100" dirty="0">
                    <a:solidFill>
                      <a:schemeClr val="tx1">
                        <a:lumMod val="75000"/>
                        <a:lumOff val="25000"/>
                      </a:schemeClr>
                    </a:solidFill>
                    <a:ea typeface="M PLUS 1" pitchFamily="2" charset="-128"/>
                    <a:cs typeface="Arial" panose="020B0604020202020204" pitchFamily="34" charset="0"/>
                  </a:rPr>
                  <a:t>Typical resolution on smart phone camera: </a:t>
                </a:r>
                <a14:m>
                  <m:oMath xmlns:m="http://schemas.openxmlformats.org/officeDocument/2006/math">
                    <m:r>
                      <a:rPr lang="en-US" altLang="zh-CN" sz="4800" b="0" i="1" smtClean="0">
                        <a:solidFill>
                          <a:srgbClr val="FF0000"/>
                        </a:solidFill>
                        <a:latin typeface="Cambria Math" panose="02040503050406030204" pitchFamily="18" charset="0"/>
                      </a:rPr>
                      <m:t>96</m:t>
                    </m:r>
                    <m:r>
                      <a:rPr lang="en-US" altLang="zh-CN" sz="4800" b="0" i="1" smtClean="0">
                        <a:solidFill>
                          <a:srgbClr val="FF0000"/>
                        </a:solidFill>
                        <a:latin typeface="Cambria Math" panose="02040503050406030204" pitchFamily="18" charset="0"/>
                      </a:rPr>
                      <m:t>𝑀𝑃</m:t>
                    </m:r>
                  </m:oMath>
                </a14:m>
                <a:r>
                  <a:rPr lang="en-US" altLang="zh-CN" sz="4800" dirty="0">
                    <a:solidFill>
                      <a:srgbClr val="FF0000"/>
                    </a:solidFill>
                  </a:rPr>
                  <a:t> </a:t>
                </a:r>
                <a:endParaRPr lang="en-US" altLang="zh-CN" dirty="0"/>
              </a:p>
              <a:p>
                <a:endParaRPr lang="zh-CN" altLang="en-US" dirty="0"/>
              </a:p>
            </p:txBody>
          </p:sp>
        </mc:Choice>
        <mc:Fallback>
          <p:sp>
            <p:nvSpPr>
              <p:cNvPr id="13" name="内容占位符 2">
                <a:extLst>
                  <a:ext uri="{FF2B5EF4-FFF2-40B4-BE49-F238E27FC236}">
                    <a16:creationId xmlns:a16="http://schemas.microsoft.com/office/drawing/2014/main" id="{B5EFC119-79B6-46A2-8990-BBD56E8F82FF}"/>
                  </a:ext>
                </a:extLst>
              </p:cNvPr>
              <p:cNvSpPr>
                <a:spLocks noGrp="1" noRot="1" noChangeAspect="1" noMove="1" noResize="1" noEditPoints="1" noAdjustHandles="1" noChangeArrowheads="1" noChangeShapeType="1" noTextEdit="1"/>
              </p:cNvSpPr>
              <p:nvPr>
                <p:ph idx="1"/>
              </p:nvPr>
            </p:nvSpPr>
            <p:spPr>
              <a:xfrm>
                <a:off x="7182184" y="1994387"/>
                <a:ext cx="4853539" cy="1325563"/>
              </a:xfrm>
              <a:blipFill>
                <a:blip r:embed="rId6"/>
                <a:stretch>
                  <a:fillRect l="-1633" t="-5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50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B41B0-4BB6-4E1A-85DF-ECA9D5F69205}"/>
              </a:ext>
            </a:extLst>
          </p:cNvPr>
          <p:cNvSpPr>
            <a:spLocks noGrp="1"/>
          </p:cNvSpPr>
          <p:nvPr>
            <p:ph type="title"/>
          </p:nvPr>
        </p:nvSpPr>
        <p:spPr>
          <a:xfrm>
            <a:off x="838200" y="365125"/>
            <a:ext cx="10515600" cy="1325563"/>
          </a:xfrm>
        </p:spPr>
        <p:txBody>
          <a:bodyPr/>
          <a:lstStyle/>
          <a:p>
            <a:r>
              <a:rPr lang="en-US" altLang="zh-CN" dirty="0"/>
              <a:t>Memory Problem</a:t>
            </a:r>
            <a:endParaRPr lang="zh-CN" altLang="en-US" dirty="0"/>
          </a:p>
        </p:txBody>
      </p:sp>
      <p:grpSp>
        <p:nvGrpSpPr>
          <p:cNvPr id="15" name="组合 14">
            <a:extLst>
              <a:ext uri="{FF2B5EF4-FFF2-40B4-BE49-F238E27FC236}">
                <a16:creationId xmlns:a16="http://schemas.microsoft.com/office/drawing/2014/main" id="{C3FDEC25-2641-405F-844F-03504BD2717B}"/>
              </a:ext>
            </a:extLst>
          </p:cNvPr>
          <p:cNvGrpSpPr/>
          <p:nvPr/>
        </p:nvGrpSpPr>
        <p:grpSpPr>
          <a:xfrm>
            <a:off x="1106386" y="1690688"/>
            <a:ext cx="6219403" cy="4539526"/>
            <a:chOff x="2560612" y="2225284"/>
            <a:chExt cx="6219403" cy="4539526"/>
          </a:xfrm>
        </p:grpSpPr>
        <mc:AlternateContent xmlns:mc="http://schemas.openxmlformats.org/markup-compatibility/2006" xmlns:a14="http://schemas.microsoft.com/office/drawing/2010/main">
          <mc:Choice Requires="a14">
            <p:graphicFrame>
              <p:nvGraphicFramePr>
                <p:cNvPr id="4" name="图表 3">
                  <a:extLst>
                    <a:ext uri="{FF2B5EF4-FFF2-40B4-BE49-F238E27FC236}">
                      <a16:creationId xmlns:a16="http://schemas.microsoft.com/office/drawing/2014/main" id="{E551651B-C4A9-4843-AFB2-E6CA13E68A5B}"/>
                    </a:ext>
                  </a:extLst>
                </p:cNvPr>
                <p:cNvGraphicFramePr>
                  <a:graphicFrameLocks/>
                </p:cNvGraphicFramePr>
                <p:nvPr>
                  <p:extLst/>
                </p:nvPr>
              </p:nvGraphicFramePr>
              <p:xfrm>
                <a:off x="2560612" y="2225284"/>
                <a:ext cx="6081713" cy="334327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4" name="图表 3">
                  <a:extLst>
                    <a:ext uri="{FF2B5EF4-FFF2-40B4-BE49-F238E27FC236}">
                      <a16:creationId xmlns:a16="http://schemas.microsoft.com/office/drawing/2014/main" id="{E551651B-C4A9-4843-AFB2-E6CA13E68A5B}"/>
                    </a:ext>
                  </a:extLst>
                </p:cNvPr>
                <p:cNvGraphicFramePr>
                  <a:graphicFrameLocks/>
                </p:cNvGraphicFramePr>
                <p:nvPr>
                  <p:extLst>
                    <p:ext uri="{D42A27DB-BD31-4B8C-83A1-F6EECF244321}">
                      <p14:modId xmlns:p14="http://schemas.microsoft.com/office/powerpoint/2010/main" val="2184459621"/>
                    </p:ext>
                  </p:extLst>
                </p:nvPr>
              </p:nvGraphicFramePr>
              <p:xfrm>
                <a:off x="2560612" y="2225284"/>
                <a:ext cx="6081713" cy="3343275"/>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grpSp>
          <p:nvGrpSpPr>
            <p:cNvPr id="5" name="组合 4">
              <a:extLst>
                <a:ext uri="{FF2B5EF4-FFF2-40B4-BE49-F238E27FC236}">
                  <a16:creationId xmlns:a16="http://schemas.microsoft.com/office/drawing/2014/main" id="{93353918-8B94-4094-A47A-96CE0FBE0654}"/>
                </a:ext>
              </a:extLst>
            </p:cNvPr>
            <p:cNvGrpSpPr/>
            <p:nvPr/>
          </p:nvGrpSpPr>
          <p:grpSpPr>
            <a:xfrm>
              <a:off x="3375347" y="5256704"/>
              <a:ext cx="2779318" cy="311855"/>
              <a:chOff x="3477265" y="3504863"/>
              <a:chExt cx="2779318" cy="311855"/>
            </a:xfrm>
          </p:grpSpPr>
          <p:sp>
            <p:nvSpPr>
              <p:cNvPr id="6" name="椭圆 5">
                <a:extLst>
                  <a:ext uri="{FF2B5EF4-FFF2-40B4-BE49-F238E27FC236}">
                    <a16:creationId xmlns:a16="http://schemas.microsoft.com/office/drawing/2014/main" id="{56BD8FF2-9D6F-40A6-A9BF-AC5BCE16BA27}"/>
                  </a:ext>
                </a:extLst>
              </p:cNvPr>
              <p:cNvSpPr/>
              <p:nvPr/>
            </p:nvSpPr>
            <p:spPr>
              <a:xfrm>
                <a:off x="4275781" y="3585013"/>
                <a:ext cx="155527" cy="15552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7" name="椭圆 6">
                <a:extLst>
                  <a:ext uri="{FF2B5EF4-FFF2-40B4-BE49-F238E27FC236}">
                    <a16:creationId xmlns:a16="http://schemas.microsoft.com/office/drawing/2014/main" id="{4B006B58-2BD1-4855-B743-E3AA059D744A}"/>
                  </a:ext>
                </a:extLst>
              </p:cNvPr>
              <p:cNvSpPr/>
              <p:nvPr/>
            </p:nvSpPr>
            <p:spPr>
              <a:xfrm>
                <a:off x="5230340" y="3507474"/>
                <a:ext cx="307777" cy="30777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 name="椭圆 7">
                <a:extLst>
                  <a:ext uri="{FF2B5EF4-FFF2-40B4-BE49-F238E27FC236}">
                    <a16:creationId xmlns:a16="http://schemas.microsoft.com/office/drawing/2014/main" id="{2472B68F-6F0F-4BF1-AE5B-00841AAC7559}"/>
                  </a:ext>
                </a:extLst>
              </p:cNvPr>
              <p:cNvSpPr/>
              <p:nvPr/>
            </p:nvSpPr>
            <p:spPr>
              <a:xfrm>
                <a:off x="3477265" y="3626564"/>
                <a:ext cx="72427" cy="72427"/>
              </a:xfrm>
              <a:prstGeom prst="ellipse">
                <a:avLst/>
              </a:prstGeom>
              <a:solidFill>
                <a:srgbClr val="7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9" name="文本框 8">
                <a:extLst>
                  <a:ext uri="{FF2B5EF4-FFF2-40B4-BE49-F238E27FC236}">
                    <a16:creationId xmlns:a16="http://schemas.microsoft.com/office/drawing/2014/main" id="{A3217A02-B997-48F8-9B55-DB9875AC3559}"/>
                  </a:ext>
                </a:extLst>
              </p:cNvPr>
              <p:cNvSpPr txBox="1"/>
              <p:nvPr/>
            </p:nvSpPr>
            <p:spPr>
              <a:xfrm>
                <a:off x="3549692" y="3508941"/>
                <a:ext cx="619080" cy="307777"/>
              </a:xfrm>
              <a:prstGeom prst="rect">
                <a:avLst/>
              </a:prstGeom>
              <a:noFill/>
            </p:spPr>
            <p:txBody>
              <a:bodyPr wrap="none" rtlCol="0">
                <a:spAutoFit/>
              </a:bodyPr>
              <a:lstStyle/>
              <a:p>
                <a:r>
                  <a:rPr lang="en-US" altLang="zh-CN" sz="1400" b="1" dirty="0"/>
                  <a:t>20ms</a:t>
                </a:r>
                <a:endParaRPr lang="zh-CN" altLang="en-US" sz="1400" b="1" dirty="0"/>
              </a:p>
            </p:txBody>
          </p:sp>
          <p:sp>
            <p:nvSpPr>
              <p:cNvPr id="10" name="文本框 9">
                <a:extLst>
                  <a:ext uri="{FF2B5EF4-FFF2-40B4-BE49-F238E27FC236}">
                    <a16:creationId xmlns:a16="http://schemas.microsoft.com/office/drawing/2014/main" id="{EF2C8994-EA8F-4FAD-8838-58F7D5ABEC48}"/>
                  </a:ext>
                </a:extLst>
              </p:cNvPr>
              <p:cNvSpPr txBox="1"/>
              <p:nvPr/>
            </p:nvSpPr>
            <p:spPr>
              <a:xfrm>
                <a:off x="4431308" y="3507474"/>
                <a:ext cx="718466" cy="307777"/>
              </a:xfrm>
              <a:prstGeom prst="rect">
                <a:avLst/>
              </a:prstGeom>
              <a:noFill/>
            </p:spPr>
            <p:txBody>
              <a:bodyPr wrap="none" rtlCol="0">
                <a:spAutoFit/>
              </a:bodyPr>
              <a:lstStyle/>
              <a:p>
                <a:r>
                  <a:rPr lang="en-US" altLang="zh-CN" sz="1400" b="1" dirty="0"/>
                  <a:t>100ms</a:t>
                </a:r>
                <a:endParaRPr lang="zh-CN" altLang="en-US" sz="1400" b="1" dirty="0"/>
              </a:p>
            </p:txBody>
          </p:sp>
          <p:sp>
            <p:nvSpPr>
              <p:cNvPr id="11" name="文本框 10">
                <a:extLst>
                  <a:ext uri="{FF2B5EF4-FFF2-40B4-BE49-F238E27FC236}">
                    <a16:creationId xmlns:a16="http://schemas.microsoft.com/office/drawing/2014/main" id="{06FA88D0-1792-40A5-86DC-05AF1EC3B9CF}"/>
                  </a:ext>
                </a:extLst>
              </p:cNvPr>
              <p:cNvSpPr txBox="1"/>
              <p:nvPr/>
            </p:nvSpPr>
            <p:spPr>
              <a:xfrm>
                <a:off x="5538117" y="3504863"/>
                <a:ext cx="718466" cy="307777"/>
              </a:xfrm>
              <a:prstGeom prst="rect">
                <a:avLst/>
              </a:prstGeom>
              <a:noFill/>
            </p:spPr>
            <p:txBody>
              <a:bodyPr wrap="none" rtlCol="0">
                <a:spAutoFit/>
              </a:bodyPr>
              <a:lstStyle/>
              <a:p>
                <a:r>
                  <a:rPr lang="en-US" altLang="zh-CN" sz="1400" b="1" dirty="0"/>
                  <a:t>500ms</a:t>
                </a:r>
                <a:endParaRPr lang="zh-CN" altLang="en-US" sz="1400" b="1" dirty="0"/>
              </a:p>
            </p:txBody>
          </p:sp>
        </p:gr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535E9476-94A6-4ADB-BB6A-2205C643176A}"/>
                    </a:ext>
                  </a:extLst>
                </p:cNvPr>
                <p:cNvSpPr/>
                <p:nvPr/>
              </p:nvSpPr>
              <p:spPr>
                <a:xfrm>
                  <a:off x="2684015" y="5564481"/>
                  <a:ext cx="6096000" cy="1200329"/>
                </a:xfrm>
                <a:prstGeom prst="rect">
                  <a:avLst/>
                </a:prstGeom>
              </p:spPr>
              <p:txBody>
                <a:bodyPr>
                  <a:spAutoFit/>
                </a:bodyPr>
                <a:lstStyle/>
                <a:p>
                  <a:pPr algn="ctr"/>
                  <a:r>
                    <a:rPr lang="en-US" altLang="zh-CN" sz="2400" kern="100" dirty="0">
                      <a:solidFill>
                        <a:schemeClr val="tx1">
                          <a:lumMod val="75000"/>
                          <a:lumOff val="25000"/>
                        </a:schemeClr>
                      </a:solidFill>
                      <a:ea typeface="M PLUS 1" pitchFamily="2" charset="-128"/>
                      <a:cs typeface="Arial" panose="020B0604020202020204" pitchFamily="34" charset="0"/>
                    </a:rPr>
                    <a:t>The maximum memory footprint and the average inference time for upscaling </a:t>
                  </a:r>
                  <a14:m>
                    <m:oMath xmlns:m="http://schemas.openxmlformats.org/officeDocument/2006/math">
                      <m:r>
                        <a:rPr lang="en-US" altLang="zh-CN" sz="2400" b="0" i="1" kern="100" smtClean="0">
                          <a:solidFill>
                            <a:schemeClr val="tx1">
                              <a:lumMod val="75000"/>
                              <a:lumOff val="25000"/>
                            </a:schemeClr>
                          </a:solidFill>
                          <a:latin typeface="Cambria Math" panose="02040503050406030204" pitchFamily="18" charset="0"/>
                          <a:ea typeface="M PLUS 1" pitchFamily="2" charset="-128"/>
                          <a:cs typeface="Arial" panose="020B0604020202020204" pitchFamily="34" charset="0"/>
                        </a:rPr>
                        <m:t>2×</m:t>
                      </m:r>
                    </m:oMath>
                  </a14:m>
                  <a:r>
                    <a:rPr lang="en-US" altLang="zh-CN" sz="2400" kern="100" dirty="0">
                      <a:solidFill>
                        <a:schemeClr val="tx1">
                          <a:lumMod val="75000"/>
                          <a:lumOff val="25000"/>
                        </a:schemeClr>
                      </a:solidFill>
                      <a:ea typeface="M PLUS 1" pitchFamily="2" charset="-128"/>
                      <a:cs typeface="Arial" panose="020B0604020202020204" pitchFamily="34" charset="0"/>
                    </a:rPr>
                    <a:t> on LR image of size </a:t>
                  </a:r>
                  <a14:m>
                    <m:oMath xmlns:m="http://schemas.openxmlformats.org/officeDocument/2006/math">
                      <m:r>
                        <a:rPr lang="en-US" altLang="zh-CN" sz="2400" kern="100" dirty="0">
                          <a:solidFill>
                            <a:schemeClr val="tx1">
                              <a:lumMod val="75000"/>
                              <a:lumOff val="25000"/>
                            </a:schemeClr>
                          </a:solidFill>
                          <a:ea typeface="M PLUS 1" pitchFamily="2" charset="-128"/>
                          <a:cs typeface="Arial" panose="020B0604020202020204" pitchFamily="34" charset="0"/>
                        </a:rPr>
                        <m:t>960× 540</m:t>
                      </m:r>
                    </m:oMath>
                  </a14:m>
                  <a:endParaRPr lang="zh-CN" altLang="en-US" sz="2400" kern="100" dirty="0">
                    <a:solidFill>
                      <a:schemeClr val="tx1">
                        <a:lumMod val="75000"/>
                        <a:lumOff val="25000"/>
                      </a:schemeClr>
                    </a:solidFill>
                    <a:ea typeface="M PLUS 1" pitchFamily="2" charset="-128"/>
                    <a:cs typeface="Arial" panose="020B0604020202020204" pitchFamily="34" charset="0"/>
                  </a:endParaRPr>
                </a:p>
              </p:txBody>
            </p:sp>
          </mc:Choice>
          <mc:Fallback>
            <p:sp>
              <p:nvSpPr>
                <p:cNvPr id="12" name="矩形 11">
                  <a:extLst>
                    <a:ext uri="{FF2B5EF4-FFF2-40B4-BE49-F238E27FC236}">
                      <a16:creationId xmlns:a16="http://schemas.microsoft.com/office/drawing/2014/main" id="{535E9476-94A6-4ADB-BB6A-2205C643176A}"/>
                    </a:ext>
                  </a:extLst>
                </p:cNvPr>
                <p:cNvSpPr>
                  <a:spLocks noRot="1" noChangeAspect="1" noMove="1" noResize="1" noEditPoints="1" noAdjustHandles="1" noChangeArrowheads="1" noChangeShapeType="1" noTextEdit="1"/>
                </p:cNvSpPr>
                <p:nvPr/>
              </p:nvSpPr>
              <p:spPr>
                <a:xfrm>
                  <a:off x="2684015" y="5564481"/>
                  <a:ext cx="6096000" cy="1200329"/>
                </a:xfrm>
                <a:prstGeom prst="rect">
                  <a:avLst/>
                </a:prstGeom>
                <a:blipFill>
                  <a:blip r:embed="rId5"/>
                  <a:stretch>
                    <a:fillRect l="-200" t="-3553" r="-1300" b="-11168"/>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3" name="内容占位符 2">
                <a:extLst>
                  <a:ext uri="{FF2B5EF4-FFF2-40B4-BE49-F238E27FC236}">
                    <a16:creationId xmlns:a16="http://schemas.microsoft.com/office/drawing/2014/main" id="{B5EFC119-79B6-46A2-8990-BBD56E8F82FF}"/>
                  </a:ext>
                </a:extLst>
              </p:cNvPr>
              <p:cNvSpPr>
                <a:spLocks noGrp="1"/>
              </p:cNvSpPr>
              <p:nvPr>
                <p:ph idx="1"/>
              </p:nvPr>
            </p:nvSpPr>
            <p:spPr>
              <a:xfrm>
                <a:off x="7182184" y="1994387"/>
                <a:ext cx="4853539" cy="1325563"/>
              </a:xfrm>
            </p:spPr>
            <p:txBody>
              <a:bodyPr>
                <a:normAutofit/>
              </a:bodyPr>
              <a:lstStyle/>
              <a:p>
                <a:r>
                  <a:rPr lang="en-US" altLang="zh-CN" sz="2400" kern="100" dirty="0">
                    <a:solidFill>
                      <a:schemeClr val="tx1">
                        <a:lumMod val="75000"/>
                        <a:lumOff val="25000"/>
                      </a:schemeClr>
                    </a:solidFill>
                    <a:ea typeface="M PLUS 1" pitchFamily="2" charset="-128"/>
                    <a:cs typeface="Arial" panose="020B0604020202020204" pitchFamily="34" charset="0"/>
                  </a:rPr>
                  <a:t>Typical resolution on smart phone camera: </a:t>
                </a:r>
                <a14:m>
                  <m:oMath xmlns:m="http://schemas.openxmlformats.org/officeDocument/2006/math">
                    <m:r>
                      <a:rPr lang="en-US" altLang="zh-CN" sz="4800" b="0" i="1" smtClean="0">
                        <a:solidFill>
                          <a:srgbClr val="FF0000"/>
                        </a:solidFill>
                        <a:latin typeface="Cambria Math" panose="02040503050406030204" pitchFamily="18" charset="0"/>
                      </a:rPr>
                      <m:t>96</m:t>
                    </m:r>
                    <m:r>
                      <a:rPr lang="en-US" altLang="zh-CN" sz="4800" b="0" i="1" smtClean="0">
                        <a:solidFill>
                          <a:srgbClr val="FF0000"/>
                        </a:solidFill>
                        <a:latin typeface="Cambria Math" panose="02040503050406030204" pitchFamily="18" charset="0"/>
                      </a:rPr>
                      <m:t>𝑀𝑃</m:t>
                    </m:r>
                  </m:oMath>
                </a14:m>
                <a:r>
                  <a:rPr lang="en-US" altLang="zh-CN" sz="4800" dirty="0">
                    <a:solidFill>
                      <a:srgbClr val="FF0000"/>
                    </a:solidFill>
                  </a:rPr>
                  <a:t> </a:t>
                </a:r>
                <a:endParaRPr lang="en-US" altLang="zh-CN" dirty="0"/>
              </a:p>
              <a:p>
                <a:endParaRPr lang="zh-CN" altLang="en-US" dirty="0"/>
              </a:p>
            </p:txBody>
          </p:sp>
        </mc:Choice>
        <mc:Fallback>
          <p:sp>
            <p:nvSpPr>
              <p:cNvPr id="13" name="内容占位符 2">
                <a:extLst>
                  <a:ext uri="{FF2B5EF4-FFF2-40B4-BE49-F238E27FC236}">
                    <a16:creationId xmlns:a16="http://schemas.microsoft.com/office/drawing/2014/main" id="{B5EFC119-79B6-46A2-8990-BBD56E8F82FF}"/>
                  </a:ext>
                </a:extLst>
              </p:cNvPr>
              <p:cNvSpPr>
                <a:spLocks noGrp="1" noRot="1" noChangeAspect="1" noMove="1" noResize="1" noEditPoints="1" noAdjustHandles="1" noChangeArrowheads="1" noChangeShapeType="1" noTextEdit="1"/>
              </p:cNvSpPr>
              <p:nvPr>
                <p:ph idx="1"/>
              </p:nvPr>
            </p:nvSpPr>
            <p:spPr>
              <a:xfrm>
                <a:off x="7182184" y="1994387"/>
                <a:ext cx="4853539" cy="1325563"/>
              </a:xfrm>
              <a:blipFill>
                <a:blip r:embed="rId6"/>
                <a:stretch>
                  <a:fillRect l="-1633" t="-5963"/>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03FDA7D1-8795-4494-8594-C936E31C7887}"/>
              </a:ext>
            </a:extLst>
          </p:cNvPr>
          <p:cNvSpPr/>
          <p:nvPr/>
        </p:nvSpPr>
        <p:spPr>
          <a:xfrm>
            <a:off x="7182184" y="3200282"/>
            <a:ext cx="4738067" cy="142192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400" kern="100" dirty="0">
                <a:solidFill>
                  <a:schemeClr val="tx1">
                    <a:lumMod val="75000"/>
                    <a:lumOff val="25000"/>
                  </a:schemeClr>
                </a:solidFill>
                <a:ea typeface="M PLUS 1" pitchFamily="2" charset="-128"/>
                <a:cs typeface="Arial" panose="020B0604020202020204" pitchFamily="34" charset="0"/>
              </a:rPr>
              <a:t>The </a:t>
            </a:r>
            <a:r>
              <a:rPr lang="en-US" altLang="zh-CN" sz="2400" kern="100" dirty="0">
                <a:solidFill>
                  <a:srgbClr val="FF4747"/>
                </a:solidFill>
                <a:ea typeface="M PLUS 1" pitchFamily="2" charset="-128"/>
                <a:cs typeface="Arial" panose="020B0604020202020204" pitchFamily="34" charset="0"/>
              </a:rPr>
              <a:t>memory limitation </a:t>
            </a:r>
            <a:r>
              <a:rPr lang="en-US" altLang="zh-CN" sz="2400" kern="100" dirty="0">
                <a:solidFill>
                  <a:schemeClr val="tx1">
                    <a:lumMod val="75000"/>
                    <a:lumOff val="25000"/>
                  </a:schemeClr>
                </a:solidFill>
                <a:ea typeface="M PLUS 1" pitchFamily="2" charset="-128"/>
                <a:cs typeface="Arial" panose="020B0604020202020204" pitchFamily="34" charset="0"/>
              </a:rPr>
              <a:t>for super-resolution algorithms becomes </a:t>
            </a:r>
            <a:r>
              <a:rPr lang="en-US" altLang="zh-CN" sz="2400" kern="100" dirty="0">
                <a:solidFill>
                  <a:srgbClr val="FF4747"/>
                </a:solidFill>
                <a:ea typeface="M PLUS 1" pitchFamily="2" charset="-128"/>
                <a:cs typeface="Arial" panose="020B0604020202020204" pitchFamily="34" charset="0"/>
              </a:rPr>
              <a:t>non-negligible</a:t>
            </a:r>
            <a:r>
              <a:rPr lang="en-US" altLang="zh-CN" sz="2400" kern="100" dirty="0">
                <a:solidFill>
                  <a:schemeClr val="tx1">
                    <a:lumMod val="75000"/>
                    <a:lumOff val="25000"/>
                  </a:schemeClr>
                </a:solidFill>
                <a:ea typeface="M PLUS 1" pitchFamily="2" charset="-128"/>
                <a:cs typeface="Arial" panose="020B0604020202020204" pitchFamily="34" charset="0"/>
              </a:rPr>
              <a:t> on edge devices.</a:t>
            </a:r>
            <a:endParaRPr lang="zh-CN" altLang="en-US" sz="2400"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408200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F3E71-A9B4-4BA2-A55B-EB9162E392FE}"/>
              </a:ext>
            </a:extLst>
          </p:cNvPr>
          <p:cNvSpPr>
            <a:spLocks noGrp="1"/>
          </p:cNvSpPr>
          <p:nvPr>
            <p:ph type="title"/>
          </p:nvPr>
        </p:nvSpPr>
        <p:spPr/>
        <p:txBody>
          <a:bodyPr/>
          <a:lstStyle/>
          <a:p>
            <a:r>
              <a:rPr lang="en-US" altLang="zh-CN" dirty="0">
                <a:latin typeface="+mn-lt"/>
              </a:rPr>
              <a:t>Solution</a:t>
            </a:r>
            <a:r>
              <a:rPr lang="en-US" altLang="zh-CN" dirty="0"/>
              <a:t>?</a:t>
            </a:r>
            <a:endParaRPr lang="zh-CN" altLang="en-US" dirty="0"/>
          </a:p>
        </p:txBody>
      </p:sp>
      <p:sp>
        <p:nvSpPr>
          <p:cNvPr id="3" name="内容占位符 2">
            <a:extLst>
              <a:ext uri="{FF2B5EF4-FFF2-40B4-BE49-F238E27FC236}">
                <a16:creationId xmlns:a16="http://schemas.microsoft.com/office/drawing/2014/main" id="{6070C344-A7ED-457B-AB32-3BD875E1E7DF}"/>
              </a:ext>
            </a:extLst>
          </p:cNvPr>
          <p:cNvSpPr>
            <a:spLocks noGrp="1"/>
          </p:cNvSpPr>
          <p:nvPr>
            <p:ph idx="1"/>
          </p:nvPr>
        </p:nvSpPr>
        <p:spPr/>
        <p:txBody>
          <a:bodyPr/>
          <a:lstStyle/>
          <a:p>
            <a:r>
              <a:rPr lang="en-US" altLang="zh-CN" sz="2400" kern="100" dirty="0">
                <a:solidFill>
                  <a:schemeClr val="tx1">
                    <a:lumMod val="75000"/>
                    <a:lumOff val="25000"/>
                  </a:schemeClr>
                </a:solidFill>
                <a:ea typeface="M PLUS 1" pitchFamily="2" charset="-128"/>
                <a:cs typeface="Arial" panose="020B0604020202020204" pitchFamily="34" charset="0"/>
              </a:rPr>
              <a:t>Plain model?</a:t>
            </a:r>
            <a:endParaRPr lang="zh-CN" altLang="en-US" sz="2400"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91275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F3E71-A9B4-4BA2-A55B-EB9162E392F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70C344-A7ED-457B-AB32-3BD875E1E7DF}"/>
              </a:ext>
            </a:extLst>
          </p:cNvPr>
          <p:cNvSpPr>
            <a:spLocks noGrp="1"/>
          </p:cNvSpPr>
          <p:nvPr>
            <p:ph idx="1"/>
          </p:nvPr>
        </p:nvSpPr>
        <p:spPr/>
        <p:txBody>
          <a:bodyPr/>
          <a:lstStyle/>
          <a:p>
            <a:r>
              <a:rPr lang="en-US" altLang="zh-CN" sz="2400" kern="100" dirty="0">
                <a:solidFill>
                  <a:schemeClr val="tx1">
                    <a:lumMod val="75000"/>
                    <a:lumOff val="25000"/>
                  </a:schemeClr>
                </a:solidFill>
                <a:ea typeface="M PLUS 1" pitchFamily="2" charset="-128"/>
                <a:cs typeface="Arial" panose="020B0604020202020204" pitchFamily="34" charset="0"/>
              </a:rPr>
              <a:t>Plain model?</a:t>
            </a:r>
          </a:p>
          <a:p>
            <a:r>
              <a:rPr lang="en-US" altLang="zh-CN" sz="2400" kern="100" dirty="0">
                <a:solidFill>
                  <a:schemeClr val="tx1">
                    <a:lumMod val="75000"/>
                    <a:lumOff val="25000"/>
                  </a:schemeClr>
                </a:solidFill>
                <a:ea typeface="M PLUS 1" pitchFamily="2" charset="-128"/>
                <a:cs typeface="Arial" panose="020B0604020202020204" pitchFamily="34" charset="0"/>
              </a:rPr>
              <a:t>How to train a strong plain model in super-resolution?</a:t>
            </a:r>
            <a:endParaRPr lang="zh-CN" altLang="en-US" sz="2400"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386569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F3E71-A9B4-4BA2-A55B-EB9162E392F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70C344-A7ED-457B-AB32-3BD875E1E7DF}"/>
              </a:ext>
            </a:extLst>
          </p:cNvPr>
          <p:cNvSpPr>
            <a:spLocks noGrp="1"/>
          </p:cNvSpPr>
          <p:nvPr>
            <p:ph idx="1"/>
          </p:nvPr>
        </p:nvSpPr>
        <p:spPr/>
        <p:txBody>
          <a:bodyPr>
            <a:normAutofit/>
          </a:bodyPr>
          <a:lstStyle/>
          <a:p>
            <a:r>
              <a:rPr lang="en-US" altLang="zh-CN" sz="2400" kern="100" dirty="0">
                <a:solidFill>
                  <a:schemeClr val="tx1">
                    <a:lumMod val="75000"/>
                    <a:lumOff val="25000"/>
                  </a:schemeClr>
                </a:solidFill>
                <a:ea typeface="M PLUS 1" pitchFamily="2" charset="-128"/>
                <a:cs typeface="Arial" panose="020B0604020202020204" pitchFamily="34" charset="0"/>
              </a:rPr>
              <a:t>Plain model?</a:t>
            </a:r>
          </a:p>
          <a:p>
            <a:r>
              <a:rPr lang="en-US" altLang="zh-CN" sz="2400" kern="100" dirty="0">
                <a:solidFill>
                  <a:schemeClr val="tx1">
                    <a:lumMod val="75000"/>
                    <a:lumOff val="25000"/>
                  </a:schemeClr>
                </a:solidFill>
                <a:ea typeface="M PLUS 1" pitchFamily="2" charset="-128"/>
                <a:cs typeface="Arial" panose="020B0604020202020204" pitchFamily="34" charset="0"/>
              </a:rPr>
              <a:t>How to train a strong plain model in super-resolution?</a:t>
            </a:r>
          </a:p>
          <a:p>
            <a:pPr lvl="1"/>
            <a:r>
              <a:rPr lang="en-US" altLang="zh-CN" kern="100" dirty="0">
                <a:solidFill>
                  <a:schemeClr val="tx1">
                    <a:lumMod val="75000"/>
                    <a:lumOff val="25000"/>
                  </a:schemeClr>
                </a:solidFill>
                <a:ea typeface="M PLUS 1" pitchFamily="2" charset="-128"/>
                <a:cs typeface="Arial" panose="020B0604020202020204" pitchFamily="34" charset="0"/>
              </a:rPr>
              <a:t>Direct Training </a:t>
            </a:r>
            <a:r>
              <a:rPr lang="en-US" altLang="zh-CN" dirty="0"/>
              <a:t>						</a:t>
            </a:r>
            <a:r>
              <a:rPr lang="en-US" altLang="zh-CN" dirty="0">
                <a:solidFill>
                  <a:schemeClr val="bg2">
                    <a:lumMod val="50000"/>
                  </a:schemeClr>
                </a:solidFill>
              </a:rPr>
              <a:t>25.30dB</a:t>
            </a:r>
          </a:p>
          <a:p>
            <a:pPr lvl="1"/>
            <a:r>
              <a:rPr lang="en-US" altLang="zh-CN" kern="100" dirty="0">
                <a:solidFill>
                  <a:schemeClr val="tx1">
                    <a:lumMod val="75000"/>
                    <a:lumOff val="25000"/>
                  </a:schemeClr>
                </a:solidFill>
                <a:ea typeface="M PLUS 1" pitchFamily="2" charset="-128"/>
                <a:cs typeface="Arial" panose="020B0604020202020204" pitchFamily="34" charset="0"/>
              </a:rPr>
              <a:t>Knowledge Distillation  </a:t>
            </a:r>
            <a:r>
              <a:rPr lang="en-US" altLang="zh-CN" dirty="0"/>
              <a:t>				</a:t>
            </a:r>
            <a:r>
              <a:rPr lang="en-US" altLang="zh-CN" dirty="0">
                <a:solidFill>
                  <a:srgbClr val="FF5050"/>
                </a:solidFill>
              </a:rPr>
              <a:t>25.67dB (+0.37dB) </a:t>
            </a:r>
          </a:p>
          <a:p>
            <a:pPr lvl="1"/>
            <a:r>
              <a:rPr lang="en-US" altLang="zh-CN" kern="100" dirty="0" err="1">
                <a:solidFill>
                  <a:schemeClr val="tx1">
                    <a:lumMod val="75000"/>
                    <a:lumOff val="25000"/>
                  </a:schemeClr>
                </a:solidFill>
                <a:ea typeface="M PLUS 1" pitchFamily="2" charset="-128"/>
                <a:cs typeface="Arial" panose="020B0604020202020204" pitchFamily="34" charset="0"/>
              </a:rPr>
              <a:t>RepVGG</a:t>
            </a:r>
            <a:r>
              <a:rPr lang="en-US" altLang="zh-CN" dirty="0"/>
              <a:t>  						</a:t>
            </a:r>
            <a:r>
              <a:rPr lang="en-US" altLang="zh-CN" dirty="0">
                <a:solidFill>
                  <a:schemeClr val="accent6"/>
                </a:solidFill>
              </a:rPr>
              <a:t>24.52dB (-0.78dB)</a:t>
            </a:r>
          </a:p>
          <a:p>
            <a:pPr lvl="1"/>
            <a:r>
              <a:rPr lang="en-US" altLang="zh-CN" kern="100" dirty="0" err="1">
                <a:solidFill>
                  <a:schemeClr val="tx1">
                    <a:lumMod val="75000"/>
                    <a:lumOff val="25000"/>
                  </a:schemeClr>
                </a:solidFill>
                <a:ea typeface="M PLUS 1" pitchFamily="2" charset="-128"/>
                <a:cs typeface="Arial" panose="020B0604020202020204" pitchFamily="34" charset="0"/>
              </a:rPr>
              <a:t>RepVGG</a:t>
            </a:r>
            <a:r>
              <a:rPr lang="en-US" altLang="zh-CN" kern="100" dirty="0">
                <a:solidFill>
                  <a:schemeClr val="tx1">
                    <a:lumMod val="75000"/>
                    <a:lumOff val="25000"/>
                  </a:schemeClr>
                </a:solidFill>
                <a:ea typeface="M PLUS 1" pitchFamily="2" charset="-128"/>
                <a:cs typeface="Arial" panose="020B0604020202020204" pitchFamily="34" charset="0"/>
              </a:rPr>
              <a:t>-bn-free</a:t>
            </a:r>
            <a:r>
              <a:rPr lang="en-US" altLang="zh-CN" dirty="0"/>
              <a:t>					</a:t>
            </a:r>
            <a:r>
              <a:rPr lang="en-US" altLang="zh-CN" dirty="0">
                <a:solidFill>
                  <a:srgbClr val="FF9393"/>
                </a:solidFill>
              </a:rPr>
              <a:t>25.35dB (+0.05dB)</a:t>
            </a:r>
            <a:endParaRPr lang="zh-CN" altLang="en-US" dirty="0">
              <a:solidFill>
                <a:srgbClr val="F10101"/>
              </a:solidFill>
            </a:endParaRPr>
          </a:p>
        </p:txBody>
      </p:sp>
    </p:spTree>
    <p:extLst>
      <p:ext uri="{BB962C8B-B14F-4D97-AF65-F5344CB8AC3E}">
        <p14:creationId xmlns:p14="http://schemas.microsoft.com/office/powerpoint/2010/main" val="141293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F3E71-A9B4-4BA2-A55B-EB9162E392F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70C344-A7ED-457B-AB32-3BD875E1E7DF}"/>
              </a:ext>
            </a:extLst>
          </p:cNvPr>
          <p:cNvSpPr>
            <a:spLocks noGrp="1"/>
          </p:cNvSpPr>
          <p:nvPr>
            <p:ph idx="1"/>
          </p:nvPr>
        </p:nvSpPr>
        <p:spPr/>
        <p:txBody>
          <a:bodyPr>
            <a:normAutofit/>
          </a:bodyPr>
          <a:lstStyle/>
          <a:p>
            <a:r>
              <a:rPr lang="en-US" altLang="zh-CN" sz="2400" kern="100" dirty="0">
                <a:solidFill>
                  <a:schemeClr val="tx1">
                    <a:lumMod val="75000"/>
                    <a:lumOff val="25000"/>
                  </a:schemeClr>
                </a:solidFill>
                <a:ea typeface="M PLUS 1" pitchFamily="2" charset="-128"/>
                <a:cs typeface="Arial" panose="020B0604020202020204" pitchFamily="34" charset="0"/>
              </a:rPr>
              <a:t>Plain model?</a:t>
            </a:r>
          </a:p>
          <a:p>
            <a:r>
              <a:rPr lang="en-US" altLang="zh-CN" sz="2400" kern="100" dirty="0">
                <a:solidFill>
                  <a:schemeClr val="tx1">
                    <a:lumMod val="75000"/>
                    <a:lumOff val="25000"/>
                  </a:schemeClr>
                </a:solidFill>
                <a:ea typeface="M PLUS 1" pitchFamily="2" charset="-128"/>
                <a:cs typeface="Arial" panose="020B0604020202020204" pitchFamily="34" charset="0"/>
              </a:rPr>
              <a:t>How to train a strong plain model in super-resolution?</a:t>
            </a:r>
          </a:p>
          <a:p>
            <a:pPr lvl="1"/>
            <a:r>
              <a:rPr lang="en-US" altLang="zh-CN" kern="100" dirty="0">
                <a:solidFill>
                  <a:schemeClr val="tx1">
                    <a:lumMod val="75000"/>
                    <a:lumOff val="25000"/>
                  </a:schemeClr>
                </a:solidFill>
                <a:ea typeface="M PLUS 1" pitchFamily="2" charset="-128"/>
                <a:cs typeface="Arial" panose="020B0604020202020204" pitchFamily="34" charset="0"/>
              </a:rPr>
              <a:t>Direct Training </a:t>
            </a:r>
            <a:r>
              <a:rPr lang="en-US" altLang="zh-CN" dirty="0"/>
              <a:t>						</a:t>
            </a:r>
            <a:r>
              <a:rPr lang="en-US" altLang="zh-CN" dirty="0">
                <a:solidFill>
                  <a:schemeClr val="bg2">
                    <a:lumMod val="50000"/>
                  </a:schemeClr>
                </a:solidFill>
              </a:rPr>
              <a:t>25.30dB</a:t>
            </a:r>
          </a:p>
          <a:p>
            <a:pPr lvl="1"/>
            <a:r>
              <a:rPr lang="en-US" altLang="zh-CN" kern="100" dirty="0">
                <a:solidFill>
                  <a:schemeClr val="tx1">
                    <a:lumMod val="75000"/>
                    <a:lumOff val="25000"/>
                  </a:schemeClr>
                </a:solidFill>
                <a:ea typeface="M PLUS 1" pitchFamily="2" charset="-128"/>
                <a:cs typeface="Arial" panose="020B0604020202020204" pitchFamily="34" charset="0"/>
              </a:rPr>
              <a:t>Knowledge Distillation  </a:t>
            </a:r>
            <a:r>
              <a:rPr lang="en-US" altLang="zh-CN" dirty="0"/>
              <a:t>				</a:t>
            </a:r>
            <a:r>
              <a:rPr lang="en-US" altLang="zh-CN" dirty="0">
                <a:solidFill>
                  <a:srgbClr val="FF5050"/>
                </a:solidFill>
              </a:rPr>
              <a:t>25.67dB (+0.37dB) </a:t>
            </a:r>
          </a:p>
          <a:p>
            <a:pPr lvl="1"/>
            <a:r>
              <a:rPr lang="en-US" altLang="zh-CN" kern="100" dirty="0" err="1">
                <a:solidFill>
                  <a:schemeClr val="tx1">
                    <a:lumMod val="75000"/>
                    <a:lumOff val="25000"/>
                  </a:schemeClr>
                </a:solidFill>
                <a:ea typeface="M PLUS 1" pitchFamily="2" charset="-128"/>
                <a:cs typeface="Arial" panose="020B0604020202020204" pitchFamily="34" charset="0"/>
              </a:rPr>
              <a:t>RepVGG</a:t>
            </a:r>
            <a:r>
              <a:rPr lang="en-US" altLang="zh-CN" dirty="0"/>
              <a:t>  						</a:t>
            </a:r>
            <a:r>
              <a:rPr lang="en-US" altLang="zh-CN" dirty="0">
                <a:solidFill>
                  <a:schemeClr val="accent6"/>
                </a:solidFill>
              </a:rPr>
              <a:t>24.52dB (-0.78dB)</a:t>
            </a:r>
          </a:p>
          <a:p>
            <a:pPr lvl="1"/>
            <a:r>
              <a:rPr lang="en-US" altLang="zh-CN" kern="100" dirty="0" err="1">
                <a:solidFill>
                  <a:schemeClr val="tx1">
                    <a:lumMod val="75000"/>
                    <a:lumOff val="25000"/>
                  </a:schemeClr>
                </a:solidFill>
                <a:ea typeface="M PLUS 1" pitchFamily="2" charset="-128"/>
                <a:cs typeface="Arial" panose="020B0604020202020204" pitchFamily="34" charset="0"/>
              </a:rPr>
              <a:t>RepVGG</a:t>
            </a:r>
            <a:r>
              <a:rPr lang="en-US" altLang="zh-CN" kern="100" dirty="0">
                <a:solidFill>
                  <a:schemeClr val="tx1">
                    <a:lumMod val="75000"/>
                    <a:lumOff val="25000"/>
                  </a:schemeClr>
                </a:solidFill>
                <a:ea typeface="M PLUS 1" pitchFamily="2" charset="-128"/>
                <a:cs typeface="Arial" panose="020B0604020202020204" pitchFamily="34" charset="0"/>
              </a:rPr>
              <a:t>-bn-free</a:t>
            </a:r>
            <a:r>
              <a:rPr lang="en-US" altLang="zh-CN" dirty="0"/>
              <a:t>					</a:t>
            </a:r>
            <a:r>
              <a:rPr lang="en-US" altLang="zh-CN" dirty="0">
                <a:solidFill>
                  <a:srgbClr val="FF9393"/>
                </a:solidFill>
              </a:rPr>
              <a:t>25.35dB (+0.05dB)</a:t>
            </a:r>
          </a:p>
          <a:p>
            <a:pPr lvl="1"/>
            <a:r>
              <a:rPr lang="en-US" altLang="zh-CN" kern="100" dirty="0">
                <a:solidFill>
                  <a:schemeClr val="tx1">
                    <a:lumMod val="75000"/>
                    <a:lumOff val="25000"/>
                  </a:schemeClr>
                </a:solidFill>
                <a:ea typeface="M PLUS 1" pitchFamily="2" charset="-128"/>
                <a:cs typeface="Arial" panose="020B0604020202020204" pitchFamily="34" charset="0"/>
              </a:rPr>
              <a:t>Our Initialization + Direct Training </a:t>
            </a:r>
            <a:r>
              <a:rPr lang="en-US" altLang="zh-CN" dirty="0"/>
              <a:t>			</a:t>
            </a:r>
            <a:r>
              <a:rPr lang="en-US" altLang="zh-CN" dirty="0">
                <a:solidFill>
                  <a:srgbClr val="FF1919"/>
                </a:solidFill>
              </a:rPr>
              <a:t>25.97dB (+0.67dB)</a:t>
            </a:r>
            <a:r>
              <a:rPr lang="en-US" altLang="zh-CN" dirty="0"/>
              <a:t> </a:t>
            </a:r>
            <a:endParaRPr lang="zh-CN" altLang="en-US" dirty="0"/>
          </a:p>
          <a:p>
            <a:pPr lvl="1"/>
            <a:r>
              <a:rPr lang="en-US" altLang="zh-CN" kern="100" dirty="0">
                <a:solidFill>
                  <a:schemeClr val="tx1">
                    <a:lumMod val="75000"/>
                    <a:lumOff val="25000"/>
                  </a:schemeClr>
                </a:solidFill>
                <a:ea typeface="M PLUS 1" pitchFamily="2" charset="-128"/>
                <a:cs typeface="Arial" panose="020B0604020202020204" pitchFamily="34" charset="0"/>
              </a:rPr>
              <a:t>+ Knowledge Distillation </a:t>
            </a:r>
            <a:r>
              <a:rPr lang="en-US" altLang="zh-CN" dirty="0"/>
              <a:t>				</a:t>
            </a:r>
            <a:r>
              <a:rPr lang="en-US" altLang="zh-CN" dirty="0">
                <a:solidFill>
                  <a:srgbClr val="F10101"/>
                </a:solidFill>
              </a:rPr>
              <a:t>25.99dB (+0.69dB)</a:t>
            </a:r>
            <a:endParaRPr lang="zh-CN" altLang="en-US" dirty="0">
              <a:solidFill>
                <a:srgbClr val="F10101"/>
              </a:solidFill>
            </a:endParaRPr>
          </a:p>
        </p:txBody>
      </p:sp>
    </p:spTree>
    <p:extLst>
      <p:ext uri="{BB962C8B-B14F-4D97-AF65-F5344CB8AC3E}">
        <p14:creationId xmlns:p14="http://schemas.microsoft.com/office/powerpoint/2010/main" val="168588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D6B7A-E2F3-464C-B6F2-5286E2E189B8}"/>
              </a:ext>
            </a:extLst>
          </p:cNvPr>
          <p:cNvSpPr>
            <a:spLocks noGrp="1"/>
          </p:cNvSpPr>
          <p:nvPr>
            <p:ph type="title"/>
          </p:nvPr>
        </p:nvSpPr>
        <p:spPr/>
        <p:txBody>
          <a:bodyPr/>
          <a:lstStyle/>
          <a:p>
            <a:r>
              <a:rPr lang="en-US" altLang="zh-CN" dirty="0"/>
              <a:t>Solution</a:t>
            </a:r>
            <a:endParaRPr lang="zh-CN" altLang="en-US" dirty="0"/>
          </a:p>
        </p:txBody>
      </p:sp>
      <p:grpSp>
        <p:nvGrpSpPr>
          <p:cNvPr id="60" name="组合 59">
            <a:extLst>
              <a:ext uri="{FF2B5EF4-FFF2-40B4-BE49-F238E27FC236}">
                <a16:creationId xmlns:a16="http://schemas.microsoft.com/office/drawing/2014/main" id="{AB4DD9F5-D54D-48A4-87FE-600043C8B6E4}"/>
              </a:ext>
            </a:extLst>
          </p:cNvPr>
          <p:cNvGrpSpPr/>
          <p:nvPr/>
        </p:nvGrpSpPr>
        <p:grpSpPr>
          <a:xfrm>
            <a:off x="1715792" y="3187289"/>
            <a:ext cx="2151400" cy="1330853"/>
            <a:chOff x="4089602" y="3067602"/>
            <a:chExt cx="2151400" cy="1330853"/>
          </a:xfrm>
        </p:grpSpPr>
        <p:sp>
          <p:nvSpPr>
            <p:cNvPr id="7" name="矩形 6">
              <a:extLst>
                <a:ext uri="{FF2B5EF4-FFF2-40B4-BE49-F238E27FC236}">
                  <a16:creationId xmlns:a16="http://schemas.microsoft.com/office/drawing/2014/main" id="{60BACA0F-AEED-42A1-90A2-012CF1E026D0}"/>
                </a:ext>
              </a:extLst>
            </p:cNvPr>
            <p:cNvSpPr/>
            <p:nvPr/>
          </p:nvSpPr>
          <p:spPr>
            <a:xfrm>
              <a:off x="4379176"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8" name="矩形 7">
              <a:extLst>
                <a:ext uri="{FF2B5EF4-FFF2-40B4-BE49-F238E27FC236}">
                  <a16:creationId xmlns:a16="http://schemas.microsoft.com/office/drawing/2014/main" id="{C028C893-699E-46BE-BA23-8AE73A450904}"/>
                </a:ext>
              </a:extLst>
            </p:cNvPr>
            <p:cNvSpPr/>
            <p:nvPr/>
          </p:nvSpPr>
          <p:spPr>
            <a:xfrm>
              <a:off x="4846347"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cxnSp>
          <p:nvCxnSpPr>
            <p:cNvPr id="17" name="直接连接符 16">
              <a:extLst>
                <a:ext uri="{FF2B5EF4-FFF2-40B4-BE49-F238E27FC236}">
                  <a16:creationId xmlns:a16="http://schemas.microsoft.com/office/drawing/2014/main" id="{F168D004-EBDA-4820-8AAD-D280447DD3B3}"/>
                </a:ext>
              </a:extLst>
            </p:cNvPr>
            <p:cNvCxnSpPr>
              <a:cxnSpLocks/>
              <a:endCxn id="7" idx="1"/>
            </p:cNvCxnSpPr>
            <p:nvPr/>
          </p:nvCxnSpPr>
          <p:spPr>
            <a:xfrm>
              <a:off x="4089602" y="3790395"/>
              <a:ext cx="289574" cy="2"/>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20" name="直接箭头连接符 19">
              <a:extLst>
                <a:ext uri="{FF2B5EF4-FFF2-40B4-BE49-F238E27FC236}">
                  <a16:creationId xmlns:a16="http://schemas.microsoft.com/office/drawing/2014/main" id="{03ABFD17-7A0C-453C-96F4-F6D6F3ACD603}"/>
                </a:ext>
              </a:extLst>
            </p:cNvPr>
            <p:cNvCxnSpPr>
              <a:cxnSpLocks/>
              <a:stCxn id="35" idx="3"/>
            </p:cNvCxnSpPr>
            <p:nvPr/>
          </p:nvCxnSpPr>
          <p:spPr>
            <a:xfrm>
              <a:off x="5859262" y="3790397"/>
              <a:ext cx="381740"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34" name="矩形 33">
              <a:extLst>
                <a:ext uri="{FF2B5EF4-FFF2-40B4-BE49-F238E27FC236}">
                  <a16:creationId xmlns:a16="http://schemas.microsoft.com/office/drawing/2014/main" id="{CE3381B2-1435-4E88-B12B-70604E9E7174}"/>
                </a:ext>
              </a:extLst>
            </p:cNvPr>
            <p:cNvSpPr/>
            <p:nvPr/>
          </p:nvSpPr>
          <p:spPr>
            <a:xfrm>
              <a:off x="5138329"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35" name="矩形 34">
              <a:extLst>
                <a:ext uri="{FF2B5EF4-FFF2-40B4-BE49-F238E27FC236}">
                  <a16:creationId xmlns:a16="http://schemas.microsoft.com/office/drawing/2014/main" id="{5A473C90-5FEA-465E-90CE-9B79EE6C4A1D}"/>
                </a:ext>
              </a:extLst>
            </p:cNvPr>
            <p:cNvSpPr/>
            <p:nvPr/>
          </p:nvSpPr>
          <p:spPr>
            <a:xfrm>
              <a:off x="5605500"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grpSp>
          <p:nvGrpSpPr>
            <p:cNvPr id="49" name="组合 48">
              <a:extLst>
                <a:ext uri="{FF2B5EF4-FFF2-40B4-BE49-F238E27FC236}">
                  <a16:creationId xmlns:a16="http://schemas.microsoft.com/office/drawing/2014/main" id="{74FD8E52-43C9-4ECA-88C9-A8E92AA3E5FB}"/>
                </a:ext>
              </a:extLst>
            </p:cNvPr>
            <p:cNvGrpSpPr/>
            <p:nvPr/>
          </p:nvGrpSpPr>
          <p:grpSpPr>
            <a:xfrm>
              <a:off x="4279037" y="3067602"/>
              <a:ext cx="1687496" cy="722795"/>
              <a:chOff x="4279037" y="3067602"/>
              <a:chExt cx="1687496" cy="722795"/>
            </a:xfrm>
          </p:grpSpPr>
          <p:cxnSp>
            <p:nvCxnSpPr>
              <p:cNvPr id="42" name="直接连接符 41">
                <a:extLst>
                  <a:ext uri="{FF2B5EF4-FFF2-40B4-BE49-F238E27FC236}">
                    <a16:creationId xmlns:a16="http://schemas.microsoft.com/office/drawing/2014/main" id="{110BA084-1DFC-4446-995B-196F946426C7}"/>
                  </a:ext>
                </a:extLst>
              </p:cNvPr>
              <p:cNvCxnSpPr>
                <a:cxnSpLocks/>
              </p:cNvCxnSpPr>
              <p:nvPr/>
            </p:nvCxnSpPr>
            <p:spPr>
              <a:xfrm flipV="1">
                <a:off x="4279037" y="3067602"/>
                <a:ext cx="0" cy="722795"/>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45" name="直接连接符 44">
                <a:extLst>
                  <a:ext uri="{FF2B5EF4-FFF2-40B4-BE49-F238E27FC236}">
                    <a16:creationId xmlns:a16="http://schemas.microsoft.com/office/drawing/2014/main" id="{260A1BE7-F9D6-4791-9B8F-8AE44617A754}"/>
                  </a:ext>
                </a:extLst>
              </p:cNvPr>
              <p:cNvCxnSpPr>
                <a:cxnSpLocks/>
              </p:cNvCxnSpPr>
              <p:nvPr/>
            </p:nvCxnSpPr>
            <p:spPr>
              <a:xfrm flipH="1">
                <a:off x="4279037" y="3094237"/>
                <a:ext cx="1668262" cy="0"/>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48" name="直接连接符 47">
                <a:extLst>
                  <a:ext uri="{FF2B5EF4-FFF2-40B4-BE49-F238E27FC236}">
                    <a16:creationId xmlns:a16="http://schemas.microsoft.com/office/drawing/2014/main" id="{5954AB85-C12A-426E-B1E4-2329B55C6E30}"/>
                  </a:ext>
                </a:extLst>
              </p:cNvPr>
              <p:cNvCxnSpPr>
                <a:cxnSpLocks/>
              </p:cNvCxnSpPr>
              <p:nvPr/>
            </p:nvCxnSpPr>
            <p:spPr>
              <a:xfrm flipV="1">
                <a:off x="5966533" y="3067602"/>
                <a:ext cx="0" cy="722795"/>
              </a:xfrm>
              <a:prstGeom prst="line">
                <a:avLst/>
              </a:prstGeom>
              <a:ln w="57150"/>
            </p:spPr>
            <p:style>
              <a:lnRef idx="2">
                <a:schemeClr val="accent6"/>
              </a:lnRef>
              <a:fillRef idx="0">
                <a:schemeClr val="accent6"/>
              </a:fillRef>
              <a:effectRef idx="1">
                <a:schemeClr val="accent6"/>
              </a:effectRef>
              <a:fontRef idx="minor">
                <a:schemeClr val="tx1"/>
              </a:fontRef>
            </p:style>
          </p:cxnSp>
        </p:grpSp>
      </p:grpSp>
      <p:grpSp>
        <p:nvGrpSpPr>
          <p:cNvPr id="76" name="组合 75">
            <a:extLst>
              <a:ext uri="{FF2B5EF4-FFF2-40B4-BE49-F238E27FC236}">
                <a16:creationId xmlns:a16="http://schemas.microsoft.com/office/drawing/2014/main" id="{1F82FD11-95D7-4E3E-BAFB-92C2ABF94EBD}"/>
              </a:ext>
            </a:extLst>
          </p:cNvPr>
          <p:cNvGrpSpPr/>
          <p:nvPr/>
        </p:nvGrpSpPr>
        <p:grpSpPr>
          <a:xfrm>
            <a:off x="4114930" y="3379492"/>
            <a:ext cx="766377" cy="1061181"/>
            <a:chOff x="3490058" y="3279992"/>
            <a:chExt cx="766377" cy="1216111"/>
          </a:xfrm>
        </p:grpSpPr>
        <p:sp>
          <p:nvSpPr>
            <p:cNvPr id="74" name="箭头: V 形 73">
              <a:extLst>
                <a:ext uri="{FF2B5EF4-FFF2-40B4-BE49-F238E27FC236}">
                  <a16:creationId xmlns:a16="http://schemas.microsoft.com/office/drawing/2014/main" id="{A561EC99-EEEA-43C2-B47B-CD499512238C}"/>
                </a:ext>
              </a:extLst>
            </p:cNvPr>
            <p:cNvSpPr/>
            <p:nvPr/>
          </p:nvSpPr>
          <p:spPr>
            <a:xfrm>
              <a:off x="3490058" y="3279992"/>
              <a:ext cx="422018" cy="1216111"/>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sp>
          <p:nvSpPr>
            <p:cNvPr id="75" name="箭头: V 形 74">
              <a:extLst>
                <a:ext uri="{FF2B5EF4-FFF2-40B4-BE49-F238E27FC236}">
                  <a16:creationId xmlns:a16="http://schemas.microsoft.com/office/drawing/2014/main" id="{921225AC-B2B4-4EE3-9E58-F79859ACDB15}"/>
                </a:ext>
              </a:extLst>
            </p:cNvPr>
            <p:cNvSpPr/>
            <p:nvPr/>
          </p:nvSpPr>
          <p:spPr>
            <a:xfrm>
              <a:off x="3834417" y="3279992"/>
              <a:ext cx="422018" cy="1216111"/>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grpSp>
      <p:grpSp>
        <p:nvGrpSpPr>
          <p:cNvPr id="78" name="组合 77">
            <a:extLst>
              <a:ext uri="{FF2B5EF4-FFF2-40B4-BE49-F238E27FC236}">
                <a16:creationId xmlns:a16="http://schemas.microsoft.com/office/drawing/2014/main" id="{7150581F-B287-4DDD-AF33-E2D7B2C0A8EE}"/>
              </a:ext>
            </a:extLst>
          </p:cNvPr>
          <p:cNvGrpSpPr/>
          <p:nvPr/>
        </p:nvGrpSpPr>
        <p:grpSpPr>
          <a:xfrm>
            <a:off x="5059154" y="2696276"/>
            <a:ext cx="2151400" cy="2427612"/>
            <a:chOff x="4089602" y="3182338"/>
            <a:chExt cx="2151400" cy="1216117"/>
          </a:xfrm>
        </p:grpSpPr>
        <p:sp>
          <p:nvSpPr>
            <p:cNvPr id="79" name="矩形 78">
              <a:extLst>
                <a:ext uri="{FF2B5EF4-FFF2-40B4-BE49-F238E27FC236}">
                  <a16:creationId xmlns:a16="http://schemas.microsoft.com/office/drawing/2014/main" id="{34C643A8-B52B-41FB-ACB7-A7A7CEE1F2E2}"/>
                </a:ext>
              </a:extLst>
            </p:cNvPr>
            <p:cNvSpPr/>
            <p:nvPr/>
          </p:nvSpPr>
          <p:spPr>
            <a:xfrm>
              <a:off x="4379176"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80" name="矩形 79">
              <a:extLst>
                <a:ext uri="{FF2B5EF4-FFF2-40B4-BE49-F238E27FC236}">
                  <a16:creationId xmlns:a16="http://schemas.microsoft.com/office/drawing/2014/main" id="{92EA556B-1524-42FB-BABB-068D00BE0842}"/>
                </a:ext>
              </a:extLst>
            </p:cNvPr>
            <p:cNvSpPr/>
            <p:nvPr/>
          </p:nvSpPr>
          <p:spPr>
            <a:xfrm>
              <a:off x="4846347"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cxnSp>
          <p:nvCxnSpPr>
            <p:cNvPr id="81" name="直接连接符 80">
              <a:extLst>
                <a:ext uri="{FF2B5EF4-FFF2-40B4-BE49-F238E27FC236}">
                  <a16:creationId xmlns:a16="http://schemas.microsoft.com/office/drawing/2014/main" id="{645736A5-4C3B-4A77-BEC1-C938C42EB5CE}"/>
                </a:ext>
              </a:extLst>
            </p:cNvPr>
            <p:cNvCxnSpPr>
              <a:cxnSpLocks/>
              <a:endCxn id="79" idx="1"/>
            </p:cNvCxnSpPr>
            <p:nvPr/>
          </p:nvCxnSpPr>
          <p:spPr>
            <a:xfrm>
              <a:off x="4089602" y="3790395"/>
              <a:ext cx="289574" cy="2"/>
            </a:xfrm>
            <a:prstGeom prst="line">
              <a:avLst/>
            </a:prstGeom>
            <a:ln w="57150"/>
          </p:spPr>
          <p:style>
            <a:lnRef idx="2">
              <a:schemeClr val="accent6"/>
            </a:lnRef>
            <a:fillRef idx="0">
              <a:schemeClr val="accent6"/>
            </a:fillRef>
            <a:effectRef idx="1">
              <a:schemeClr val="accent6"/>
            </a:effectRef>
            <a:fontRef idx="minor">
              <a:schemeClr val="tx1"/>
            </a:fontRef>
          </p:style>
        </p:cxnSp>
        <p:cxnSp>
          <p:nvCxnSpPr>
            <p:cNvPr id="82" name="直接箭头连接符 81">
              <a:extLst>
                <a:ext uri="{FF2B5EF4-FFF2-40B4-BE49-F238E27FC236}">
                  <a16:creationId xmlns:a16="http://schemas.microsoft.com/office/drawing/2014/main" id="{C8E4605D-0BCC-431F-B29A-D0A4BEE9AD4D}"/>
                </a:ext>
              </a:extLst>
            </p:cNvPr>
            <p:cNvCxnSpPr>
              <a:cxnSpLocks/>
              <a:stCxn id="84" idx="3"/>
            </p:cNvCxnSpPr>
            <p:nvPr/>
          </p:nvCxnSpPr>
          <p:spPr>
            <a:xfrm>
              <a:off x="5859262" y="3790397"/>
              <a:ext cx="381740"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83" name="矩形 82">
              <a:extLst>
                <a:ext uri="{FF2B5EF4-FFF2-40B4-BE49-F238E27FC236}">
                  <a16:creationId xmlns:a16="http://schemas.microsoft.com/office/drawing/2014/main" id="{DB7661F3-85E3-4839-B324-72EDC169996F}"/>
                </a:ext>
              </a:extLst>
            </p:cNvPr>
            <p:cNvSpPr/>
            <p:nvPr/>
          </p:nvSpPr>
          <p:spPr>
            <a:xfrm>
              <a:off x="5138329" y="3182338"/>
              <a:ext cx="422069" cy="1216117"/>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b="1" dirty="0"/>
                <a:t>CONV</a:t>
              </a:r>
              <a:endParaRPr lang="zh-CN" altLang="en-US" b="1" dirty="0"/>
            </a:p>
          </p:txBody>
        </p:sp>
        <p:sp>
          <p:nvSpPr>
            <p:cNvPr id="84" name="矩形 83">
              <a:extLst>
                <a:ext uri="{FF2B5EF4-FFF2-40B4-BE49-F238E27FC236}">
                  <a16:creationId xmlns:a16="http://schemas.microsoft.com/office/drawing/2014/main" id="{F07D1CAA-0B18-4B5D-9437-A8B017089F40}"/>
                </a:ext>
              </a:extLst>
            </p:cNvPr>
            <p:cNvSpPr/>
            <p:nvPr/>
          </p:nvSpPr>
          <p:spPr>
            <a:xfrm>
              <a:off x="5605500" y="3182338"/>
              <a:ext cx="253762" cy="1216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t>ACT</a:t>
              </a:r>
              <a:endParaRPr lang="zh-CN" altLang="en-US" b="1" dirty="0"/>
            </a:p>
          </p:txBody>
        </p:sp>
      </p:grpSp>
      <p:sp>
        <p:nvSpPr>
          <p:cNvPr id="3" name="矩形 2">
            <a:extLst>
              <a:ext uri="{FF2B5EF4-FFF2-40B4-BE49-F238E27FC236}">
                <a16:creationId xmlns:a16="http://schemas.microsoft.com/office/drawing/2014/main" id="{4DBBBD10-5425-4336-BABD-B448354EC034}"/>
              </a:ext>
            </a:extLst>
          </p:cNvPr>
          <p:cNvSpPr/>
          <p:nvPr/>
        </p:nvSpPr>
        <p:spPr>
          <a:xfrm>
            <a:off x="1622298" y="5163466"/>
            <a:ext cx="6096000" cy="1200329"/>
          </a:xfrm>
          <a:prstGeom prst="rect">
            <a:avLst/>
          </a:prstGeom>
        </p:spPr>
        <p:txBody>
          <a:bodyPr>
            <a:spAutoFit/>
          </a:bodyPr>
          <a:lstStyle/>
          <a:p>
            <a:r>
              <a:rPr lang="en-US" altLang="zh-CN" sz="2400" kern="100" dirty="0">
                <a:solidFill>
                  <a:schemeClr val="tx1">
                    <a:lumMod val="75000"/>
                    <a:lumOff val="25000"/>
                  </a:schemeClr>
                </a:solidFill>
                <a:ea typeface="M PLUS 1" pitchFamily="2" charset="-128"/>
                <a:cs typeface="Arial" panose="020B0604020202020204" pitchFamily="34" charset="0"/>
              </a:rPr>
              <a:t>Transform a trained multi-branch teacher model into an equivalent large-size plain model.</a:t>
            </a:r>
            <a:endParaRPr lang="zh-CN" altLang="en-US" sz="2400" kern="1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4456145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1047</Words>
  <Application>Microsoft Office PowerPoint</Application>
  <PresentationFormat>宽屏</PresentationFormat>
  <Paragraphs>237</Paragraphs>
  <Slides>17</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Droid Sans</vt:lpstr>
      <vt:lpstr>Lato Black</vt:lpstr>
      <vt:lpstr>M PLUS 1</vt:lpstr>
      <vt:lpstr>Open Sans</vt:lpstr>
      <vt:lpstr>等线</vt:lpstr>
      <vt:lpstr>等线 Light</vt:lpstr>
      <vt:lpstr>Arial</vt:lpstr>
      <vt:lpstr>Calibri</vt:lpstr>
      <vt:lpstr>Cambria Math</vt:lpstr>
      <vt:lpstr>Courier New</vt:lpstr>
      <vt:lpstr>Office 主题​​</vt:lpstr>
      <vt:lpstr>MemSR: Training Memory-efficient  Lightweight Model for Image Super-Resolution</vt:lpstr>
      <vt:lpstr>Memory Problem</vt:lpstr>
      <vt:lpstr>Memory Problem</vt:lpstr>
      <vt:lpstr>Memory Problem</vt:lpstr>
      <vt:lpstr>Solution?</vt:lpstr>
      <vt:lpstr>Solution?</vt:lpstr>
      <vt:lpstr>Solution?</vt:lpstr>
      <vt:lpstr>Solution?</vt:lpstr>
      <vt:lpstr>Solution</vt:lpstr>
      <vt:lpstr>Solution</vt:lpstr>
      <vt:lpstr>Stage1</vt:lpstr>
      <vt:lpstr>Stage2</vt:lpstr>
      <vt:lpstr>Results</vt:lpstr>
      <vt:lpstr>Results</vt:lpstr>
      <vt:lpstr>Results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MemSR: Training Memory-efficient Lightweight Model for Image Super-Resolution</dc:title>
  <dc:creator>吴凯</dc:creator>
  <cp:lastModifiedBy>吴凯</cp:lastModifiedBy>
  <cp:revision>64</cp:revision>
  <dcterms:created xsi:type="dcterms:W3CDTF">2022-06-23T06:25:28Z</dcterms:created>
  <dcterms:modified xsi:type="dcterms:W3CDTF">2022-06-27T10:27:20Z</dcterms:modified>
</cp:coreProperties>
</file>