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865" r:id="rId2"/>
    <p:sldId id="257" r:id="rId3"/>
    <p:sldId id="258" r:id="rId4"/>
    <p:sldId id="875" r:id="rId5"/>
    <p:sldId id="876" r:id="rId6"/>
    <p:sldId id="866" r:id="rId7"/>
    <p:sldId id="867" r:id="rId8"/>
    <p:sldId id="868" r:id="rId9"/>
    <p:sldId id="870" r:id="rId10"/>
    <p:sldId id="869" r:id="rId11"/>
    <p:sldId id="87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C2C70-D990-4282-A422-2A74C49CFF84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5C9C6-3F18-47A3-9D81-AEC7E1B57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87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>
            <a:extLst>
              <a:ext uri="{FF2B5EF4-FFF2-40B4-BE49-F238E27FC236}">
                <a16:creationId xmlns:a16="http://schemas.microsoft.com/office/drawing/2014/main" id="{F27A4879-9D6A-4C9B-A75F-ADF51A1E6F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>
            <a:extLst>
              <a:ext uri="{FF2B5EF4-FFF2-40B4-BE49-F238E27FC236}">
                <a16:creationId xmlns:a16="http://schemas.microsoft.com/office/drawing/2014/main" id="{3D5AD5B9-7A4E-413F-BA41-5FE5587B9C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  <p:sp>
        <p:nvSpPr>
          <p:cNvPr id="91140" name="灯片编号占位符 3">
            <a:extLst>
              <a:ext uri="{FF2B5EF4-FFF2-40B4-BE49-F238E27FC236}">
                <a16:creationId xmlns:a16="http://schemas.microsoft.com/office/drawing/2014/main" id="{1E4092FC-0735-480E-BC20-DCF9E1F8C0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7CD7FB9-652E-4036-ACAE-BC7FD1377F6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由于第二个模型没有跑完，所以拿了第一个模型（</a:t>
            </a:r>
            <a:r>
              <a:rPr lang="en-US" altLang="zh-CN" dirty="0"/>
              <a:t>Baseline</a:t>
            </a:r>
            <a:r>
              <a:rPr lang="zh-CN" altLang="en-US" dirty="0"/>
              <a:t>是</a:t>
            </a:r>
            <a:r>
              <a:rPr lang="en-US" altLang="zh-CN" dirty="0"/>
              <a:t>17000 </a:t>
            </a:r>
            <a:r>
              <a:rPr lang="en-US" altLang="zh-CN" dirty="0" err="1"/>
              <a:t>iter</a:t>
            </a:r>
            <a:r>
              <a:rPr lang="zh-CN" altLang="en-US" dirty="0"/>
              <a:t>版本）的第 </a:t>
            </a:r>
            <a:r>
              <a:rPr lang="en-US" altLang="zh-CN" dirty="0"/>
              <a:t>12000 </a:t>
            </a:r>
            <a:r>
              <a:rPr lang="en-US" altLang="zh-CN" dirty="0" err="1"/>
              <a:t>iter</a:t>
            </a:r>
            <a:r>
              <a:rPr lang="en-US" altLang="zh-CN" dirty="0"/>
              <a:t> </a:t>
            </a:r>
            <a:r>
              <a:rPr lang="zh-CN" altLang="en-US" dirty="0"/>
              <a:t>版本。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5C9C6-3F18-47A3-9D81-AEC7E1B57BF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916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>
            <a:extLst>
              <a:ext uri="{FF2B5EF4-FFF2-40B4-BE49-F238E27FC236}">
                <a16:creationId xmlns:a16="http://schemas.microsoft.com/office/drawing/2014/main" id="{F27A4879-9D6A-4C9B-A75F-ADF51A1E6F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>
            <a:extLst>
              <a:ext uri="{FF2B5EF4-FFF2-40B4-BE49-F238E27FC236}">
                <a16:creationId xmlns:a16="http://schemas.microsoft.com/office/drawing/2014/main" id="{3D5AD5B9-7A4E-413F-BA41-5FE5587B9C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  <p:sp>
        <p:nvSpPr>
          <p:cNvPr id="91140" name="灯片编号占位符 3">
            <a:extLst>
              <a:ext uri="{FF2B5EF4-FFF2-40B4-BE49-F238E27FC236}">
                <a16:creationId xmlns:a16="http://schemas.microsoft.com/office/drawing/2014/main" id="{1E4092FC-0735-480E-BC20-DCF9E1F8C0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7CD7FB9-652E-4036-ACAE-BC7FD1377F6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925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35DD8-5AF5-477B-BCA1-15332FC48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98E44B-19C5-4AD9-8E02-65095D801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76DCE8-D548-4FF0-8009-7DCFCE33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DB69-FF0E-4706-971E-878DB3BD1CBA}" type="datetime1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82E5AF-BCC8-447D-BB7F-FD07AA97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4B715C-BFFE-414C-84F1-2F185714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4757-82DC-46BA-BD8A-217BCAAA2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BAD39-3CC7-43F0-95A4-214B70A5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4880C4-3695-456B-9745-FA9DD3A0B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650F6E-67AB-4712-8D49-78A80E389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E7E4-701A-43C5-A02A-B45A83164A10}" type="datetime1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CE0BAD-E305-4F3C-B32D-8DE34485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DF8E49-3F9E-4043-8879-B3DDBA45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4757-82DC-46BA-BD8A-217BCAAA2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51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E8506B-7404-48AF-961B-14595E4E7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FB7D8C-B5C8-4008-86A3-950AF50E7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4CCEE-499F-4C5F-99C4-1147FD41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C0D2-9AD6-4984-A4F0-B5D9624B9BD6}" type="datetime1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B9010-037B-43F6-89B7-A1648326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0C4AB-A299-4AA4-80CD-C0FAC174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4757-82DC-46BA-BD8A-217BCAAA2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269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1860246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4939699"/>
            <a:ext cx="9141619" cy="69910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3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100"/>
            </a:lvl1pPr>
            <a:lvl2pPr marL="0" indent="0">
              <a:spcBef>
                <a:spcPts val="0"/>
              </a:spcBef>
              <a:buFontTx/>
              <a:buNone/>
              <a:defRPr sz="1500"/>
            </a:lvl2pPr>
            <a:lvl3pPr marL="0" indent="0">
              <a:spcBef>
                <a:spcPts val="0"/>
              </a:spcBef>
              <a:buFontTx/>
              <a:buNone/>
              <a:defRPr sz="1500"/>
            </a:lvl3pPr>
            <a:lvl4pPr marL="0" indent="0">
              <a:spcBef>
                <a:spcPts val="0"/>
              </a:spcBef>
              <a:buFontTx/>
              <a:buNone/>
              <a:defRPr sz="1500"/>
            </a:lvl4pPr>
            <a:lvl5pPr marL="0" indent="0">
              <a:spcBef>
                <a:spcPts val="0"/>
              </a:spcBef>
              <a:buFontTx/>
              <a:buNone/>
              <a:defRPr sz="1500"/>
            </a:lvl5pPr>
            <a:lvl6pPr marL="0" indent="0">
              <a:spcBef>
                <a:spcPts val="0"/>
              </a:spcBef>
              <a:buFontTx/>
              <a:buNone/>
              <a:defRPr sz="1500"/>
            </a:lvl6pPr>
            <a:lvl7pPr marL="0" indent="0">
              <a:spcBef>
                <a:spcPts val="0"/>
              </a:spcBef>
              <a:buFontTx/>
              <a:buNone/>
              <a:defRPr sz="1500"/>
            </a:lvl7pPr>
            <a:lvl8pPr marL="0" indent="0">
              <a:spcBef>
                <a:spcPts val="0"/>
              </a:spcBef>
              <a:buFontTx/>
              <a:buNone/>
              <a:defRPr sz="1500"/>
            </a:lvl8pPr>
            <a:lvl9pPr marL="0" indent="0">
              <a:spcBef>
                <a:spcPts val="0"/>
              </a:spcBef>
              <a:buFontTx/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935524" y="457206"/>
            <a:ext cx="3646877" cy="354113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150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41498491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6E68B-D4EA-45C9-B03F-0CC9288C8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529E554-F466-4CDC-8D07-7516526B41CF}"/>
              </a:ext>
            </a:extLst>
          </p:cNvPr>
          <p:cNvCxnSpPr>
            <a:cxnSpLocks/>
          </p:cNvCxnSpPr>
          <p:nvPr userDrawn="1"/>
        </p:nvCxnSpPr>
        <p:spPr>
          <a:xfrm>
            <a:off x="838200" y="1753985"/>
            <a:ext cx="1051560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标题 12">
            <a:extLst>
              <a:ext uri="{FF2B5EF4-FFF2-40B4-BE49-F238E27FC236}">
                <a16:creationId xmlns:a16="http://schemas.microsoft.com/office/drawing/2014/main" id="{EC1D7563-C93C-47EB-A47E-05A702B9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4" name="日期占位符 13">
            <a:extLst>
              <a:ext uri="{FF2B5EF4-FFF2-40B4-BE49-F238E27FC236}">
                <a16:creationId xmlns:a16="http://schemas.microsoft.com/office/drawing/2014/main" id="{895DDB1A-ADA4-479B-B8C4-15C359CB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4D8A-FF1C-4321-B996-B3BA49B17D7B}" type="datetime1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15" name="页脚占位符 14">
            <a:extLst>
              <a:ext uri="{FF2B5EF4-FFF2-40B4-BE49-F238E27FC236}">
                <a16:creationId xmlns:a16="http://schemas.microsoft.com/office/drawing/2014/main" id="{09979035-5045-4017-AE06-22B05D6F7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F9464D7D-48D6-4957-9CE7-03E896DA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A2EC4757-82DC-46BA-BD8A-217BCAAA2FA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9" name="Picture 8">
            <a:extLst>
              <a:ext uri="{FF2B5EF4-FFF2-40B4-BE49-F238E27FC236}">
                <a16:creationId xmlns:a16="http://schemas.microsoft.com/office/drawing/2014/main" id="{0B1F63C4-B4C5-4EEC-9DF3-E8784D05D7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63" t="9359" r="7050" b="36756"/>
          <a:stretch/>
        </p:blipFill>
        <p:spPr bwMode="auto">
          <a:xfrm>
            <a:off x="173182" y="6356351"/>
            <a:ext cx="415636" cy="3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691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1F042-EFD1-4E6C-A618-34E540496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9E98CD-88C0-400C-B813-BE4A1A44E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0C456-81B7-4470-9EAF-8A5D93D0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E656-1FF6-430A-9770-F1EE911860CF}" type="datetime1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3D240C-82BD-4D11-B9C8-FC01F1C9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9C9940-5503-478C-8FAE-429E3B3E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4757-82DC-46BA-BD8A-217BCAAA2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4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42891-FA28-4F3A-9A5E-91AC9CED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F45B49-ECB7-4B4A-9A8F-196D661F2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46DFCB-0C76-4D26-9196-FE9081C7A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91C17B-048C-4CA4-BF4E-40B93048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E2BD-7FEE-41B6-9713-9C1EA1640F02}" type="datetime1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973AC9-9060-405C-A820-B8155290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C4AFD2-318B-4EBF-BF9C-086BCBE2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4757-82DC-46BA-BD8A-217BCAAA2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17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6F9F9-68ED-4D0B-BE6D-ADD072B7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68B59F-B271-41CD-9531-BE78FFDC5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B99097-7FA5-4F30-BEF6-959300827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8C490C-6E9C-4929-B932-9B4A27607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96768B-D058-4AE1-AD04-F05B92A15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9DED4D-6AE5-401D-8A13-BAB1FC2D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532F6-D44F-49BE-9E4F-18CEFD3DE756}" type="datetime1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6E8178-8BE9-4CB7-A7A0-E1AA5046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FA0B43-3506-4B87-AC44-40503F6C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4757-82DC-46BA-BD8A-217BCAAA2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0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0C688-D44F-4B69-A168-6400FAD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BCD779-EC1C-42B2-A40D-E778B7DBB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222B-B62E-4C55-B6AF-9CA04AA986B1}" type="datetime1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E21C19-12B3-4396-8F89-89ED2569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79A308-ED16-48E0-9CD1-47645221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4757-82DC-46BA-BD8A-217BCAAA2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84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DBA47A-D635-4DA7-90FD-08B8B956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4748-E5EA-423E-9ECF-C8A30BBFF16D}" type="datetime1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B9C35C-3F09-4D38-8AE0-E32C1E27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41F846-750C-452C-96E6-9257DF65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4757-82DC-46BA-BD8A-217BCAAA2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62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B68FD-A3A5-4F2D-A097-9A120C5C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A46753-F9E7-4EB2-BF01-6B842ECCE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D63A1A-9D1B-4EAD-A07E-595FFAB0E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37B6BD-053E-4423-A8E2-1447350DE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CCEE-6A59-4D08-A3A2-95EE3338B879}" type="datetime1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FEB784-5C38-42D4-A8BD-76D97B13A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046CE6-C9A6-41A8-A9C9-00F0B290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4757-82DC-46BA-BD8A-217BCAAA2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1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58A71-4BE5-4136-B290-29A39D09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5583F2-DB87-41A3-8103-6C1639E75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09D616-2D20-4040-A9D3-FF10F5142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7EA97E-3F0E-468B-BE6A-088DED57E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9903-0427-4B73-8B7E-88B9C9D8E6EE}" type="datetime1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EAB381-7FBA-4809-A3D2-B1DD2ADB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AA895C-3701-4022-8BA5-ED6EDC44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4757-82DC-46BA-BD8A-217BCAAA2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83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AED8BF-B2AF-4F25-B8C4-23E9B91AB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CC7676-E531-41E5-9D66-AE27D9BBD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7B754-9ED9-4D23-A3BB-FECFCA67F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28C18-E609-4B47-814A-9F8434681F9C}" type="datetime1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04382-E638-48D9-81BB-5F66BE066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6485B5-6D54-4389-908A-810781538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C4757-82DC-46BA-BD8A-217BCAAA2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27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image" Target="../media/image10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slideLayout" Target="../slideLayouts/slideLayout2.xml"/><Relationship Id="rId5" Type="http://schemas.microsoft.com/office/2007/relationships/media" Target="../media/media3.wav"/><Relationship Id="rId10" Type="http://schemas.openxmlformats.org/officeDocument/2006/relationships/audio" Target="../media/media5.wav"/><Relationship Id="rId4" Type="http://schemas.openxmlformats.org/officeDocument/2006/relationships/audio" Target="../media/media2.wav"/><Relationship Id="rId9" Type="http://schemas.microsoft.com/office/2007/relationships/media" Target="../media/media5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DBD4-A0B1-4BC2-93E7-E2313052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9775" y="1752600"/>
            <a:ext cx="8286750" cy="2071688"/>
          </a:xfrm>
        </p:spPr>
        <p:txBody>
          <a:bodyPr rtlCol="0"/>
          <a:lstStyle/>
          <a:p>
            <a:pPr algn="ctr" defTabSz="685783">
              <a:lnSpc>
                <a:spcPct val="100000"/>
              </a:lnSpc>
              <a:defRPr/>
            </a:pPr>
            <a:r>
              <a:rPr lang="en-US" altLang="zh-CN" sz="3600" kern="1600">
                <a:latin typeface="Calibri" panose="020F0502020204030204" pitchFamily="34" charset="0"/>
                <a:cs typeface="Calibri" panose="020F0502020204030204" pitchFamily="34" charset="0"/>
              </a:rPr>
              <a:t>Protect Your Privacy from Voice Seperation via Adversarial Attack</a:t>
            </a:r>
            <a:br>
              <a:rPr lang="en-US" altLang="zh-CN" sz="3600" kern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zh-CN" altLang="en-US" sz="3600" kern="1600" dirty="0">
              <a:solidFill>
                <a:srgbClr val="49BDD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115" name="Text Placeholder 3">
            <a:extLst>
              <a:ext uri="{FF2B5EF4-FFF2-40B4-BE49-F238E27FC236}">
                <a16:creationId xmlns:a16="http://schemas.microsoft.com/office/drawing/2014/main" id="{CD8D34E0-98BD-4437-8843-E8B6275687D7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xfrm>
            <a:off x="2047875" y="4354333"/>
            <a:ext cx="8039100" cy="576912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400" i="1"/>
              <a:t>Kailu Wu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400" i="1"/>
              <a:t>Wenjie Li</a:t>
            </a:r>
          </a:p>
          <a:p>
            <a:pPr algn="ctr" eaLnBrk="1" hangingPunct="1">
              <a:spcBef>
                <a:spcPct val="0"/>
              </a:spcBef>
            </a:pPr>
            <a:endParaRPr lang="en-US" altLang="zh-CN" sz="1500"/>
          </a:p>
        </p:txBody>
      </p:sp>
      <p:sp>
        <p:nvSpPr>
          <p:cNvPr id="90116" name="Text Placeholder 4">
            <a:extLst>
              <a:ext uri="{FF2B5EF4-FFF2-40B4-BE49-F238E27FC236}">
                <a16:creationId xmlns:a16="http://schemas.microsoft.com/office/drawing/2014/main" id="{97A6D927-73AF-4BA7-82C0-EB2AB1B457DE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>
          <a:xfrm>
            <a:off x="7561263" y="6400801"/>
            <a:ext cx="2735262" cy="25241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fld id="{7732903F-E76D-4E36-8068-771BC03553B9}" type="datetime4">
              <a:rPr lang="en-US" altLang="zh-CN" smtClean="0">
                <a:solidFill>
                  <a:srgbClr val="156964"/>
                </a:solidFill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</a:pPr>
              <a:t>June 11, 2021</a:t>
            </a:fld>
            <a:endParaRPr lang="en-US" altLang="zh-CN">
              <a:solidFill>
                <a:srgbClr val="156964"/>
              </a:solidFill>
              <a:ea typeface="宋体" panose="0201060003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2476C58-B878-4F89-8CE5-F1F42711C2F8}"/>
              </a:ext>
            </a:extLst>
          </p:cNvPr>
          <p:cNvCxnSpPr/>
          <p:nvPr/>
        </p:nvCxnSpPr>
        <p:spPr>
          <a:xfrm>
            <a:off x="1924050" y="4038600"/>
            <a:ext cx="8286750" cy="0"/>
          </a:xfrm>
          <a:prstGeom prst="line">
            <a:avLst/>
          </a:prstGeom>
          <a:ln w="19050">
            <a:solidFill>
              <a:srgbClr val="00A9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122" name="Picture 8">
            <a:extLst>
              <a:ext uri="{FF2B5EF4-FFF2-40B4-BE49-F238E27FC236}">
                <a16:creationId xmlns:a16="http://schemas.microsoft.com/office/drawing/2014/main" id="{A81D222B-C5E0-405C-B4ED-67FEFB92F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699" y="376890"/>
            <a:ext cx="2326701" cy="146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0B2485B8-16CC-4397-8654-04A2A860D6D8}"/>
              </a:ext>
            </a:extLst>
          </p:cNvPr>
          <p:cNvSpPr txBox="1">
            <a:spLocks/>
          </p:cNvSpPr>
          <p:nvPr/>
        </p:nvSpPr>
        <p:spPr>
          <a:xfrm>
            <a:off x="2009776" y="3471863"/>
            <a:ext cx="8124825" cy="544512"/>
          </a:xfrm>
          <a:prstGeom prst="rect">
            <a:avLst/>
          </a:prstGeom>
        </p:spPr>
        <p:txBody>
          <a:bodyPr lIns="0" tIns="0" rIns="0" bIns="0" anchor="b"/>
          <a:lstStyle>
            <a:lvl1pPr algn="l" defTabSz="6857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en-US" altLang="zh-CN" sz="3600" kern="1600">
                <a:solidFill>
                  <a:srgbClr val="49BDD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MMC Final Project</a:t>
            </a:r>
            <a:endParaRPr lang="zh-CN" altLang="en-US" sz="3600" kern="1600" dirty="0">
              <a:solidFill>
                <a:srgbClr val="49BDD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8CEF1A2-E74A-4797-827F-0C3EB28D8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Black-box attack on both spectrogram and log-spectrogram.</a:t>
            </a:r>
          </a:p>
          <a:p>
            <a:r>
              <a:rPr lang="en-US" altLang="zh-CN" dirty="0"/>
              <a:t>Black-box attack on different type of models.</a:t>
            </a:r>
          </a:p>
          <a:p>
            <a:r>
              <a:rPr lang="en-US" altLang="zh-CN" dirty="0"/>
              <a:t>Weighted black-box attack on spectrogram.</a:t>
            </a:r>
          </a:p>
          <a:p>
            <a:r>
              <a:rPr lang="en-US" altLang="zh-CN" dirty="0"/>
              <a:t>Real-world audio adversarial attacks.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84A885C-1927-4EAA-ACBC-04E517734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ED590-C599-42B6-948B-A762F513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4757-82DC-46BA-BD8A-217BCAAA2FA3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0536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DBD4-A0B1-4BC2-93E7-E2313052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9775" y="1752600"/>
            <a:ext cx="8286750" cy="2071688"/>
          </a:xfrm>
        </p:spPr>
        <p:txBody>
          <a:bodyPr rtlCol="0"/>
          <a:lstStyle/>
          <a:p>
            <a:pPr algn="ctr" defTabSz="685783">
              <a:lnSpc>
                <a:spcPct val="100000"/>
              </a:lnSpc>
              <a:defRPr/>
            </a:pPr>
            <a:r>
              <a:rPr lang="en-US" altLang="zh-CN" sz="3600" kern="1600">
                <a:latin typeface="Calibri" panose="020F0502020204030204" pitchFamily="34" charset="0"/>
                <a:cs typeface="Calibri" panose="020F0502020204030204" pitchFamily="34" charset="0"/>
              </a:rPr>
              <a:t>Thanks for Your Attention!</a:t>
            </a:r>
            <a:br>
              <a:rPr lang="en-US" altLang="zh-CN" sz="3600" kern="16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3600" kern="1600">
                <a:latin typeface="Calibri" panose="020F0502020204030204" pitchFamily="34" charset="0"/>
                <a:cs typeface="Calibri" panose="020F0502020204030204" pitchFamily="34" charset="0"/>
              </a:rPr>
              <a:t>Q&amp;A</a:t>
            </a:r>
            <a:endParaRPr lang="zh-CN" altLang="en-US" sz="3600" kern="1600" dirty="0">
              <a:solidFill>
                <a:srgbClr val="49BDD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115" name="Text Placeholder 3">
            <a:extLst>
              <a:ext uri="{FF2B5EF4-FFF2-40B4-BE49-F238E27FC236}">
                <a16:creationId xmlns:a16="http://schemas.microsoft.com/office/drawing/2014/main" id="{CD8D34E0-98BD-4437-8843-E8B6275687D7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>
          <a:xfrm>
            <a:off x="2047875" y="4354333"/>
            <a:ext cx="8039100" cy="576912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400" i="1"/>
              <a:t>Kailu Wu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400" i="1"/>
              <a:t>Wenjie Li</a:t>
            </a:r>
          </a:p>
          <a:p>
            <a:pPr algn="ctr" eaLnBrk="1" hangingPunct="1">
              <a:spcBef>
                <a:spcPct val="0"/>
              </a:spcBef>
            </a:pPr>
            <a:endParaRPr lang="en-US" altLang="zh-CN" sz="1500"/>
          </a:p>
        </p:txBody>
      </p:sp>
      <p:sp>
        <p:nvSpPr>
          <p:cNvPr id="90116" name="Text Placeholder 4">
            <a:extLst>
              <a:ext uri="{FF2B5EF4-FFF2-40B4-BE49-F238E27FC236}">
                <a16:creationId xmlns:a16="http://schemas.microsoft.com/office/drawing/2014/main" id="{97A6D927-73AF-4BA7-82C0-EB2AB1B457DE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>
          <a:xfrm>
            <a:off x="7561263" y="6400801"/>
            <a:ext cx="2735262" cy="25241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fld id="{7732903F-E76D-4E36-8068-771BC03553B9}" type="datetime4">
              <a:rPr lang="en-US" altLang="zh-CN" smtClean="0">
                <a:solidFill>
                  <a:srgbClr val="156964"/>
                </a:solidFill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</a:pPr>
              <a:t>June 11, 2021</a:t>
            </a:fld>
            <a:endParaRPr lang="en-US" altLang="zh-CN">
              <a:solidFill>
                <a:srgbClr val="156964"/>
              </a:solidFill>
              <a:ea typeface="宋体" panose="0201060003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2476C58-B878-4F89-8CE5-F1F42711C2F8}"/>
              </a:ext>
            </a:extLst>
          </p:cNvPr>
          <p:cNvCxnSpPr/>
          <p:nvPr/>
        </p:nvCxnSpPr>
        <p:spPr>
          <a:xfrm>
            <a:off x="1924050" y="4038600"/>
            <a:ext cx="8286750" cy="0"/>
          </a:xfrm>
          <a:prstGeom prst="line">
            <a:avLst/>
          </a:prstGeom>
          <a:ln w="19050">
            <a:solidFill>
              <a:srgbClr val="00A9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122" name="Picture 8">
            <a:extLst>
              <a:ext uri="{FF2B5EF4-FFF2-40B4-BE49-F238E27FC236}">
                <a16:creationId xmlns:a16="http://schemas.microsoft.com/office/drawing/2014/main" id="{A81D222B-C5E0-405C-B4ED-67FEFB92F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699" y="376890"/>
            <a:ext cx="2326701" cy="146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8143282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11167-0A08-4B2B-82D7-5A0985170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Privacy Disclosure of Voice Information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F0B897-5A39-4042-8514-328BDDFD3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Smart Speakers like  Amazon Echo may record your personal conversation.</a:t>
            </a:r>
          </a:p>
          <a:p>
            <a:pPr lvl="1"/>
            <a:r>
              <a:rPr lang="en-US" altLang="zh-CN"/>
              <a:t>Existing voice separation model can separate </a:t>
            </a:r>
          </a:p>
          <a:p>
            <a:pPr marL="457200" lvl="1" indent="0">
              <a:buNone/>
            </a:pPr>
            <a:r>
              <a:rPr lang="en-US" altLang="zh-CN"/>
              <a:t>your voice from other’s, which can be used to </a:t>
            </a:r>
          </a:p>
          <a:p>
            <a:pPr marL="457200" lvl="1" indent="0">
              <a:buNone/>
            </a:pPr>
            <a:r>
              <a:rPr lang="en-US" altLang="zh-CN"/>
              <a:t>learn your privacy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95682C-71A6-47BC-B59A-CD3DB436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4757-82DC-46BA-BD8A-217BCAAA2FA3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3B2631-A1F7-469A-92ED-EB54046C731B}"/>
              </a:ext>
            </a:extLst>
          </p:cNvPr>
          <p:cNvSpPr txBox="1"/>
          <p:nvPr/>
        </p:nvSpPr>
        <p:spPr>
          <a:xfrm>
            <a:off x="587207" y="6352143"/>
            <a:ext cx="10236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Figures</a:t>
            </a:r>
            <a:r>
              <a:rPr lang="zh-CN" altLang="en-US"/>
              <a:t> </a:t>
            </a:r>
            <a:r>
              <a:rPr lang="en-US" altLang="zh-CN"/>
              <a:t>from</a:t>
            </a:r>
            <a:r>
              <a:rPr lang="zh-CN" altLang="en-US"/>
              <a:t> </a:t>
            </a:r>
            <a:r>
              <a:rPr lang="en-US" altLang="zh-CN"/>
              <a:t>web.</a:t>
            </a:r>
            <a:r>
              <a:rPr lang="zh-CN" altLang="en-US"/>
              <a:t> </a:t>
            </a:r>
            <a:r>
              <a:rPr lang="en-US" altLang="zh-CN"/>
              <a:t>All</a:t>
            </a:r>
            <a:r>
              <a:rPr lang="zh-CN" altLang="en-US"/>
              <a:t> </a:t>
            </a:r>
            <a:r>
              <a:rPr lang="en-US" altLang="zh-CN"/>
              <a:t>copyrights</a:t>
            </a:r>
            <a:r>
              <a:rPr lang="zh-CN" altLang="en-US"/>
              <a:t> </a:t>
            </a:r>
            <a:r>
              <a:rPr lang="en-US" altLang="zh-CN"/>
              <a:t>belong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original</a:t>
            </a:r>
            <a:r>
              <a:rPr lang="zh-CN" altLang="en-US"/>
              <a:t> </a:t>
            </a:r>
            <a:r>
              <a:rPr lang="en-US" altLang="zh-CN"/>
              <a:t>sources.</a:t>
            </a:r>
            <a:endParaRPr lang="zh-CN" altLang="en-US"/>
          </a:p>
        </p:txBody>
      </p:sp>
      <p:pic>
        <p:nvPicPr>
          <p:cNvPr id="1026" name="Picture 2" descr="Amazon Echo 智能音箱">
            <a:extLst>
              <a:ext uri="{FF2B5EF4-FFF2-40B4-BE49-F238E27FC236}">
                <a16:creationId xmlns:a16="http://schemas.microsoft.com/office/drawing/2014/main" id="{BFD95AB7-0ADF-4999-B87F-6EA170D4D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77" y="2629418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670C166-7F8B-4178-824B-514431ED2365}"/>
              </a:ext>
            </a:extLst>
          </p:cNvPr>
          <p:cNvSpPr txBox="1"/>
          <p:nvPr/>
        </p:nvSpPr>
        <p:spPr>
          <a:xfrm>
            <a:off x="8678001" y="5708452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Smart Speaker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1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7C2B982-02FF-4F79-AC3C-29FE056F8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Adversariay attaks as optimization like PGD works well on image classification.</a:t>
            </a:r>
          </a:p>
          <a:p>
            <a:pPr lvl="1"/>
            <a:r>
              <a:rPr lang="en-US" altLang="zh-CN"/>
              <a:t>For a given length, find a direction with largest loss</a:t>
            </a:r>
          </a:p>
          <a:p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DA51F4-5929-478B-9BA9-8D69D6504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Inspiration from Image Adversarial Attack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66A9F8-FD46-44EB-A2F1-FF036248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4757-82DC-46BA-BD8A-217BCAAA2FA3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C64D56E-30E9-4F69-86B6-91A4B08278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14" t="16500" r="-369" b="39488"/>
          <a:stretch/>
        </p:blipFill>
        <p:spPr>
          <a:xfrm>
            <a:off x="1682620" y="3638818"/>
            <a:ext cx="8826760" cy="2900094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E7473A01-7663-41BF-9082-87BE338D51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96" t="85603" r="14469" b="1509"/>
          <a:stretch/>
        </p:blipFill>
        <p:spPr>
          <a:xfrm>
            <a:off x="3216339" y="3072946"/>
            <a:ext cx="5143501" cy="74843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6445A52-AA27-4C64-A3A0-34EDF0E2EC17}"/>
              </a:ext>
            </a:extLst>
          </p:cNvPr>
          <p:cNvSpPr txBox="1"/>
          <p:nvPr/>
        </p:nvSpPr>
        <p:spPr>
          <a:xfrm>
            <a:off x="670249" y="635635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Image from </a:t>
            </a:r>
            <a:r>
              <a:rPr lang="en-US" altLang="zh-CN" i="1"/>
              <a:t>MIT CSAIL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7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11167-0A08-4B2B-82D7-5A0985170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Proposed method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F0B897-5A39-4042-8514-328BDDFD3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Intuition of proposed method is simple but efficient:</a:t>
            </a:r>
          </a:p>
          <a:p>
            <a:pPr lvl="1"/>
            <a:r>
              <a:rPr lang="en-US" altLang="zh-CN" dirty="0"/>
              <a:t>Use adversarial attacks to prevent speakers from voice separation.</a:t>
            </a:r>
          </a:p>
          <a:p>
            <a:pPr lvl="1"/>
            <a:r>
              <a:rPr lang="en-US" altLang="zh-CN" dirty="0"/>
              <a:t>Limit the effect of adversarial attacks to make sure the conversation can be understand by human.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Adversarial Attacks on Spectrogram!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95682C-71A6-47BC-B59A-CD3DB436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4757-82DC-46BA-BD8A-217BCAAA2FA3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1026" name="Picture 2" descr="Sony Group Portal - R&amp;amp;D - Stories - AI Sound Separation">
            <a:extLst>
              <a:ext uri="{FF2B5EF4-FFF2-40B4-BE49-F238E27FC236}">
                <a16:creationId xmlns:a16="http://schemas.microsoft.com/office/drawing/2014/main" id="{D897BB28-A65E-4679-ACBD-87561FCFC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386" y="3899796"/>
            <a:ext cx="3771901" cy="212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5E4C0598-7B97-4084-B552-DE625331FCCF}"/>
              </a:ext>
            </a:extLst>
          </p:cNvPr>
          <p:cNvSpPr/>
          <p:nvPr/>
        </p:nvSpPr>
        <p:spPr>
          <a:xfrm>
            <a:off x="5320775" y="4650950"/>
            <a:ext cx="488272" cy="621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2" descr="Sony Group Portal - R&amp;amp;D - Stories - AI Sound Separation">
            <a:extLst>
              <a:ext uri="{FF2B5EF4-FFF2-40B4-BE49-F238E27FC236}">
                <a16:creationId xmlns:a16="http://schemas.microsoft.com/office/drawing/2014/main" id="{982328F3-D316-4ACD-9419-A4264DCC0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390" y="3899797"/>
            <a:ext cx="3771901" cy="212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乘号 5">
            <a:extLst>
              <a:ext uri="{FF2B5EF4-FFF2-40B4-BE49-F238E27FC236}">
                <a16:creationId xmlns:a16="http://schemas.microsoft.com/office/drawing/2014/main" id="{F0B50BD0-695B-400A-BB4F-8936A1386893}"/>
              </a:ext>
            </a:extLst>
          </p:cNvPr>
          <p:cNvSpPr/>
          <p:nvPr/>
        </p:nvSpPr>
        <p:spPr>
          <a:xfrm>
            <a:off x="6841633" y="4581796"/>
            <a:ext cx="488272" cy="621436"/>
          </a:xfrm>
          <a:prstGeom prst="mathMultiply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16AF74-3069-4A19-AAFD-106F1474D8AC}"/>
              </a:ext>
            </a:extLst>
          </p:cNvPr>
          <p:cNvSpPr txBox="1"/>
          <p:nvPr/>
        </p:nvSpPr>
        <p:spPr>
          <a:xfrm>
            <a:off x="1119071" y="6308209"/>
            <a:ext cx="606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*Picture from 'Reviving the Sound of Classic Movies with AI'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795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3DA51F4-5929-478B-9BA9-8D69D650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 the Attack Work 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66A9F8-FD46-44EB-A2F1-FF036248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4757-82DC-46BA-BD8A-217BCAAA2FA3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43EF571-C717-4330-AE0B-75750F314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2051" y="1825625"/>
            <a:ext cx="838789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67D9608-C4BC-427D-ABBF-43D0F6A04932}"/>
              </a:ext>
            </a:extLst>
          </p:cNvPr>
          <p:cNvCxnSpPr>
            <a:cxnSpLocks/>
          </p:cNvCxnSpPr>
          <p:nvPr/>
        </p:nvCxnSpPr>
        <p:spPr>
          <a:xfrm>
            <a:off x="4367814" y="3941685"/>
            <a:ext cx="594803" cy="2219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9448651-B99B-44BA-9923-6CA7B52813AE}"/>
              </a:ext>
            </a:extLst>
          </p:cNvPr>
          <p:cNvSpPr txBox="1"/>
          <p:nvPr/>
        </p:nvSpPr>
        <p:spPr>
          <a:xfrm>
            <a:off x="2752077" y="3622082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Adversarial Attacks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7B07565-6FE0-4688-A872-893B2EEF7E81}"/>
              </a:ext>
            </a:extLst>
          </p:cNvPr>
          <p:cNvSpPr txBox="1"/>
          <p:nvPr/>
        </p:nvSpPr>
        <p:spPr>
          <a:xfrm>
            <a:off x="1296139" y="6352143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*Picture from ‘</a:t>
            </a:r>
            <a:r>
              <a:rPr lang="en-US" altLang="zh-CN" dirty="0" err="1"/>
              <a:t>VoiceFilter</a:t>
            </a:r>
            <a:r>
              <a:rPr lang="en-US" altLang="zh-CN" dirty="0"/>
              <a:t>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389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5E98CC3-D06C-4B88-B5CE-C5DBD80E7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White Box Attack (Input Spectrogram + Model + d-vector)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84CB894-FF7C-4B3A-80DD-96AA39B8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0D6381-CAB5-4AC0-B012-B376D6B0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4757-82DC-46BA-BD8A-217BCAAA2FA3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EE48710-BECA-45B6-A055-554AA872E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750" y="2472054"/>
            <a:ext cx="7362825" cy="192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DEE82E0-B60C-4F81-97CD-60C331D72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6" y="4534071"/>
            <a:ext cx="7305675" cy="180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7E865F94-0F16-49FB-973B-3283DA652CF6}"/>
              </a:ext>
            </a:extLst>
          </p:cNvPr>
          <p:cNvGraphicFramePr>
            <a:graphicFrameLocks noGrp="1"/>
          </p:cNvGraphicFramePr>
          <p:nvPr/>
        </p:nvGraphicFramePr>
        <p:xfrm>
          <a:off x="612589" y="2539014"/>
          <a:ext cx="3169161" cy="292963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56387">
                  <a:extLst>
                    <a:ext uri="{9D8B030D-6E8A-4147-A177-3AD203B41FA5}">
                      <a16:colId xmlns:a16="http://schemas.microsoft.com/office/drawing/2014/main" val="2206124871"/>
                    </a:ext>
                  </a:extLst>
                </a:gridCol>
                <a:gridCol w="1056387">
                  <a:extLst>
                    <a:ext uri="{9D8B030D-6E8A-4147-A177-3AD203B41FA5}">
                      <a16:colId xmlns:a16="http://schemas.microsoft.com/office/drawing/2014/main" val="762028480"/>
                    </a:ext>
                  </a:extLst>
                </a:gridCol>
                <a:gridCol w="1056387">
                  <a:extLst>
                    <a:ext uri="{9D8B030D-6E8A-4147-A177-3AD203B41FA5}">
                      <a16:colId xmlns:a16="http://schemas.microsoft.com/office/drawing/2014/main" val="2504696439"/>
                    </a:ext>
                  </a:extLst>
                </a:gridCol>
              </a:tblGrid>
              <a:tr h="9765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Test Loss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SDR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846935"/>
                  </a:ext>
                </a:extLst>
              </a:tr>
              <a:tr h="976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Baseline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0.0078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2.77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85040"/>
                  </a:ext>
                </a:extLst>
              </a:tr>
              <a:tr h="976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PGD</a:t>
                      </a:r>
                    </a:p>
                    <a:p>
                      <a:pPr algn="ctr"/>
                      <a:r>
                        <a:rPr lang="en-US" altLang="zh-CN" dirty="0"/>
                        <a:t>(0.05)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0.0489</a:t>
                      </a:r>
                      <a:endParaRPr lang="zh-CN" altLang="en-US" dirty="0"/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-4.44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721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6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BDF85CE-60C7-4B6F-9BBF-72746D5F5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 Spectrogram + Model </a:t>
            </a:r>
            <a:r>
              <a:rPr lang="en-US" altLang="zh-CN" strike="sngStrike" dirty="0"/>
              <a:t>+ d-vector</a:t>
            </a:r>
          </a:p>
          <a:p>
            <a:r>
              <a:rPr lang="en-US" altLang="zh-CN" dirty="0"/>
              <a:t>Replace d-vector with a Gaussian Noise.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33F655A-0A4F-4C05-AE86-E95A75C0A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Gray-box Attack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B59600-E508-48CD-9A2B-3B2C06D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4757-82DC-46BA-BD8A-217BCAAA2FA3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E0E1E2A3-AD26-4ED8-A360-FD086D30BDC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956265"/>
          <a:ext cx="3169161" cy="292963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56387">
                  <a:extLst>
                    <a:ext uri="{9D8B030D-6E8A-4147-A177-3AD203B41FA5}">
                      <a16:colId xmlns:a16="http://schemas.microsoft.com/office/drawing/2014/main" val="2206124871"/>
                    </a:ext>
                  </a:extLst>
                </a:gridCol>
                <a:gridCol w="1056387">
                  <a:extLst>
                    <a:ext uri="{9D8B030D-6E8A-4147-A177-3AD203B41FA5}">
                      <a16:colId xmlns:a16="http://schemas.microsoft.com/office/drawing/2014/main" val="762028480"/>
                    </a:ext>
                  </a:extLst>
                </a:gridCol>
                <a:gridCol w="1056387">
                  <a:extLst>
                    <a:ext uri="{9D8B030D-6E8A-4147-A177-3AD203B41FA5}">
                      <a16:colId xmlns:a16="http://schemas.microsoft.com/office/drawing/2014/main" val="2504696439"/>
                    </a:ext>
                  </a:extLst>
                </a:gridCol>
              </a:tblGrid>
              <a:tr h="9765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Test Loss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SDR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846935"/>
                  </a:ext>
                </a:extLst>
              </a:tr>
              <a:tr h="976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Baseline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0.0078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2.77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85040"/>
                  </a:ext>
                </a:extLst>
              </a:tr>
              <a:tr h="976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PGD</a:t>
                      </a:r>
                    </a:p>
                    <a:p>
                      <a:pPr algn="ctr"/>
                      <a:r>
                        <a:rPr lang="en-US" altLang="zh-CN" dirty="0"/>
                        <a:t>(0.05)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0.049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-2.95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721895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F8CEFBCB-A739-4C3B-9E20-81114DFA4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612" y="2827160"/>
            <a:ext cx="7362825" cy="192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4F5B4F1-F08C-490D-BD92-CE4643EED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612" y="4557712"/>
            <a:ext cx="730567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02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EAD0E0E-627E-4148-8CBE-18C272C24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Input Spectrogram </a:t>
            </a:r>
            <a:r>
              <a:rPr lang="en-US" altLang="zh-CN" strike="sngStrike" dirty="0"/>
              <a:t>+ Model + d-vector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5101867-78F8-4814-9DBF-92E0D180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Black-box Attack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E863DB-8640-4822-97D6-93C0A179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4757-82DC-46BA-BD8A-217BCAAA2FA3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5A2449C3-6405-43A3-8316-A2B05CE370E0}"/>
              </a:ext>
            </a:extLst>
          </p:cNvPr>
          <p:cNvGraphicFramePr>
            <a:graphicFrameLocks noGrp="1"/>
          </p:cNvGraphicFramePr>
          <p:nvPr/>
        </p:nvGraphicFramePr>
        <p:xfrm>
          <a:off x="646611" y="2843053"/>
          <a:ext cx="3169161" cy="292963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56387">
                  <a:extLst>
                    <a:ext uri="{9D8B030D-6E8A-4147-A177-3AD203B41FA5}">
                      <a16:colId xmlns:a16="http://schemas.microsoft.com/office/drawing/2014/main" val="2206124871"/>
                    </a:ext>
                  </a:extLst>
                </a:gridCol>
                <a:gridCol w="1056387">
                  <a:extLst>
                    <a:ext uri="{9D8B030D-6E8A-4147-A177-3AD203B41FA5}">
                      <a16:colId xmlns:a16="http://schemas.microsoft.com/office/drawing/2014/main" val="762028480"/>
                    </a:ext>
                  </a:extLst>
                </a:gridCol>
                <a:gridCol w="1056387">
                  <a:extLst>
                    <a:ext uri="{9D8B030D-6E8A-4147-A177-3AD203B41FA5}">
                      <a16:colId xmlns:a16="http://schemas.microsoft.com/office/drawing/2014/main" val="2504696439"/>
                    </a:ext>
                  </a:extLst>
                </a:gridCol>
              </a:tblGrid>
              <a:tr h="97654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Test Loss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SDR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846935"/>
                  </a:ext>
                </a:extLst>
              </a:tr>
              <a:tr h="976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Baseline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0.0078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2.77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85040"/>
                  </a:ext>
                </a:extLst>
              </a:tr>
              <a:tr h="976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PGD</a:t>
                      </a:r>
                    </a:p>
                    <a:p>
                      <a:pPr algn="ctr"/>
                      <a:r>
                        <a:rPr lang="en-US" altLang="zh-CN" dirty="0"/>
                        <a:t>(0.05)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0.036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-4.26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721895"/>
                  </a:ext>
                </a:extLst>
              </a:tr>
            </a:tbl>
          </a:graphicData>
        </a:graphic>
      </p:graphicFrame>
      <p:pic>
        <p:nvPicPr>
          <p:cNvPr id="5122" name="Picture 2">
            <a:extLst>
              <a:ext uri="{FF2B5EF4-FFF2-40B4-BE49-F238E27FC236}">
                <a16:creationId xmlns:a16="http://schemas.microsoft.com/office/drawing/2014/main" id="{58EE6563-CD5D-4ABA-9B3B-2772AA711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4392539"/>
            <a:ext cx="736282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0A9A7C7-5F30-4A27-AF12-7E1BF9F25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168" y="2465460"/>
            <a:ext cx="7362825" cy="192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44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8F5BFBC-7285-40EB-9656-B3929524A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Mixed</a:t>
            </a:r>
          </a:p>
          <a:p>
            <a:r>
              <a:rPr lang="en-US" altLang="zh-CN" dirty="0"/>
              <a:t>Mixed with Attack</a:t>
            </a:r>
          </a:p>
          <a:p>
            <a:r>
              <a:rPr lang="en-US" altLang="zh-CN" dirty="0"/>
              <a:t>Separated with Attack</a:t>
            </a:r>
          </a:p>
          <a:p>
            <a:r>
              <a:rPr lang="en-US" altLang="zh-CN" dirty="0"/>
              <a:t>Separated without Attack</a:t>
            </a:r>
          </a:p>
          <a:p>
            <a:r>
              <a:rPr lang="en-US" altLang="zh-CN" dirty="0"/>
              <a:t>Ground Truth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7A8BE45-067D-4A75-94DD-4D68306A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the attack sounds like?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A03CEE-6FF1-4323-A697-F5E8395E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C4757-82DC-46BA-BD8A-217BCAAA2FA3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5" name="mixed_wav">
            <a:hlinkClick r:id="" action="ppaction://media"/>
            <a:extLst>
              <a:ext uri="{FF2B5EF4-FFF2-40B4-BE49-F238E27FC236}">
                <a16:creationId xmlns:a16="http://schemas.microsoft.com/office/drawing/2014/main" id="{84075CEF-B889-4A4B-8E75-6BC8329364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6884534" y="1825625"/>
            <a:ext cx="609600" cy="609600"/>
          </a:xfrm>
          <a:prstGeom prst="rect">
            <a:avLst/>
          </a:prstGeom>
        </p:spPr>
      </p:pic>
      <p:pic>
        <p:nvPicPr>
          <p:cNvPr id="6" name="attacked_wav">
            <a:hlinkClick r:id="" action="ppaction://media"/>
            <a:extLst>
              <a:ext uri="{FF2B5EF4-FFF2-40B4-BE49-F238E27FC236}">
                <a16:creationId xmlns:a16="http://schemas.microsoft.com/office/drawing/2014/main" id="{02692666-A0DB-4042-855C-26860F0AE66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6884534" y="2273119"/>
            <a:ext cx="609600" cy="609600"/>
          </a:xfrm>
          <a:prstGeom prst="rect">
            <a:avLst/>
          </a:prstGeom>
        </p:spPr>
      </p:pic>
      <p:pic>
        <p:nvPicPr>
          <p:cNvPr id="7" name="estimated_wav">
            <a:hlinkClick r:id="" action="ppaction://media"/>
            <a:extLst>
              <a:ext uri="{FF2B5EF4-FFF2-40B4-BE49-F238E27FC236}">
                <a16:creationId xmlns:a16="http://schemas.microsoft.com/office/drawing/2014/main" id="{5DC02DAD-3D1E-492A-A5C0-4D66454D4710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6884534" y="2805316"/>
            <a:ext cx="609600" cy="609600"/>
          </a:xfrm>
          <a:prstGeom prst="rect">
            <a:avLst/>
          </a:prstGeom>
        </p:spPr>
      </p:pic>
      <p:pic>
        <p:nvPicPr>
          <p:cNvPr id="8" name="target_wav">
            <a:hlinkClick r:id="" action="ppaction://media"/>
            <a:extLst>
              <a:ext uri="{FF2B5EF4-FFF2-40B4-BE49-F238E27FC236}">
                <a16:creationId xmlns:a16="http://schemas.microsoft.com/office/drawing/2014/main" id="{91BCFF31-FF6C-4D43-8182-83097405EF89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6884534" y="3789064"/>
            <a:ext cx="609600" cy="609600"/>
          </a:xfrm>
          <a:prstGeom prst="rect">
            <a:avLst/>
          </a:prstGeom>
        </p:spPr>
      </p:pic>
      <p:pic>
        <p:nvPicPr>
          <p:cNvPr id="9" name="estimated_wav">
            <a:hlinkClick r:id="" action="ppaction://media"/>
            <a:extLst>
              <a:ext uri="{FF2B5EF4-FFF2-40B4-BE49-F238E27FC236}">
                <a16:creationId xmlns:a16="http://schemas.microsoft.com/office/drawing/2014/main" id="{CA9136F5-F9D2-4B59-89C9-B2D9807ADB9C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6884534" y="332862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8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3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3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341</Words>
  <Application>Microsoft Office PowerPoint</Application>
  <PresentationFormat>宽屏</PresentationFormat>
  <Paragraphs>87</Paragraphs>
  <Slides>11</Slides>
  <Notes>3</Notes>
  <HiddenSlides>0</HiddenSlides>
  <MMClips>5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Calibri</vt:lpstr>
      <vt:lpstr>Office 主题​​</vt:lpstr>
      <vt:lpstr>Protect Your Privacy from Voice Seperation via Adversarial Attack </vt:lpstr>
      <vt:lpstr>Privacy Disclosure of Voice Information</vt:lpstr>
      <vt:lpstr>Inspiration from Image Adversarial Attack</vt:lpstr>
      <vt:lpstr>Proposed method </vt:lpstr>
      <vt:lpstr>Where the Attack Work on</vt:lpstr>
      <vt:lpstr>Experimental Results</vt:lpstr>
      <vt:lpstr>Gray-box Attack</vt:lpstr>
      <vt:lpstr>Black-box Attack</vt:lpstr>
      <vt:lpstr>What the attack sounds like?</vt:lpstr>
      <vt:lpstr>Future Works</vt:lpstr>
      <vt:lpstr>Thanks for Your Attention!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凯 吴</dc:creator>
  <cp:lastModifiedBy>凯 吴</cp:lastModifiedBy>
  <cp:revision>10</cp:revision>
  <dcterms:created xsi:type="dcterms:W3CDTF">2021-06-11T02:50:13Z</dcterms:created>
  <dcterms:modified xsi:type="dcterms:W3CDTF">2021-06-11T12:56:27Z</dcterms:modified>
</cp:coreProperties>
</file>