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736" r:id="rId2"/>
  </p:sldMasterIdLst>
  <p:notesMasterIdLst>
    <p:notesMasterId r:id="rId23"/>
  </p:notesMasterIdLst>
  <p:handoutMasterIdLst>
    <p:handoutMasterId r:id="rId24"/>
  </p:handoutMasterIdLst>
  <p:sldIdLst>
    <p:sldId id="286" r:id="rId3"/>
    <p:sldId id="287" r:id="rId4"/>
    <p:sldId id="288" r:id="rId5"/>
    <p:sldId id="257" r:id="rId6"/>
    <p:sldId id="1129" r:id="rId7"/>
    <p:sldId id="1130" r:id="rId8"/>
    <p:sldId id="349" r:id="rId9"/>
    <p:sldId id="1135" r:id="rId10"/>
    <p:sldId id="1136" r:id="rId11"/>
    <p:sldId id="1137" r:id="rId12"/>
    <p:sldId id="1131" r:id="rId13"/>
    <p:sldId id="1132" r:id="rId14"/>
    <p:sldId id="348" r:id="rId15"/>
    <p:sldId id="1123" r:id="rId16"/>
    <p:sldId id="547" r:id="rId17"/>
    <p:sldId id="1134" r:id="rId18"/>
    <p:sldId id="1133" r:id="rId19"/>
    <p:sldId id="306" r:id="rId20"/>
    <p:sldId id="1124" r:id="rId21"/>
    <p:sldId id="335"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2880" userDrawn="1">
          <p15:clr>
            <a:srgbClr val="A4A3A4"/>
          </p15:clr>
        </p15:guide>
        <p15:guide id="4"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6AA5"/>
    <a:srgbClr val="FFA500"/>
    <a:srgbClr val="FFFFFF"/>
    <a:srgbClr val="5877B6"/>
    <a:srgbClr val="465E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314" autoAdjust="0"/>
  </p:normalViewPr>
  <p:slideViewPr>
    <p:cSldViewPr snapToGrid="0">
      <p:cViewPr varScale="1">
        <p:scale>
          <a:sx n="117" d="100"/>
          <a:sy n="117" d="100"/>
        </p:scale>
        <p:origin x="255" y="51"/>
      </p:cViewPr>
      <p:guideLst>
        <p:guide pos="2880"/>
        <p:guide orient="horz" pos="1620"/>
      </p:guideLst>
    </p:cSldViewPr>
  </p:slideViewPr>
  <p:notesTextViewPr>
    <p:cViewPr>
      <p:scale>
        <a:sx n="1" d="1"/>
        <a:sy n="1" d="1"/>
      </p:scale>
      <p:origin x="0" y="0"/>
    </p:cViewPr>
  </p:notesTextViewPr>
  <p:sorterViewPr>
    <p:cViewPr>
      <p:scale>
        <a:sx n="150" d="100"/>
        <a:sy n="150" d="100"/>
      </p:scale>
      <p:origin x="0" y="0"/>
    </p:cViewPr>
  </p:sorterViewPr>
  <p:notesViewPr>
    <p:cSldViewPr snapToGrid="0" showGuides="1">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dLbls>
          <c:showLegendKey val="0"/>
          <c:showVal val="0"/>
          <c:showCatName val="0"/>
          <c:showSerName val="0"/>
          <c:showPercent val="0"/>
          <c:showBubbleSize val="0"/>
        </c:dLbls>
        <c:axId val="-2062093440"/>
        <c:axId val="-2062086912"/>
      </c:areaChart>
      <c:catAx>
        <c:axId val="-206209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2062086912"/>
        <c:crosses val="autoZero"/>
        <c:auto val="1"/>
        <c:lblAlgn val="ctr"/>
        <c:lblOffset val="100"/>
        <c:noMultiLvlLbl val="0"/>
      </c:catAx>
      <c:valAx>
        <c:axId val="-2062086912"/>
        <c:scaling>
          <c:orientation val="minMax"/>
        </c:scaling>
        <c:delete val="1"/>
        <c:axPos val="l"/>
        <c:numFmt formatCode="General" sourceLinked="1"/>
        <c:majorTickMark val="none"/>
        <c:minorTickMark val="none"/>
        <c:tickLblPos val="nextTo"/>
        <c:crossAx val="-2062093440"/>
        <c:crosses val="autoZero"/>
        <c:crossBetween val="midCat"/>
      </c:valAx>
      <c:spPr>
        <a:noFill/>
        <a:ln>
          <a:noFill/>
        </a:ln>
        <a:effectLst/>
      </c:spPr>
    </c:plotArea>
    <c:plotVisOnly val="1"/>
    <c:dispBlanksAs val="gap"/>
    <c:showDLblsOverMax val="0"/>
  </c:chart>
  <c:spPr>
    <a:noFill/>
    <a:ln>
      <a:noFill/>
    </a:ln>
    <a:effectLst/>
  </c:spPr>
  <c:txPr>
    <a:bodyPr/>
    <a:lstStyle/>
    <a:p>
      <a:pPr>
        <a:defRPr sz="800">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dLbls>
          <c:showLegendKey val="0"/>
          <c:showVal val="0"/>
          <c:showCatName val="0"/>
          <c:showSerName val="0"/>
          <c:showPercent val="0"/>
          <c:showBubbleSize val="0"/>
        </c:dLbls>
        <c:axId val="-2062093440"/>
        <c:axId val="-2062086912"/>
      </c:areaChart>
      <c:catAx>
        <c:axId val="-206209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2062086912"/>
        <c:crosses val="autoZero"/>
        <c:auto val="1"/>
        <c:lblAlgn val="ctr"/>
        <c:lblOffset val="100"/>
        <c:noMultiLvlLbl val="0"/>
      </c:catAx>
      <c:valAx>
        <c:axId val="-2062086912"/>
        <c:scaling>
          <c:orientation val="minMax"/>
        </c:scaling>
        <c:delete val="1"/>
        <c:axPos val="l"/>
        <c:numFmt formatCode="General" sourceLinked="1"/>
        <c:majorTickMark val="none"/>
        <c:minorTickMark val="none"/>
        <c:tickLblPos val="nextTo"/>
        <c:crossAx val="-2062093440"/>
        <c:crosses val="autoZero"/>
        <c:crossBetween val="midCat"/>
      </c:valAx>
      <c:spPr>
        <a:noFill/>
        <a:ln>
          <a:noFill/>
        </a:ln>
        <a:effectLst/>
      </c:spPr>
    </c:plotArea>
    <c:plotVisOnly val="1"/>
    <c:dispBlanksAs val="gap"/>
    <c:showDLblsOverMax val="0"/>
  </c:chart>
  <c:spPr>
    <a:noFill/>
    <a:ln>
      <a:noFill/>
    </a:ln>
    <a:effectLst/>
  </c:spPr>
  <c:txPr>
    <a:bodyPr/>
    <a:lstStyle/>
    <a:p>
      <a:pPr>
        <a:defRPr sz="800">
          <a:latin typeface="+mn-lt"/>
          <a:ea typeface="+mn-ea"/>
          <a:cs typeface="+mn-ea"/>
          <a:sym typeface="+mn-lt"/>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dLbls>
          <c:showLegendKey val="0"/>
          <c:showVal val="0"/>
          <c:showCatName val="0"/>
          <c:showSerName val="0"/>
          <c:showPercent val="0"/>
          <c:showBubbleSize val="0"/>
        </c:dLbls>
        <c:axId val="-2062093440"/>
        <c:axId val="-2062086912"/>
      </c:areaChart>
      <c:catAx>
        <c:axId val="-206209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2062086912"/>
        <c:crosses val="autoZero"/>
        <c:auto val="1"/>
        <c:lblAlgn val="ctr"/>
        <c:lblOffset val="100"/>
        <c:noMultiLvlLbl val="0"/>
      </c:catAx>
      <c:valAx>
        <c:axId val="-2062086912"/>
        <c:scaling>
          <c:orientation val="minMax"/>
        </c:scaling>
        <c:delete val="1"/>
        <c:axPos val="l"/>
        <c:numFmt formatCode="General" sourceLinked="1"/>
        <c:majorTickMark val="none"/>
        <c:minorTickMark val="none"/>
        <c:tickLblPos val="nextTo"/>
        <c:crossAx val="-2062093440"/>
        <c:crosses val="autoZero"/>
        <c:crossBetween val="midCat"/>
      </c:valAx>
      <c:spPr>
        <a:noFill/>
        <a:ln>
          <a:noFill/>
        </a:ln>
        <a:effectLst/>
      </c:spPr>
    </c:plotArea>
    <c:plotVisOnly val="1"/>
    <c:dispBlanksAs val="gap"/>
    <c:showDLblsOverMax val="0"/>
  </c:chart>
  <c:spPr>
    <a:noFill/>
    <a:ln>
      <a:noFill/>
    </a:ln>
    <a:effectLst/>
  </c:spPr>
  <c:txPr>
    <a:bodyPr/>
    <a:lstStyle/>
    <a:p>
      <a:pPr>
        <a:defRPr sz="800">
          <a:latin typeface="+mn-lt"/>
          <a:ea typeface="+mn-ea"/>
          <a:cs typeface="+mn-ea"/>
          <a:sym typeface="+mn-lt"/>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F32B4-CCD4-44C6-A14C-4DC3B9DB77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95418F-27D2-419A-BD3D-2430FF1BBA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6D774-52FA-4552-9278-8871F8D0D510}" type="datetimeFigureOut">
              <a:rPr lang="en-US" smtClean="0"/>
              <a:t>1/1/2024</a:t>
            </a:fld>
            <a:endParaRPr lang="en-US"/>
          </a:p>
        </p:txBody>
      </p:sp>
      <p:sp>
        <p:nvSpPr>
          <p:cNvPr id="4" name="Footer Placeholder 3">
            <a:extLst>
              <a:ext uri="{FF2B5EF4-FFF2-40B4-BE49-F238E27FC236}">
                <a16:creationId xmlns:a16="http://schemas.microsoft.com/office/drawing/2014/main" id="{56A05D8D-065F-4F07-BCD1-CB892115B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D705EE-8408-4D99-9BD0-53181B8CE5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906EF8-ACAB-43A8-B55D-60C94978DA7F}" type="slidenum">
              <a:rPr lang="en-US" smtClean="0"/>
              <a:t>‹#›</a:t>
            </a:fld>
            <a:endParaRPr lang="en-US"/>
          </a:p>
        </p:txBody>
      </p:sp>
    </p:spTree>
    <p:extLst>
      <p:ext uri="{BB962C8B-B14F-4D97-AF65-F5344CB8AC3E}">
        <p14:creationId xmlns:p14="http://schemas.microsoft.com/office/powerpoint/2010/main" val="5522903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66C52-80BE-4770-9469-2B53534CDE0D}" type="datetimeFigureOut">
              <a:rPr lang="zh-CN" altLang="en-US" smtClean="0"/>
              <a:t>2024/1/1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C9F5A-0E0D-4A71-8646-3725F624199A}" type="slidenum">
              <a:rPr lang="zh-CN" altLang="en-US" smtClean="0"/>
              <a:t>‹#›</a:t>
            </a:fld>
            <a:endParaRPr lang="zh-CN" altLang="en-US"/>
          </a:p>
        </p:txBody>
      </p:sp>
    </p:spTree>
    <p:extLst>
      <p:ext uri="{BB962C8B-B14F-4D97-AF65-F5344CB8AC3E}">
        <p14:creationId xmlns:p14="http://schemas.microsoft.com/office/powerpoint/2010/main" val="3919072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906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1/1/2024</a:t>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31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1/1/2024</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254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1/1/2024</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705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9427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096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828800" cy="5143500"/>
          </a:xfrm>
          <a:prstGeom prst="rect">
            <a:avLst/>
          </a:prstGeom>
          <a:solidFill>
            <a:schemeClr val="bg1">
              <a:lumMod val="95000"/>
            </a:schemeClr>
          </a:solidFill>
        </p:spPr>
        <p:txBody>
          <a:bodyPr/>
          <a:lstStyle/>
          <a:p>
            <a:endParaRPr lang="en-US"/>
          </a:p>
        </p:txBody>
      </p:sp>
      <p:sp>
        <p:nvSpPr>
          <p:cNvPr id="3" name="Rectangle 2"/>
          <p:cNvSpPr/>
          <p:nvPr userDrawn="1"/>
        </p:nvSpPr>
        <p:spPr>
          <a:xfrm>
            <a:off x="5943600" y="0"/>
            <a:ext cx="1371600" cy="18859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264799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20015"/>
            <a:ext cx="9144000" cy="4689851"/>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8" name="灯片编号占位符 4"/>
          <p:cNvSpPr txBox="1">
            <a:spLocks/>
          </p:cNvSpPr>
          <p:nvPr userDrawn="1"/>
        </p:nvSpPr>
        <p:spPr>
          <a:xfrm>
            <a:off x="8727566" y="4858851"/>
            <a:ext cx="192360" cy="184666"/>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200" smtClean="0">
                <a:solidFill>
                  <a:schemeClr val="accent3"/>
                </a:solidFill>
                <a:latin typeface="+mn-lt"/>
              </a:rPr>
              <a:pPr/>
              <a:t>‹#›</a:t>
            </a:fld>
            <a:endParaRPr lang="zh-CN" altLang="en-US" sz="1200">
              <a:solidFill>
                <a:schemeClr val="accent3"/>
              </a:solidFill>
              <a:latin typeface="+mn-lt"/>
            </a:endParaRPr>
          </a:p>
        </p:txBody>
      </p:sp>
      <p:sp>
        <p:nvSpPr>
          <p:cNvPr id="10" name="Line 28"/>
          <p:cNvSpPr>
            <a:spLocks noChangeShapeType="1"/>
          </p:cNvSpPr>
          <p:nvPr userDrawn="1"/>
        </p:nvSpPr>
        <p:spPr bwMode="auto">
          <a:xfrm flipH="1">
            <a:off x="8594477" y="4877644"/>
            <a:ext cx="86268" cy="147080"/>
          </a:xfrm>
          <a:prstGeom prst="line">
            <a:avLst/>
          </a:prstGeom>
          <a:noFill/>
          <a:ln w="6350"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2" name="文本框 11"/>
          <p:cNvSpPr txBox="1"/>
          <p:nvPr userDrawn="1"/>
        </p:nvSpPr>
        <p:spPr>
          <a:xfrm>
            <a:off x="256287" y="4887706"/>
            <a:ext cx="3467296" cy="126958"/>
          </a:xfrm>
          <a:prstGeom prst="rect">
            <a:avLst/>
          </a:prstGeom>
          <a:noFill/>
        </p:spPr>
        <p:txBody>
          <a:bodyPr vert="horz" wrap="none" lIns="0" tIns="0" rIns="0" bIns="0" rtlCol="0">
            <a:spAutoFit/>
          </a:bodyPr>
          <a:lstStyle/>
          <a:p>
            <a:r>
              <a:rPr lang="en-US" altLang="zh-CN" sz="825" spc="225">
                <a:solidFill>
                  <a:schemeClr val="bg1">
                    <a:lumMod val="65000"/>
                  </a:schemeClr>
                </a:solidFill>
              </a:rPr>
              <a:t>SHANGHAI  OOOPIC  TECHNOLOGIES  CO.,LTD.</a:t>
            </a:r>
            <a:endParaRPr lang="zh-CN" altLang="en-US" sz="825" spc="225">
              <a:solidFill>
                <a:schemeClr val="bg1">
                  <a:lumMod val="65000"/>
                </a:schemeClr>
              </a:solidFill>
            </a:endParaRPr>
          </a:p>
        </p:txBody>
      </p:sp>
      <p:sp>
        <p:nvSpPr>
          <p:cNvPr id="13" name="矩形 12"/>
          <p:cNvSpPr/>
          <p:nvPr userDrawn="1"/>
        </p:nvSpPr>
        <p:spPr>
          <a:xfrm>
            <a:off x="0" y="296960"/>
            <a:ext cx="77638" cy="386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2913073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28625" y="484756"/>
            <a:ext cx="8267700" cy="440531"/>
          </a:xfrm>
          <a:prstGeom prst="rect">
            <a:avLst/>
          </a:prstGeom>
        </p:spPr>
        <p:txBody>
          <a:bodyPr/>
          <a:lstStyle>
            <a:lvl1pPr algn="ctr">
              <a:lnSpc>
                <a:spcPct val="100000"/>
              </a:lnSpc>
              <a:defRPr sz="2700" b="0" i="0">
                <a:latin typeface="Montserrat" panose="00000500000000000000" pitchFamily="50" charset="0"/>
              </a:defRPr>
            </a:lvl1pPr>
          </a:lstStyle>
          <a:p>
            <a:r>
              <a:rPr lang="en-US" dirty="0"/>
              <a:t>Click to edit Master title style</a:t>
            </a:r>
          </a:p>
        </p:txBody>
      </p:sp>
      <p:sp>
        <p:nvSpPr>
          <p:cNvPr id="4" name="Text Placeholder 3"/>
          <p:cNvSpPr>
            <a:spLocks noGrp="1"/>
          </p:cNvSpPr>
          <p:nvPr>
            <p:ph type="body" sz="quarter" idx="10"/>
          </p:nvPr>
        </p:nvSpPr>
        <p:spPr>
          <a:xfrm>
            <a:off x="809625" y="384572"/>
            <a:ext cx="7505700" cy="292894"/>
          </a:xfrm>
          <a:prstGeom prst="rect">
            <a:avLst/>
          </a:prstGeom>
        </p:spPr>
        <p:txBody>
          <a:bodyPr/>
          <a:lstStyle>
            <a:lvl1pPr marL="0" indent="0" algn="ctr">
              <a:buNone/>
              <a:defRPr sz="105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extLst>
      <p:ext uri="{BB962C8B-B14F-4D97-AF65-F5344CB8AC3E}">
        <p14:creationId xmlns:p14="http://schemas.microsoft.com/office/powerpoint/2010/main" val="28594784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467F91C-CC9D-4D06-BA8D-05882C16A6FA}"/>
              </a:ext>
            </a:extLst>
          </p:cNvPr>
          <p:cNvSpPr>
            <a:spLocks noGrp="1"/>
          </p:cNvSpPr>
          <p:nvPr>
            <p:ph type="pic" sz="quarter" idx="11"/>
          </p:nvPr>
        </p:nvSpPr>
        <p:spPr>
          <a:xfrm>
            <a:off x="1" y="0"/>
            <a:ext cx="5143500" cy="51435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200">
                <a:solidFill>
                  <a:schemeClr val="bg1">
                    <a:lumMod val="50000"/>
                  </a:schemeClr>
                </a:solidFill>
              </a:defRPr>
            </a:lvl1pPr>
          </a:lstStyle>
          <a:p>
            <a:endParaRPr lang="id-ID"/>
          </a:p>
        </p:txBody>
      </p:sp>
    </p:spTree>
    <p:extLst>
      <p:ext uri="{BB962C8B-B14F-4D97-AF65-F5344CB8AC3E}">
        <p14:creationId xmlns:p14="http://schemas.microsoft.com/office/powerpoint/2010/main" val="3048311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70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1/1/2024</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20479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pPr defTabSz="914400"/>
              <a:t>2024/1/1</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32852888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mtClean="0">
                <a:solidFill>
                  <a:prstClr val="black"/>
                </a:solidFill>
              </a:rPr>
              <a:pPr defTabSz="914400"/>
              <a:t>2024/1/1</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3225852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017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1/1/2024</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66821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1/1/2024</a:t>
            </a:fld>
            <a:endParaRPr lang="en-US" dirty="0"/>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420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1/1/2024</a:t>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8394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1/1/2024</a:t>
            </a:fld>
            <a:endParaRPr lang="en-US" dirty="0"/>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
        <p:nvSpPr>
          <p:cNvPr id="11" name="TextBox 10"/>
          <p:cNvSpPr txBox="1"/>
          <p:nvPr userDrawn="1"/>
        </p:nvSpPr>
        <p:spPr>
          <a:xfrm>
            <a:off x="1907704" y="51917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427775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1/1/2024</a:t>
            </a:fld>
            <a:endParaRPr lang="en-US" dirty="0"/>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059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1/1/2024</a:t>
            </a:fld>
            <a:endParaRPr lang="en-US" dirty="0"/>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331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C764DE79-268F-4C1A-8933-263129D2AF90}" type="datetimeFigureOut">
              <a:rPr lang="en-US" dirty="0"/>
              <a:t>1/1/2024</a:t>
            </a:fld>
            <a:endParaRPr lang="en-US" dirty="0"/>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797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2578147"/>
      </p:ext>
    </p:extLst>
  </p:cSld>
  <p:clrMap bg1="lt1" tx1="dk1" bg2="lt2" tx2="dk2" accent1="accent1" accent2="accent2" accent3="accent3" accent4="accent4" accent5="accent5" accent6="accent6" hlink="hlink" folHlink="folHlink"/>
  <p:sldLayoutIdLst>
    <p:sldLayoutId id="2147483720"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60" r:id="rId15"/>
    <p:sldLayoutId id="2147483725" r:id="rId16"/>
    <p:sldLayoutId id="2147483727" r:id="rId17"/>
    <p:sldLayoutId id="2147483730" r:id="rId18"/>
    <p:sldLayoutId id="2147483731" r:id="rId1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75823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hart" Target="../charts/chart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hart" Target="../charts/chart3.xml"/><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5877B6"/>
            </a:gs>
            <a:gs pos="0">
              <a:srgbClr val="465E96"/>
            </a:gs>
          </a:gsLst>
          <a:lin ang="0" scaled="0"/>
        </a:gradFill>
        <a:effectLst/>
      </p:bgPr>
    </p:bg>
    <p:spTree>
      <p:nvGrpSpPr>
        <p:cNvPr id="1" name=""/>
        <p:cNvGrpSpPr/>
        <p:nvPr/>
      </p:nvGrpSpPr>
      <p:grpSpPr>
        <a:xfrm>
          <a:off x="0" y="0"/>
          <a:ext cx="0" cy="0"/>
          <a:chOff x="0" y="0"/>
          <a:chExt cx="0" cy="0"/>
        </a:xfrm>
      </p:grpSpPr>
      <p:sp>
        <p:nvSpPr>
          <p:cNvPr id="20" name="任意多边形: 形状 19">
            <a:extLst>
              <a:ext uri="{FF2B5EF4-FFF2-40B4-BE49-F238E27FC236}">
                <a16:creationId xmlns:a16="http://schemas.microsoft.com/office/drawing/2014/main" id="{D035236D-571F-4E36-8D43-B076A39B1BC9}"/>
              </a:ext>
            </a:extLst>
          </p:cNvPr>
          <p:cNvSpPr>
            <a:spLocks/>
          </p:cNvSpPr>
          <p:nvPr/>
        </p:nvSpPr>
        <p:spPr bwMode="auto">
          <a:xfrm>
            <a:off x="3971472" y="0"/>
            <a:ext cx="5172528" cy="5143500"/>
          </a:xfrm>
          <a:custGeom>
            <a:avLst/>
            <a:gdLst>
              <a:gd name="connsiteX0" fmla="*/ 0 w 5172528"/>
              <a:gd name="connsiteY0" fmla="*/ 0 h 5143500"/>
              <a:gd name="connsiteX1" fmla="*/ 5057233 w 5172528"/>
              <a:gd name="connsiteY1" fmla="*/ 0 h 5143500"/>
              <a:gd name="connsiteX2" fmla="*/ 5172528 w 5172528"/>
              <a:gd name="connsiteY2" fmla="*/ 0 h 5143500"/>
              <a:gd name="connsiteX3" fmla="*/ 5172528 w 5172528"/>
              <a:gd name="connsiteY3" fmla="*/ 5143500 h 5143500"/>
              <a:gd name="connsiteX4" fmla="*/ 5170060 w 5172528"/>
              <a:gd name="connsiteY4" fmla="*/ 5143500 h 5143500"/>
              <a:gd name="connsiteX5" fmla="*/ 2422279 w 5172528"/>
              <a:gd name="connsiteY5" fmla="*/ 5143500 h 5143500"/>
              <a:gd name="connsiteX6" fmla="*/ 2157109 w 5172528"/>
              <a:gd name="connsiteY6" fmla="*/ 4979789 h 5143500"/>
              <a:gd name="connsiteX7" fmla="*/ 1200711 w 5172528"/>
              <a:gd name="connsiteY7" fmla="*/ 4759524 h 5143500"/>
              <a:gd name="connsiteX8" fmla="*/ 378388 w 5172528"/>
              <a:gd name="connsiteY8" fmla="*/ 4271367 h 5143500"/>
              <a:gd name="connsiteX9" fmla="*/ 345614 w 5172528"/>
              <a:gd name="connsiteY9" fmla="*/ 3443883 h 5143500"/>
              <a:gd name="connsiteX10" fmla="*/ 768694 w 5172528"/>
              <a:gd name="connsiteY10" fmla="*/ 2702719 h 5143500"/>
              <a:gd name="connsiteX11" fmla="*/ 1194753 w 5172528"/>
              <a:gd name="connsiteY11" fmla="*/ 1163836 h 5143500"/>
              <a:gd name="connsiteX12" fmla="*/ 1188794 w 5172528"/>
              <a:gd name="connsiteY12" fmla="*/ 1151930 h 5143500"/>
              <a:gd name="connsiteX13" fmla="*/ 670372 w 5172528"/>
              <a:gd name="connsiteY13" fmla="*/ 514945 h 5143500"/>
              <a:gd name="connsiteX14" fmla="*/ 32774 w 5172528"/>
              <a:gd name="connsiteY14" fmla="*/ 32742 h 5143500"/>
              <a:gd name="connsiteX15" fmla="*/ 0 w 5172528"/>
              <a:gd name="connsiteY1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2528" h="5143500">
                <a:moveTo>
                  <a:pt x="0" y="0"/>
                </a:moveTo>
                <a:cubicBezTo>
                  <a:pt x="0" y="0"/>
                  <a:pt x="0" y="0"/>
                  <a:pt x="5057233" y="0"/>
                </a:cubicBezTo>
                <a:lnTo>
                  <a:pt x="5172528" y="0"/>
                </a:lnTo>
                <a:lnTo>
                  <a:pt x="5172528" y="5143500"/>
                </a:lnTo>
                <a:lnTo>
                  <a:pt x="5170060" y="5143500"/>
                </a:lnTo>
                <a:cubicBezTo>
                  <a:pt x="4777520" y="5143500"/>
                  <a:pt x="3992440" y="5143500"/>
                  <a:pt x="2422279" y="5143500"/>
                </a:cubicBezTo>
                <a:cubicBezTo>
                  <a:pt x="2344813" y="5080992"/>
                  <a:pt x="2255430" y="5024438"/>
                  <a:pt x="2157109" y="4979789"/>
                </a:cubicBezTo>
                <a:cubicBezTo>
                  <a:pt x="1859166" y="4845844"/>
                  <a:pt x="1522490" y="4827985"/>
                  <a:pt x="1200711" y="4759524"/>
                </a:cubicBezTo>
                <a:cubicBezTo>
                  <a:pt x="878933" y="4694039"/>
                  <a:pt x="542257" y="4557117"/>
                  <a:pt x="378388" y="4271367"/>
                </a:cubicBezTo>
                <a:cubicBezTo>
                  <a:pt x="235375" y="4024313"/>
                  <a:pt x="250273" y="3711774"/>
                  <a:pt x="345614" y="3443883"/>
                </a:cubicBezTo>
                <a:cubicBezTo>
                  <a:pt x="443936" y="3175992"/>
                  <a:pt x="610784" y="2940844"/>
                  <a:pt x="768694" y="2702719"/>
                </a:cubicBezTo>
                <a:cubicBezTo>
                  <a:pt x="1039822" y="2288977"/>
                  <a:pt x="1379477" y="1669852"/>
                  <a:pt x="1194753" y="1163836"/>
                </a:cubicBezTo>
                <a:cubicBezTo>
                  <a:pt x="1191773" y="1157883"/>
                  <a:pt x="1191773" y="1154906"/>
                  <a:pt x="1188794" y="1151930"/>
                </a:cubicBezTo>
                <a:cubicBezTo>
                  <a:pt x="1090472" y="895945"/>
                  <a:pt x="878933" y="684610"/>
                  <a:pt x="670372" y="514945"/>
                </a:cubicBezTo>
                <a:cubicBezTo>
                  <a:pt x="464792" y="348258"/>
                  <a:pt x="235375" y="205383"/>
                  <a:pt x="32774" y="32742"/>
                </a:cubicBezTo>
                <a:cubicBezTo>
                  <a:pt x="20856" y="20836"/>
                  <a:pt x="11918" y="1190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pic>
        <p:nvPicPr>
          <p:cNvPr id="3" name="图形 2">
            <a:extLst>
              <a:ext uri="{FF2B5EF4-FFF2-40B4-BE49-F238E27FC236}">
                <a16:creationId xmlns:a16="http://schemas.microsoft.com/office/drawing/2014/main" id="{6B72358E-5066-44AE-966F-C4584C0B71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99545" y="545520"/>
            <a:ext cx="3418114" cy="3858814"/>
          </a:xfrm>
          <a:prstGeom prst="rect">
            <a:avLst/>
          </a:prstGeom>
        </p:spPr>
      </p:pic>
      <p:sp>
        <p:nvSpPr>
          <p:cNvPr id="15" name="TextBox 21">
            <a:extLst>
              <a:ext uri="{FF2B5EF4-FFF2-40B4-BE49-F238E27FC236}">
                <a16:creationId xmlns:a16="http://schemas.microsoft.com/office/drawing/2014/main" id="{FCA8A889-F7F0-4C2F-9809-D0BE99891A69}"/>
              </a:ext>
            </a:extLst>
          </p:cNvPr>
          <p:cNvSpPr txBox="1"/>
          <p:nvPr/>
        </p:nvSpPr>
        <p:spPr>
          <a:xfrm>
            <a:off x="426341" y="1410747"/>
            <a:ext cx="4390254" cy="1323439"/>
          </a:xfrm>
          <a:prstGeom prst="rect">
            <a:avLst/>
          </a:prstGeom>
          <a:noFill/>
        </p:spPr>
        <p:txBody>
          <a:bodyPr wrap="square" rtlCol="0">
            <a:spAutoFit/>
          </a:bodyPr>
          <a:lstStyle/>
          <a:p>
            <a:r>
              <a:rPr lang="zh-CN" altLang="en-US" sz="4000" b="1" dirty="0">
                <a:solidFill>
                  <a:schemeClr val="bg1"/>
                </a:solidFill>
                <a:effectLst>
                  <a:outerShdw blurRad="254000" dist="101600" dir="5400000" algn="ctr" rotWithShape="0">
                    <a:srgbClr val="000000">
                      <a:alpha val="15000"/>
                    </a:srgbClr>
                  </a:outerShdw>
                </a:effectLst>
                <a:cs typeface="+mn-ea"/>
                <a:sym typeface="+mn-lt"/>
              </a:rPr>
              <a:t>泰坦尼克号</a:t>
            </a:r>
            <a:endParaRPr lang="en-US" altLang="zh-CN" sz="4000" b="1" dirty="0">
              <a:solidFill>
                <a:schemeClr val="bg1"/>
              </a:solidFill>
              <a:effectLst>
                <a:outerShdw blurRad="254000" dist="101600" dir="5400000" algn="ctr" rotWithShape="0">
                  <a:srgbClr val="000000">
                    <a:alpha val="15000"/>
                  </a:srgbClr>
                </a:outerShdw>
              </a:effectLst>
              <a:cs typeface="+mn-ea"/>
              <a:sym typeface="+mn-lt"/>
            </a:endParaRPr>
          </a:p>
          <a:p>
            <a:r>
              <a:rPr lang="zh-CN" altLang="en-US" sz="4000" b="1" dirty="0">
                <a:solidFill>
                  <a:schemeClr val="bg1"/>
                </a:solidFill>
                <a:effectLst>
                  <a:outerShdw blurRad="254000" dist="101600" dir="5400000" algn="ctr" rotWithShape="0">
                    <a:srgbClr val="000000">
                      <a:alpha val="15000"/>
                    </a:srgbClr>
                  </a:outerShdw>
                </a:effectLst>
                <a:cs typeface="+mn-ea"/>
                <a:sym typeface="+mn-lt"/>
              </a:rPr>
              <a:t>乘客生存预测模型</a:t>
            </a:r>
            <a:endParaRPr lang="id-ID" altLang="zh-CN" sz="4000" b="1" dirty="0">
              <a:solidFill>
                <a:schemeClr val="bg1"/>
              </a:solidFill>
              <a:effectLst>
                <a:outerShdw blurRad="254000" dist="101600" dir="5400000" algn="ctr" rotWithShape="0">
                  <a:srgbClr val="000000">
                    <a:alpha val="15000"/>
                  </a:srgbClr>
                </a:outerShdw>
              </a:effectLst>
              <a:cs typeface="+mn-ea"/>
              <a:sym typeface="+mn-lt"/>
            </a:endParaRPr>
          </a:p>
        </p:txBody>
      </p:sp>
      <p:sp>
        <p:nvSpPr>
          <p:cNvPr id="17" name="PA-文本框 31">
            <a:extLst>
              <a:ext uri="{FF2B5EF4-FFF2-40B4-BE49-F238E27FC236}">
                <a16:creationId xmlns:a16="http://schemas.microsoft.com/office/drawing/2014/main" id="{85638770-F27A-4EBF-97CA-FEB785E21DAB}"/>
              </a:ext>
            </a:extLst>
          </p:cNvPr>
          <p:cNvSpPr txBox="1"/>
          <p:nvPr>
            <p:custDataLst>
              <p:tags r:id="rId1"/>
            </p:custDataLst>
          </p:nvPr>
        </p:nvSpPr>
        <p:spPr>
          <a:xfrm>
            <a:off x="515067" y="3549847"/>
            <a:ext cx="3612259" cy="307777"/>
          </a:xfrm>
          <a:prstGeom prst="rect">
            <a:avLst/>
          </a:prstGeom>
          <a:noFill/>
        </p:spPr>
        <p:txBody>
          <a:bodyPr wrap="square" rtlCol="0">
            <a:spAutoFit/>
          </a:bodyPr>
          <a:lstStyle/>
          <a:p>
            <a:r>
              <a:rPr lang="zh-CN" altLang="en-US" sz="1400" dirty="0">
                <a:solidFill>
                  <a:schemeClr val="bg1"/>
                </a:solidFill>
                <a:cs typeface="+mn-ea"/>
                <a:sym typeface="+mn-lt"/>
              </a:rPr>
              <a:t>汇报人：</a:t>
            </a:r>
            <a:r>
              <a:rPr lang="en-US" altLang="zh-CN" sz="1400" dirty="0">
                <a:solidFill>
                  <a:schemeClr val="bg1"/>
                </a:solidFill>
                <a:cs typeface="+mn-ea"/>
                <a:sym typeface="+mn-lt"/>
              </a:rPr>
              <a:t>2150271 </a:t>
            </a:r>
            <a:r>
              <a:rPr lang="zh-CN" altLang="en-US" sz="1400" dirty="0">
                <a:solidFill>
                  <a:schemeClr val="bg1"/>
                </a:solidFill>
                <a:cs typeface="+mn-ea"/>
                <a:sym typeface="+mn-lt"/>
              </a:rPr>
              <a:t>吴可非</a:t>
            </a:r>
          </a:p>
        </p:txBody>
      </p:sp>
    </p:spTree>
    <p:extLst>
      <p:ext uri="{BB962C8B-B14F-4D97-AF65-F5344CB8AC3E}">
        <p14:creationId xmlns:p14="http://schemas.microsoft.com/office/powerpoint/2010/main" val="3613771338"/>
      </p:ext>
    </p:extLst>
  </p:cSld>
  <p:clrMapOvr>
    <a:masterClrMapping/>
  </p:clrMapOvr>
  <p:transition spd="med" advClick="0" advTm="3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anim calcmode="lin" valueType="num">
                                      <p:cBhvr>
                                        <p:cTn id="18" dur="500" fill="hold"/>
                                        <p:tgtEl>
                                          <p:spTgt spid="20"/>
                                        </p:tgtEl>
                                        <p:attrNameLst>
                                          <p:attrName>ppt_x</p:attrName>
                                        </p:attrNameLst>
                                      </p:cBhvr>
                                      <p:tavLst>
                                        <p:tav tm="0">
                                          <p:val>
                                            <p:strVal val="#ppt_x"/>
                                          </p:val>
                                        </p:tav>
                                        <p:tav tm="100000">
                                          <p:val>
                                            <p:strVal val="#ppt_x"/>
                                          </p:val>
                                        </p:tav>
                                      </p:tavLst>
                                    </p:anim>
                                    <p:anim calcmode="lin" valueType="num">
                                      <p:cBhvr>
                                        <p:cTn id="19" dur="500" fill="hold"/>
                                        <p:tgtEl>
                                          <p:spTgt spid="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BA2E1CD8-742C-70C0-0F63-FDDB21754A9D}"/>
              </a:ext>
            </a:extLst>
          </p:cNvPr>
          <p:cNvSpPr txBox="1"/>
          <p:nvPr/>
        </p:nvSpPr>
        <p:spPr>
          <a:xfrm>
            <a:off x="849026" y="530223"/>
            <a:ext cx="5229286" cy="400110"/>
          </a:xfrm>
          <a:prstGeom prst="rect">
            <a:avLst/>
          </a:prstGeom>
          <a:noFill/>
        </p:spPr>
        <p:txBody>
          <a:bodyPr wrap="square" rtlCol="0">
            <a:spAutoFit/>
          </a:bodyPr>
          <a:lstStyle/>
          <a:p>
            <a:r>
              <a:rPr lang="zh-CN" altLang="en-US"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数据预处理</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5" name="文本框 4">
            <a:extLst>
              <a:ext uri="{FF2B5EF4-FFF2-40B4-BE49-F238E27FC236}">
                <a16:creationId xmlns:a16="http://schemas.microsoft.com/office/drawing/2014/main" id="{E70B50FC-3A4F-33B1-6F08-ADE052B51B27}"/>
              </a:ext>
            </a:extLst>
          </p:cNvPr>
          <p:cNvSpPr txBox="1"/>
          <p:nvPr/>
        </p:nvSpPr>
        <p:spPr>
          <a:xfrm>
            <a:off x="955221" y="1267273"/>
            <a:ext cx="6800850" cy="553998"/>
          </a:xfrm>
          <a:prstGeom prst="rect">
            <a:avLst/>
          </a:prstGeom>
          <a:noFill/>
        </p:spPr>
        <p:txBody>
          <a:bodyPr wrap="square">
            <a:spAutoFit/>
          </a:bodyPr>
          <a:lstStyle/>
          <a:p>
            <a:pPr marL="171450" indent="-171450">
              <a:buFont typeface="Arial" panose="020B0604020202020204" pitchFamily="34" charset="0"/>
              <a:buChar char="•"/>
            </a:pPr>
            <a:r>
              <a:rPr lang="zh-CN" altLang="en-US" sz="1000" dirty="0">
                <a:solidFill>
                  <a:schemeClr val="tx2"/>
                </a:solidFill>
                <a:cs typeface="+mn-ea"/>
              </a:rPr>
              <a:t>同时，考虑到年龄与生存率的潜在关系，我决定在模型中直接包含年龄变量，而不是基于假设的票价分类。在对模型性能进行比较后，我发现对年龄进行分组比不分组确实略微提升了模型的预测能力。这可能表明年龄与生存率之间的关系并非完全线性，而分类处理能够在一定程度上捕捉这种非线性关系。</a:t>
            </a:r>
          </a:p>
        </p:txBody>
      </p:sp>
      <p:pic>
        <p:nvPicPr>
          <p:cNvPr id="3" name="图片 2">
            <a:extLst>
              <a:ext uri="{FF2B5EF4-FFF2-40B4-BE49-F238E27FC236}">
                <a16:creationId xmlns:a16="http://schemas.microsoft.com/office/drawing/2014/main" id="{A71C27C5-3CFD-56F5-A779-5E040E87AD07}"/>
              </a:ext>
            </a:extLst>
          </p:cNvPr>
          <p:cNvPicPr>
            <a:picLocks noChangeAspect="1"/>
          </p:cNvPicPr>
          <p:nvPr/>
        </p:nvPicPr>
        <p:blipFill>
          <a:blip r:embed="rId2"/>
          <a:stretch>
            <a:fillRect/>
          </a:stretch>
        </p:blipFill>
        <p:spPr>
          <a:xfrm>
            <a:off x="5196568" y="2238045"/>
            <a:ext cx="2806945" cy="2132051"/>
          </a:xfrm>
          <a:prstGeom prst="rect">
            <a:avLst/>
          </a:prstGeom>
        </p:spPr>
      </p:pic>
      <p:pic>
        <p:nvPicPr>
          <p:cNvPr id="8" name="图片 7">
            <a:extLst>
              <a:ext uri="{FF2B5EF4-FFF2-40B4-BE49-F238E27FC236}">
                <a16:creationId xmlns:a16="http://schemas.microsoft.com/office/drawing/2014/main" id="{D8D95923-3DF5-89D0-F2D7-6A1000470685}"/>
              </a:ext>
            </a:extLst>
          </p:cNvPr>
          <p:cNvPicPr>
            <a:picLocks noChangeAspect="1"/>
          </p:cNvPicPr>
          <p:nvPr/>
        </p:nvPicPr>
        <p:blipFill>
          <a:blip r:embed="rId3"/>
          <a:stretch>
            <a:fillRect/>
          </a:stretch>
        </p:blipFill>
        <p:spPr>
          <a:xfrm>
            <a:off x="1099429" y="2301466"/>
            <a:ext cx="3433891" cy="2041527"/>
          </a:xfrm>
          <a:prstGeom prst="rect">
            <a:avLst/>
          </a:prstGeom>
        </p:spPr>
      </p:pic>
    </p:spTree>
    <p:extLst>
      <p:ext uri="{BB962C8B-B14F-4D97-AF65-F5344CB8AC3E}">
        <p14:creationId xmlns:p14="http://schemas.microsoft.com/office/powerpoint/2010/main" val="30164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BA2E1CD8-742C-70C0-0F63-FDDB21754A9D}"/>
              </a:ext>
            </a:extLst>
          </p:cNvPr>
          <p:cNvSpPr txBox="1"/>
          <p:nvPr/>
        </p:nvSpPr>
        <p:spPr>
          <a:xfrm>
            <a:off x="697987" y="664933"/>
            <a:ext cx="6339628" cy="46166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使用</a:t>
            </a:r>
            <a:r>
              <a:rPr lang="en-US"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ANOVA</a:t>
            </a:r>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检验</a:t>
            </a:r>
            <a:r>
              <a:rPr lang="en-US" altLang="zh-CN" sz="2400" dirty="0" err="1">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Pclass</a:t>
            </a:r>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与</a:t>
            </a:r>
            <a:r>
              <a:rPr lang="en-US" altLang="zh-CN"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Fare</a:t>
            </a:r>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之间的差异</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pic>
        <p:nvPicPr>
          <p:cNvPr id="7" name="图片 6">
            <a:extLst>
              <a:ext uri="{FF2B5EF4-FFF2-40B4-BE49-F238E27FC236}">
                <a16:creationId xmlns:a16="http://schemas.microsoft.com/office/drawing/2014/main" id="{0AD19EE1-5733-F565-E29E-5E4AFBF85B24}"/>
              </a:ext>
            </a:extLst>
          </p:cNvPr>
          <p:cNvPicPr>
            <a:picLocks noChangeAspect="1"/>
          </p:cNvPicPr>
          <p:nvPr/>
        </p:nvPicPr>
        <p:blipFill>
          <a:blip r:embed="rId2"/>
          <a:stretch>
            <a:fillRect/>
          </a:stretch>
        </p:blipFill>
        <p:spPr>
          <a:xfrm>
            <a:off x="804181" y="1307760"/>
            <a:ext cx="5777433" cy="3549989"/>
          </a:xfrm>
          <a:prstGeom prst="rect">
            <a:avLst/>
          </a:prstGeom>
        </p:spPr>
      </p:pic>
      <p:sp>
        <p:nvSpPr>
          <p:cNvPr id="9" name="文本框 8">
            <a:extLst>
              <a:ext uri="{FF2B5EF4-FFF2-40B4-BE49-F238E27FC236}">
                <a16:creationId xmlns:a16="http://schemas.microsoft.com/office/drawing/2014/main" id="{D14CBA39-33AD-6DA2-E1A1-DA760D2DD7DD}"/>
              </a:ext>
            </a:extLst>
          </p:cNvPr>
          <p:cNvSpPr txBox="1"/>
          <p:nvPr/>
        </p:nvSpPr>
        <p:spPr>
          <a:xfrm>
            <a:off x="6643685" y="1632385"/>
            <a:ext cx="2047197" cy="1323439"/>
          </a:xfrm>
          <a:prstGeom prst="rect">
            <a:avLst/>
          </a:prstGeom>
          <a:noFill/>
          <a:ln>
            <a:noFill/>
          </a:ln>
        </p:spPr>
        <p:txBody>
          <a:bodyPr wrap="square">
            <a:spAutoFit/>
          </a:bodyPr>
          <a:lstStyle/>
          <a:p>
            <a:pPr marL="171450" indent="-171450">
              <a:buFont typeface="Arial" panose="020B0604020202020204" pitchFamily="34" charset="0"/>
              <a:buChar char="•"/>
            </a:pPr>
            <a:r>
              <a:rPr lang="zh-CN" altLang="en-US" sz="1000" dirty="0">
                <a:solidFill>
                  <a:schemeClr val="tx2"/>
                </a:solidFill>
                <a:cs typeface="+mn-ea"/>
              </a:rPr>
              <a:t>从这个结果中确实可以看出，</a:t>
            </a:r>
            <a:r>
              <a:rPr lang="en-US" altLang="zh-CN" sz="1000" dirty="0" err="1">
                <a:solidFill>
                  <a:schemeClr val="tx2"/>
                </a:solidFill>
                <a:cs typeface="+mn-ea"/>
              </a:rPr>
              <a:t>Pclass</a:t>
            </a:r>
            <a:r>
              <a:rPr lang="zh-CN" altLang="en-US" sz="1000" dirty="0">
                <a:solidFill>
                  <a:schemeClr val="tx2"/>
                </a:solidFill>
                <a:cs typeface="+mn-ea"/>
              </a:rPr>
              <a:t>可以很好地解释</a:t>
            </a:r>
            <a:r>
              <a:rPr lang="en-US" altLang="zh-CN" sz="1000" dirty="0">
                <a:solidFill>
                  <a:schemeClr val="tx2"/>
                </a:solidFill>
                <a:cs typeface="+mn-ea"/>
              </a:rPr>
              <a:t>Fare</a:t>
            </a:r>
            <a:r>
              <a:rPr lang="zh-CN" altLang="en-US" sz="1000" dirty="0">
                <a:solidFill>
                  <a:schemeClr val="tx2"/>
                </a:solidFill>
                <a:cs typeface="+mn-ea"/>
              </a:rPr>
              <a:t>价格的变异</a:t>
            </a:r>
            <a:endParaRPr lang="en-US" altLang="zh-CN" sz="1000" dirty="0">
              <a:solidFill>
                <a:schemeClr val="tx2"/>
              </a:solidFill>
              <a:cs typeface="+mn-ea"/>
            </a:endParaRPr>
          </a:p>
          <a:p>
            <a:pPr marL="171450" indent="-171450">
              <a:buFont typeface="Arial" panose="020B0604020202020204" pitchFamily="34" charset="0"/>
              <a:buChar char="•"/>
            </a:pPr>
            <a:endParaRPr lang="en-US" altLang="zh-CN" sz="1000" dirty="0">
              <a:solidFill>
                <a:schemeClr val="tx2"/>
              </a:solidFill>
              <a:cs typeface="+mn-ea"/>
            </a:endParaRPr>
          </a:p>
          <a:p>
            <a:pPr marL="171450" indent="-171450">
              <a:buFont typeface="Arial" panose="020B0604020202020204" pitchFamily="34" charset="0"/>
              <a:buChar char="•"/>
            </a:pPr>
            <a:r>
              <a:rPr lang="zh-CN" altLang="en-US" sz="1000" dirty="0">
                <a:solidFill>
                  <a:schemeClr val="tx2"/>
                </a:solidFill>
                <a:cs typeface="+mn-ea"/>
              </a:rPr>
              <a:t>一等舱定价显著高于二三等舱</a:t>
            </a:r>
            <a:endParaRPr lang="en-US" altLang="zh-CN" sz="1000" dirty="0">
              <a:solidFill>
                <a:schemeClr val="tx2"/>
              </a:solidFill>
              <a:cs typeface="+mn-ea"/>
            </a:endParaRPr>
          </a:p>
          <a:p>
            <a:pPr marL="171450" indent="-171450">
              <a:buFont typeface="Arial" panose="020B0604020202020204" pitchFamily="34" charset="0"/>
              <a:buChar char="•"/>
            </a:pPr>
            <a:endParaRPr lang="en-US" altLang="zh-CN" sz="1000" dirty="0">
              <a:solidFill>
                <a:schemeClr val="tx2"/>
              </a:solidFill>
              <a:cs typeface="+mn-ea"/>
            </a:endParaRPr>
          </a:p>
          <a:p>
            <a:pPr marL="171450" indent="-171450">
              <a:buFont typeface="Arial" panose="020B0604020202020204" pitchFamily="34" charset="0"/>
              <a:buChar char="•"/>
            </a:pPr>
            <a:r>
              <a:rPr lang="zh-CN" altLang="en-US" sz="1000" dirty="0">
                <a:solidFill>
                  <a:schemeClr val="accent1"/>
                </a:solidFill>
                <a:cs typeface="+mn-ea"/>
              </a:rPr>
              <a:t>二三等舱定价相对而言没有明显差异</a:t>
            </a:r>
          </a:p>
        </p:txBody>
      </p:sp>
      <p:sp>
        <p:nvSpPr>
          <p:cNvPr id="10" name="箭头: 直角上 9">
            <a:extLst>
              <a:ext uri="{FF2B5EF4-FFF2-40B4-BE49-F238E27FC236}">
                <a16:creationId xmlns:a16="http://schemas.microsoft.com/office/drawing/2014/main" id="{BC17BB98-F4D9-59BB-334A-6E6469C368FF}"/>
              </a:ext>
            </a:extLst>
          </p:cNvPr>
          <p:cNvSpPr/>
          <p:nvPr/>
        </p:nvSpPr>
        <p:spPr>
          <a:xfrm>
            <a:off x="5927271" y="3202300"/>
            <a:ext cx="1922689" cy="1036864"/>
          </a:xfrm>
          <a:prstGeom prst="bentUpArrow">
            <a:avLst>
              <a:gd name="adj1" fmla="val 14370"/>
              <a:gd name="adj2" fmla="val 17717"/>
              <a:gd name="adj3" fmla="val 2578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057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BA2E1CD8-742C-70C0-0F63-FDDB21754A9D}"/>
              </a:ext>
            </a:extLst>
          </p:cNvPr>
          <p:cNvSpPr txBox="1"/>
          <p:nvPr/>
        </p:nvSpPr>
        <p:spPr>
          <a:xfrm>
            <a:off x="697987" y="664933"/>
            <a:ext cx="6339628" cy="46166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将二等舱和三等舱合并为一个类型</a:t>
            </a:r>
            <a:endParaRPr lang="id-ID" altLang="zh-CN"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pic>
        <p:nvPicPr>
          <p:cNvPr id="3" name="图片 2">
            <a:extLst>
              <a:ext uri="{FF2B5EF4-FFF2-40B4-BE49-F238E27FC236}">
                <a16:creationId xmlns:a16="http://schemas.microsoft.com/office/drawing/2014/main" id="{F72C225A-3A65-D185-14AD-98128B513F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6181" y="1412421"/>
            <a:ext cx="2993803" cy="1861013"/>
          </a:xfrm>
          <a:prstGeom prst="rect">
            <a:avLst/>
          </a:prstGeom>
        </p:spPr>
      </p:pic>
      <p:pic>
        <p:nvPicPr>
          <p:cNvPr id="6" name="图片 5">
            <a:extLst>
              <a:ext uri="{FF2B5EF4-FFF2-40B4-BE49-F238E27FC236}">
                <a16:creationId xmlns:a16="http://schemas.microsoft.com/office/drawing/2014/main" id="{1E9FAA9C-0DE4-DC7E-0EEE-BF0844D5E414}"/>
              </a:ext>
            </a:extLst>
          </p:cNvPr>
          <p:cNvPicPr>
            <a:picLocks noChangeAspect="1"/>
          </p:cNvPicPr>
          <p:nvPr/>
        </p:nvPicPr>
        <p:blipFill>
          <a:blip r:embed="rId3"/>
          <a:stretch>
            <a:fillRect/>
          </a:stretch>
        </p:blipFill>
        <p:spPr>
          <a:xfrm>
            <a:off x="502103" y="1943099"/>
            <a:ext cx="4347114" cy="2051630"/>
          </a:xfrm>
          <a:prstGeom prst="rect">
            <a:avLst/>
          </a:prstGeom>
        </p:spPr>
      </p:pic>
      <p:sp>
        <p:nvSpPr>
          <p:cNvPr id="8" name="文本框 7">
            <a:extLst>
              <a:ext uri="{FF2B5EF4-FFF2-40B4-BE49-F238E27FC236}">
                <a16:creationId xmlns:a16="http://schemas.microsoft.com/office/drawing/2014/main" id="{6157AA02-BB87-F3AC-650D-F0657DF15593}"/>
              </a:ext>
            </a:extLst>
          </p:cNvPr>
          <p:cNvSpPr txBox="1"/>
          <p:nvPr/>
        </p:nvSpPr>
        <p:spPr>
          <a:xfrm>
            <a:off x="5427209" y="3640786"/>
            <a:ext cx="3220811" cy="707886"/>
          </a:xfrm>
          <a:prstGeom prst="rect">
            <a:avLst/>
          </a:prstGeom>
          <a:noFill/>
        </p:spPr>
        <p:txBody>
          <a:bodyPr wrap="square">
            <a:spAutoFit/>
          </a:bodyPr>
          <a:lstStyle/>
          <a:p>
            <a:r>
              <a:rPr lang="zh-CN" altLang="en-US" sz="1000" dirty="0">
                <a:solidFill>
                  <a:schemeClr val="tx2"/>
                </a:solidFill>
                <a:cs typeface="+mn-ea"/>
              </a:rPr>
              <a:t>从</a:t>
            </a:r>
            <a:r>
              <a:rPr lang="zh-CN" altLang="en-US" sz="1000" dirty="0">
                <a:solidFill>
                  <a:schemeClr val="accent1"/>
                </a:solidFill>
                <a:cs typeface="+mn-ea"/>
              </a:rPr>
              <a:t>散点图</a:t>
            </a:r>
            <a:r>
              <a:rPr lang="zh-CN" altLang="en-US" sz="1000" dirty="0">
                <a:solidFill>
                  <a:schemeClr val="tx2"/>
                </a:solidFill>
                <a:cs typeface="+mn-ea"/>
              </a:rPr>
              <a:t>上观察不同舱位的</a:t>
            </a:r>
            <a:r>
              <a:rPr lang="en-US" altLang="zh-CN" sz="1000" dirty="0">
                <a:solidFill>
                  <a:schemeClr val="tx2"/>
                </a:solidFill>
                <a:cs typeface="+mn-ea"/>
              </a:rPr>
              <a:t>Fare</a:t>
            </a:r>
            <a:r>
              <a:rPr lang="zh-CN" altLang="en-US" sz="1000" dirty="0">
                <a:solidFill>
                  <a:schemeClr val="tx2"/>
                </a:solidFill>
                <a:cs typeface="+mn-ea"/>
              </a:rPr>
              <a:t>分布情况，可以发现二等舱和三等舱的分布较为接近，而一等舱的分布情况不同。这提供了一个重要的视觉证据，显示二等舱和三等舱在</a:t>
            </a:r>
            <a:r>
              <a:rPr lang="en-US" altLang="zh-CN" sz="1000" dirty="0">
                <a:solidFill>
                  <a:schemeClr val="tx2"/>
                </a:solidFill>
                <a:cs typeface="+mn-ea"/>
              </a:rPr>
              <a:t>Fare</a:t>
            </a:r>
            <a:r>
              <a:rPr lang="zh-CN" altLang="en-US" sz="1000" dirty="0">
                <a:solidFill>
                  <a:schemeClr val="tx2"/>
                </a:solidFill>
                <a:cs typeface="+mn-ea"/>
              </a:rPr>
              <a:t>特征上确实存在</a:t>
            </a:r>
            <a:r>
              <a:rPr lang="zh-CN" altLang="en-US" sz="1000" dirty="0">
                <a:solidFill>
                  <a:schemeClr val="accent1"/>
                </a:solidFill>
                <a:cs typeface="+mn-ea"/>
              </a:rPr>
              <a:t>分布的同质性</a:t>
            </a:r>
            <a:r>
              <a:rPr lang="zh-CN" altLang="en-US" sz="1000" dirty="0">
                <a:solidFill>
                  <a:schemeClr val="tx2"/>
                </a:solidFill>
                <a:cs typeface="+mn-ea"/>
              </a:rPr>
              <a:t>。</a:t>
            </a:r>
          </a:p>
        </p:txBody>
      </p:sp>
    </p:spTree>
    <p:extLst>
      <p:ext uri="{BB962C8B-B14F-4D97-AF65-F5344CB8AC3E}">
        <p14:creationId xmlns:p14="http://schemas.microsoft.com/office/powerpoint/2010/main" val="421408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976053" y="1519898"/>
            <a:ext cx="1212875" cy="2136247"/>
            <a:chOff x="8443700" y="1796716"/>
            <a:chExt cx="2587466" cy="4557326"/>
          </a:xfrm>
        </p:grpSpPr>
        <p:grpSp>
          <p:nvGrpSpPr>
            <p:cNvPr id="44" name="Group 43"/>
            <p:cNvGrpSpPr/>
            <p:nvPr/>
          </p:nvGrpSpPr>
          <p:grpSpPr>
            <a:xfrm>
              <a:off x="8443700" y="1796716"/>
              <a:ext cx="2587466" cy="4557326"/>
              <a:chOff x="8444786" y="2475107"/>
              <a:chExt cx="2587466" cy="4557326"/>
            </a:xfrm>
          </p:grpSpPr>
          <p:sp>
            <p:nvSpPr>
              <p:cNvPr id="28" name="Rectangle 27"/>
              <p:cNvSpPr/>
              <p:nvPr/>
            </p:nvSpPr>
            <p:spPr>
              <a:xfrm>
                <a:off x="8752587" y="3550059"/>
                <a:ext cx="1971866" cy="3482374"/>
              </a:xfrm>
              <a:prstGeom prst="rect">
                <a:avLst/>
              </a:prstGeom>
              <a:gradFill>
                <a:gsLst>
                  <a:gs pos="39000">
                    <a:srgbClr val="5877B6">
                      <a:lumMod val="100000"/>
                    </a:srgbClr>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4">
                  <a:cs typeface="+mn-ea"/>
                  <a:sym typeface="+mn-lt"/>
                </a:endParaRPr>
              </a:p>
            </p:txBody>
          </p:sp>
          <p:sp>
            <p:nvSpPr>
              <p:cNvPr id="29" name="Isosceles Triangle 28"/>
              <p:cNvSpPr/>
              <p:nvPr/>
            </p:nvSpPr>
            <p:spPr>
              <a:xfrm>
                <a:off x="8444786" y="2475107"/>
                <a:ext cx="2587466" cy="1126588"/>
              </a:xfrm>
              <a:prstGeom prst="triangle">
                <a:avLst/>
              </a:prstGeom>
              <a:solidFill>
                <a:srgbClr val="587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4" dirty="0">
                  <a:cs typeface="+mn-ea"/>
                  <a:sym typeface="+mn-lt"/>
                </a:endParaRPr>
              </a:p>
            </p:txBody>
          </p:sp>
        </p:grpSp>
        <p:grpSp>
          <p:nvGrpSpPr>
            <p:cNvPr id="69" name="Group 68"/>
            <p:cNvGrpSpPr/>
            <p:nvPr/>
          </p:nvGrpSpPr>
          <p:grpSpPr>
            <a:xfrm>
              <a:off x="9431976" y="2578657"/>
              <a:ext cx="613086" cy="819001"/>
              <a:chOff x="5053014" y="2036764"/>
              <a:chExt cx="2089150" cy="2790826"/>
            </a:xfrm>
            <a:effectLst>
              <a:outerShdw blurRad="342900" dir="5400000" algn="t" rotWithShape="0">
                <a:prstClr val="black">
                  <a:alpha val="40000"/>
                </a:prstClr>
              </a:outerShdw>
            </a:effectLst>
          </p:grpSpPr>
          <p:sp>
            <p:nvSpPr>
              <p:cNvPr id="70" name="Freeform 5"/>
              <p:cNvSpPr>
                <a:spLocks noEditPoints="1"/>
              </p:cNvSpPr>
              <p:nvPr/>
            </p:nvSpPr>
            <p:spPr bwMode="auto">
              <a:xfrm>
                <a:off x="5053014" y="2036764"/>
                <a:ext cx="2089150" cy="2641601"/>
              </a:xfrm>
              <a:custGeom>
                <a:avLst/>
                <a:gdLst>
                  <a:gd name="T0" fmla="*/ 485 w 554"/>
                  <a:gd name="T1" fmla="*/ 235 h 701"/>
                  <a:gd name="T2" fmla="*/ 441 w 554"/>
                  <a:gd name="T3" fmla="*/ 281 h 701"/>
                  <a:gd name="T4" fmla="*/ 484 w 554"/>
                  <a:gd name="T5" fmla="*/ 105 h 701"/>
                  <a:gd name="T6" fmla="*/ 522 w 554"/>
                  <a:gd name="T7" fmla="*/ 105 h 701"/>
                  <a:gd name="T8" fmla="*/ 485 w 554"/>
                  <a:gd name="T9" fmla="*/ 235 h 701"/>
                  <a:gd name="T10" fmla="*/ 69 w 554"/>
                  <a:gd name="T11" fmla="*/ 235 h 701"/>
                  <a:gd name="T12" fmla="*/ 32 w 554"/>
                  <a:gd name="T13" fmla="*/ 105 h 701"/>
                  <a:gd name="T14" fmla="*/ 69 w 554"/>
                  <a:gd name="T15" fmla="*/ 105 h 701"/>
                  <a:gd name="T16" fmla="*/ 111 w 554"/>
                  <a:gd name="T17" fmla="*/ 280 h 701"/>
                  <a:gd name="T18" fmla="*/ 69 w 554"/>
                  <a:gd name="T19" fmla="*/ 235 h 701"/>
                  <a:gd name="T20" fmla="*/ 487 w 554"/>
                  <a:gd name="T21" fmla="*/ 73 h 701"/>
                  <a:gd name="T22" fmla="*/ 489 w 554"/>
                  <a:gd name="T23" fmla="*/ 34 h 701"/>
                  <a:gd name="T24" fmla="*/ 458 w 554"/>
                  <a:gd name="T25" fmla="*/ 0 h 701"/>
                  <a:gd name="T26" fmla="*/ 95 w 554"/>
                  <a:gd name="T27" fmla="*/ 0 h 701"/>
                  <a:gd name="T28" fmla="*/ 64 w 554"/>
                  <a:gd name="T29" fmla="*/ 34 h 701"/>
                  <a:gd name="T30" fmla="*/ 66 w 554"/>
                  <a:gd name="T31" fmla="*/ 73 h 701"/>
                  <a:gd name="T32" fmla="*/ 0 w 554"/>
                  <a:gd name="T33" fmla="*/ 73 h 701"/>
                  <a:gd name="T34" fmla="*/ 0 w 554"/>
                  <a:gd name="T35" fmla="*/ 89 h 701"/>
                  <a:gd name="T36" fmla="*/ 41 w 554"/>
                  <a:gd name="T37" fmla="*/ 252 h 701"/>
                  <a:gd name="T38" fmla="*/ 130 w 554"/>
                  <a:gd name="T39" fmla="*/ 322 h 701"/>
                  <a:gd name="T40" fmla="*/ 259 w 554"/>
                  <a:gd name="T41" fmla="*/ 441 h 701"/>
                  <a:gd name="T42" fmla="*/ 161 w 554"/>
                  <a:gd name="T43" fmla="*/ 682 h 701"/>
                  <a:gd name="T44" fmla="*/ 161 w 554"/>
                  <a:gd name="T45" fmla="*/ 701 h 701"/>
                  <a:gd name="T46" fmla="*/ 389 w 554"/>
                  <a:gd name="T47" fmla="*/ 701 h 701"/>
                  <a:gd name="T48" fmla="*/ 389 w 554"/>
                  <a:gd name="T49" fmla="*/ 682 h 701"/>
                  <a:gd name="T50" fmla="*/ 292 w 554"/>
                  <a:gd name="T51" fmla="*/ 441 h 701"/>
                  <a:gd name="T52" fmla="*/ 423 w 554"/>
                  <a:gd name="T53" fmla="*/ 322 h 701"/>
                  <a:gd name="T54" fmla="*/ 513 w 554"/>
                  <a:gd name="T55" fmla="*/ 252 h 701"/>
                  <a:gd name="T56" fmla="*/ 554 w 554"/>
                  <a:gd name="T57" fmla="*/ 89 h 701"/>
                  <a:gd name="T58" fmla="*/ 554 w 554"/>
                  <a:gd name="T59" fmla="*/ 73 h 701"/>
                  <a:gd name="T60" fmla="*/ 487 w 554"/>
                  <a:gd name="T61" fmla="*/ 73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4" h="701">
                    <a:moveTo>
                      <a:pt x="485" y="235"/>
                    </a:moveTo>
                    <a:cubicBezTo>
                      <a:pt x="472" y="256"/>
                      <a:pt x="457" y="271"/>
                      <a:pt x="441" y="281"/>
                    </a:cubicBezTo>
                    <a:cubicBezTo>
                      <a:pt x="461" y="230"/>
                      <a:pt x="476" y="171"/>
                      <a:pt x="484" y="105"/>
                    </a:cubicBezTo>
                    <a:cubicBezTo>
                      <a:pt x="522" y="105"/>
                      <a:pt x="522" y="105"/>
                      <a:pt x="522" y="105"/>
                    </a:cubicBezTo>
                    <a:cubicBezTo>
                      <a:pt x="519" y="155"/>
                      <a:pt x="506" y="200"/>
                      <a:pt x="485" y="235"/>
                    </a:cubicBezTo>
                    <a:moveTo>
                      <a:pt x="69" y="235"/>
                    </a:moveTo>
                    <a:cubicBezTo>
                      <a:pt x="48" y="200"/>
                      <a:pt x="35" y="155"/>
                      <a:pt x="32" y="105"/>
                    </a:cubicBezTo>
                    <a:cubicBezTo>
                      <a:pt x="69" y="105"/>
                      <a:pt x="69" y="105"/>
                      <a:pt x="69" y="105"/>
                    </a:cubicBezTo>
                    <a:cubicBezTo>
                      <a:pt x="77" y="170"/>
                      <a:pt x="92" y="230"/>
                      <a:pt x="111" y="280"/>
                    </a:cubicBezTo>
                    <a:cubicBezTo>
                      <a:pt x="96" y="271"/>
                      <a:pt x="81" y="255"/>
                      <a:pt x="69" y="235"/>
                    </a:cubicBezTo>
                    <a:moveTo>
                      <a:pt x="487" y="73"/>
                    </a:moveTo>
                    <a:cubicBezTo>
                      <a:pt x="488" y="60"/>
                      <a:pt x="489" y="47"/>
                      <a:pt x="489" y="34"/>
                    </a:cubicBezTo>
                    <a:cubicBezTo>
                      <a:pt x="471" y="34"/>
                      <a:pt x="457" y="19"/>
                      <a:pt x="458" y="0"/>
                    </a:cubicBezTo>
                    <a:cubicBezTo>
                      <a:pt x="95" y="0"/>
                      <a:pt x="95" y="0"/>
                      <a:pt x="95" y="0"/>
                    </a:cubicBezTo>
                    <a:cubicBezTo>
                      <a:pt x="96" y="19"/>
                      <a:pt x="82" y="34"/>
                      <a:pt x="64" y="34"/>
                    </a:cubicBezTo>
                    <a:cubicBezTo>
                      <a:pt x="64" y="47"/>
                      <a:pt x="65" y="60"/>
                      <a:pt x="66" y="73"/>
                    </a:cubicBezTo>
                    <a:cubicBezTo>
                      <a:pt x="0" y="73"/>
                      <a:pt x="0" y="73"/>
                      <a:pt x="0" y="73"/>
                    </a:cubicBezTo>
                    <a:cubicBezTo>
                      <a:pt x="0" y="89"/>
                      <a:pt x="0" y="89"/>
                      <a:pt x="0" y="89"/>
                    </a:cubicBezTo>
                    <a:cubicBezTo>
                      <a:pt x="0" y="151"/>
                      <a:pt x="15" y="208"/>
                      <a:pt x="41" y="252"/>
                    </a:cubicBezTo>
                    <a:cubicBezTo>
                      <a:pt x="65" y="291"/>
                      <a:pt x="96" y="315"/>
                      <a:pt x="130" y="322"/>
                    </a:cubicBezTo>
                    <a:cubicBezTo>
                      <a:pt x="164" y="389"/>
                      <a:pt x="209" y="432"/>
                      <a:pt x="259" y="441"/>
                    </a:cubicBezTo>
                    <a:cubicBezTo>
                      <a:pt x="253" y="561"/>
                      <a:pt x="213" y="658"/>
                      <a:pt x="161" y="682"/>
                    </a:cubicBezTo>
                    <a:cubicBezTo>
                      <a:pt x="161" y="701"/>
                      <a:pt x="161" y="701"/>
                      <a:pt x="161" y="701"/>
                    </a:cubicBezTo>
                    <a:cubicBezTo>
                      <a:pt x="389" y="701"/>
                      <a:pt x="389" y="701"/>
                      <a:pt x="389" y="701"/>
                    </a:cubicBezTo>
                    <a:cubicBezTo>
                      <a:pt x="389" y="682"/>
                      <a:pt x="389" y="682"/>
                      <a:pt x="389" y="682"/>
                    </a:cubicBezTo>
                    <a:cubicBezTo>
                      <a:pt x="338" y="658"/>
                      <a:pt x="298" y="561"/>
                      <a:pt x="292" y="441"/>
                    </a:cubicBezTo>
                    <a:cubicBezTo>
                      <a:pt x="342" y="434"/>
                      <a:pt x="388" y="390"/>
                      <a:pt x="423" y="322"/>
                    </a:cubicBezTo>
                    <a:cubicBezTo>
                      <a:pt x="457" y="315"/>
                      <a:pt x="489" y="291"/>
                      <a:pt x="513" y="252"/>
                    </a:cubicBezTo>
                    <a:cubicBezTo>
                      <a:pt x="539" y="208"/>
                      <a:pt x="554" y="151"/>
                      <a:pt x="554" y="89"/>
                    </a:cubicBezTo>
                    <a:cubicBezTo>
                      <a:pt x="554" y="73"/>
                      <a:pt x="554" y="73"/>
                      <a:pt x="554" y="73"/>
                    </a:cubicBezTo>
                    <a:lnTo>
                      <a:pt x="487" y="73"/>
                    </a:lnTo>
                    <a:close/>
                  </a:path>
                </a:pathLst>
              </a:custGeom>
              <a:solidFill>
                <a:srgbClr val="FFC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endParaRPr lang="en-IN" sz="844" dirty="0">
                  <a:cs typeface="+mn-ea"/>
                  <a:sym typeface="+mn-lt"/>
                </a:endParaRPr>
              </a:p>
            </p:txBody>
          </p:sp>
          <p:sp>
            <p:nvSpPr>
              <p:cNvPr id="71" name="Freeform 6"/>
              <p:cNvSpPr>
                <a:spLocks/>
              </p:cNvSpPr>
              <p:nvPr/>
            </p:nvSpPr>
            <p:spPr bwMode="auto">
              <a:xfrm>
                <a:off x="5661027" y="3698878"/>
                <a:ext cx="858838" cy="979488"/>
              </a:xfrm>
              <a:custGeom>
                <a:avLst/>
                <a:gdLst>
                  <a:gd name="T0" fmla="*/ 98 w 228"/>
                  <a:gd name="T1" fmla="*/ 0 h 260"/>
                  <a:gd name="T2" fmla="*/ 0 w 228"/>
                  <a:gd name="T3" fmla="*/ 241 h 260"/>
                  <a:gd name="T4" fmla="*/ 0 w 228"/>
                  <a:gd name="T5" fmla="*/ 260 h 260"/>
                  <a:gd name="T6" fmla="*/ 228 w 228"/>
                  <a:gd name="T7" fmla="*/ 260 h 260"/>
                  <a:gd name="T8" fmla="*/ 228 w 228"/>
                  <a:gd name="T9" fmla="*/ 241 h 260"/>
                  <a:gd name="T10" fmla="*/ 131 w 228"/>
                  <a:gd name="T11" fmla="*/ 0 h 260"/>
                  <a:gd name="T12" fmla="*/ 98 w 228"/>
                  <a:gd name="T13" fmla="*/ 0 h 260"/>
                </a:gdLst>
                <a:ahLst/>
                <a:cxnLst>
                  <a:cxn ang="0">
                    <a:pos x="T0" y="T1"/>
                  </a:cxn>
                  <a:cxn ang="0">
                    <a:pos x="T2" y="T3"/>
                  </a:cxn>
                  <a:cxn ang="0">
                    <a:pos x="T4" y="T5"/>
                  </a:cxn>
                  <a:cxn ang="0">
                    <a:pos x="T6" y="T7"/>
                  </a:cxn>
                  <a:cxn ang="0">
                    <a:pos x="T8" y="T9"/>
                  </a:cxn>
                  <a:cxn ang="0">
                    <a:pos x="T10" y="T11"/>
                  </a:cxn>
                  <a:cxn ang="0">
                    <a:pos x="T12" y="T13"/>
                  </a:cxn>
                </a:cxnLst>
                <a:rect l="0" t="0" r="r" b="b"/>
                <a:pathLst>
                  <a:path w="228" h="260">
                    <a:moveTo>
                      <a:pt x="98" y="0"/>
                    </a:moveTo>
                    <a:cubicBezTo>
                      <a:pt x="92" y="120"/>
                      <a:pt x="52" y="217"/>
                      <a:pt x="0" y="241"/>
                    </a:cubicBezTo>
                    <a:cubicBezTo>
                      <a:pt x="0" y="260"/>
                      <a:pt x="0" y="260"/>
                      <a:pt x="0" y="260"/>
                    </a:cubicBezTo>
                    <a:cubicBezTo>
                      <a:pt x="228" y="260"/>
                      <a:pt x="228" y="260"/>
                      <a:pt x="228" y="260"/>
                    </a:cubicBezTo>
                    <a:cubicBezTo>
                      <a:pt x="228" y="241"/>
                      <a:pt x="228" y="241"/>
                      <a:pt x="228" y="241"/>
                    </a:cubicBezTo>
                    <a:cubicBezTo>
                      <a:pt x="177" y="217"/>
                      <a:pt x="137" y="120"/>
                      <a:pt x="131" y="0"/>
                    </a:cubicBezTo>
                    <a:lnTo>
                      <a:pt x="98" y="0"/>
                    </a:lnTo>
                    <a:close/>
                  </a:path>
                </a:pathLst>
              </a:custGeom>
              <a:solidFill>
                <a:srgbClr val="FCD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endParaRPr lang="en-IN" sz="844" dirty="0">
                  <a:cs typeface="+mn-ea"/>
                  <a:sym typeface="+mn-lt"/>
                </a:endParaRPr>
              </a:p>
            </p:txBody>
          </p:sp>
          <p:sp>
            <p:nvSpPr>
              <p:cNvPr id="72" name="Freeform 7"/>
              <p:cNvSpPr>
                <a:spLocks/>
              </p:cNvSpPr>
              <p:nvPr/>
            </p:nvSpPr>
            <p:spPr bwMode="auto">
              <a:xfrm>
                <a:off x="5427663" y="2311402"/>
                <a:ext cx="312738" cy="901701"/>
              </a:xfrm>
              <a:custGeom>
                <a:avLst/>
                <a:gdLst>
                  <a:gd name="T0" fmla="*/ 66 w 83"/>
                  <a:gd name="T1" fmla="*/ 239 h 239"/>
                  <a:gd name="T2" fmla="*/ 52 w 83"/>
                  <a:gd name="T3" fmla="*/ 229 h 239"/>
                  <a:gd name="T4" fmla="*/ 1 w 83"/>
                  <a:gd name="T5" fmla="*/ 18 h 239"/>
                  <a:gd name="T6" fmla="*/ 14 w 83"/>
                  <a:gd name="T7" fmla="*/ 1 h 239"/>
                  <a:gd name="T8" fmla="*/ 31 w 83"/>
                  <a:gd name="T9" fmla="*/ 14 h 239"/>
                  <a:gd name="T10" fmla="*/ 80 w 83"/>
                  <a:gd name="T11" fmla="*/ 218 h 239"/>
                  <a:gd name="T12" fmla="*/ 72 w 83"/>
                  <a:gd name="T13" fmla="*/ 238 h 239"/>
                  <a:gd name="T14" fmla="*/ 66 w 83"/>
                  <a:gd name="T15" fmla="*/ 239 h 2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39">
                    <a:moveTo>
                      <a:pt x="66" y="239"/>
                    </a:moveTo>
                    <a:cubicBezTo>
                      <a:pt x="60" y="239"/>
                      <a:pt x="55" y="235"/>
                      <a:pt x="52" y="229"/>
                    </a:cubicBezTo>
                    <a:cubicBezTo>
                      <a:pt x="28" y="168"/>
                      <a:pt x="10" y="95"/>
                      <a:pt x="1" y="18"/>
                    </a:cubicBezTo>
                    <a:cubicBezTo>
                      <a:pt x="0" y="10"/>
                      <a:pt x="6" y="2"/>
                      <a:pt x="14" y="1"/>
                    </a:cubicBezTo>
                    <a:cubicBezTo>
                      <a:pt x="23" y="0"/>
                      <a:pt x="30" y="6"/>
                      <a:pt x="31" y="14"/>
                    </a:cubicBezTo>
                    <a:cubicBezTo>
                      <a:pt x="40" y="88"/>
                      <a:pt x="57" y="159"/>
                      <a:pt x="80" y="218"/>
                    </a:cubicBezTo>
                    <a:cubicBezTo>
                      <a:pt x="83" y="226"/>
                      <a:pt x="80" y="235"/>
                      <a:pt x="72" y="238"/>
                    </a:cubicBezTo>
                    <a:cubicBezTo>
                      <a:pt x="70" y="238"/>
                      <a:pt x="68" y="239"/>
                      <a:pt x="66" y="239"/>
                    </a:cubicBezTo>
                  </a:path>
                </a:pathLst>
              </a:custGeom>
              <a:solidFill>
                <a:srgbClr val="FCDF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endParaRPr lang="en-IN" sz="844" dirty="0">
                  <a:cs typeface="+mn-ea"/>
                  <a:sym typeface="+mn-lt"/>
                </a:endParaRPr>
              </a:p>
            </p:txBody>
          </p:sp>
          <p:sp>
            <p:nvSpPr>
              <p:cNvPr id="73" name="Freeform 8"/>
              <p:cNvSpPr>
                <a:spLocks/>
              </p:cNvSpPr>
              <p:nvPr/>
            </p:nvSpPr>
            <p:spPr bwMode="auto">
              <a:xfrm>
                <a:off x="5554662" y="4681540"/>
                <a:ext cx="1074738" cy="146050"/>
              </a:xfrm>
              <a:custGeom>
                <a:avLst/>
                <a:gdLst>
                  <a:gd name="T0" fmla="*/ 285 w 285"/>
                  <a:gd name="T1" fmla="*/ 39 h 39"/>
                  <a:gd name="T2" fmla="*/ 0 w 285"/>
                  <a:gd name="T3" fmla="*/ 39 h 39"/>
                  <a:gd name="T4" fmla="*/ 0 w 285"/>
                  <a:gd name="T5" fmla="*/ 16 h 39"/>
                  <a:gd name="T6" fmla="*/ 16 w 285"/>
                  <a:gd name="T7" fmla="*/ 0 h 39"/>
                  <a:gd name="T8" fmla="*/ 269 w 285"/>
                  <a:gd name="T9" fmla="*/ 0 h 39"/>
                  <a:gd name="T10" fmla="*/ 285 w 285"/>
                  <a:gd name="T11" fmla="*/ 16 h 39"/>
                  <a:gd name="T12" fmla="*/ 285 w 285"/>
                  <a:gd name="T13" fmla="*/ 39 h 39"/>
                </a:gdLst>
                <a:ahLst/>
                <a:cxnLst>
                  <a:cxn ang="0">
                    <a:pos x="T0" y="T1"/>
                  </a:cxn>
                  <a:cxn ang="0">
                    <a:pos x="T2" y="T3"/>
                  </a:cxn>
                  <a:cxn ang="0">
                    <a:pos x="T4" y="T5"/>
                  </a:cxn>
                  <a:cxn ang="0">
                    <a:pos x="T6" y="T7"/>
                  </a:cxn>
                  <a:cxn ang="0">
                    <a:pos x="T8" y="T9"/>
                  </a:cxn>
                  <a:cxn ang="0">
                    <a:pos x="T10" y="T11"/>
                  </a:cxn>
                  <a:cxn ang="0">
                    <a:pos x="T12" y="T13"/>
                  </a:cxn>
                </a:cxnLst>
                <a:rect l="0" t="0" r="r" b="b"/>
                <a:pathLst>
                  <a:path w="285" h="39">
                    <a:moveTo>
                      <a:pt x="285" y="39"/>
                    </a:moveTo>
                    <a:cubicBezTo>
                      <a:pt x="0" y="39"/>
                      <a:pt x="0" y="39"/>
                      <a:pt x="0" y="39"/>
                    </a:cubicBezTo>
                    <a:cubicBezTo>
                      <a:pt x="0" y="16"/>
                      <a:pt x="0" y="16"/>
                      <a:pt x="0" y="16"/>
                    </a:cubicBezTo>
                    <a:cubicBezTo>
                      <a:pt x="0" y="7"/>
                      <a:pt x="7" y="0"/>
                      <a:pt x="16" y="0"/>
                    </a:cubicBezTo>
                    <a:cubicBezTo>
                      <a:pt x="269" y="0"/>
                      <a:pt x="269" y="0"/>
                      <a:pt x="269" y="0"/>
                    </a:cubicBezTo>
                    <a:cubicBezTo>
                      <a:pt x="278" y="0"/>
                      <a:pt x="285" y="7"/>
                      <a:pt x="285" y="16"/>
                    </a:cubicBezTo>
                    <a:lnTo>
                      <a:pt x="285" y="39"/>
                    </a:lnTo>
                    <a:close/>
                  </a:path>
                </a:pathLst>
              </a:custGeom>
              <a:solidFill>
                <a:srgbClr val="F6A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endParaRPr lang="en-IN" sz="844" dirty="0">
                  <a:cs typeface="+mn-ea"/>
                  <a:sym typeface="+mn-lt"/>
                </a:endParaRPr>
              </a:p>
            </p:txBody>
          </p:sp>
          <p:sp>
            <p:nvSpPr>
              <p:cNvPr id="74" name="Freeform 9"/>
              <p:cNvSpPr>
                <a:spLocks/>
              </p:cNvSpPr>
              <p:nvPr/>
            </p:nvSpPr>
            <p:spPr bwMode="auto">
              <a:xfrm>
                <a:off x="5988050" y="2247902"/>
                <a:ext cx="874713" cy="1450976"/>
              </a:xfrm>
              <a:custGeom>
                <a:avLst/>
                <a:gdLst>
                  <a:gd name="T0" fmla="*/ 82 w 232"/>
                  <a:gd name="T1" fmla="*/ 0 h 385"/>
                  <a:gd name="T2" fmla="*/ 0 w 232"/>
                  <a:gd name="T3" fmla="*/ 308 h 385"/>
                  <a:gd name="T4" fmla="*/ 46 w 232"/>
                  <a:gd name="T5" fmla="*/ 385 h 385"/>
                  <a:gd name="T6" fmla="*/ 175 w 232"/>
                  <a:gd name="T7" fmla="*/ 266 h 385"/>
                  <a:gd name="T8" fmla="*/ 232 w 232"/>
                  <a:gd name="T9" fmla="*/ 236 h 385"/>
                  <a:gd name="T10" fmla="*/ 215 w 232"/>
                  <a:gd name="T11" fmla="*/ 208 h 385"/>
                  <a:gd name="T12" fmla="*/ 193 w 232"/>
                  <a:gd name="T13" fmla="*/ 225 h 385"/>
                  <a:gd name="T14" fmla="*/ 205 w 232"/>
                  <a:gd name="T15" fmla="*/ 193 h 385"/>
                  <a:gd name="T16" fmla="*/ 82 w 232"/>
                  <a:gd name="T1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385">
                    <a:moveTo>
                      <a:pt x="82" y="0"/>
                    </a:moveTo>
                    <a:cubicBezTo>
                      <a:pt x="0" y="308"/>
                      <a:pt x="0" y="308"/>
                      <a:pt x="0" y="308"/>
                    </a:cubicBezTo>
                    <a:cubicBezTo>
                      <a:pt x="46" y="385"/>
                      <a:pt x="46" y="385"/>
                      <a:pt x="46" y="385"/>
                    </a:cubicBezTo>
                    <a:cubicBezTo>
                      <a:pt x="96" y="376"/>
                      <a:pt x="141" y="333"/>
                      <a:pt x="175" y="266"/>
                    </a:cubicBezTo>
                    <a:cubicBezTo>
                      <a:pt x="195" y="262"/>
                      <a:pt x="215" y="252"/>
                      <a:pt x="232" y="236"/>
                    </a:cubicBezTo>
                    <a:cubicBezTo>
                      <a:pt x="215" y="208"/>
                      <a:pt x="215" y="208"/>
                      <a:pt x="215" y="208"/>
                    </a:cubicBezTo>
                    <a:cubicBezTo>
                      <a:pt x="208" y="215"/>
                      <a:pt x="201" y="220"/>
                      <a:pt x="193" y="225"/>
                    </a:cubicBezTo>
                    <a:cubicBezTo>
                      <a:pt x="197" y="214"/>
                      <a:pt x="201" y="204"/>
                      <a:pt x="205" y="193"/>
                    </a:cubicBezTo>
                    <a:lnTo>
                      <a:pt x="82" y="0"/>
                    </a:lnTo>
                    <a:close/>
                  </a:path>
                </a:pathLst>
              </a:custGeom>
              <a:solidFill>
                <a:srgbClr val="F6A3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endParaRPr lang="en-IN" sz="844" dirty="0">
                  <a:cs typeface="+mn-ea"/>
                  <a:sym typeface="+mn-lt"/>
                </a:endParaRPr>
              </a:p>
            </p:txBody>
          </p:sp>
          <p:sp>
            <p:nvSpPr>
              <p:cNvPr id="75" name="Freeform 10"/>
              <p:cNvSpPr>
                <a:spLocks/>
              </p:cNvSpPr>
              <p:nvPr/>
            </p:nvSpPr>
            <p:spPr bwMode="auto">
              <a:xfrm>
                <a:off x="5705475" y="2244727"/>
                <a:ext cx="595313" cy="1163638"/>
              </a:xfrm>
              <a:custGeom>
                <a:avLst/>
                <a:gdLst>
                  <a:gd name="T0" fmla="*/ 178 w 375"/>
                  <a:gd name="T1" fmla="*/ 180 h 733"/>
                  <a:gd name="T2" fmla="*/ 176 w 375"/>
                  <a:gd name="T3" fmla="*/ 180 h 733"/>
                  <a:gd name="T4" fmla="*/ 31 w 375"/>
                  <a:gd name="T5" fmla="*/ 244 h 733"/>
                  <a:gd name="T6" fmla="*/ 0 w 375"/>
                  <a:gd name="T7" fmla="*/ 92 h 733"/>
                  <a:gd name="T8" fmla="*/ 209 w 375"/>
                  <a:gd name="T9" fmla="*/ 0 h 733"/>
                  <a:gd name="T10" fmla="*/ 375 w 375"/>
                  <a:gd name="T11" fmla="*/ 0 h 733"/>
                  <a:gd name="T12" fmla="*/ 375 w 375"/>
                  <a:gd name="T13" fmla="*/ 733 h 733"/>
                  <a:gd name="T14" fmla="*/ 178 w 375"/>
                  <a:gd name="T15" fmla="*/ 733 h 733"/>
                  <a:gd name="T16" fmla="*/ 178 w 375"/>
                  <a:gd name="T17" fmla="*/ 18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 h="733">
                    <a:moveTo>
                      <a:pt x="178" y="180"/>
                    </a:moveTo>
                    <a:lnTo>
                      <a:pt x="176" y="180"/>
                    </a:lnTo>
                    <a:lnTo>
                      <a:pt x="31" y="244"/>
                    </a:lnTo>
                    <a:lnTo>
                      <a:pt x="0" y="92"/>
                    </a:lnTo>
                    <a:lnTo>
                      <a:pt x="209" y="0"/>
                    </a:lnTo>
                    <a:lnTo>
                      <a:pt x="375" y="0"/>
                    </a:lnTo>
                    <a:lnTo>
                      <a:pt x="375" y="733"/>
                    </a:lnTo>
                    <a:lnTo>
                      <a:pt x="178" y="733"/>
                    </a:lnTo>
                    <a:lnTo>
                      <a:pt x="178" y="180"/>
                    </a:lnTo>
                    <a:close/>
                  </a:path>
                </a:pathLst>
              </a:custGeom>
              <a:solidFill>
                <a:srgbClr val="E8E6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endParaRPr lang="en-IN" sz="844" dirty="0">
                  <a:cs typeface="+mn-ea"/>
                  <a:sym typeface="+mn-lt"/>
                </a:endParaRPr>
              </a:p>
            </p:txBody>
          </p:sp>
          <p:sp>
            <p:nvSpPr>
              <p:cNvPr id="76" name="Freeform 11"/>
              <p:cNvSpPr>
                <a:spLocks/>
              </p:cNvSpPr>
              <p:nvPr/>
            </p:nvSpPr>
            <p:spPr bwMode="auto">
              <a:xfrm>
                <a:off x="5565776" y="2214564"/>
                <a:ext cx="336550" cy="315913"/>
              </a:xfrm>
              <a:custGeom>
                <a:avLst/>
                <a:gdLst>
                  <a:gd name="T0" fmla="*/ 105 w 212"/>
                  <a:gd name="T1" fmla="*/ 0 h 199"/>
                  <a:gd name="T2" fmla="*/ 112 w 212"/>
                  <a:gd name="T3" fmla="*/ 102 h 199"/>
                  <a:gd name="T4" fmla="*/ 212 w 212"/>
                  <a:gd name="T5" fmla="*/ 76 h 199"/>
                  <a:gd name="T6" fmla="*/ 117 w 212"/>
                  <a:gd name="T7" fmla="*/ 114 h 199"/>
                  <a:gd name="T8" fmla="*/ 171 w 212"/>
                  <a:gd name="T9" fmla="*/ 199 h 199"/>
                  <a:gd name="T10" fmla="*/ 105 w 212"/>
                  <a:gd name="T11" fmla="*/ 123 h 199"/>
                  <a:gd name="T12" fmla="*/ 41 w 212"/>
                  <a:gd name="T13" fmla="*/ 199 h 199"/>
                  <a:gd name="T14" fmla="*/ 95 w 212"/>
                  <a:gd name="T15" fmla="*/ 114 h 199"/>
                  <a:gd name="T16" fmla="*/ 0 w 212"/>
                  <a:gd name="T17" fmla="*/ 76 h 199"/>
                  <a:gd name="T18" fmla="*/ 98 w 212"/>
                  <a:gd name="T19" fmla="*/ 102 h 199"/>
                  <a:gd name="T20" fmla="*/ 105 w 212"/>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199">
                    <a:moveTo>
                      <a:pt x="105" y="0"/>
                    </a:moveTo>
                    <a:lnTo>
                      <a:pt x="112" y="102"/>
                    </a:lnTo>
                    <a:lnTo>
                      <a:pt x="212" y="76"/>
                    </a:lnTo>
                    <a:lnTo>
                      <a:pt x="117" y="114"/>
                    </a:lnTo>
                    <a:lnTo>
                      <a:pt x="171" y="199"/>
                    </a:lnTo>
                    <a:lnTo>
                      <a:pt x="105" y="123"/>
                    </a:lnTo>
                    <a:lnTo>
                      <a:pt x="41" y="199"/>
                    </a:lnTo>
                    <a:lnTo>
                      <a:pt x="95" y="114"/>
                    </a:lnTo>
                    <a:lnTo>
                      <a:pt x="0" y="76"/>
                    </a:lnTo>
                    <a:lnTo>
                      <a:pt x="98" y="102"/>
                    </a:lnTo>
                    <a:lnTo>
                      <a:pt x="10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endParaRPr lang="en-IN" sz="844" dirty="0">
                  <a:cs typeface="+mn-ea"/>
                  <a:sym typeface="+mn-lt"/>
                </a:endParaRPr>
              </a:p>
            </p:txBody>
          </p:sp>
          <p:sp>
            <p:nvSpPr>
              <p:cNvPr id="77" name="Freeform 12"/>
              <p:cNvSpPr>
                <a:spLocks noEditPoints="1"/>
              </p:cNvSpPr>
              <p:nvPr/>
            </p:nvSpPr>
            <p:spPr bwMode="auto">
              <a:xfrm>
                <a:off x="6089651" y="2036764"/>
                <a:ext cx="1052513" cy="2641601"/>
              </a:xfrm>
              <a:custGeom>
                <a:avLst/>
                <a:gdLst>
                  <a:gd name="T0" fmla="*/ 56 w 279"/>
                  <a:gd name="T1" fmla="*/ 55 h 701"/>
                  <a:gd name="T2" fmla="*/ 209 w 279"/>
                  <a:gd name="T3" fmla="*/ 105 h 701"/>
                  <a:gd name="T4" fmla="*/ 205 w 279"/>
                  <a:gd name="T5" fmla="*/ 292 h 701"/>
                  <a:gd name="T6" fmla="*/ 279 w 279"/>
                  <a:gd name="T7" fmla="*/ 73 h 701"/>
                  <a:gd name="T8" fmla="*/ 167 w 279"/>
                  <a:gd name="T9" fmla="*/ 279 h 701"/>
                  <a:gd name="T10" fmla="*/ 167 w 279"/>
                  <a:gd name="T11" fmla="*/ 280 h 701"/>
                  <a:gd name="T12" fmla="*/ 167 w 279"/>
                  <a:gd name="T13" fmla="*/ 280 h 701"/>
                  <a:gd name="T14" fmla="*/ 167 w 279"/>
                  <a:gd name="T15" fmla="*/ 280 h 701"/>
                  <a:gd name="T16" fmla="*/ 167 w 279"/>
                  <a:gd name="T17" fmla="*/ 280 h 701"/>
                  <a:gd name="T18" fmla="*/ 167 w 279"/>
                  <a:gd name="T19" fmla="*/ 280 h 701"/>
                  <a:gd name="T20" fmla="*/ 167 w 279"/>
                  <a:gd name="T21" fmla="*/ 280 h 701"/>
                  <a:gd name="T22" fmla="*/ 166 w 279"/>
                  <a:gd name="T23" fmla="*/ 281 h 701"/>
                  <a:gd name="T24" fmla="*/ 151 w 279"/>
                  <a:gd name="T25" fmla="*/ 321 h 701"/>
                  <a:gd name="T26" fmla="*/ 151 w 279"/>
                  <a:gd name="T27" fmla="*/ 321 h 701"/>
                  <a:gd name="T28" fmla="*/ 150 w 279"/>
                  <a:gd name="T29" fmla="*/ 321 h 701"/>
                  <a:gd name="T30" fmla="*/ 150 w 279"/>
                  <a:gd name="T31" fmla="*/ 321 h 701"/>
                  <a:gd name="T32" fmla="*/ 150 w 279"/>
                  <a:gd name="T33" fmla="*/ 322 h 701"/>
                  <a:gd name="T34" fmla="*/ 149 w 279"/>
                  <a:gd name="T35" fmla="*/ 322 h 701"/>
                  <a:gd name="T36" fmla="*/ 149 w 279"/>
                  <a:gd name="T37" fmla="*/ 322 h 701"/>
                  <a:gd name="T38" fmla="*/ 149 w 279"/>
                  <a:gd name="T39" fmla="*/ 322 h 701"/>
                  <a:gd name="T40" fmla="*/ 148 w 279"/>
                  <a:gd name="T41" fmla="*/ 322 h 701"/>
                  <a:gd name="T42" fmla="*/ 148 w 279"/>
                  <a:gd name="T43" fmla="*/ 322 h 701"/>
                  <a:gd name="T44" fmla="*/ 148 w 279"/>
                  <a:gd name="T45" fmla="*/ 322 h 701"/>
                  <a:gd name="T46" fmla="*/ 147 w 279"/>
                  <a:gd name="T47" fmla="*/ 323 h 701"/>
                  <a:gd name="T48" fmla="*/ 147 w 279"/>
                  <a:gd name="T49" fmla="*/ 323 h 701"/>
                  <a:gd name="T50" fmla="*/ 129 w 279"/>
                  <a:gd name="T51" fmla="*/ 355 h 701"/>
                  <a:gd name="T52" fmla="*/ 129 w 279"/>
                  <a:gd name="T53" fmla="*/ 355 h 701"/>
                  <a:gd name="T54" fmla="*/ 128 w 279"/>
                  <a:gd name="T55" fmla="*/ 356 h 701"/>
                  <a:gd name="T56" fmla="*/ 128 w 279"/>
                  <a:gd name="T57" fmla="*/ 356 h 701"/>
                  <a:gd name="T58" fmla="*/ 128 w 279"/>
                  <a:gd name="T59" fmla="*/ 356 h 701"/>
                  <a:gd name="T60" fmla="*/ 128 w 279"/>
                  <a:gd name="T61" fmla="*/ 356 h 701"/>
                  <a:gd name="T62" fmla="*/ 128 w 279"/>
                  <a:gd name="T63" fmla="*/ 357 h 701"/>
                  <a:gd name="T64" fmla="*/ 128 w 279"/>
                  <a:gd name="T65" fmla="*/ 357 h 701"/>
                  <a:gd name="T66" fmla="*/ 127 w 279"/>
                  <a:gd name="T67" fmla="*/ 357 h 701"/>
                  <a:gd name="T68" fmla="*/ 127 w 279"/>
                  <a:gd name="T69" fmla="*/ 357 h 701"/>
                  <a:gd name="T70" fmla="*/ 127 w 279"/>
                  <a:gd name="T71" fmla="*/ 358 h 701"/>
                  <a:gd name="T72" fmla="*/ 127 w 279"/>
                  <a:gd name="T73" fmla="*/ 358 h 701"/>
                  <a:gd name="T74" fmla="*/ 127 w 279"/>
                  <a:gd name="T75" fmla="*/ 358 h 701"/>
                  <a:gd name="T76" fmla="*/ 127 w 279"/>
                  <a:gd name="T77" fmla="*/ 358 h 701"/>
                  <a:gd name="T78" fmla="*/ 127 w 279"/>
                  <a:gd name="T79" fmla="*/ 358 h 701"/>
                  <a:gd name="T80" fmla="*/ 126 w 279"/>
                  <a:gd name="T81" fmla="*/ 359 h 701"/>
                  <a:gd name="T82" fmla="*/ 126 w 279"/>
                  <a:gd name="T83" fmla="*/ 359 h 701"/>
                  <a:gd name="T84" fmla="*/ 126 w 279"/>
                  <a:gd name="T85" fmla="*/ 359 h 701"/>
                  <a:gd name="T86" fmla="*/ 126 w 279"/>
                  <a:gd name="T87" fmla="*/ 359 h 701"/>
                  <a:gd name="T88" fmla="*/ 126 w 279"/>
                  <a:gd name="T89" fmla="*/ 360 h 701"/>
                  <a:gd name="T90" fmla="*/ 126 w 279"/>
                  <a:gd name="T91" fmla="*/ 360 h 701"/>
                  <a:gd name="T92" fmla="*/ 0 w 279"/>
                  <a:gd name="T93" fmla="*/ 441 h 701"/>
                  <a:gd name="T94" fmla="*/ 0 w 279"/>
                  <a:gd name="T95" fmla="*/ 701 h 701"/>
                  <a:gd name="T96" fmla="*/ 126 w 279"/>
                  <a:gd name="T97" fmla="*/ 36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9" h="701">
                    <a:moveTo>
                      <a:pt x="183" y="0"/>
                    </a:moveTo>
                    <a:cubicBezTo>
                      <a:pt x="0" y="0"/>
                      <a:pt x="0" y="0"/>
                      <a:pt x="0" y="0"/>
                    </a:cubicBezTo>
                    <a:cubicBezTo>
                      <a:pt x="0" y="55"/>
                      <a:pt x="0" y="55"/>
                      <a:pt x="0" y="55"/>
                    </a:cubicBezTo>
                    <a:cubicBezTo>
                      <a:pt x="56" y="55"/>
                      <a:pt x="56" y="55"/>
                      <a:pt x="56" y="55"/>
                    </a:cubicBezTo>
                    <a:cubicBezTo>
                      <a:pt x="56" y="57"/>
                      <a:pt x="56" y="57"/>
                      <a:pt x="56" y="57"/>
                    </a:cubicBezTo>
                    <a:cubicBezTo>
                      <a:pt x="178" y="249"/>
                      <a:pt x="178" y="249"/>
                      <a:pt x="178" y="249"/>
                    </a:cubicBezTo>
                    <a:cubicBezTo>
                      <a:pt x="175" y="259"/>
                      <a:pt x="171" y="269"/>
                      <a:pt x="167" y="279"/>
                    </a:cubicBezTo>
                    <a:cubicBezTo>
                      <a:pt x="187" y="229"/>
                      <a:pt x="201" y="170"/>
                      <a:pt x="209" y="105"/>
                    </a:cubicBezTo>
                    <a:cubicBezTo>
                      <a:pt x="247" y="105"/>
                      <a:pt x="247" y="105"/>
                      <a:pt x="247" y="105"/>
                    </a:cubicBezTo>
                    <a:cubicBezTo>
                      <a:pt x="244" y="155"/>
                      <a:pt x="231" y="200"/>
                      <a:pt x="210" y="235"/>
                    </a:cubicBezTo>
                    <a:cubicBezTo>
                      <a:pt x="203" y="246"/>
                      <a:pt x="196" y="256"/>
                      <a:pt x="188" y="264"/>
                    </a:cubicBezTo>
                    <a:cubicBezTo>
                      <a:pt x="205" y="292"/>
                      <a:pt x="205" y="292"/>
                      <a:pt x="205" y="292"/>
                    </a:cubicBezTo>
                    <a:cubicBezTo>
                      <a:pt x="189" y="307"/>
                      <a:pt x="171" y="317"/>
                      <a:pt x="151" y="321"/>
                    </a:cubicBezTo>
                    <a:cubicBezTo>
                      <a:pt x="184" y="314"/>
                      <a:pt x="214" y="290"/>
                      <a:pt x="238" y="252"/>
                    </a:cubicBezTo>
                    <a:cubicBezTo>
                      <a:pt x="264" y="208"/>
                      <a:pt x="279" y="151"/>
                      <a:pt x="279" y="89"/>
                    </a:cubicBezTo>
                    <a:cubicBezTo>
                      <a:pt x="279" y="73"/>
                      <a:pt x="279" y="73"/>
                      <a:pt x="279" y="73"/>
                    </a:cubicBezTo>
                    <a:cubicBezTo>
                      <a:pt x="212" y="73"/>
                      <a:pt x="212" y="73"/>
                      <a:pt x="212" y="73"/>
                    </a:cubicBezTo>
                    <a:cubicBezTo>
                      <a:pt x="213" y="60"/>
                      <a:pt x="214" y="47"/>
                      <a:pt x="214" y="34"/>
                    </a:cubicBezTo>
                    <a:cubicBezTo>
                      <a:pt x="196" y="34"/>
                      <a:pt x="182" y="19"/>
                      <a:pt x="183" y="0"/>
                    </a:cubicBezTo>
                    <a:moveTo>
                      <a:pt x="167" y="279"/>
                    </a:moveTo>
                    <a:cubicBezTo>
                      <a:pt x="167" y="279"/>
                      <a:pt x="167" y="279"/>
                      <a:pt x="167" y="279"/>
                    </a:cubicBezTo>
                    <a:cubicBezTo>
                      <a:pt x="167" y="279"/>
                      <a:pt x="167" y="279"/>
                      <a:pt x="167" y="279"/>
                    </a:cubicBezTo>
                    <a:moveTo>
                      <a:pt x="167" y="279"/>
                    </a:moveTo>
                    <a:cubicBezTo>
                      <a:pt x="167" y="279"/>
                      <a:pt x="167" y="280"/>
                      <a:pt x="167" y="280"/>
                    </a:cubicBezTo>
                    <a:cubicBezTo>
                      <a:pt x="167" y="280"/>
                      <a:pt x="167" y="279"/>
                      <a:pt x="167" y="279"/>
                    </a:cubicBezTo>
                    <a:moveTo>
                      <a:pt x="167" y="280"/>
                    </a:moveTo>
                    <a:cubicBezTo>
                      <a:pt x="167" y="280"/>
                      <a:pt x="167" y="280"/>
                      <a:pt x="167" y="280"/>
                    </a:cubicBezTo>
                    <a:cubicBezTo>
                      <a:pt x="167" y="280"/>
                      <a:pt x="167" y="280"/>
                      <a:pt x="167" y="280"/>
                    </a:cubicBezTo>
                    <a:moveTo>
                      <a:pt x="167" y="280"/>
                    </a:moveTo>
                    <a:cubicBezTo>
                      <a:pt x="167" y="280"/>
                      <a:pt x="167" y="280"/>
                      <a:pt x="167" y="280"/>
                    </a:cubicBezTo>
                    <a:cubicBezTo>
                      <a:pt x="167" y="280"/>
                      <a:pt x="167" y="280"/>
                      <a:pt x="167" y="280"/>
                    </a:cubicBezTo>
                    <a:moveTo>
                      <a:pt x="167" y="280"/>
                    </a:moveTo>
                    <a:cubicBezTo>
                      <a:pt x="167" y="280"/>
                      <a:pt x="167" y="280"/>
                      <a:pt x="167" y="280"/>
                    </a:cubicBezTo>
                    <a:cubicBezTo>
                      <a:pt x="167" y="280"/>
                      <a:pt x="167" y="280"/>
                      <a:pt x="167" y="280"/>
                    </a:cubicBezTo>
                    <a:moveTo>
                      <a:pt x="167" y="280"/>
                    </a:moveTo>
                    <a:cubicBezTo>
                      <a:pt x="167" y="280"/>
                      <a:pt x="167" y="280"/>
                      <a:pt x="167" y="280"/>
                    </a:cubicBezTo>
                    <a:cubicBezTo>
                      <a:pt x="167" y="280"/>
                      <a:pt x="167" y="280"/>
                      <a:pt x="167" y="280"/>
                    </a:cubicBezTo>
                    <a:moveTo>
                      <a:pt x="167" y="280"/>
                    </a:moveTo>
                    <a:cubicBezTo>
                      <a:pt x="167" y="280"/>
                      <a:pt x="166" y="281"/>
                      <a:pt x="166" y="281"/>
                    </a:cubicBezTo>
                    <a:cubicBezTo>
                      <a:pt x="166" y="281"/>
                      <a:pt x="167" y="280"/>
                      <a:pt x="167" y="280"/>
                    </a:cubicBezTo>
                    <a:moveTo>
                      <a:pt x="167" y="280"/>
                    </a:moveTo>
                    <a:cubicBezTo>
                      <a:pt x="167" y="280"/>
                      <a:pt x="167" y="280"/>
                      <a:pt x="167" y="280"/>
                    </a:cubicBezTo>
                    <a:cubicBezTo>
                      <a:pt x="167" y="280"/>
                      <a:pt x="167" y="280"/>
                      <a:pt x="167" y="280"/>
                    </a:cubicBezTo>
                    <a:moveTo>
                      <a:pt x="167" y="280"/>
                    </a:moveTo>
                    <a:cubicBezTo>
                      <a:pt x="167" y="280"/>
                      <a:pt x="167" y="281"/>
                      <a:pt x="167" y="281"/>
                    </a:cubicBezTo>
                    <a:cubicBezTo>
                      <a:pt x="167" y="281"/>
                      <a:pt x="167" y="280"/>
                      <a:pt x="167" y="280"/>
                    </a:cubicBezTo>
                    <a:moveTo>
                      <a:pt x="167" y="281"/>
                    </a:moveTo>
                    <a:cubicBezTo>
                      <a:pt x="167" y="281"/>
                      <a:pt x="166" y="281"/>
                      <a:pt x="166" y="281"/>
                    </a:cubicBezTo>
                    <a:cubicBezTo>
                      <a:pt x="166" y="281"/>
                      <a:pt x="167" y="281"/>
                      <a:pt x="167" y="281"/>
                    </a:cubicBezTo>
                    <a:moveTo>
                      <a:pt x="151" y="321"/>
                    </a:moveTo>
                    <a:cubicBezTo>
                      <a:pt x="151" y="321"/>
                      <a:pt x="151" y="321"/>
                      <a:pt x="151" y="321"/>
                    </a:cubicBezTo>
                    <a:cubicBezTo>
                      <a:pt x="151" y="321"/>
                      <a:pt x="151" y="321"/>
                      <a:pt x="151" y="321"/>
                    </a:cubicBezTo>
                    <a:moveTo>
                      <a:pt x="151" y="321"/>
                    </a:moveTo>
                    <a:cubicBezTo>
                      <a:pt x="151" y="321"/>
                      <a:pt x="151" y="321"/>
                      <a:pt x="151" y="321"/>
                    </a:cubicBezTo>
                    <a:cubicBezTo>
                      <a:pt x="151" y="321"/>
                      <a:pt x="151" y="321"/>
                      <a:pt x="151" y="321"/>
                    </a:cubicBezTo>
                    <a:moveTo>
                      <a:pt x="151" y="321"/>
                    </a:moveTo>
                    <a:cubicBezTo>
                      <a:pt x="151" y="321"/>
                      <a:pt x="151" y="321"/>
                      <a:pt x="151" y="321"/>
                    </a:cubicBezTo>
                    <a:cubicBezTo>
                      <a:pt x="151" y="321"/>
                      <a:pt x="151" y="321"/>
                      <a:pt x="151" y="321"/>
                    </a:cubicBezTo>
                    <a:moveTo>
                      <a:pt x="151" y="321"/>
                    </a:moveTo>
                    <a:cubicBezTo>
                      <a:pt x="150" y="321"/>
                      <a:pt x="150" y="321"/>
                      <a:pt x="150" y="321"/>
                    </a:cubicBezTo>
                    <a:cubicBezTo>
                      <a:pt x="150" y="321"/>
                      <a:pt x="150" y="321"/>
                      <a:pt x="151" y="321"/>
                    </a:cubicBezTo>
                    <a:moveTo>
                      <a:pt x="150" y="321"/>
                    </a:moveTo>
                    <a:cubicBezTo>
                      <a:pt x="150" y="321"/>
                      <a:pt x="150" y="321"/>
                      <a:pt x="150" y="321"/>
                    </a:cubicBezTo>
                    <a:cubicBezTo>
                      <a:pt x="150" y="321"/>
                      <a:pt x="150" y="321"/>
                      <a:pt x="150" y="321"/>
                    </a:cubicBezTo>
                    <a:moveTo>
                      <a:pt x="150" y="321"/>
                    </a:moveTo>
                    <a:cubicBezTo>
                      <a:pt x="150" y="322"/>
                      <a:pt x="150" y="322"/>
                      <a:pt x="150" y="322"/>
                    </a:cubicBezTo>
                    <a:cubicBezTo>
                      <a:pt x="150" y="322"/>
                      <a:pt x="150" y="322"/>
                      <a:pt x="150" y="321"/>
                    </a:cubicBezTo>
                    <a:moveTo>
                      <a:pt x="150" y="322"/>
                    </a:moveTo>
                    <a:cubicBezTo>
                      <a:pt x="149" y="322"/>
                      <a:pt x="149" y="322"/>
                      <a:pt x="149" y="322"/>
                    </a:cubicBezTo>
                    <a:cubicBezTo>
                      <a:pt x="149" y="322"/>
                      <a:pt x="149" y="322"/>
                      <a:pt x="150" y="322"/>
                    </a:cubicBezTo>
                    <a:moveTo>
                      <a:pt x="149" y="322"/>
                    </a:moveTo>
                    <a:cubicBezTo>
                      <a:pt x="149" y="322"/>
                      <a:pt x="149" y="322"/>
                      <a:pt x="149" y="322"/>
                    </a:cubicBezTo>
                    <a:cubicBezTo>
                      <a:pt x="149" y="322"/>
                      <a:pt x="149" y="322"/>
                      <a:pt x="149" y="322"/>
                    </a:cubicBezTo>
                    <a:moveTo>
                      <a:pt x="149" y="322"/>
                    </a:moveTo>
                    <a:cubicBezTo>
                      <a:pt x="149" y="322"/>
                      <a:pt x="149" y="322"/>
                      <a:pt x="149" y="322"/>
                    </a:cubicBezTo>
                    <a:cubicBezTo>
                      <a:pt x="149" y="322"/>
                      <a:pt x="149" y="322"/>
                      <a:pt x="149" y="322"/>
                    </a:cubicBezTo>
                    <a:moveTo>
                      <a:pt x="149" y="322"/>
                    </a:moveTo>
                    <a:cubicBezTo>
                      <a:pt x="149" y="322"/>
                      <a:pt x="149" y="322"/>
                      <a:pt x="149" y="322"/>
                    </a:cubicBezTo>
                    <a:cubicBezTo>
                      <a:pt x="149" y="322"/>
                      <a:pt x="149" y="322"/>
                      <a:pt x="149" y="322"/>
                    </a:cubicBezTo>
                    <a:moveTo>
                      <a:pt x="149" y="322"/>
                    </a:moveTo>
                    <a:cubicBezTo>
                      <a:pt x="149" y="322"/>
                      <a:pt x="148" y="322"/>
                      <a:pt x="148" y="322"/>
                    </a:cubicBezTo>
                    <a:cubicBezTo>
                      <a:pt x="148" y="322"/>
                      <a:pt x="149" y="322"/>
                      <a:pt x="149" y="322"/>
                    </a:cubicBezTo>
                    <a:moveTo>
                      <a:pt x="148" y="322"/>
                    </a:moveTo>
                    <a:cubicBezTo>
                      <a:pt x="148" y="322"/>
                      <a:pt x="148" y="322"/>
                      <a:pt x="148" y="322"/>
                    </a:cubicBezTo>
                    <a:cubicBezTo>
                      <a:pt x="148" y="322"/>
                      <a:pt x="148" y="322"/>
                      <a:pt x="148" y="322"/>
                    </a:cubicBezTo>
                    <a:moveTo>
                      <a:pt x="148" y="322"/>
                    </a:moveTo>
                    <a:cubicBezTo>
                      <a:pt x="148" y="322"/>
                      <a:pt x="148" y="322"/>
                      <a:pt x="148" y="322"/>
                    </a:cubicBezTo>
                    <a:cubicBezTo>
                      <a:pt x="148" y="322"/>
                      <a:pt x="148" y="322"/>
                      <a:pt x="148" y="322"/>
                    </a:cubicBezTo>
                    <a:cubicBezTo>
                      <a:pt x="148" y="322"/>
                      <a:pt x="148" y="322"/>
                      <a:pt x="148" y="322"/>
                    </a:cubicBezTo>
                    <a:cubicBezTo>
                      <a:pt x="148" y="322"/>
                      <a:pt x="148" y="322"/>
                      <a:pt x="148" y="322"/>
                    </a:cubicBezTo>
                    <a:moveTo>
                      <a:pt x="148" y="322"/>
                    </a:moveTo>
                    <a:cubicBezTo>
                      <a:pt x="148" y="322"/>
                      <a:pt x="148" y="322"/>
                      <a:pt x="148" y="322"/>
                    </a:cubicBezTo>
                    <a:cubicBezTo>
                      <a:pt x="148" y="322"/>
                      <a:pt x="148" y="322"/>
                      <a:pt x="148" y="322"/>
                    </a:cubicBezTo>
                    <a:moveTo>
                      <a:pt x="147" y="323"/>
                    </a:moveTo>
                    <a:cubicBezTo>
                      <a:pt x="147" y="323"/>
                      <a:pt x="147" y="323"/>
                      <a:pt x="147" y="323"/>
                    </a:cubicBezTo>
                    <a:close/>
                    <a:moveTo>
                      <a:pt x="147" y="323"/>
                    </a:moveTo>
                    <a:cubicBezTo>
                      <a:pt x="147" y="323"/>
                      <a:pt x="147" y="323"/>
                      <a:pt x="147" y="323"/>
                    </a:cubicBezTo>
                    <a:cubicBezTo>
                      <a:pt x="147" y="323"/>
                      <a:pt x="147" y="323"/>
                      <a:pt x="147" y="323"/>
                    </a:cubicBezTo>
                    <a:moveTo>
                      <a:pt x="147" y="323"/>
                    </a:moveTo>
                    <a:cubicBezTo>
                      <a:pt x="147" y="323"/>
                      <a:pt x="147" y="323"/>
                      <a:pt x="147" y="323"/>
                    </a:cubicBezTo>
                    <a:cubicBezTo>
                      <a:pt x="147" y="323"/>
                      <a:pt x="147" y="323"/>
                      <a:pt x="147" y="323"/>
                    </a:cubicBezTo>
                    <a:moveTo>
                      <a:pt x="146" y="326"/>
                    </a:moveTo>
                    <a:cubicBezTo>
                      <a:pt x="146" y="326"/>
                      <a:pt x="146" y="326"/>
                      <a:pt x="146" y="326"/>
                    </a:cubicBezTo>
                    <a:close/>
                    <a:moveTo>
                      <a:pt x="129" y="355"/>
                    </a:moveTo>
                    <a:cubicBezTo>
                      <a:pt x="129" y="355"/>
                      <a:pt x="129" y="355"/>
                      <a:pt x="129" y="355"/>
                    </a:cubicBezTo>
                    <a:cubicBezTo>
                      <a:pt x="129" y="355"/>
                      <a:pt x="129" y="355"/>
                      <a:pt x="129" y="355"/>
                    </a:cubicBezTo>
                    <a:moveTo>
                      <a:pt x="129" y="355"/>
                    </a:moveTo>
                    <a:cubicBezTo>
                      <a:pt x="129" y="355"/>
                      <a:pt x="129" y="355"/>
                      <a:pt x="129" y="355"/>
                    </a:cubicBezTo>
                    <a:cubicBezTo>
                      <a:pt x="129" y="355"/>
                      <a:pt x="129" y="355"/>
                      <a:pt x="129" y="355"/>
                    </a:cubicBezTo>
                    <a:moveTo>
                      <a:pt x="128" y="356"/>
                    </a:moveTo>
                    <a:cubicBezTo>
                      <a:pt x="128" y="356"/>
                      <a:pt x="128" y="356"/>
                      <a:pt x="128" y="356"/>
                    </a:cubicBezTo>
                    <a:cubicBezTo>
                      <a:pt x="128" y="356"/>
                      <a:pt x="128" y="356"/>
                      <a:pt x="128" y="356"/>
                    </a:cubicBezTo>
                    <a:moveTo>
                      <a:pt x="128" y="356"/>
                    </a:moveTo>
                    <a:cubicBezTo>
                      <a:pt x="128" y="356"/>
                      <a:pt x="128" y="356"/>
                      <a:pt x="128" y="356"/>
                    </a:cubicBezTo>
                    <a:cubicBezTo>
                      <a:pt x="128" y="356"/>
                      <a:pt x="128" y="356"/>
                      <a:pt x="128" y="356"/>
                    </a:cubicBezTo>
                    <a:moveTo>
                      <a:pt x="128" y="356"/>
                    </a:moveTo>
                    <a:cubicBezTo>
                      <a:pt x="128" y="356"/>
                      <a:pt x="128" y="356"/>
                      <a:pt x="128" y="356"/>
                    </a:cubicBezTo>
                    <a:cubicBezTo>
                      <a:pt x="128" y="356"/>
                      <a:pt x="128" y="356"/>
                      <a:pt x="128" y="356"/>
                    </a:cubicBezTo>
                    <a:moveTo>
                      <a:pt x="128" y="356"/>
                    </a:moveTo>
                    <a:cubicBezTo>
                      <a:pt x="128" y="356"/>
                      <a:pt x="128" y="356"/>
                      <a:pt x="128" y="356"/>
                    </a:cubicBezTo>
                    <a:cubicBezTo>
                      <a:pt x="128" y="356"/>
                      <a:pt x="128" y="356"/>
                      <a:pt x="128" y="356"/>
                    </a:cubicBezTo>
                    <a:moveTo>
                      <a:pt x="128" y="356"/>
                    </a:moveTo>
                    <a:cubicBezTo>
                      <a:pt x="128" y="356"/>
                      <a:pt x="128" y="356"/>
                      <a:pt x="128" y="356"/>
                    </a:cubicBezTo>
                    <a:cubicBezTo>
                      <a:pt x="128" y="356"/>
                      <a:pt x="128" y="356"/>
                      <a:pt x="128" y="356"/>
                    </a:cubicBezTo>
                    <a:moveTo>
                      <a:pt x="128" y="357"/>
                    </a:moveTo>
                    <a:cubicBezTo>
                      <a:pt x="128" y="357"/>
                      <a:pt x="128" y="357"/>
                      <a:pt x="128" y="357"/>
                    </a:cubicBezTo>
                    <a:cubicBezTo>
                      <a:pt x="128" y="357"/>
                      <a:pt x="128" y="357"/>
                      <a:pt x="128" y="357"/>
                    </a:cubicBezTo>
                    <a:moveTo>
                      <a:pt x="128" y="357"/>
                    </a:moveTo>
                    <a:cubicBezTo>
                      <a:pt x="128" y="357"/>
                      <a:pt x="128" y="357"/>
                      <a:pt x="128" y="357"/>
                    </a:cubicBezTo>
                    <a:cubicBezTo>
                      <a:pt x="128" y="357"/>
                      <a:pt x="128" y="357"/>
                      <a:pt x="128" y="357"/>
                    </a:cubicBezTo>
                    <a:moveTo>
                      <a:pt x="128" y="357"/>
                    </a:moveTo>
                    <a:cubicBezTo>
                      <a:pt x="128" y="357"/>
                      <a:pt x="128" y="357"/>
                      <a:pt x="128" y="357"/>
                    </a:cubicBezTo>
                    <a:cubicBezTo>
                      <a:pt x="128" y="357"/>
                      <a:pt x="128" y="357"/>
                      <a:pt x="128" y="357"/>
                    </a:cubicBezTo>
                    <a:moveTo>
                      <a:pt x="127" y="357"/>
                    </a:moveTo>
                    <a:cubicBezTo>
                      <a:pt x="127" y="357"/>
                      <a:pt x="127" y="357"/>
                      <a:pt x="127" y="357"/>
                    </a:cubicBezTo>
                    <a:cubicBezTo>
                      <a:pt x="127" y="357"/>
                      <a:pt x="127" y="357"/>
                      <a:pt x="127" y="357"/>
                    </a:cubicBezTo>
                    <a:moveTo>
                      <a:pt x="127" y="357"/>
                    </a:moveTo>
                    <a:cubicBezTo>
                      <a:pt x="127" y="357"/>
                      <a:pt x="127" y="357"/>
                      <a:pt x="127" y="357"/>
                    </a:cubicBezTo>
                    <a:cubicBezTo>
                      <a:pt x="127" y="357"/>
                      <a:pt x="127" y="357"/>
                      <a:pt x="127" y="357"/>
                    </a:cubicBezTo>
                    <a:moveTo>
                      <a:pt x="127" y="357"/>
                    </a:moveTo>
                    <a:cubicBezTo>
                      <a:pt x="127" y="358"/>
                      <a:pt x="127" y="358"/>
                      <a:pt x="127" y="358"/>
                    </a:cubicBezTo>
                    <a:cubicBezTo>
                      <a:pt x="127" y="358"/>
                      <a:pt x="127" y="358"/>
                      <a:pt x="127" y="357"/>
                    </a:cubicBezTo>
                    <a:moveTo>
                      <a:pt x="127" y="358"/>
                    </a:moveTo>
                    <a:cubicBezTo>
                      <a:pt x="127" y="358"/>
                      <a:pt x="127" y="358"/>
                      <a:pt x="127" y="358"/>
                    </a:cubicBezTo>
                    <a:cubicBezTo>
                      <a:pt x="127" y="358"/>
                      <a:pt x="127" y="358"/>
                      <a:pt x="127" y="358"/>
                    </a:cubicBezTo>
                    <a:moveTo>
                      <a:pt x="127" y="358"/>
                    </a:moveTo>
                    <a:cubicBezTo>
                      <a:pt x="127" y="358"/>
                      <a:pt x="127" y="358"/>
                      <a:pt x="127" y="358"/>
                    </a:cubicBezTo>
                    <a:cubicBezTo>
                      <a:pt x="127" y="358"/>
                      <a:pt x="127" y="358"/>
                      <a:pt x="127" y="358"/>
                    </a:cubicBezTo>
                    <a:moveTo>
                      <a:pt x="127" y="358"/>
                    </a:moveTo>
                    <a:cubicBezTo>
                      <a:pt x="127" y="358"/>
                      <a:pt x="127" y="358"/>
                      <a:pt x="127" y="358"/>
                    </a:cubicBezTo>
                    <a:cubicBezTo>
                      <a:pt x="127" y="358"/>
                      <a:pt x="127" y="358"/>
                      <a:pt x="127" y="358"/>
                    </a:cubicBezTo>
                    <a:moveTo>
                      <a:pt x="127" y="358"/>
                    </a:moveTo>
                    <a:cubicBezTo>
                      <a:pt x="127" y="358"/>
                      <a:pt x="127" y="358"/>
                      <a:pt x="127" y="358"/>
                    </a:cubicBezTo>
                    <a:cubicBezTo>
                      <a:pt x="127" y="358"/>
                      <a:pt x="127" y="358"/>
                      <a:pt x="127" y="358"/>
                    </a:cubicBezTo>
                    <a:moveTo>
                      <a:pt x="127" y="358"/>
                    </a:moveTo>
                    <a:cubicBezTo>
                      <a:pt x="127" y="358"/>
                      <a:pt x="127" y="358"/>
                      <a:pt x="127" y="358"/>
                    </a:cubicBezTo>
                    <a:cubicBezTo>
                      <a:pt x="127" y="358"/>
                      <a:pt x="127" y="358"/>
                      <a:pt x="127" y="358"/>
                    </a:cubicBezTo>
                    <a:moveTo>
                      <a:pt x="127" y="358"/>
                    </a:moveTo>
                    <a:cubicBezTo>
                      <a:pt x="127" y="359"/>
                      <a:pt x="127" y="359"/>
                      <a:pt x="126" y="359"/>
                    </a:cubicBezTo>
                    <a:cubicBezTo>
                      <a:pt x="127" y="359"/>
                      <a:pt x="127" y="359"/>
                      <a:pt x="127" y="358"/>
                    </a:cubicBezTo>
                    <a:moveTo>
                      <a:pt x="126" y="359"/>
                    </a:moveTo>
                    <a:cubicBezTo>
                      <a:pt x="126" y="359"/>
                      <a:pt x="126" y="359"/>
                      <a:pt x="126" y="359"/>
                    </a:cubicBezTo>
                    <a:cubicBezTo>
                      <a:pt x="126" y="359"/>
                      <a:pt x="126" y="359"/>
                      <a:pt x="126" y="359"/>
                    </a:cubicBezTo>
                    <a:moveTo>
                      <a:pt x="126" y="359"/>
                    </a:moveTo>
                    <a:cubicBezTo>
                      <a:pt x="126" y="359"/>
                      <a:pt x="126" y="359"/>
                      <a:pt x="126" y="359"/>
                    </a:cubicBezTo>
                    <a:cubicBezTo>
                      <a:pt x="126" y="359"/>
                      <a:pt x="126" y="359"/>
                      <a:pt x="126" y="359"/>
                    </a:cubicBezTo>
                    <a:moveTo>
                      <a:pt x="126" y="359"/>
                    </a:moveTo>
                    <a:cubicBezTo>
                      <a:pt x="126" y="359"/>
                      <a:pt x="126" y="359"/>
                      <a:pt x="126" y="359"/>
                    </a:cubicBezTo>
                    <a:cubicBezTo>
                      <a:pt x="126" y="359"/>
                      <a:pt x="126" y="359"/>
                      <a:pt x="126" y="359"/>
                    </a:cubicBezTo>
                    <a:moveTo>
                      <a:pt x="126" y="359"/>
                    </a:moveTo>
                    <a:cubicBezTo>
                      <a:pt x="126" y="359"/>
                      <a:pt x="126" y="359"/>
                      <a:pt x="126" y="359"/>
                    </a:cubicBezTo>
                    <a:cubicBezTo>
                      <a:pt x="126" y="359"/>
                      <a:pt x="126" y="359"/>
                      <a:pt x="126" y="359"/>
                    </a:cubicBezTo>
                    <a:moveTo>
                      <a:pt x="126" y="359"/>
                    </a:moveTo>
                    <a:cubicBezTo>
                      <a:pt x="126" y="359"/>
                      <a:pt x="126" y="359"/>
                      <a:pt x="126" y="359"/>
                    </a:cubicBezTo>
                    <a:cubicBezTo>
                      <a:pt x="126" y="359"/>
                      <a:pt x="126" y="359"/>
                      <a:pt x="126" y="359"/>
                    </a:cubicBezTo>
                    <a:moveTo>
                      <a:pt x="126" y="359"/>
                    </a:moveTo>
                    <a:cubicBezTo>
                      <a:pt x="126" y="360"/>
                      <a:pt x="126" y="360"/>
                      <a:pt x="126" y="360"/>
                    </a:cubicBezTo>
                    <a:cubicBezTo>
                      <a:pt x="126" y="360"/>
                      <a:pt x="126" y="360"/>
                      <a:pt x="126" y="359"/>
                    </a:cubicBezTo>
                    <a:moveTo>
                      <a:pt x="126" y="360"/>
                    </a:moveTo>
                    <a:cubicBezTo>
                      <a:pt x="126" y="360"/>
                      <a:pt x="126" y="360"/>
                      <a:pt x="126" y="360"/>
                    </a:cubicBezTo>
                    <a:cubicBezTo>
                      <a:pt x="126" y="360"/>
                      <a:pt x="126" y="360"/>
                      <a:pt x="126" y="360"/>
                    </a:cubicBezTo>
                    <a:moveTo>
                      <a:pt x="126" y="360"/>
                    </a:moveTo>
                    <a:cubicBezTo>
                      <a:pt x="126" y="360"/>
                      <a:pt x="126" y="360"/>
                      <a:pt x="126" y="360"/>
                    </a:cubicBezTo>
                    <a:cubicBezTo>
                      <a:pt x="126" y="360"/>
                      <a:pt x="126" y="360"/>
                      <a:pt x="126" y="360"/>
                    </a:cubicBezTo>
                    <a:moveTo>
                      <a:pt x="126" y="360"/>
                    </a:moveTo>
                    <a:cubicBezTo>
                      <a:pt x="95" y="405"/>
                      <a:pt x="59" y="434"/>
                      <a:pt x="19" y="441"/>
                    </a:cubicBezTo>
                    <a:cubicBezTo>
                      <a:pt x="0" y="408"/>
                      <a:pt x="0" y="408"/>
                      <a:pt x="0" y="408"/>
                    </a:cubicBezTo>
                    <a:cubicBezTo>
                      <a:pt x="0" y="441"/>
                      <a:pt x="0" y="441"/>
                      <a:pt x="0" y="441"/>
                    </a:cubicBezTo>
                    <a:cubicBezTo>
                      <a:pt x="17" y="441"/>
                      <a:pt x="17" y="441"/>
                      <a:pt x="17" y="441"/>
                    </a:cubicBezTo>
                    <a:cubicBezTo>
                      <a:pt x="23" y="561"/>
                      <a:pt x="63" y="658"/>
                      <a:pt x="114" y="682"/>
                    </a:cubicBezTo>
                    <a:cubicBezTo>
                      <a:pt x="114" y="701"/>
                      <a:pt x="114" y="701"/>
                      <a:pt x="114" y="701"/>
                    </a:cubicBezTo>
                    <a:cubicBezTo>
                      <a:pt x="0" y="701"/>
                      <a:pt x="0" y="701"/>
                      <a:pt x="0" y="701"/>
                    </a:cubicBezTo>
                    <a:cubicBezTo>
                      <a:pt x="114" y="701"/>
                      <a:pt x="114" y="701"/>
                      <a:pt x="114" y="701"/>
                    </a:cubicBezTo>
                    <a:cubicBezTo>
                      <a:pt x="114" y="682"/>
                      <a:pt x="114" y="682"/>
                      <a:pt x="114" y="682"/>
                    </a:cubicBezTo>
                    <a:cubicBezTo>
                      <a:pt x="63" y="658"/>
                      <a:pt x="23" y="561"/>
                      <a:pt x="17" y="441"/>
                    </a:cubicBezTo>
                    <a:cubicBezTo>
                      <a:pt x="57" y="435"/>
                      <a:pt x="94" y="406"/>
                      <a:pt x="126" y="360"/>
                    </a:cubicBezTo>
                  </a:path>
                </a:pathLst>
              </a:custGeom>
              <a:solidFill>
                <a:srgbClr val="FBAA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endParaRPr lang="en-IN" sz="844" dirty="0">
                  <a:cs typeface="+mn-ea"/>
                  <a:sym typeface="+mn-lt"/>
                </a:endParaRPr>
              </a:p>
            </p:txBody>
          </p:sp>
          <p:sp>
            <p:nvSpPr>
              <p:cNvPr id="78" name="Freeform 13"/>
              <p:cNvSpPr>
                <a:spLocks/>
              </p:cNvSpPr>
              <p:nvPr/>
            </p:nvSpPr>
            <p:spPr bwMode="auto">
              <a:xfrm>
                <a:off x="6089651" y="3698878"/>
                <a:ext cx="430213" cy="979488"/>
              </a:xfrm>
              <a:custGeom>
                <a:avLst/>
                <a:gdLst>
                  <a:gd name="T0" fmla="*/ 0 w 114"/>
                  <a:gd name="T1" fmla="*/ 0 h 260"/>
                  <a:gd name="T2" fmla="*/ 0 w 114"/>
                  <a:gd name="T3" fmla="*/ 260 h 260"/>
                  <a:gd name="T4" fmla="*/ 114 w 114"/>
                  <a:gd name="T5" fmla="*/ 260 h 260"/>
                  <a:gd name="T6" fmla="*/ 114 w 114"/>
                  <a:gd name="T7" fmla="*/ 241 h 260"/>
                  <a:gd name="T8" fmla="*/ 17 w 114"/>
                  <a:gd name="T9" fmla="*/ 0 h 260"/>
                  <a:gd name="T10" fmla="*/ 0 w 114"/>
                  <a:gd name="T11" fmla="*/ 0 h 260"/>
                </a:gdLst>
                <a:ahLst/>
                <a:cxnLst>
                  <a:cxn ang="0">
                    <a:pos x="T0" y="T1"/>
                  </a:cxn>
                  <a:cxn ang="0">
                    <a:pos x="T2" y="T3"/>
                  </a:cxn>
                  <a:cxn ang="0">
                    <a:pos x="T4" y="T5"/>
                  </a:cxn>
                  <a:cxn ang="0">
                    <a:pos x="T6" y="T7"/>
                  </a:cxn>
                  <a:cxn ang="0">
                    <a:pos x="T8" y="T9"/>
                  </a:cxn>
                  <a:cxn ang="0">
                    <a:pos x="T10" y="T11"/>
                  </a:cxn>
                </a:cxnLst>
                <a:rect l="0" t="0" r="r" b="b"/>
                <a:pathLst>
                  <a:path w="114" h="260">
                    <a:moveTo>
                      <a:pt x="0" y="0"/>
                    </a:moveTo>
                    <a:cubicBezTo>
                      <a:pt x="0" y="260"/>
                      <a:pt x="0" y="260"/>
                      <a:pt x="0" y="260"/>
                    </a:cubicBezTo>
                    <a:cubicBezTo>
                      <a:pt x="114" y="260"/>
                      <a:pt x="114" y="260"/>
                      <a:pt x="114" y="260"/>
                    </a:cubicBezTo>
                    <a:cubicBezTo>
                      <a:pt x="114" y="241"/>
                      <a:pt x="114" y="241"/>
                      <a:pt x="114" y="241"/>
                    </a:cubicBezTo>
                    <a:cubicBezTo>
                      <a:pt x="63" y="217"/>
                      <a:pt x="23" y="120"/>
                      <a:pt x="17" y="0"/>
                    </a:cubicBezTo>
                    <a:lnTo>
                      <a:pt x="0" y="0"/>
                    </a:lnTo>
                    <a:close/>
                  </a:path>
                </a:pathLst>
              </a:custGeom>
              <a:solidFill>
                <a:srgbClr val="F7BB3D"/>
              </a:solidFill>
              <a:ln w="9525">
                <a:noFill/>
                <a:round/>
                <a:headEnd/>
                <a:tailEnd/>
              </a:ln>
            </p:spPr>
            <p:txBody>
              <a:bodyPr vert="horz" wrap="square" lIns="42863" tIns="21431" rIns="42863" bIns="21431" numCol="1" anchor="t" anchorCtr="0" compatLnSpc="1">
                <a:prstTxWarp prst="textNoShape">
                  <a:avLst/>
                </a:prstTxWarp>
              </a:bodyPr>
              <a:lstStyle/>
              <a:p>
                <a:endParaRPr lang="en-IN" sz="844" dirty="0">
                  <a:cs typeface="+mn-ea"/>
                  <a:sym typeface="+mn-lt"/>
                </a:endParaRPr>
              </a:p>
            </p:txBody>
          </p:sp>
          <p:sp>
            <p:nvSpPr>
              <p:cNvPr id="79" name="Freeform 14"/>
              <p:cNvSpPr>
                <a:spLocks/>
              </p:cNvSpPr>
              <p:nvPr/>
            </p:nvSpPr>
            <p:spPr bwMode="auto">
              <a:xfrm>
                <a:off x="6089651" y="4681540"/>
                <a:ext cx="539750" cy="146050"/>
              </a:xfrm>
              <a:custGeom>
                <a:avLst/>
                <a:gdLst>
                  <a:gd name="T0" fmla="*/ 127 w 143"/>
                  <a:gd name="T1" fmla="*/ 0 h 39"/>
                  <a:gd name="T2" fmla="*/ 0 w 143"/>
                  <a:gd name="T3" fmla="*/ 0 h 39"/>
                  <a:gd name="T4" fmla="*/ 0 w 143"/>
                  <a:gd name="T5" fmla="*/ 39 h 39"/>
                  <a:gd name="T6" fmla="*/ 143 w 143"/>
                  <a:gd name="T7" fmla="*/ 39 h 39"/>
                  <a:gd name="T8" fmla="*/ 143 w 143"/>
                  <a:gd name="T9" fmla="*/ 16 h 39"/>
                  <a:gd name="T10" fmla="*/ 127 w 143"/>
                  <a:gd name="T11" fmla="*/ 0 h 39"/>
                </a:gdLst>
                <a:ahLst/>
                <a:cxnLst>
                  <a:cxn ang="0">
                    <a:pos x="T0" y="T1"/>
                  </a:cxn>
                  <a:cxn ang="0">
                    <a:pos x="T2" y="T3"/>
                  </a:cxn>
                  <a:cxn ang="0">
                    <a:pos x="T4" y="T5"/>
                  </a:cxn>
                  <a:cxn ang="0">
                    <a:pos x="T6" y="T7"/>
                  </a:cxn>
                  <a:cxn ang="0">
                    <a:pos x="T8" y="T9"/>
                  </a:cxn>
                  <a:cxn ang="0">
                    <a:pos x="T10" y="T11"/>
                  </a:cxn>
                </a:cxnLst>
                <a:rect l="0" t="0" r="r" b="b"/>
                <a:pathLst>
                  <a:path w="143" h="39">
                    <a:moveTo>
                      <a:pt x="127" y="0"/>
                    </a:moveTo>
                    <a:cubicBezTo>
                      <a:pt x="0" y="0"/>
                      <a:pt x="0" y="0"/>
                      <a:pt x="0" y="0"/>
                    </a:cubicBezTo>
                    <a:cubicBezTo>
                      <a:pt x="0" y="39"/>
                      <a:pt x="0" y="39"/>
                      <a:pt x="0" y="39"/>
                    </a:cubicBezTo>
                    <a:cubicBezTo>
                      <a:pt x="143" y="39"/>
                      <a:pt x="143" y="39"/>
                      <a:pt x="143" y="39"/>
                    </a:cubicBezTo>
                    <a:cubicBezTo>
                      <a:pt x="143" y="16"/>
                      <a:pt x="143" y="16"/>
                      <a:pt x="143" y="16"/>
                    </a:cubicBezTo>
                    <a:cubicBezTo>
                      <a:pt x="143" y="7"/>
                      <a:pt x="136" y="0"/>
                      <a:pt x="127" y="0"/>
                    </a:cubicBezTo>
                  </a:path>
                </a:pathLst>
              </a:custGeom>
              <a:solidFill>
                <a:srgbClr val="F08B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endParaRPr lang="en-IN" sz="844" dirty="0">
                  <a:cs typeface="+mn-ea"/>
                  <a:sym typeface="+mn-lt"/>
                </a:endParaRPr>
              </a:p>
            </p:txBody>
          </p:sp>
          <p:sp>
            <p:nvSpPr>
              <p:cNvPr id="80" name="Freeform 15"/>
              <p:cNvSpPr>
                <a:spLocks/>
              </p:cNvSpPr>
              <p:nvPr/>
            </p:nvSpPr>
            <p:spPr bwMode="auto">
              <a:xfrm>
                <a:off x="6089648" y="2252664"/>
                <a:ext cx="773112" cy="1446213"/>
              </a:xfrm>
              <a:custGeom>
                <a:avLst/>
                <a:gdLst>
                  <a:gd name="T0" fmla="*/ 56 w 205"/>
                  <a:gd name="T1" fmla="*/ 307 h 384"/>
                  <a:gd name="T2" fmla="*/ 0 w 205"/>
                  <a:gd name="T3" fmla="*/ 351 h 384"/>
                  <a:gd name="T4" fmla="*/ 126 w 205"/>
                  <a:gd name="T5" fmla="*/ 303 h 384"/>
                  <a:gd name="T6" fmla="*/ 126 w 205"/>
                  <a:gd name="T7" fmla="*/ 303 h 384"/>
                  <a:gd name="T8" fmla="*/ 126 w 205"/>
                  <a:gd name="T9" fmla="*/ 303 h 384"/>
                  <a:gd name="T10" fmla="*/ 126 w 205"/>
                  <a:gd name="T11" fmla="*/ 302 h 384"/>
                  <a:gd name="T12" fmla="*/ 126 w 205"/>
                  <a:gd name="T13" fmla="*/ 302 h 384"/>
                  <a:gd name="T14" fmla="*/ 126 w 205"/>
                  <a:gd name="T15" fmla="*/ 302 h 384"/>
                  <a:gd name="T16" fmla="*/ 126 w 205"/>
                  <a:gd name="T17" fmla="*/ 302 h 384"/>
                  <a:gd name="T18" fmla="*/ 126 w 205"/>
                  <a:gd name="T19" fmla="*/ 302 h 384"/>
                  <a:gd name="T20" fmla="*/ 126 w 205"/>
                  <a:gd name="T21" fmla="*/ 302 h 384"/>
                  <a:gd name="T22" fmla="*/ 127 w 205"/>
                  <a:gd name="T23" fmla="*/ 301 h 384"/>
                  <a:gd name="T24" fmla="*/ 127 w 205"/>
                  <a:gd name="T25" fmla="*/ 301 h 384"/>
                  <a:gd name="T26" fmla="*/ 127 w 205"/>
                  <a:gd name="T27" fmla="*/ 301 h 384"/>
                  <a:gd name="T28" fmla="*/ 127 w 205"/>
                  <a:gd name="T29" fmla="*/ 301 h 384"/>
                  <a:gd name="T30" fmla="*/ 127 w 205"/>
                  <a:gd name="T31" fmla="*/ 301 h 384"/>
                  <a:gd name="T32" fmla="*/ 127 w 205"/>
                  <a:gd name="T33" fmla="*/ 301 h 384"/>
                  <a:gd name="T34" fmla="*/ 127 w 205"/>
                  <a:gd name="T35" fmla="*/ 300 h 384"/>
                  <a:gd name="T36" fmla="*/ 127 w 205"/>
                  <a:gd name="T37" fmla="*/ 300 h 384"/>
                  <a:gd name="T38" fmla="*/ 127 w 205"/>
                  <a:gd name="T39" fmla="*/ 300 h 384"/>
                  <a:gd name="T40" fmla="*/ 128 w 205"/>
                  <a:gd name="T41" fmla="*/ 300 h 384"/>
                  <a:gd name="T42" fmla="*/ 128 w 205"/>
                  <a:gd name="T43" fmla="*/ 300 h 384"/>
                  <a:gd name="T44" fmla="*/ 128 w 205"/>
                  <a:gd name="T45" fmla="*/ 300 h 384"/>
                  <a:gd name="T46" fmla="*/ 128 w 205"/>
                  <a:gd name="T47" fmla="*/ 299 h 384"/>
                  <a:gd name="T48" fmla="*/ 128 w 205"/>
                  <a:gd name="T49" fmla="*/ 299 h 384"/>
                  <a:gd name="T50" fmla="*/ 128 w 205"/>
                  <a:gd name="T51" fmla="*/ 299 h 384"/>
                  <a:gd name="T52" fmla="*/ 128 w 205"/>
                  <a:gd name="T53" fmla="*/ 299 h 384"/>
                  <a:gd name="T54" fmla="*/ 128 w 205"/>
                  <a:gd name="T55" fmla="*/ 299 h 384"/>
                  <a:gd name="T56" fmla="*/ 129 w 205"/>
                  <a:gd name="T57" fmla="*/ 298 h 384"/>
                  <a:gd name="T58" fmla="*/ 129 w 205"/>
                  <a:gd name="T59" fmla="*/ 298 h 384"/>
                  <a:gd name="T60" fmla="*/ 146 w 205"/>
                  <a:gd name="T61" fmla="*/ 269 h 384"/>
                  <a:gd name="T62" fmla="*/ 147 w 205"/>
                  <a:gd name="T63" fmla="*/ 266 h 384"/>
                  <a:gd name="T64" fmla="*/ 147 w 205"/>
                  <a:gd name="T65" fmla="*/ 266 h 384"/>
                  <a:gd name="T66" fmla="*/ 147 w 205"/>
                  <a:gd name="T67" fmla="*/ 266 h 384"/>
                  <a:gd name="T68" fmla="*/ 148 w 205"/>
                  <a:gd name="T69" fmla="*/ 265 h 384"/>
                  <a:gd name="T70" fmla="*/ 148 w 205"/>
                  <a:gd name="T71" fmla="*/ 265 h 384"/>
                  <a:gd name="T72" fmla="*/ 148 w 205"/>
                  <a:gd name="T73" fmla="*/ 265 h 384"/>
                  <a:gd name="T74" fmla="*/ 148 w 205"/>
                  <a:gd name="T75" fmla="*/ 265 h 384"/>
                  <a:gd name="T76" fmla="*/ 149 w 205"/>
                  <a:gd name="T77" fmla="*/ 265 h 384"/>
                  <a:gd name="T78" fmla="*/ 149 w 205"/>
                  <a:gd name="T79" fmla="*/ 265 h 384"/>
                  <a:gd name="T80" fmla="*/ 149 w 205"/>
                  <a:gd name="T81" fmla="*/ 265 h 384"/>
                  <a:gd name="T82" fmla="*/ 149 w 205"/>
                  <a:gd name="T83" fmla="*/ 265 h 384"/>
                  <a:gd name="T84" fmla="*/ 150 w 205"/>
                  <a:gd name="T85" fmla="*/ 265 h 384"/>
                  <a:gd name="T86" fmla="*/ 150 w 205"/>
                  <a:gd name="T87" fmla="*/ 264 h 384"/>
                  <a:gd name="T88" fmla="*/ 150 w 205"/>
                  <a:gd name="T89" fmla="*/ 264 h 384"/>
                  <a:gd name="T90" fmla="*/ 151 w 205"/>
                  <a:gd name="T91" fmla="*/ 264 h 384"/>
                  <a:gd name="T92" fmla="*/ 151 w 205"/>
                  <a:gd name="T93" fmla="*/ 264 h 384"/>
                  <a:gd name="T94" fmla="*/ 151 w 205"/>
                  <a:gd name="T95" fmla="*/ 264 h 384"/>
                  <a:gd name="T96" fmla="*/ 151 w 205"/>
                  <a:gd name="T97" fmla="*/ 264 h 384"/>
                  <a:gd name="T98" fmla="*/ 188 w 205"/>
                  <a:gd name="T99" fmla="*/ 207 h 384"/>
                  <a:gd name="T100" fmla="*/ 167 w 205"/>
                  <a:gd name="T101" fmla="*/ 223 h 384"/>
                  <a:gd name="T102" fmla="*/ 167 w 205"/>
                  <a:gd name="T103" fmla="*/ 223 h 384"/>
                  <a:gd name="T104" fmla="*/ 167 w 205"/>
                  <a:gd name="T105" fmla="*/ 223 h 384"/>
                  <a:gd name="T106" fmla="*/ 167 w 205"/>
                  <a:gd name="T107" fmla="*/ 223 h 384"/>
                  <a:gd name="T108" fmla="*/ 167 w 205"/>
                  <a:gd name="T109" fmla="*/ 223 h 384"/>
                  <a:gd name="T110" fmla="*/ 167 w 205"/>
                  <a:gd name="T111" fmla="*/ 224 h 384"/>
                  <a:gd name="T112" fmla="*/ 167 w 205"/>
                  <a:gd name="T113" fmla="*/ 223 h 384"/>
                  <a:gd name="T114" fmla="*/ 167 w 205"/>
                  <a:gd name="T115" fmla="*/ 223 h 384"/>
                  <a:gd name="T116" fmla="*/ 167 w 205"/>
                  <a:gd name="T117" fmla="*/ 222 h 384"/>
                  <a:gd name="T118" fmla="*/ 167 w 205"/>
                  <a:gd name="T119" fmla="*/ 222 h 384"/>
                  <a:gd name="T120" fmla="*/ 178 w 205"/>
                  <a:gd name="T121"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5" h="384">
                    <a:moveTo>
                      <a:pt x="56" y="0"/>
                    </a:moveTo>
                    <a:cubicBezTo>
                      <a:pt x="56" y="307"/>
                      <a:pt x="56" y="307"/>
                      <a:pt x="56" y="307"/>
                    </a:cubicBezTo>
                    <a:cubicBezTo>
                      <a:pt x="0" y="307"/>
                      <a:pt x="0" y="307"/>
                      <a:pt x="0" y="307"/>
                    </a:cubicBezTo>
                    <a:cubicBezTo>
                      <a:pt x="0" y="351"/>
                      <a:pt x="0" y="351"/>
                      <a:pt x="0" y="351"/>
                    </a:cubicBezTo>
                    <a:cubicBezTo>
                      <a:pt x="19" y="384"/>
                      <a:pt x="19" y="384"/>
                      <a:pt x="19" y="384"/>
                    </a:cubicBezTo>
                    <a:cubicBezTo>
                      <a:pt x="59" y="377"/>
                      <a:pt x="95" y="348"/>
                      <a:pt x="126" y="303"/>
                    </a:cubicBezTo>
                    <a:cubicBezTo>
                      <a:pt x="126" y="303"/>
                      <a:pt x="126" y="303"/>
                      <a:pt x="126" y="303"/>
                    </a:cubicBezTo>
                    <a:cubicBezTo>
                      <a:pt x="126" y="303"/>
                      <a:pt x="126" y="303"/>
                      <a:pt x="126" y="303"/>
                    </a:cubicBezTo>
                    <a:cubicBezTo>
                      <a:pt x="126" y="303"/>
                      <a:pt x="126" y="303"/>
                      <a:pt x="126" y="303"/>
                    </a:cubicBezTo>
                    <a:cubicBezTo>
                      <a:pt x="126" y="303"/>
                      <a:pt x="126" y="303"/>
                      <a:pt x="126" y="303"/>
                    </a:cubicBezTo>
                    <a:cubicBezTo>
                      <a:pt x="126" y="303"/>
                      <a:pt x="126" y="303"/>
                      <a:pt x="126" y="303"/>
                    </a:cubicBezTo>
                    <a:cubicBezTo>
                      <a:pt x="126" y="303"/>
                      <a:pt x="126" y="303"/>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6" y="302"/>
                      <a:pt x="126" y="302"/>
                      <a:pt x="126" y="302"/>
                    </a:cubicBezTo>
                    <a:cubicBezTo>
                      <a:pt x="127" y="302"/>
                      <a:pt x="127" y="302"/>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1"/>
                    </a:cubicBezTo>
                    <a:cubicBezTo>
                      <a:pt x="127" y="301"/>
                      <a:pt x="127" y="301"/>
                      <a:pt x="127" y="300"/>
                    </a:cubicBezTo>
                    <a:cubicBezTo>
                      <a:pt x="127" y="300"/>
                      <a:pt x="127" y="300"/>
                      <a:pt x="127" y="300"/>
                    </a:cubicBezTo>
                    <a:cubicBezTo>
                      <a:pt x="127" y="300"/>
                      <a:pt x="127" y="300"/>
                      <a:pt x="127" y="300"/>
                    </a:cubicBezTo>
                    <a:cubicBezTo>
                      <a:pt x="127" y="300"/>
                      <a:pt x="127" y="300"/>
                      <a:pt x="127" y="300"/>
                    </a:cubicBezTo>
                    <a:cubicBezTo>
                      <a:pt x="127" y="300"/>
                      <a:pt x="127" y="300"/>
                      <a:pt x="127" y="300"/>
                    </a:cubicBezTo>
                    <a:cubicBezTo>
                      <a:pt x="127" y="300"/>
                      <a:pt x="128" y="300"/>
                      <a:pt x="128" y="300"/>
                    </a:cubicBezTo>
                    <a:cubicBezTo>
                      <a:pt x="128" y="300"/>
                      <a:pt x="128" y="300"/>
                      <a:pt x="128" y="300"/>
                    </a:cubicBezTo>
                    <a:cubicBezTo>
                      <a:pt x="128" y="300"/>
                      <a:pt x="128" y="300"/>
                      <a:pt x="128" y="300"/>
                    </a:cubicBezTo>
                    <a:cubicBezTo>
                      <a:pt x="128" y="300"/>
                      <a:pt x="128" y="300"/>
                      <a:pt x="128" y="300"/>
                    </a:cubicBezTo>
                    <a:cubicBezTo>
                      <a:pt x="128" y="300"/>
                      <a:pt x="128" y="300"/>
                      <a:pt x="128" y="300"/>
                    </a:cubicBezTo>
                    <a:cubicBezTo>
                      <a:pt x="128" y="300"/>
                      <a:pt x="128" y="300"/>
                      <a:pt x="128" y="300"/>
                    </a:cubicBezTo>
                    <a:cubicBezTo>
                      <a:pt x="128" y="300"/>
                      <a:pt x="128" y="300"/>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8" y="299"/>
                    </a:cubicBezTo>
                    <a:cubicBezTo>
                      <a:pt x="128" y="299"/>
                      <a:pt x="128" y="299"/>
                      <a:pt x="129" y="298"/>
                    </a:cubicBezTo>
                    <a:cubicBezTo>
                      <a:pt x="129" y="298"/>
                      <a:pt x="129" y="298"/>
                      <a:pt x="129" y="298"/>
                    </a:cubicBezTo>
                    <a:cubicBezTo>
                      <a:pt x="129" y="298"/>
                      <a:pt x="129" y="298"/>
                      <a:pt x="129" y="298"/>
                    </a:cubicBezTo>
                    <a:cubicBezTo>
                      <a:pt x="129" y="298"/>
                      <a:pt x="129" y="298"/>
                      <a:pt x="129" y="298"/>
                    </a:cubicBezTo>
                    <a:cubicBezTo>
                      <a:pt x="135" y="289"/>
                      <a:pt x="140" y="279"/>
                      <a:pt x="146" y="269"/>
                    </a:cubicBezTo>
                    <a:cubicBezTo>
                      <a:pt x="146" y="269"/>
                      <a:pt x="146" y="269"/>
                      <a:pt x="146" y="269"/>
                    </a:cubicBezTo>
                    <a:cubicBezTo>
                      <a:pt x="146" y="268"/>
                      <a:pt x="147" y="267"/>
                      <a:pt x="147" y="266"/>
                    </a:cubicBezTo>
                    <a:cubicBezTo>
                      <a:pt x="147" y="266"/>
                      <a:pt x="147" y="266"/>
                      <a:pt x="147" y="266"/>
                    </a:cubicBezTo>
                    <a:cubicBezTo>
                      <a:pt x="147" y="266"/>
                      <a:pt x="147" y="266"/>
                      <a:pt x="147" y="266"/>
                    </a:cubicBezTo>
                    <a:cubicBezTo>
                      <a:pt x="147" y="266"/>
                      <a:pt x="147" y="266"/>
                      <a:pt x="147" y="266"/>
                    </a:cubicBezTo>
                    <a:cubicBezTo>
                      <a:pt x="147" y="266"/>
                      <a:pt x="147" y="266"/>
                      <a:pt x="147" y="266"/>
                    </a:cubicBezTo>
                    <a:cubicBezTo>
                      <a:pt x="147" y="266"/>
                      <a:pt x="147" y="266"/>
                      <a:pt x="147" y="266"/>
                    </a:cubicBezTo>
                    <a:cubicBezTo>
                      <a:pt x="148" y="266"/>
                      <a:pt x="148" y="265"/>
                      <a:pt x="148" y="265"/>
                    </a:cubicBezTo>
                    <a:cubicBezTo>
                      <a:pt x="148" y="265"/>
                      <a:pt x="148" y="265"/>
                      <a:pt x="148" y="265"/>
                    </a:cubicBezTo>
                    <a:cubicBezTo>
                      <a:pt x="148" y="265"/>
                      <a:pt x="148" y="265"/>
                      <a:pt x="148" y="265"/>
                    </a:cubicBezTo>
                    <a:cubicBezTo>
                      <a:pt x="148" y="265"/>
                      <a:pt x="148" y="265"/>
                      <a:pt x="148" y="265"/>
                    </a:cubicBezTo>
                    <a:cubicBezTo>
                      <a:pt x="148" y="265"/>
                      <a:pt x="148" y="265"/>
                      <a:pt x="148" y="265"/>
                    </a:cubicBezTo>
                    <a:cubicBezTo>
                      <a:pt x="148" y="265"/>
                      <a:pt x="148" y="265"/>
                      <a:pt x="148" y="265"/>
                    </a:cubicBezTo>
                    <a:cubicBezTo>
                      <a:pt x="148" y="265"/>
                      <a:pt x="148" y="265"/>
                      <a:pt x="148" y="265"/>
                    </a:cubicBezTo>
                    <a:cubicBezTo>
                      <a:pt x="148" y="265"/>
                      <a:pt x="148" y="265"/>
                      <a:pt x="148" y="265"/>
                    </a:cubicBezTo>
                    <a:cubicBezTo>
                      <a:pt x="148"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49" y="265"/>
                    </a:cubicBezTo>
                    <a:cubicBezTo>
                      <a:pt x="149" y="265"/>
                      <a:pt x="149" y="265"/>
                      <a:pt x="150" y="265"/>
                    </a:cubicBezTo>
                    <a:cubicBezTo>
                      <a:pt x="150" y="265"/>
                      <a:pt x="150" y="265"/>
                      <a:pt x="150" y="265"/>
                    </a:cubicBezTo>
                    <a:cubicBezTo>
                      <a:pt x="150" y="265"/>
                      <a:pt x="150" y="265"/>
                      <a:pt x="150" y="264"/>
                    </a:cubicBezTo>
                    <a:cubicBezTo>
                      <a:pt x="150" y="264"/>
                      <a:pt x="150" y="264"/>
                      <a:pt x="150" y="264"/>
                    </a:cubicBezTo>
                    <a:cubicBezTo>
                      <a:pt x="150" y="264"/>
                      <a:pt x="150" y="264"/>
                      <a:pt x="150" y="264"/>
                    </a:cubicBezTo>
                    <a:cubicBezTo>
                      <a:pt x="150" y="264"/>
                      <a:pt x="150" y="264"/>
                      <a:pt x="150" y="264"/>
                    </a:cubicBezTo>
                    <a:cubicBezTo>
                      <a:pt x="150" y="264"/>
                      <a:pt x="150" y="264"/>
                      <a:pt x="151" y="264"/>
                    </a:cubicBezTo>
                    <a:cubicBezTo>
                      <a:pt x="151" y="264"/>
                      <a:pt x="151" y="264"/>
                      <a:pt x="151" y="264"/>
                    </a:cubicBezTo>
                    <a:cubicBezTo>
                      <a:pt x="151" y="264"/>
                      <a:pt x="151" y="264"/>
                      <a:pt x="151" y="264"/>
                    </a:cubicBezTo>
                    <a:cubicBezTo>
                      <a:pt x="151" y="264"/>
                      <a:pt x="151" y="264"/>
                      <a:pt x="151" y="264"/>
                    </a:cubicBezTo>
                    <a:cubicBezTo>
                      <a:pt x="151" y="264"/>
                      <a:pt x="151" y="264"/>
                      <a:pt x="151" y="264"/>
                    </a:cubicBezTo>
                    <a:cubicBezTo>
                      <a:pt x="151" y="264"/>
                      <a:pt x="151" y="264"/>
                      <a:pt x="151" y="264"/>
                    </a:cubicBezTo>
                    <a:cubicBezTo>
                      <a:pt x="151" y="264"/>
                      <a:pt x="151" y="264"/>
                      <a:pt x="151" y="264"/>
                    </a:cubicBezTo>
                    <a:cubicBezTo>
                      <a:pt x="151" y="264"/>
                      <a:pt x="151" y="264"/>
                      <a:pt x="151" y="264"/>
                    </a:cubicBezTo>
                    <a:cubicBezTo>
                      <a:pt x="171" y="260"/>
                      <a:pt x="189" y="250"/>
                      <a:pt x="205" y="235"/>
                    </a:cubicBezTo>
                    <a:cubicBezTo>
                      <a:pt x="188" y="207"/>
                      <a:pt x="188" y="207"/>
                      <a:pt x="188" y="207"/>
                    </a:cubicBezTo>
                    <a:cubicBezTo>
                      <a:pt x="188" y="207"/>
                      <a:pt x="188" y="207"/>
                      <a:pt x="188" y="207"/>
                    </a:cubicBezTo>
                    <a:cubicBezTo>
                      <a:pt x="181" y="214"/>
                      <a:pt x="174" y="219"/>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3"/>
                      <a:pt x="167" y="223"/>
                    </a:cubicBezTo>
                    <a:cubicBezTo>
                      <a:pt x="167" y="223"/>
                      <a:pt x="167" y="224"/>
                      <a:pt x="167" y="224"/>
                    </a:cubicBezTo>
                    <a:cubicBezTo>
                      <a:pt x="167" y="224"/>
                      <a:pt x="167" y="224"/>
                      <a:pt x="167" y="224"/>
                    </a:cubicBezTo>
                    <a:cubicBezTo>
                      <a:pt x="167" y="224"/>
                      <a:pt x="166" y="224"/>
                      <a:pt x="166" y="224"/>
                    </a:cubicBezTo>
                    <a:cubicBezTo>
                      <a:pt x="166" y="224"/>
                      <a:pt x="167" y="223"/>
                      <a:pt x="167" y="223"/>
                    </a:cubicBezTo>
                    <a:cubicBezTo>
                      <a:pt x="167" y="223"/>
                      <a:pt x="167" y="223"/>
                      <a:pt x="167" y="223"/>
                    </a:cubicBezTo>
                    <a:cubicBezTo>
                      <a:pt x="167" y="223"/>
                      <a:pt x="167" y="223"/>
                      <a:pt x="167" y="223"/>
                    </a:cubicBezTo>
                    <a:cubicBezTo>
                      <a:pt x="167" y="223"/>
                      <a:pt x="167" y="223"/>
                      <a:pt x="167" y="223"/>
                    </a:cubicBezTo>
                    <a:cubicBezTo>
                      <a:pt x="167" y="223"/>
                      <a:pt x="167" y="222"/>
                      <a:pt x="167" y="222"/>
                    </a:cubicBezTo>
                    <a:cubicBezTo>
                      <a:pt x="167" y="222"/>
                      <a:pt x="167" y="222"/>
                      <a:pt x="167" y="222"/>
                    </a:cubicBezTo>
                    <a:cubicBezTo>
                      <a:pt x="167" y="222"/>
                      <a:pt x="167" y="222"/>
                      <a:pt x="167" y="222"/>
                    </a:cubicBezTo>
                    <a:cubicBezTo>
                      <a:pt x="167" y="222"/>
                      <a:pt x="167" y="222"/>
                      <a:pt x="167" y="222"/>
                    </a:cubicBezTo>
                    <a:cubicBezTo>
                      <a:pt x="171" y="212"/>
                      <a:pt x="175" y="202"/>
                      <a:pt x="178" y="192"/>
                    </a:cubicBezTo>
                    <a:lnTo>
                      <a:pt x="56" y="0"/>
                    </a:lnTo>
                    <a:close/>
                  </a:path>
                </a:pathLst>
              </a:custGeom>
              <a:solidFill>
                <a:srgbClr val="F08B1D"/>
              </a:solidFill>
              <a:ln w="9525">
                <a:noFill/>
                <a:round/>
                <a:headEnd/>
                <a:tailEnd/>
              </a:ln>
            </p:spPr>
            <p:txBody>
              <a:bodyPr vert="horz" wrap="square" lIns="42863" tIns="21431" rIns="42863" bIns="21431" numCol="1" anchor="t" anchorCtr="0" compatLnSpc="1">
                <a:prstTxWarp prst="textNoShape">
                  <a:avLst/>
                </a:prstTxWarp>
              </a:bodyPr>
              <a:lstStyle/>
              <a:p>
                <a:endParaRPr lang="en-IN" sz="844" dirty="0">
                  <a:cs typeface="+mn-ea"/>
                  <a:sym typeface="+mn-lt"/>
                </a:endParaRPr>
              </a:p>
            </p:txBody>
          </p:sp>
          <p:sp>
            <p:nvSpPr>
              <p:cNvPr id="81" name="Freeform 16"/>
              <p:cNvSpPr>
                <a:spLocks/>
              </p:cNvSpPr>
              <p:nvPr/>
            </p:nvSpPr>
            <p:spPr bwMode="auto">
              <a:xfrm>
                <a:off x="6089651" y="2244726"/>
                <a:ext cx="211138" cy="1163638"/>
              </a:xfrm>
              <a:custGeom>
                <a:avLst/>
                <a:gdLst>
                  <a:gd name="T0" fmla="*/ 133 w 133"/>
                  <a:gd name="T1" fmla="*/ 0 h 733"/>
                  <a:gd name="T2" fmla="*/ 0 w 133"/>
                  <a:gd name="T3" fmla="*/ 0 h 733"/>
                  <a:gd name="T4" fmla="*/ 0 w 133"/>
                  <a:gd name="T5" fmla="*/ 733 h 733"/>
                  <a:gd name="T6" fmla="*/ 133 w 133"/>
                  <a:gd name="T7" fmla="*/ 733 h 733"/>
                  <a:gd name="T8" fmla="*/ 133 w 133"/>
                  <a:gd name="T9" fmla="*/ 5 h 733"/>
                  <a:gd name="T10" fmla="*/ 133 w 133"/>
                  <a:gd name="T11" fmla="*/ 0 h 733"/>
                </a:gdLst>
                <a:ahLst/>
                <a:cxnLst>
                  <a:cxn ang="0">
                    <a:pos x="T0" y="T1"/>
                  </a:cxn>
                  <a:cxn ang="0">
                    <a:pos x="T2" y="T3"/>
                  </a:cxn>
                  <a:cxn ang="0">
                    <a:pos x="T4" y="T5"/>
                  </a:cxn>
                  <a:cxn ang="0">
                    <a:pos x="T6" y="T7"/>
                  </a:cxn>
                  <a:cxn ang="0">
                    <a:pos x="T8" y="T9"/>
                  </a:cxn>
                  <a:cxn ang="0">
                    <a:pos x="T10" y="T11"/>
                  </a:cxn>
                </a:cxnLst>
                <a:rect l="0" t="0" r="r" b="b"/>
                <a:pathLst>
                  <a:path w="133" h="733">
                    <a:moveTo>
                      <a:pt x="133" y="0"/>
                    </a:moveTo>
                    <a:lnTo>
                      <a:pt x="0" y="0"/>
                    </a:lnTo>
                    <a:lnTo>
                      <a:pt x="0" y="733"/>
                    </a:lnTo>
                    <a:lnTo>
                      <a:pt x="133" y="733"/>
                    </a:lnTo>
                    <a:lnTo>
                      <a:pt x="133" y="5"/>
                    </a:lnTo>
                    <a:lnTo>
                      <a:pt x="133" y="0"/>
                    </a:lnTo>
                    <a:close/>
                  </a:path>
                </a:pathLst>
              </a:custGeom>
              <a:solidFill>
                <a:srgbClr val="E4B9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endParaRPr lang="en-IN" sz="844" dirty="0">
                  <a:cs typeface="+mn-ea"/>
                  <a:sym typeface="+mn-lt"/>
                </a:endParaRPr>
              </a:p>
            </p:txBody>
          </p:sp>
        </p:grpSp>
        <p:sp>
          <p:nvSpPr>
            <p:cNvPr id="82" name="Rectangle 81"/>
            <p:cNvSpPr/>
            <p:nvPr/>
          </p:nvSpPr>
          <p:spPr>
            <a:xfrm flipH="1">
              <a:off x="8909402" y="3496946"/>
              <a:ext cx="1658231" cy="504892"/>
            </a:xfrm>
            <a:prstGeom prst="rect">
              <a:avLst/>
            </a:prstGeom>
            <a:effectLst/>
          </p:spPr>
          <p:txBody>
            <a:bodyPr wrap="square">
              <a:spAutoFit/>
            </a:bodyPr>
            <a:lstStyle/>
            <a:p>
              <a:pPr algn="ctr"/>
              <a:r>
                <a:rPr lang="zh-CN" altLang="en-US" sz="938" dirty="0">
                  <a:solidFill>
                    <a:schemeClr val="bg1"/>
                  </a:solidFill>
                  <a:cs typeface="+mn-ea"/>
                  <a:sym typeface="+mn-lt"/>
                </a:rPr>
                <a:t>预处理</a:t>
              </a:r>
              <a:endParaRPr lang="en-US" sz="938" dirty="0">
                <a:solidFill>
                  <a:schemeClr val="bg1"/>
                </a:solidFill>
                <a:cs typeface="+mn-ea"/>
                <a:sym typeface="+mn-lt"/>
              </a:endParaRPr>
            </a:p>
          </p:txBody>
        </p:sp>
      </p:grpSp>
      <p:grpSp>
        <p:nvGrpSpPr>
          <p:cNvPr id="9" name="Group 8"/>
          <p:cNvGrpSpPr/>
          <p:nvPr/>
        </p:nvGrpSpPr>
        <p:grpSpPr>
          <a:xfrm>
            <a:off x="5946285" y="1253897"/>
            <a:ext cx="2127033" cy="1006397"/>
            <a:chOff x="12846224" y="5647432"/>
            <a:chExt cx="4011711" cy="2146981"/>
          </a:xfrm>
        </p:grpSpPr>
        <p:sp>
          <p:nvSpPr>
            <p:cNvPr id="54" name="Rectangle 53"/>
            <p:cNvSpPr/>
            <p:nvPr/>
          </p:nvSpPr>
          <p:spPr>
            <a:xfrm>
              <a:off x="12846224" y="6163607"/>
              <a:ext cx="4011711" cy="1630806"/>
            </a:xfrm>
            <a:prstGeom prst="rect">
              <a:avLst/>
            </a:prstGeom>
          </p:spPr>
          <p:txBody>
            <a:bodyPr wrap="square">
              <a:spAutoFit/>
            </a:bodyPr>
            <a:lstStyle/>
            <a:p>
              <a:pPr>
                <a:lnSpc>
                  <a:spcPct val="150000"/>
                </a:lnSpc>
              </a:pPr>
              <a:r>
                <a:rPr lang="zh-CN" altLang="en-US" sz="750" dirty="0">
                  <a:solidFill>
                    <a:schemeClr val="bg1">
                      <a:lumMod val="65000"/>
                    </a:schemeClr>
                  </a:solidFill>
                  <a:cs typeface="+mn-ea"/>
                  <a:sym typeface="+mn-lt"/>
                </a:rPr>
                <a:t>对每个船舱等级应用函数，票价最后没有入模，但是可能</a:t>
              </a:r>
              <a:r>
                <a:rPr lang="en-US" altLang="zh-CN" sz="750" dirty="0">
                  <a:solidFill>
                    <a:schemeClr val="bg1">
                      <a:lumMod val="65000"/>
                    </a:schemeClr>
                  </a:solidFill>
                  <a:cs typeface="+mn-ea"/>
                  <a:sym typeface="+mn-lt"/>
                </a:rPr>
                <a:t>Fare</a:t>
              </a:r>
              <a:r>
                <a:rPr lang="zh-CN" altLang="en-US" sz="750" dirty="0">
                  <a:solidFill>
                    <a:schemeClr val="bg1">
                      <a:lumMod val="65000"/>
                    </a:schemeClr>
                  </a:solidFill>
                  <a:cs typeface="+mn-ea"/>
                  <a:sym typeface="+mn-lt"/>
                </a:rPr>
                <a:t>特征中的离群点影响了其他特征。删除离群点后模型变好。</a:t>
              </a:r>
            </a:p>
          </p:txBody>
        </p:sp>
        <p:sp>
          <p:nvSpPr>
            <p:cNvPr id="55" name="Rectangle 54"/>
            <p:cNvSpPr/>
            <p:nvPr/>
          </p:nvSpPr>
          <p:spPr>
            <a:xfrm>
              <a:off x="12846224" y="5647432"/>
              <a:ext cx="2931508" cy="504891"/>
            </a:xfrm>
            <a:prstGeom prst="rect">
              <a:avLst/>
            </a:prstGeom>
            <a:effectLst/>
          </p:spPr>
          <p:txBody>
            <a:bodyPr wrap="square">
              <a:spAutoFit/>
            </a:bodyPr>
            <a:lstStyle/>
            <a:p>
              <a:r>
                <a:rPr lang="zh-CN" altLang="en-US" sz="938" dirty="0">
                  <a:solidFill>
                    <a:srgbClr val="4F6AA5"/>
                  </a:solidFill>
                  <a:cs typeface="+mn-ea"/>
                  <a:sym typeface="+mn-lt"/>
                </a:rPr>
                <a:t>删除离群点</a:t>
              </a:r>
              <a:endParaRPr lang="en-US" altLang="zh-CN" sz="938" dirty="0">
                <a:solidFill>
                  <a:srgbClr val="4F6AA5"/>
                </a:solidFill>
                <a:cs typeface="+mn-ea"/>
                <a:sym typeface="+mn-lt"/>
              </a:endParaRPr>
            </a:p>
          </p:txBody>
        </p:sp>
      </p:grpSp>
      <p:grpSp>
        <p:nvGrpSpPr>
          <p:cNvPr id="8" name="Group 7"/>
          <p:cNvGrpSpPr/>
          <p:nvPr/>
        </p:nvGrpSpPr>
        <p:grpSpPr>
          <a:xfrm>
            <a:off x="1263291" y="3369602"/>
            <a:ext cx="1879127" cy="649285"/>
            <a:chOff x="2638425" y="5538575"/>
            <a:chExt cx="4008805" cy="1385140"/>
          </a:xfrm>
        </p:grpSpPr>
        <p:sp>
          <p:nvSpPr>
            <p:cNvPr id="56" name="Rectangle 55"/>
            <p:cNvSpPr/>
            <p:nvPr/>
          </p:nvSpPr>
          <p:spPr>
            <a:xfrm flipH="1">
              <a:off x="2638425" y="6031575"/>
              <a:ext cx="4008805" cy="892140"/>
            </a:xfrm>
            <a:prstGeom prst="rect">
              <a:avLst/>
            </a:prstGeom>
          </p:spPr>
          <p:txBody>
            <a:bodyPr wrap="square">
              <a:spAutoFit/>
            </a:bodyPr>
            <a:lstStyle/>
            <a:p>
              <a:pPr algn="r">
                <a:lnSpc>
                  <a:spcPct val="150000"/>
                </a:lnSpc>
              </a:pPr>
              <a:r>
                <a:rPr lang="zh-CN" altLang="en-US" sz="750" dirty="0">
                  <a:solidFill>
                    <a:schemeClr val="bg1">
                      <a:lumMod val="65000"/>
                    </a:schemeClr>
                  </a:solidFill>
                  <a:cs typeface="+mn-ea"/>
                  <a:sym typeface="+mn-lt"/>
                </a:rPr>
                <a:t>将</a:t>
              </a:r>
              <a:r>
                <a:rPr lang="en-US" altLang="zh-CN" sz="750" dirty="0">
                  <a:solidFill>
                    <a:schemeClr val="bg1">
                      <a:lumMod val="65000"/>
                    </a:schemeClr>
                  </a:solidFill>
                  <a:cs typeface="+mn-ea"/>
                  <a:sym typeface="+mn-lt"/>
                </a:rPr>
                <a:t>NA</a:t>
              </a:r>
              <a:r>
                <a:rPr lang="zh-CN" altLang="en-US" sz="750" dirty="0">
                  <a:solidFill>
                    <a:schemeClr val="bg1">
                      <a:lumMod val="65000"/>
                    </a:schemeClr>
                  </a:solidFill>
                  <a:cs typeface="+mn-ea"/>
                  <a:sym typeface="+mn-lt"/>
                </a:rPr>
                <a:t>和空字符串理解为缺少对应数据，因为数据量足够大，所以直接删除</a:t>
              </a:r>
            </a:p>
          </p:txBody>
        </p:sp>
        <p:sp>
          <p:nvSpPr>
            <p:cNvPr id="57" name="Rectangle 56"/>
            <p:cNvSpPr/>
            <p:nvPr/>
          </p:nvSpPr>
          <p:spPr>
            <a:xfrm flipH="1">
              <a:off x="3699637" y="5538575"/>
              <a:ext cx="2947593" cy="504891"/>
            </a:xfrm>
            <a:prstGeom prst="rect">
              <a:avLst/>
            </a:prstGeom>
            <a:effectLst/>
          </p:spPr>
          <p:txBody>
            <a:bodyPr wrap="square">
              <a:spAutoFit/>
            </a:bodyPr>
            <a:lstStyle/>
            <a:p>
              <a:pPr algn="r"/>
              <a:r>
                <a:rPr lang="en-US" altLang="zh-CN" sz="938" dirty="0">
                  <a:solidFill>
                    <a:srgbClr val="4F6AA5"/>
                  </a:solidFill>
                  <a:cs typeface="+mn-ea"/>
                  <a:sym typeface="+mn-lt"/>
                </a:rPr>
                <a:t>NA</a:t>
              </a:r>
              <a:r>
                <a:rPr lang="zh-CN" altLang="en-US" sz="938" dirty="0">
                  <a:solidFill>
                    <a:srgbClr val="4F6AA5"/>
                  </a:solidFill>
                  <a:cs typeface="+mn-ea"/>
                  <a:sym typeface="+mn-lt"/>
                </a:rPr>
                <a:t>和空字符串处理</a:t>
              </a:r>
              <a:endParaRPr lang="en-US" altLang="zh-CN" sz="938" dirty="0">
                <a:solidFill>
                  <a:srgbClr val="4F6AA5"/>
                </a:solidFill>
                <a:cs typeface="+mn-ea"/>
                <a:sym typeface="+mn-lt"/>
              </a:endParaRPr>
            </a:p>
          </p:txBody>
        </p:sp>
      </p:grpSp>
      <p:grpSp>
        <p:nvGrpSpPr>
          <p:cNvPr id="25" name="Group 24"/>
          <p:cNvGrpSpPr/>
          <p:nvPr/>
        </p:nvGrpSpPr>
        <p:grpSpPr>
          <a:xfrm>
            <a:off x="4280511" y="2626110"/>
            <a:ext cx="598289" cy="1128274"/>
            <a:chOff x="8723330" y="5892056"/>
            <a:chExt cx="1276350" cy="2406984"/>
          </a:xfrm>
          <a:solidFill>
            <a:srgbClr val="5877B6"/>
          </a:solidFill>
          <a:effectLst>
            <a:outerShdw blurRad="292100" dist="317500" dir="16200000" sx="95000" sy="95000" rotWithShape="0">
              <a:prstClr val="black">
                <a:alpha val="40000"/>
              </a:prstClr>
            </a:outerShdw>
          </a:effectLst>
        </p:grpSpPr>
        <p:sp>
          <p:nvSpPr>
            <p:cNvPr id="23" name="Rectangle 22"/>
            <p:cNvSpPr/>
            <p:nvPr/>
          </p:nvSpPr>
          <p:spPr>
            <a:xfrm>
              <a:off x="8963836" y="6513650"/>
              <a:ext cx="795338" cy="1785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4">
                <a:cs typeface="+mn-ea"/>
                <a:sym typeface="+mn-lt"/>
              </a:endParaRPr>
            </a:p>
          </p:txBody>
        </p:sp>
        <p:sp>
          <p:nvSpPr>
            <p:cNvPr id="24" name="Isosceles Triangle 23"/>
            <p:cNvSpPr/>
            <p:nvPr/>
          </p:nvSpPr>
          <p:spPr>
            <a:xfrm>
              <a:off x="8723330" y="5892056"/>
              <a:ext cx="1276350" cy="6215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4" dirty="0">
                <a:cs typeface="+mn-ea"/>
                <a:sym typeface="+mn-lt"/>
              </a:endParaRPr>
            </a:p>
          </p:txBody>
        </p:sp>
      </p:grpSp>
      <p:grpSp>
        <p:nvGrpSpPr>
          <p:cNvPr id="6" name="Group 5"/>
          <p:cNvGrpSpPr/>
          <p:nvPr/>
        </p:nvGrpSpPr>
        <p:grpSpPr>
          <a:xfrm>
            <a:off x="3218697" y="2446013"/>
            <a:ext cx="1237086" cy="1673784"/>
            <a:chOff x="6978406" y="5877886"/>
            <a:chExt cx="2639117" cy="3570739"/>
          </a:xfrm>
          <a:solidFill>
            <a:schemeClr val="accent2"/>
          </a:solidFill>
        </p:grpSpPr>
        <p:grpSp>
          <p:nvGrpSpPr>
            <p:cNvPr id="19" name="Group 18"/>
            <p:cNvGrpSpPr/>
            <p:nvPr/>
          </p:nvGrpSpPr>
          <p:grpSpPr>
            <a:xfrm>
              <a:off x="6978406" y="5877886"/>
              <a:ext cx="2639117" cy="2996084"/>
              <a:chOff x="6795395" y="5739656"/>
              <a:chExt cx="2639117" cy="2996084"/>
            </a:xfrm>
            <a:grpFill/>
            <a:effectLst/>
          </p:grpSpPr>
          <p:sp>
            <p:nvSpPr>
              <p:cNvPr id="16" name="Freeform: Shape 15"/>
              <p:cNvSpPr/>
              <p:nvPr/>
            </p:nvSpPr>
            <p:spPr>
              <a:xfrm>
                <a:off x="6795395" y="6361250"/>
                <a:ext cx="2374490" cy="2374490"/>
              </a:xfrm>
              <a:custGeom>
                <a:avLst/>
                <a:gdLst>
                  <a:gd name="connsiteX0" fmla="*/ 1623945 w 2374490"/>
                  <a:gd name="connsiteY0" fmla="*/ 0 h 2374490"/>
                  <a:gd name="connsiteX1" fmla="*/ 2374490 w 2374490"/>
                  <a:gd name="connsiteY1" fmla="*/ 0 h 2374490"/>
                  <a:gd name="connsiteX2" fmla="*/ 2374490 w 2374490"/>
                  <a:gd name="connsiteY2" fmla="*/ 420855 h 2374490"/>
                  <a:gd name="connsiteX3" fmla="*/ 420855 w 2374490"/>
                  <a:gd name="connsiteY3" fmla="*/ 2374490 h 2374490"/>
                  <a:gd name="connsiteX4" fmla="*/ 0 w 2374490"/>
                  <a:gd name="connsiteY4" fmla="*/ 2374490 h 2374490"/>
                  <a:gd name="connsiteX5" fmla="*/ 0 w 2374490"/>
                  <a:gd name="connsiteY5" fmla="*/ 1623945 h 2374490"/>
                  <a:gd name="connsiteX6" fmla="*/ 438660 w 2374490"/>
                  <a:gd name="connsiteY6" fmla="*/ 1623945 h 2374490"/>
                  <a:gd name="connsiteX7" fmla="*/ 1623945 w 2374490"/>
                  <a:gd name="connsiteY7" fmla="*/ 438660 h 2374490"/>
                  <a:gd name="connsiteX8" fmla="*/ 1623945 w 2374490"/>
                  <a:gd name="connsiteY8" fmla="*/ 0 h 237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490" h="2374490">
                    <a:moveTo>
                      <a:pt x="1623945" y="0"/>
                    </a:moveTo>
                    <a:lnTo>
                      <a:pt x="2374490" y="0"/>
                    </a:lnTo>
                    <a:lnTo>
                      <a:pt x="2374490" y="420855"/>
                    </a:lnTo>
                    <a:cubicBezTo>
                      <a:pt x="2374490" y="1499818"/>
                      <a:pt x="1499818" y="2374490"/>
                      <a:pt x="420855" y="2374490"/>
                    </a:cubicBezTo>
                    <a:lnTo>
                      <a:pt x="0" y="2374490"/>
                    </a:lnTo>
                    <a:lnTo>
                      <a:pt x="0" y="1623945"/>
                    </a:lnTo>
                    <a:lnTo>
                      <a:pt x="438660" y="1623945"/>
                    </a:lnTo>
                    <a:cubicBezTo>
                      <a:pt x="1093275" y="1623945"/>
                      <a:pt x="1623945" y="1093275"/>
                      <a:pt x="1623945" y="438660"/>
                    </a:cubicBezTo>
                    <a:lnTo>
                      <a:pt x="16239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4">
                  <a:cs typeface="+mn-ea"/>
                  <a:sym typeface="+mn-lt"/>
                </a:endParaRPr>
              </a:p>
            </p:txBody>
          </p:sp>
          <p:sp>
            <p:nvSpPr>
              <p:cNvPr id="18" name="Isosceles Triangle 17"/>
              <p:cNvSpPr/>
              <p:nvPr/>
            </p:nvSpPr>
            <p:spPr>
              <a:xfrm>
                <a:off x="8158162" y="5739656"/>
                <a:ext cx="1276350" cy="6215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4" dirty="0">
                  <a:cs typeface="+mn-ea"/>
                  <a:sym typeface="+mn-lt"/>
                </a:endParaRPr>
              </a:p>
            </p:txBody>
          </p:sp>
        </p:grpSp>
        <p:pic>
          <p:nvPicPr>
            <p:cNvPr id="39" name="Picture 3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978427" y="7648625"/>
              <a:ext cx="30375" cy="1800000"/>
            </a:xfrm>
            <a:prstGeom prst="rect">
              <a:avLst/>
            </a:prstGeom>
            <a:grpFill/>
          </p:spPr>
        </p:pic>
      </p:grpSp>
      <p:grpSp>
        <p:nvGrpSpPr>
          <p:cNvPr id="5" name="Group 4"/>
          <p:cNvGrpSpPr/>
          <p:nvPr/>
        </p:nvGrpSpPr>
        <p:grpSpPr>
          <a:xfrm>
            <a:off x="4667730" y="2442336"/>
            <a:ext cx="1238105" cy="1673784"/>
            <a:chOff x="9876393" y="5877886"/>
            <a:chExt cx="2641290" cy="3570739"/>
          </a:xfrm>
          <a:solidFill>
            <a:schemeClr val="accent2"/>
          </a:solidFill>
        </p:grpSpPr>
        <p:grpSp>
          <p:nvGrpSpPr>
            <p:cNvPr id="20" name="Group 19"/>
            <p:cNvGrpSpPr/>
            <p:nvPr/>
          </p:nvGrpSpPr>
          <p:grpSpPr>
            <a:xfrm flipH="1">
              <a:off x="9876393" y="5877886"/>
              <a:ext cx="2639117" cy="2996084"/>
              <a:chOff x="6795395" y="5739656"/>
              <a:chExt cx="2639117" cy="2996084"/>
            </a:xfrm>
            <a:grpFill/>
          </p:grpSpPr>
          <p:sp>
            <p:nvSpPr>
              <p:cNvPr id="21" name="Freeform: Shape 20"/>
              <p:cNvSpPr/>
              <p:nvPr/>
            </p:nvSpPr>
            <p:spPr>
              <a:xfrm>
                <a:off x="6795395" y="6361250"/>
                <a:ext cx="2374490" cy="2374490"/>
              </a:xfrm>
              <a:custGeom>
                <a:avLst/>
                <a:gdLst>
                  <a:gd name="connsiteX0" fmla="*/ 1623945 w 2374490"/>
                  <a:gd name="connsiteY0" fmla="*/ 0 h 2374490"/>
                  <a:gd name="connsiteX1" fmla="*/ 2374490 w 2374490"/>
                  <a:gd name="connsiteY1" fmla="*/ 0 h 2374490"/>
                  <a:gd name="connsiteX2" fmla="*/ 2374490 w 2374490"/>
                  <a:gd name="connsiteY2" fmla="*/ 420855 h 2374490"/>
                  <a:gd name="connsiteX3" fmla="*/ 420855 w 2374490"/>
                  <a:gd name="connsiteY3" fmla="*/ 2374490 h 2374490"/>
                  <a:gd name="connsiteX4" fmla="*/ 0 w 2374490"/>
                  <a:gd name="connsiteY4" fmla="*/ 2374490 h 2374490"/>
                  <a:gd name="connsiteX5" fmla="*/ 0 w 2374490"/>
                  <a:gd name="connsiteY5" fmla="*/ 1623945 h 2374490"/>
                  <a:gd name="connsiteX6" fmla="*/ 438660 w 2374490"/>
                  <a:gd name="connsiteY6" fmla="*/ 1623945 h 2374490"/>
                  <a:gd name="connsiteX7" fmla="*/ 1623945 w 2374490"/>
                  <a:gd name="connsiteY7" fmla="*/ 438660 h 2374490"/>
                  <a:gd name="connsiteX8" fmla="*/ 1623945 w 2374490"/>
                  <a:gd name="connsiteY8" fmla="*/ 0 h 237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490" h="2374490">
                    <a:moveTo>
                      <a:pt x="1623945" y="0"/>
                    </a:moveTo>
                    <a:lnTo>
                      <a:pt x="2374490" y="0"/>
                    </a:lnTo>
                    <a:lnTo>
                      <a:pt x="2374490" y="420855"/>
                    </a:lnTo>
                    <a:cubicBezTo>
                      <a:pt x="2374490" y="1499818"/>
                      <a:pt x="1499818" y="2374490"/>
                      <a:pt x="420855" y="2374490"/>
                    </a:cubicBezTo>
                    <a:lnTo>
                      <a:pt x="0" y="2374490"/>
                    </a:lnTo>
                    <a:lnTo>
                      <a:pt x="0" y="1623945"/>
                    </a:lnTo>
                    <a:lnTo>
                      <a:pt x="438660" y="1623945"/>
                    </a:lnTo>
                    <a:cubicBezTo>
                      <a:pt x="1093275" y="1623945"/>
                      <a:pt x="1623945" y="1093275"/>
                      <a:pt x="1623945" y="438660"/>
                    </a:cubicBezTo>
                    <a:lnTo>
                      <a:pt x="16239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4">
                  <a:cs typeface="+mn-ea"/>
                  <a:sym typeface="+mn-lt"/>
                </a:endParaRPr>
              </a:p>
            </p:txBody>
          </p:sp>
          <p:sp>
            <p:nvSpPr>
              <p:cNvPr id="22" name="Isosceles Triangle 21"/>
              <p:cNvSpPr/>
              <p:nvPr/>
            </p:nvSpPr>
            <p:spPr>
              <a:xfrm>
                <a:off x="8158162" y="5739656"/>
                <a:ext cx="1276350" cy="6215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844">
                  <a:cs typeface="+mn-ea"/>
                  <a:sym typeface="+mn-lt"/>
                </a:endParaRPr>
              </a:p>
            </p:txBody>
          </p:sp>
        </p:grpSp>
        <p:pic>
          <p:nvPicPr>
            <p:cNvPr id="43" name="Picture 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12487308" y="7648625"/>
              <a:ext cx="30375" cy="1800000"/>
            </a:xfrm>
            <a:prstGeom prst="rect">
              <a:avLst/>
            </a:prstGeom>
            <a:grpFill/>
          </p:spPr>
        </p:pic>
      </p:grpSp>
      <p:sp>
        <p:nvSpPr>
          <p:cNvPr id="85" name="TextBox 21">
            <a:extLst>
              <a:ext uri="{FF2B5EF4-FFF2-40B4-BE49-F238E27FC236}">
                <a16:creationId xmlns:a16="http://schemas.microsoft.com/office/drawing/2014/main" id="{0EDE95DD-513E-4E24-9309-2BF14129E50D}"/>
              </a:ext>
            </a:extLst>
          </p:cNvPr>
          <p:cNvSpPr txBox="1"/>
          <p:nvPr/>
        </p:nvSpPr>
        <p:spPr>
          <a:xfrm>
            <a:off x="647700" y="642338"/>
            <a:ext cx="2371725" cy="46166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数据预处理</a:t>
            </a:r>
          </a:p>
        </p:txBody>
      </p:sp>
      <p:pic>
        <p:nvPicPr>
          <p:cNvPr id="4" name="图片 3">
            <a:extLst>
              <a:ext uri="{FF2B5EF4-FFF2-40B4-BE49-F238E27FC236}">
                <a16:creationId xmlns:a16="http://schemas.microsoft.com/office/drawing/2014/main" id="{64FFFE67-9976-8008-61D5-8ADA81A8DFF8}"/>
              </a:ext>
            </a:extLst>
          </p:cNvPr>
          <p:cNvPicPr>
            <a:picLocks noChangeAspect="1"/>
          </p:cNvPicPr>
          <p:nvPr/>
        </p:nvPicPr>
        <p:blipFill>
          <a:blip r:embed="rId3"/>
          <a:stretch>
            <a:fillRect/>
          </a:stretch>
        </p:blipFill>
        <p:spPr>
          <a:xfrm>
            <a:off x="3699019" y="4063174"/>
            <a:ext cx="2055343" cy="1066089"/>
          </a:xfrm>
          <a:prstGeom prst="rect">
            <a:avLst/>
          </a:prstGeom>
        </p:spPr>
      </p:pic>
      <p:pic>
        <p:nvPicPr>
          <p:cNvPr id="10" name="图片 9">
            <a:extLst>
              <a:ext uri="{FF2B5EF4-FFF2-40B4-BE49-F238E27FC236}">
                <a16:creationId xmlns:a16="http://schemas.microsoft.com/office/drawing/2014/main" id="{38D27A9E-0E3D-5AFE-9F35-27D0440C58AA}"/>
              </a:ext>
            </a:extLst>
          </p:cNvPr>
          <p:cNvPicPr>
            <a:picLocks noChangeAspect="1"/>
          </p:cNvPicPr>
          <p:nvPr/>
        </p:nvPicPr>
        <p:blipFill>
          <a:blip r:embed="rId4"/>
          <a:stretch>
            <a:fillRect/>
          </a:stretch>
        </p:blipFill>
        <p:spPr>
          <a:xfrm>
            <a:off x="6014655" y="2375828"/>
            <a:ext cx="2941011" cy="1664169"/>
          </a:xfrm>
          <a:prstGeom prst="rect">
            <a:avLst/>
          </a:prstGeom>
        </p:spPr>
      </p:pic>
      <p:pic>
        <p:nvPicPr>
          <p:cNvPr id="12" name="图片 11">
            <a:extLst>
              <a:ext uri="{FF2B5EF4-FFF2-40B4-BE49-F238E27FC236}">
                <a16:creationId xmlns:a16="http://schemas.microsoft.com/office/drawing/2014/main" id="{060AE852-9DBC-E770-73DB-21A30D4C274F}"/>
              </a:ext>
            </a:extLst>
          </p:cNvPr>
          <p:cNvPicPr>
            <a:picLocks noChangeAspect="1"/>
          </p:cNvPicPr>
          <p:nvPr/>
        </p:nvPicPr>
        <p:blipFill>
          <a:blip r:embed="rId5"/>
          <a:stretch>
            <a:fillRect/>
          </a:stretch>
        </p:blipFill>
        <p:spPr>
          <a:xfrm>
            <a:off x="3218193" y="322710"/>
            <a:ext cx="2785515" cy="1096936"/>
          </a:xfrm>
          <a:prstGeom prst="rect">
            <a:avLst/>
          </a:prstGeom>
        </p:spPr>
      </p:pic>
      <p:pic>
        <p:nvPicPr>
          <p:cNvPr id="17" name="图片 16">
            <a:extLst>
              <a:ext uri="{FF2B5EF4-FFF2-40B4-BE49-F238E27FC236}">
                <a16:creationId xmlns:a16="http://schemas.microsoft.com/office/drawing/2014/main" id="{06EEFDCA-9DFC-5451-26F4-C9503F617028}"/>
              </a:ext>
            </a:extLst>
          </p:cNvPr>
          <p:cNvPicPr>
            <a:picLocks noChangeAspect="1"/>
          </p:cNvPicPr>
          <p:nvPr/>
        </p:nvPicPr>
        <p:blipFill>
          <a:blip r:embed="rId6"/>
          <a:stretch>
            <a:fillRect/>
          </a:stretch>
        </p:blipFill>
        <p:spPr>
          <a:xfrm>
            <a:off x="500455" y="1833659"/>
            <a:ext cx="2638154" cy="1217353"/>
          </a:xfrm>
          <a:prstGeom prst="rect">
            <a:avLst/>
          </a:prstGeom>
        </p:spPr>
      </p:pic>
    </p:spTree>
    <p:extLst>
      <p:ext uri="{BB962C8B-B14F-4D97-AF65-F5344CB8AC3E}">
        <p14:creationId xmlns:p14="http://schemas.microsoft.com/office/powerpoint/2010/main" val="180339794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anim calcmode="lin" valueType="num">
                                      <p:cBhvr>
                                        <p:cTn id="13" dur="500" fill="hold"/>
                                        <p:tgtEl>
                                          <p:spTgt spid="25"/>
                                        </p:tgtEl>
                                        <p:attrNameLst>
                                          <p:attrName>ppt_x</p:attrName>
                                        </p:attrNameLst>
                                      </p:cBhvr>
                                      <p:tavLst>
                                        <p:tav tm="0">
                                          <p:val>
                                            <p:strVal val="#ppt_x"/>
                                          </p:val>
                                        </p:tav>
                                        <p:tav tm="100000">
                                          <p:val>
                                            <p:strVal val="#ppt_x"/>
                                          </p:val>
                                        </p:tav>
                                      </p:tavLst>
                                    </p:anim>
                                    <p:anim calcmode="lin" valueType="num">
                                      <p:cBhvr>
                                        <p:cTn id="14" dur="5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anim calcmode="lin" valueType="num">
                                      <p:cBhvr>
                                        <p:cTn id="23" dur="500" fill="hold"/>
                                        <p:tgtEl>
                                          <p:spTgt spid="5"/>
                                        </p:tgtEl>
                                        <p:attrNameLst>
                                          <p:attrName>ppt_x</p:attrName>
                                        </p:attrNameLst>
                                      </p:cBhvr>
                                      <p:tavLst>
                                        <p:tav tm="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352D612-C567-4F59-B99B-74B394D67A8F}"/>
              </a:ext>
            </a:extLst>
          </p:cNvPr>
          <p:cNvSpPr/>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3">
            <a:extLst>
              <a:ext uri="{FF2B5EF4-FFF2-40B4-BE49-F238E27FC236}">
                <a16:creationId xmlns:a16="http://schemas.microsoft.com/office/drawing/2014/main" id="{7226E514-CE33-4199-AEAB-EE9ADDAB9C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362" y="806519"/>
            <a:ext cx="3190875" cy="3276600"/>
          </a:xfrm>
          <a:prstGeom prst="rect">
            <a:avLst/>
          </a:prstGeom>
        </p:spPr>
      </p:pic>
      <p:sp>
        <p:nvSpPr>
          <p:cNvPr id="6" name="TextBox 21">
            <a:extLst>
              <a:ext uri="{FF2B5EF4-FFF2-40B4-BE49-F238E27FC236}">
                <a16:creationId xmlns:a16="http://schemas.microsoft.com/office/drawing/2014/main" id="{8C930C76-4380-4F6B-BF54-0EB9C2A5BE2D}"/>
              </a:ext>
            </a:extLst>
          </p:cNvPr>
          <p:cNvSpPr txBox="1"/>
          <p:nvPr/>
        </p:nvSpPr>
        <p:spPr>
          <a:xfrm>
            <a:off x="4572000" y="2487443"/>
            <a:ext cx="3420587" cy="707886"/>
          </a:xfrm>
          <a:prstGeom prst="rect">
            <a:avLst/>
          </a:prstGeom>
          <a:noFill/>
        </p:spPr>
        <p:txBody>
          <a:bodyPr wrap="square" rtlCol="0">
            <a:spAutoFit/>
          </a:bodyPr>
          <a:lstStyle/>
          <a:p>
            <a:r>
              <a:rPr lang="zh-CN" altLang="en-US" sz="4000" b="1" dirty="0">
                <a:solidFill>
                  <a:schemeClr val="bg1"/>
                </a:solidFill>
                <a:effectLst>
                  <a:outerShdw blurRad="254000" dist="101600" dir="5400000" algn="ctr" rotWithShape="0">
                    <a:srgbClr val="000000">
                      <a:alpha val="15000"/>
                    </a:srgbClr>
                  </a:outerShdw>
                </a:effectLst>
                <a:cs typeface="+mn-ea"/>
                <a:sym typeface="+mn-lt"/>
              </a:rPr>
              <a:t>模型建立</a:t>
            </a:r>
            <a:endParaRPr lang="id-ID" sz="3600" b="1" dirty="0">
              <a:solidFill>
                <a:schemeClr val="bg1"/>
              </a:solidFill>
              <a:effectLst>
                <a:outerShdw blurRad="254000" dist="101600" dir="5400000" algn="ctr" rotWithShape="0">
                  <a:srgbClr val="000000">
                    <a:alpha val="15000"/>
                  </a:srgbClr>
                </a:outerShdw>
              </a:effectLst>
              <a:cs typeface="+mn-ea"/>
              <a:sym typeface="+mn-lt"/>
            </a:endParaRPr>
          </a:p>
        </p:txBody>
      </p:sp>
      <p:sp>
        <p:nvSpPr>
          <p:cNvPr id="7" name="TextBox 21">
            <a:extLst>
              <a:ext uri="{FF2B5EF4-FFF2-40B4-BE49-F238E27FC236}">
                <a16:creationId xmlns:a16="http://schemas.microsoft.com/office/drawing/2014/main" id="{03A8D603-32C6-412D-8F30-56FABCB9C515}"/>
              </a:ext>
            </a:extLst>
          </p:cNvPr>
          <p:cNvSpPr txBox="1"/>
          <p:nvPr/>
        </p:nvSpPr>
        <p:spPr>
          <a:xfrm>
            <a:off x="4622799" y="2127632"/>
            <a:ext cx="2063751" cy="369332"/>
          </a:xfrm>
          <a:prstGeom prst="rect">
            <a:avLst/>
          </a:prstGeom>
          <a:noFill/>
        </p:spPr>
        <p:txBody>
          <a:bodyPr wrap="square" rtlCol="0">
            <a:spAutoFit/>
          </a:bodyPr>
          <a:lstStyle/>
          <a:p>
            <a:r>
              <a:rPr lang="en-US" altLang="zh-CN" b="1" dirty="0">
                <a:solidFill>
                  <a:schemeClr val="bg1"/>
                </a:solidFill>
                <a:effectLst>
                  <a:outerShdw blurRad="254000" dist="101600" dir="5400000" algn="ctr" rotWithShape="0">
                    <a:srgbClr val="000000">
                      <a:alpha val="15000"/>
                    </a:srgbClr>
                  </a:outerShdw>
                </a:effectLst>
                <a:cs typeface="+mn-ea"/>
                <a:sym typeface="+mn-lt"/>
              </a:rPr>
              <a:t>PART     03</a:t>
            </a:r>
            <a:endParaRPr lang="id-ID" sz="1600" b="1" dirty="0">
              <a:solidFill>
                <a:schemeClr val="bg1"/>
              </a:solidFill>
              <a:effectLst>
                <a:outerShdw blurRad="254000" dist="101600" dir="5400000" algn="ctr" rotWithShape="0">
                  <a:srgbClr val="000000">
                    <a:alpha val="15000"/>
                  </a:srgbClr>
                </a:outerShdw>
              </a:effectLst>
              <a:cs typeface="+mn-ea"/>
              <a:sym typeface="+mn-lt"/>
            </a:endParaRPr>
          </a:p>
        </p:txBody>
      </p:sp>
    </p:spTree>
    <p:extLst>
      <p:ext uri="{BB962C8B-B14F-4D97-AF65-F5344CB8AC3E}">
        <p14:creationId xmlns:p14="http://schemas.microsoft.com/office/powerpoint/2010/main" val="75778563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3679276867"/>
              </p:ext>
            </p:extLst>
          </p:nvPr>
        </p:nvGraphicFramePr>
        <p:xfrm>
          <a:off x="428625" y="1183515"/>
          <a:ext cx="3086100" cy="1615178"/>
        </p:xfrm>
        <a:graphic>
          <a:graphicData uri="http://schemas.openxmlformats.org/drawingml/2006/chart">
            <c:chart xmlns:c="http://schemas.openxmlformats.org/drawingml/2006/chart" xmlns:r="http://schemas.openxmlformats.org/officeDocument/2006/relationships" r:id="rId2"/>
          </a:graphicData>
        </a:graphic>
      </p:graphicFrame>
      <p:sp>
        <p:nvSpPr>
          <p:cNvPr id="34" name="TextBox 21">
            <a:extLst>
              <a:ext uri="{FF2B5EF4-FFF2-40B4-BE49-F238E27FC236}">
                <a16:creationId xmlns:a16="http://schemas.microsoft.com/office/drawing/2014/main" id="{FC26079D-BC8C-42C8-9FC3-BF9556E5FF5F}"/>
              </a:ext>
            </a:extLst>
          </p:cNvPr>
          <p:cNvSpPr txBox="1"/>
          <p:nvPr/>
        </p:nvSpPr>
        <p:spPr>
          <a:xfrm>
            <a:off x="180447" y="399420"/>
            <a:ext cx="5326385" cy="461665"/>
          </a:xfrm>
          <a:prstGeom prst="rect">
            <a:avLst/>
          </a:prstGeom>
          <a:noFill/>
        </p:spPr>
        <p:txBody>
          <a:bodyPr wrap="square" rtlCol="0">
            <a:spAutoFit/>
          </a:bodyPr>
          <a:lstStyle/>
          <a:p>
            <a:pPr algn="ctr"/>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泰坦尼克号乘客生存预测模型</a:t>
            </a:r>
          </a:p>
        </p:txBody>
      </p:sp>
      <p:pic>
        <p:nvPicPr>
          <p:cNvPr id="3" name="图片 2">
            <a:extLst>
              <a:ext uri="{FF2B5EF4-FFF2-40B4-BE49-F238E27FC236}">
                <a16:creationId xmlns:a16="http://schemas.microsoft.com/office/drawing/2014/main" id="{E45C6B09-AF31-2120-12AF-F8539A53B04A}"/>
              </a:ext>
            </a:extLst>
          </p:cNvPr>
          <p:cNvPicPr>
            <a:picLocks noChangeAspect="1"/>
          </p:cNvPicPr>
          <p:nvPr/>
        </p:nvPicPr>
        <p:blipFill>
          <a:blip r:embed="rId3"/>
          <a:stretch>
            <a:fillRect/>
          </a:stretch>
        </p:blipFill>
        <p:spPr>
          <a:xfrm>
            <a:off x="1461406" y="1661433"/>
            <a:ext cx="6124769" cy="2383045"/>
          </a:xfrm>
          <a:prstGeom prst="rect">
            <a:avLst/>
          </a:prstGeom>
        </p:spPr>
      </p:pic>
      <p:sp>
        <p:nvSpPr>
          <p:cNvPr id="4" name="矩形 3">
            <a:extLst>
              <a:ext uri="{FF2B5EF4-FFF2-40B4-BE49-F238E27FC236}">
                <a16:creationId xmlns:a16="http://schemas.microsoft.com/office/drawing/2014/main" id="{27560E5C-B175-FA50-0AC0-EFF00CC8BE59}"/>
              </a:ext>
            </a:extLst>
          </p:cNvPr>
          <p:cNvSpPr/>
          <p:nvPr/>
        </p:nvSpPr>
        <p:spPr>
          <a:xfrm>
            <a:off x="3584121" y="1926771"/>
            <a:ext cx="2196193" cy="228600"/>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357769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428625" y="1183515"/>
          <a:ext cx="3086100" cy="1615178"/>
        </p:xfrm>
        <a:graphic>
          <a:graphicData uri="http://schemas.openxmlformats.org/drawingml/2006/chart">
            <c:chart xmlns:c="http://schemas.openxmlformats.org/drawingml/2006/chart" xmlns:r="http://schemas.openxmlformats.org/officeDocument/2006/relationships" r:id="rId2"/>
          </a:graphicData>
        </a:graphic>
      </p:graphicFrame>
      <p:sp>
        <p:nvSpPr>
          <p:cNvPr id="34" name="TextBox 21">
            <a:extLst>
              <a:ext uri="{FF2B5EF4-FFF2-40B4-BE49-F238E27FC236}">
                <a16:creationId xmlns:a16="http://schemas.microsoft.com/office/drawing/2014/main" id="{FC26079D-BC8C-42C8-9FC3-BF9556E5FF5F}"/>
              </a:ext>
            </a:extLst>
          </p:cNvPr>
          <p:cNvSpPr txBox="1"/>
          <p:nvPr/>
        </p:nvSpPr>
        <p:spPr>
          <a:xfrm>
            <a:off x="180447" y="399420"/>
            <a:ext cx="5326385" cy="461665"/>
          </a:xfrm>
          <a:prstGeom prst="rect">
            <a:avLst/>
          </a:prstGeom>
          <a:noFill/>
        </p:spPr>
        <p:txBody>
          <a:bodyPr wrap="square" rtlCol="0">
            <a:spAutoFit/>
          </a:bodyPr>
          <a:lstStyle/>
          <a:p>
            <a:pPr algn="ctr"/>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泰坦尼克号乘客生存预测模型</a:t>
            </a:r>
          </a:p>
        </p:txBody>
      </p:sp>
      <p:pic>
        <p:nvPicPr>
          <p:cNvPr id="6" name="图片 5">
            <a:extLst>
              <a:ext uri="{FF2B5EF4-FFF2-40B4-BE49-F238E27FC236}">
                <a16:creationId xmlns:a16="http://schemas.microsoft.com/office/drawing/2014/main" id="{33FB03C7-131D-4B4D-75A2-DB7A094FA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607" y="1100139"/>
            <a:ext cx="5618786" cy="3643941"/>
          </a:xfrm>
          <a:prstGeom prst="rect">
            <a:avLst/>
          </a:prstGeom>
        </p:spPr>
      </p:pic>
    </p:spTree>
    <p:extLst>
      <p:ext uri="{BB962C8B-B14F-4D97-AF65-F5344CB8AC3E}">
        <p14:creationId xmlns:p14="http://schemas.microsoft.com/office/powerpoint/2010/main" val="359961810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428625" y="1183515"/>
          <a:ext cx="3086100" cy="1615178"/>
        </p:xfrm>
        <a:graphic>
          <a:graphicData uri="http://schemas.openxmlformats.org/drawingml/2006/chart">
            <c:chart xmlns:c="http://schemas.openxmlformats.org/drawingml/2006/chart" xmlns:r="http://schemas.openxmlformats.org/officeDocument/2006/relationships" r:id="rId2"/>
          </a:graphicData>
        </a:graphic>
      </p:graphicFrame>
      <p:sp>
        <p:nvSpPr>
          <p:cNvPr id="34" name="TextBox 21">
            <a:extLst>
              <a:ext uri="{FF2B5EF4-FFF2-40B4-BE49-F238E27FC236}">
                <a16:creationId xmlns:a16="http://schemas.microsoft.com/office/drawing/2014/main" id="{FC26079D-BC8C-42C8-9FC3-BF9556E5FF5F}"/>
              </a:ext>
            </a:extLst>
          </p:cNvPr>
          <p:cNvSpPr txBox="1"/>
          <p:nvPr/>
        </p:nvSpPr>
        <p:spPr>
          <a:xfrm>
            <a:off x="180447" y="399420"/>
            <a:ext cx="5326385" cy="461665"/>
          </a:xfrm>
          <a:prstGeom prst="rect">
            <a:avLst/>
          </a:prstGeom>
          <a:noFill/>
        </p:spPr>
        <p:txBody>
          <a:bodyPr wrap="square" rtlCol="0">
            <a:spAutoFit/>
          </a:bodyPr>
          <a:lstStyle/>
          <a:p>
            <a:pPr algn="ctr"/>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泰坦尼克号乘客生存预测模型评估</a:t>
            </a:r>
          </a:p>
        </p:txBody>
      </p:sp>
      <p:sp>
        <p:nvSpPr>
          <p:cNvPr id="3" name="文本框 2">
            <a:extLst>
              <a:ext uri="{FF2B5EF4-FFF2-40B4-BE49-F238E27FC236}">
                <a16:creationId xmlns:a16="http://schemas.microsoft.com/office/drawing/2014/main" id="{ED7B3C04-0224-E4DD-546A-34B703701BE9}"/>
              </a:ext>
            </a:extLst>
          </p:cNvPr>
          <p:cNvSpPr txBox="1"/>
          <p:nvPr/>
        </p:nvSpPr>
        <p:spPr>
          <a:xfrm>
            <a:off x="851532" y="1248902"/>
            <a:ext cx="5326385" cy="400110"/>
          </a:xfrm>
          <a:prstGeom prst="rect">
            <a:avLst/>
          </a:prstGeom>
          <a:noFill/>
        </p:spPr>
        <p:txBody>
          <a:bodyPr wrap="square">
            <a:spAutoFit/>
          </a:bodyPr>
          <a:lstStyle/>
          <a:p>
            <a:r>
              <a:rPr lang="zh-CN" altLang="en-US" sz="1000" dirty="0">
                <a:solidFill>
                  <a:schemeClr val="tx2"/>
                </a:solidFill>
                <a:cs typeface="+mn-ea"/>
              </a:rPr>
              <a:t>混淆矩阵对角线</a:t>
            </a:r>
            <a:r>
              <a:rPr lang="en-US" altLang="zh-CN" sz="1000" dirty="0">
                <a:solidFill>
                  <a:schemeClr val="tx2"/>
                </a:solidFill>
                <a:cs typeface="+mn-ea"/>
              </a:rPr>
              <a:t>(</a:t>
            </a:r>
            <a:r>
              <a:rPr lang="zh-CN" altLang="en-US" sz="1000" dirty="0">
                <a:solidFill>
                  <a:schemeClr val="tx2"/>
                </a:solidFill>
                <a:cs typeface="+mn-ea"/>
              </a:rPr>
              <a:t>左上到右下</a:t>
            </a:r>
            <a:r>
              <a:rPr lang="en-US" altLang="zh-CN" sz="1000" dirty="0">
                <a:solidFill>
                  <a:schemeClr val="tx2"/>
                </a:solidFill>
                <a:cs typeface="+mn-ea"/>
              </a:rPr>
              <a:t>)</a:t>
            </a:r>
            <a:r>
              <a:rPr lang="zh-CN" altLang="en-US" sz="1000" dirty="0">
                <a:solidFill>
                  <a:schemeClr val="tx2"/>
                </a:solidFill>
                <a:cs typeface="+mn-ea"/>
              </a:rPr>
              <a:t>上显示较深的颜色，而非对角线上的颜色较浅，</a:t>
            </a:r>
            <a:r>
              <a:rPr lang="en-US" altLang="zh-CN" sz="1000" dirty="0">
                <a:solidFill>
                  <a:schemeClr val="tx2"/>
                </a:solidFill>
                <a:cs typeface="+mn-ea"/>
              </a:rPr>
              <a:t>ROC</a:t>
            </a:r>
            <a:r>
              <a:rPr lang="zh-CN" altLang="en-US" sz="1000" dirty="0">
                <a:solidFill>
                  <a:schemeClr val="tx2"/>
                </a:solidFill>
                <a:cs typeface="+mn-ea"/>
              </a:rPr>
              <a:t>曲线靠近左侧和上侧边缘，</a:t>
            </a:r>
            <a:r>
              <a:rPr lang="en-US" altLang="zh-CN" sz="1000" dirty="0">
                <a:solidFill>
                  <a:schemeClr val="tx2"/>
                </a:solidFill>
                <a:cs typeface="+mn-ea"/>
              </a:rPr>
              <a:t>AUC=0.855</a:t>
            </a:r>
            <a:r>
              <a:rPr lang="zh-CN" altLang="en-US" sz="1000" dirty="0">
                <a:solidFill>
                  <a:schemeClr val="tx2"/>
                </a:solidFill>
                <a:cs typeface="+mn-ea"/>
              </a:rPr>
              <a:t>接近</a:t>
            </a:r>
            <a:r>
              <a:rPr lang="en-US" altLang="zh-CN" sz="1000" dirty="0">
                <a:solidFill>
                  <a:schemeClr val="tx2"/>
                </a:solidFill>
                <a:cs typeface="+mn-ea"/>
              </a:rPr>
              <a:t>1</a:t>
            </a:r>
            <a:r>
              <a:rPr lang="zh-CN" altLang="en-US" sz="1000" dirty="0">
                <a:solidFill>
                  <a:schemeClr val="tx2"/>
                </a:solidFill>
                <a:cs typeface="+mn-ea"/>
              </a:rPr>
              <a:t>，表明模型具有良好的区分能力。</a:t>
            </a:r>
          </a:p>
        </p:txBody>
      </p:sp>
      <p:pic>
        <p:nvPicPr>
          <p:cNvPr id="6" name="图片 5">
            <a:extLst>
              <a:ext uri="{FF2B5EF4-FFF2-40B4-BE49-F238E27FC236}">
                <a16:creationId xmlns:a16="http://schemas.microsoft.com/office/drawing/2014/main" id="{AF75F0E8-D653-570A-4DD3-CC7809FAA5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445" y="1942796"/>
            <a:ext cx="5506832" cy="2487428"/>
          </a:xfrm>
          <a:prstGeom prst="rect">
            <a:avLst/>
          </a:prstGeom>
        </p:spPr>
      </p:pic>
      <p:pic>
        <p:nvPicPr>
          <p:cNvPr id="8" name="图片 7">
            <a:extLst>
              <a:ext uri="{FF2B5EF4-FFF2-40B4-BE49-F238E27FC236}">
                <a16:creationId xmlns:a16="http://schemas.microsoft.com/office/drawing/2014/main" id="{98C4A0CB-CB63-D3A9-AC8D-F51E9F586C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6011" y="1883139"/>
            <a:ext cx="4603812" cy="2860941"/>
          </a:xfrm>
          <a:prstGeom prst="rect">
            <a:avLst/>
          </a:prstGeom>
        </p:spPr>
      </p:pic>
    </p:spTree>
    <p:extLst>
      <p:ext uri="{BB962C8B-B14F-4D97-AF65-F5344CB8AC3E}">
        <p14:creationId xmlns:p14="http://schemas.microsoft.com/office/powerpoint/2010/main" val="229048912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3D6F9FDB-1719-4A6C-A16C-1016A5D7041F}"/>
              </a:ext>
            </a:extLst>
          </p:cNvPr>
          <p:cNvSpPr/>
          <p:nvPr/>
        </p:nvSpPr>
        <p:spPr>
          <a:xfrm flipH="1">
            <a:off x="7672387" y="3671887"/>
            <a:ext cx="1471613" cy="1471613"/>
          </a:xfrm>
          <a:custGeom>
            <a:avLst/>
            <a:gdLst>
              <a:gd name="connsiteX0" fmla="*/ 0 w 2133600"/>
              <a:gd name="connsiteY0" fmla="*/ 2133600 h 2133600"/>
              <a:gd name="connsiteX1" fmla="*/ 0 w 2133600"/>
              <a:gd name="connsiteY1" fmla="*/ 0 h 2133600"/>
              <a:gd name="connsiteX2" fmla="*/ 2133600 w 2133600"/>
              <a:gd name="connsiteY2" fmla="*/ 2133600 h 2133600"/>
              <a:gd name="connsiteX3" fmla="*/ 0 w 2133600"/>
              <a:gd name="connsiteY3" fmla="*/ 2133600 h 2133600"/>
              <a:gd name="connsiteX0" fmla="*/ 0 w 2133600"/>
              <a:gd name="connsiteY0" fmla="*/ 2133600 h 2133600"/>
              <a:gd name="connsiteX1" fmla="*/ 0 w 2133600"/>
              <a:gd name="connsiteY1" fmla="*/ 0 h 2133600"/>
              <a:gd name="connsiteX2" fmla="*/ 2133600 w 2133600"/>
              <a:gd name="connsiteY2" fmla="*/ 2133600 h 2133600"/>
              <a:gd name="connsiteX3" fmla="*/ 0 w 2133600"/>
              <a:gd name="connsiteY3" fmla="*/ 2133600 h 2133600"/>
              <a:gd name="connsiteX0" fmla="*/ 0 w 2133600"/>
              <a:gd name="connsiteY0" fmla="*/ 2133600 h 2133600"/>
              <a:gd name="connsiteX1" fmla="*/ 0 w 2133600"/>
              <a:gd name="connsiteY1" fmla="*/ 0 h 2133600"/>
              <a:gd name="connsiteX2" fmla="*/ 2133600 w 2133600"/>
              <a:gd name="connsiteY2" fmla="*/ 2133600 h 2133600"/>
              <a:gd name="connsiteX3" fmla="*/ 0 w 2133600"/>
              <a:gd name="connsiteY3" fmla="*/ 2133600 h 2133600"/>
              <a:gd name="connsiteX0" fmla="*/ 0 w 2133600"/>
              <a:gd name="connsiteY0" fmla="*/ 2133600 h 2133600"/>
              <a:gd name="connsiteX1" fmla="*/ 0 w 2133600"/>
              <a:gd name="connsiteY1" fmla="*/ 0 h 2133600"/>
              <a:gd name="connsiteX2" fmla="*/ 2133600 w 2133600"/>
              <a:gd name="connsiteY2" fmla="*/ 2133600 h 2133600"/>
              <a:gd name="connsiteX3" fmla="*/ 0 w 2133600"/>
              <a:gd name="connsiteY3" fmla="*/ 2133600 h 2133600"/>
              <a:gd name="connsiteX0" fmla="*/ 0 w 2133600"/>
              <a:gd name="connsiteY0" fmla="*/ 2133600 h 2133600"/>
              <a:gd name="connsiteX1" fmla="*/ 0 w 2133600"/>
              <a:gd name="connsiteY1" fmla="*/ 0 h 2133600"/>
              <a:gd name="connsiteX2" fmla="*/ 2133600 w 2133600"/>
              <a:gd name="connsiteY2" fmla="*/ 2133600 h 2133600"/>
              <a:gd name="connsiteX3" fmla="*/ 0 w 2133600"/>
              <a:gd name="connsiteY3" fmla="*/ 2133600 h 2133600"/>
              <a:gd name="connsiteX0" fmla="*/ 0 w 2133600"/>
              <a:gd name="connsiteY0" fmla="*/ 2133600 h 2133600"/>
              <a:gd name="connsiteX1" fmla="*/ 0 w 2133600"/>
              <a:gd name="connsiteY1" fmla="*/ 0 h 2133600"/>
              <a:gd name="connsiteX2" fmla="*/ 2133600 w 2133600"/>
              <a:gd name="connsiteY2" fmla="*/ 2133600 h 2133600"/>
              <a:gd name="connsiteX3" fmla="*/ 0 w 2133600"/>
              <a:gd name="connsiteY3" fmla="*/ 2133600 h 2133600"/>
              <a:gd name="connsiteX0" fmla="*/ 0 w 2133600"/>
              <a:gd name="connsiteY0" fmla="*/ 2133600 h 2133600"/>
              <a:gd name="connsiteX1" fmla="*/ 0 w 2133600"/>
              <a:gd name="connsiteY1" fmla="*/ 0 h 2133600"/>
              <a:gd name="connsiteX2" fmla="*/ 2133600 w 2133600"/>
              <a:gd name="connsiteY2" fmla="*/ 2133600 h 2133600"/>
              <a:gd name="connsiteX3" fmla="*/ 0 w 2133600"/>
              <a:gd name="connsiteY3" fmla="*/ 2133600 h 2133600"/>
              <a:gd name="connsiteX0" fmla="*/ 0 w 2133600"/>
              <a:gd name="connsiteY0" fmla="*/ 2133600 h 2133600"/>
              <a:gd name="connsiteX1" fmla="*/ 0 w 2133600"/>
              <a:gd name="connsiteY1" fmla="*/ 0 h 2133600"/>
              <a:gd name="connsiteX2" fmla="*/ 2133600 w 2133600"/>
              <a:gd name="connsiteY2" fmla="*/ 2133600 h 2133600"/>
              <a:gd name="connsiteX3" fmla="*/ 0 w 2133600"/>
              <a:gd name="connsiteY3" fmla="*/ 2133600 h 2133600"/>
              <a:gd name="connsiteX0" fmla="*/ 0 w 2133600"/>
              <a:gd name="connsiteY0" fmla="*/ 2133600 h 2133600"/>
              <a:gd name="connsiteX1" fmla="*/ 0 w 2133600"/>
              <a:gd name="connsiteY1" fmla="*/ 0 h 2133600"/>
              <a:gd name="connsiteX2" fmla="*/ 2133600 w 2133600"/>
              <a:gd name="connsiteY2" fmla="*/ 2133600 h 2133600"/>
              <a:gd name="connsiteX3" fmla="*/ 0 w 2133600"/>
              <a:gd name="connsiteY3" fmla="*/ 2133600 h 2133600"/>
              <a:gd name="connsiteX0" fmla="*/ 0 w 2133600"/>
              <a:gd name="connsiteY0" fmla="*/ 2133600 h 2133600"/>
              <a:gd name="connsiteX1" fmla="*/ 0 w 2133600"/>
              <a:gd name="connsiteY1" fmla="*/ 0 h 2133600"/>
              <a:gd name="connsiteX2" fmla="*/ 2133600 w 2133600"/>
              <a:gd name="connsiteY2" fmla="*/ 2133600 h 2133600"/>
              <a:gd name="connsiteX3" fmla="*/ 0 w 2133600"/>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2133600" h="2133600">
                <a:moveTo>
                  <a:pt x="0" y="2133600"/>
                </a:moveTo>
                <a:lnTo>
                  <a:pt x="0" y="0"/>
                </a:lnTo>
                <a:cubicBezTo>
                  <a:pt x="554294" y="1266723"/>
                  <a:pt x="1618215" y="1064480"/>
                  <a:pt x="2133600" y="2133600"/>
                </a:cubicBezTo>
                <a:lnTo>
                  <a:pt x="0" y="2133600"/>
                </a:lnTo>
                <a:close/>
              </a:path>
            </a:pathLst>
          </a:custGeom>
          <a:gradFill>
            <a:gsLst>
              <a:gs pos="65000">
                <a:srgbClr val="5877B6">
                  <a:lumMod val="80000"/>
                  <a:lumOff val="20000"/>
                </a:srgbClr>
              </a:gs>
              <a:gs pos="0">
                <a:srgbClr val="465E9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cs typeface="+mn-ea"/>
              <a:sym typeface="+mn-lt"/>
            </a:endParaRPr>
          </a:p>
        </p:txBody>
      </p:sp>
      <p:sp>
        <p:nvSpPr>
          <p:cNvPr id="20" name="TextBox 19">
            <a:extLst>
              <a:ext uri="{FF2B5EF4-FFF2-40B4-BE49-F238E27FC236}">
                <a16:creationId xmlns:a16="http://schemas.microsoft.com/office/drawing/2014/main" id="{706B1D15-C77D-4B32-B85F-A7EE8531FBB4}"/>
              </a:ext>
            </a:extLst>
          </p:cNvPr>
          <p:cNvSpPr txBox="1"/>
          <p:nvPr/>
        </p:nvSpPr>
        <p:spPr>
          <a:xfrm>
            <a:off x="3630011" y="1323905"/>
            <a:ext cx="532517" cy="553998"/>
          </a:xfrm>
          <a:prstGeom prst="rect">
            <a:avLst/>
          </a:prstGeom>
          <a:noFill/>
        </p:spPr>
        <p:txBody>
          <a:bodyPr wrap="square" rtlCol="0">
            <a:spAutoFit/>
          </a:bodyPr>
          <a:lstStyle/>
          <a:p>
            <a:pPr algn="r"/>
            <a:r>
              <a:rPr lang="id-ID" sz="3000" b="1" dirty="0">
                <a:gradFill>
                  <a:gsLst>
                    <a:gs pos="0">
                      <a:srgbClr val="5877B6">
                        <a:lumMod val="80000"/>
                        <a:lumOff val="20000"/>
                      </a:srgbClr>
                    </a:gs>
                    <a:gs pos="84000">
                      <a:srgbClr val="465E96"/>
                    </a:gs>
                  </a:gsLst>
                  <a:lin ang="2700000" scaled="0"/>
                </a:gradFill>
                <a:cs typeface="+mn-ea"/>
                <a:sym typeface="+mn-lt"/>
              </a:rPr>
              <a:t>1</a:t>
            </a:r>
            <a:r>
              <a:rPr lang="en-US" sz="3000" b="1" dirty="0">
                <a:gradFill>
                  <a:gsLst>
                    <a:gs pos="0">
                      <a:srgbClr val="5877B6">
                        <a:lumMod val="80000"/>
                        <a:lumOff val="20000"/>
                      </a:srgbClr>
                    </a:gs>
                    <a:gs pos="84000">
                      <a:srgbClr val="465E96"/>
                    </a:gs>
                  </a:gsLst>
                  <a:lin ang="2700000" scaled="0"/>
                </a:gradFill>
                <a:cs typeface="+mn-ea"/>
                <a:sym typeface="+mn-lt"/>
              </a:rPr>
              <a:t>.</a:t>
            </a:r>
          </a:p>
        </p:txBody>
      </p:sp>
      <p:sp>
        <p:nvSpPr>
          <p:cNvPr id="26" name="TextBox 25">
            <a:extLst>
              <a:ext uri="{FF2B5EF4-FFF2-40B4-BE49-F238E27FC236}">
                <a16:creationId xmlns:a16="http://schemas.microsoft.com/office/drawing/2014/main" id="{8374BE13-F9B4-45D0-A16F-7A2F08349618}"/>
              </a:ext>
            </a:extLst>
          </p:cNvPr>
          <p:cNvSpPr txBox="1"/>
          <p:nvPr/>
        </p:nvSpPr>
        <p:spPr>
          <a:xfrm>
            <a:off x="4145283" y="1478887"/>
            <a:ext cx="902811" cy="307777"/>
          </a:xfrm>
          <a:prstGeom prst="rect">
            <a:avLst/>
          </a:prstGeom>
          <a:noFill/>
        </p:spPr>
        <p:txBody>
          <a:bodyPr wrap="square" rtlCol="0">
            <a:spAutoFit/>
          </a:bodyPr>
          <a:lstStyle/>
          <a:p>
            <a:r>
              <a:rPr lang="zh-CN" altLang="en-US" sz="1400" b="1" dirty="0">
                <a:gradFill>
                  <a:gsLst>
                    <a:gs pos="0">
                      <a:srgbClr val="5877B6">
                        <a:lumMod val="80000"/>
                        <a:lumOff val="20000"/>
                      </a:srgbClr>
                    </a:gs>
                    <a:gs pos="84000">
                      <a:srgbClr val="465E96"/>
                    </a:gs>
                  </a:gsLst>
                  <a:lin ang="5400000" scaled="0"/>
                </a:gradFill>
                <a:cs typeface="+mn-ea"/>
                <a:sym typeface="+mn-lt"/>
              </a:rPr>
              <a:t>船舱等级</a:t>
            </a:r>
            <a:endParaRPr lang="id-ID" sz="1400" b="1" dirty="0">
              <a:gradFill>
                <a:gsLst>
                  <a:gs pos="0">
                    <a:srgbClr val="5877B6">
                      <a:lumMod val="80000"/>
                      <a:lumOff val="20000"/>
                    </a:srgbClr>
                  </a:gs>
                  <a:gs pos="84000">
                    <a:srgbClr val="465E96"/>
                  </a:gs>
                </a:gsLst>
                <a:lin ang="5400000" scaled="0"/>
              </a:gradFill>
              <a:cs typeface="+mn-ea"/>
              <a:sym typeface="+mn-lt"/>
            </a:endParaRPr>
          </a:p>
        </p:txBody>
      </p:sp>
      <p:sp>
        <p:nvSpPr>
          <p:cNvPr id="27" name="Rectangle 26">
            <a:extLst>
              <a:ext uri="{FF2B5EF4-FFF2-40B4-BE49-F238E27FC236}">
                <a16:creationId xmlns:a16="http://schemas.microsoft.com/office/drawing/2014/main" id="{76241677-5575-404A-8059-A6BD21502E6F}"/>
              </a:ext>
            </a:extLst>
          </p:cNvPr>
          <p:cNvSpPr/>
          <p:nvPr/>
        </p:nvSpPr>
        <p:spPr>
          <a:xfrm flipH="1">
            <a:off x="4145280" y="1735362"/>
            <a:ext cx="4149634" cy="570284"/>
          </a:xfrm>
          <a:prstGeom prst="rect">
            <a:avLst/>
          </a:prstGeom>
        </p:spPr>
        <p:txBody>
          <a:bodyPr wrap="square">
            <a:spAutoFit/>
          </a:bodyPr>
          <a:lstStyle/>
          <a:p>
            <a:pPr>
              <a:lnSpc>
                <a:spcPct val="150000"/>
              </a:lnSpc>
            </a:pPr>
            <a:r>
              <a:rPr lang="zh-CN" altLang="en-US" sz="1100" dirty="0">
                <a:solidFill>
                  <a:schemeClr val="bg1">
                    <a:lumMod val="50000"/>
                  </a:schemeClr>
                </a:solidFill>
                <a:cs typeface="+mn-ea"/>
                <a:sym typeface="+mn-lt"/>
              </a:rPr>
              <a:t>一等舱的乘客存活率高于二等舱和三等舱的乘客。这可能是因为一等舱的乘客在船上有更好的位置和更快的逃生渠道。</a:t>
            </a:r>
          </a:p>
        </p:txBody>
      </p:sp>
      <p:sp>
        <p:nvSpPr>
          <p:cNvPr id="21" name="TextBox 20">
            <a:extLst>
              <a:ext uri="{FF2B5EF4-FFF2-40B4-BE49-F238E27FC236}">
                <a16:creationId xmlns:a16="http://schemas.microsoft.com/office/drawing/2014/main" id="{97A6B021-140B-4D12-9AB5-EB733F0537BF}"/>
              </a:ext>
            </a:extLst>
          </p:cNvPr>
          <p:cNvSpPr txBox="1"/>
          <p:nvPr/>
        </p:nvSpPr>
        <p:spPr>
          <a:xfrm>
            <a:off x="2222533" y="2194506"/>
            <a:ext cx="532517" cy="553998"/>
          </a:xfrm>
          <a:prstGeom prst="rect">
            <a:avLst/>
          </a:prstGeom>
          <a:noFill/>
        </p:spPr>
        <p:txBody>
          <a:bodyPr wrap="none" rtlCol="0">
            <a:spAutoFit/>
          </a:bodyPr>
          <a:lstStyle/>
          <a:p>
            <a:pPr algn="r"/>
            <a:r>
              <a:rPr lang="id-ID" sz="3000" b="1" dirty="0">
                <a:gradFill>
                  <a:gsLst>
                    <a:gs pos="0">
                      <a:srgbClr val="5877B6">
                        <a:lumMod val="80000"/>
                        <a:lumOff val="20000"/>
                      </a:srgbClr>
                    </a:gs>
                    <a:gs pos="84000">
                      <a:srgbClr val="465E96"/>
                    </a:gs>
                  </a:gsLst>
                  <a:lin ang="2700000" scaled="0"/>
                </a:gradFill>
                <a:cs typeface="+mn-ea"/>
                <a:sym typeface="+mn-lt"/>
              </a:rPr>
              <a:t>2</a:t>
            </a:r>
            <a:r>
              <a:rPr lang="en-US" sz="3000" b="1" dirty="0">
                <a:gradFill>
                  <a:gsLst>
                    <a:gs pos="0">
                      <a:srgbClr val="5877B6">
                        <a:lumMod val="80000"/>
                        <a:lumOff val="20000"/>
                      </a:srgbClr>
                    </a:gs>
                    <a:gs pos="84000">
                      <a:srgbClr val="465E96"/>
                    </a:gs>
                  </a:gsLst>
                  <a:lin ang="2700000" scaled="0"/>
                </a:gradFill>
                <a:cs typeface="+mn-ea"/>
                <a:sym typeface="+mn-lt"/>
              </a:rPr>
              <a:t>.</a:t>
            </a:r>
          </a:p>
        </p:txBody>
      </p:sp>
      <p:sp>
        <p:nvSpPr>
          <p:cNvPr id="29" name="TextBox 28">
            <a:extLst>
              <a:ext uri="{FF2B5EF4-FFF2-40B4-BE49-F238E27FC236}">
                <a16:creationId xmlns:a16="http://schemas.microsoft.com/office/drawing/2014/main" id="{542A4FFC-5148-42BD-A279-F9465B74FBB2}"/>
              </a:ext>
            </a:extLst>
          </p:cNvPr>
          <p:cNvSpPr txBox="1"/>
          <p:nvPr/>
        </p:nvSpPr>
        <p:spPr>
          <a:xfrm>
            <a:off x="2696117" y="2346186"/>
            <a:ext cx="543739" cy="307777"/>
          </a:xfrm>
          <a:prstGeom prst="rect">
            <a:avLst/>
          </a:prstGeom>
          <a:noFill/>
        </p:spPr>
        <p:txBody>
          <a:bodyPr wrap="none" rtlCol="0">
            <a:spAutoFit/>
          </a:bodyPr>
          <a:lstStyle/>
          <a:p>
            <a:r>
              <a:rPr lang="zh-CN" altLang="en-US" sz="1400" b="1" dirty="0">
                <a:gradFill>
                  <a:gsLst>
                    <a:gs pos="0">
                      <a:srgbClr val="5877B6">
                        <a:lumMod val="80000"/>
                        <a:lumOff val="20000"/>
                      </a:srgbClr>
                    </a:gs>
                    <a:gs pos="84000">
                      <a:srgbClr val="465E96"/>
                    </a:gs>
                  </a:gsLst>
                  <a:lin ang="5400000" scaled="0"/>
                </a:gradFill>
                <a:cs typeface="+mn-ea"/>
                <a:sym typeface="+mn-lt"/>
              </a:rPr>
              <a:t>性别</a:t>
            </a:r>
            <a:endParaRPr lang="id-ID" altLang="zh-CN" sz="1400" b="1" dirty="0">
              <a:gradFill>
                <a:gsLst>
                  <a:gs pos="0">
                    <a:srgbClr val="5877B6">
                      <a:lumMod val="80000"/>
                      <a:lumOff val="20000"/>
                    </a:srgbClr>
                  </a:gs>
                  <a:gs pos="84000">
                    <a:srgbClr val="465E96"/>
                  </a:gs>
                </a:gsLst>
                <a:lin ang="5400000" scaled="0"/>
              </a:gradFill>
              <a:cs typeface="+mn-ea"/>
              <a:sym typeface="+mn-lt"/>
            </a:endParaRPr>
          </a:p>
        </p:txBody>
      </p:sp>
      <p:sp>
        <p:nvSpPr>
          <p:cNvPr id="30" name="Rectangle 29">
            <a:extLst>
              <a:ext uri="{FF2B5EF4-FFF2-40B4-BE49-F238E27FC236}">
                <a16:creationId xmlns:a16="http://schemas.microsoft.com/office/drawing/2014/main" id="{C377187B-2D45-4CBA-9AF7-CD522B1FEAB2}"/>
              </a:ext>
            </a:extLst>
          </p:cNvPr>
          <p:cNvSpPr/>
          <p:nvPr/>
        </p:nvSpPr>
        <p:spPr>
          <a:xfrm flipH="1">
            <a:off x="2696116" y="2602661"/>
            <a:ext cx="5660030" cy="316369"/>
          </a:xfrm>
          <a:prstGeom prst="rect">
            <a:avLst/>
          </a:prstGeom>
        </p:spPr>
        <p:txBody>
          <a:bodyPr wrap="square">
            <a:spAutoFit/>
          </a:bodyPr>
          <a:lstStyle/>
          <a:p>
            <a:pPr>
              <a:lnSpc>
                <a:spcPct val="150000"/>
              </a:lnSpc>
            </a:pPr>
            <a:r>
              <a:rPr lang="zh-CN" altLang="en-US" sz="1100" dirty="0">
                <a:solidFill>
                  <a:schemeClr val="bg1">
                    <a:lumMod val="50000"/>
                  </a:schemeClr>
                </a:solidFill>
                <a:cs typeface="+mn-ea"/>
                <a:sym typeface="+mn-lt"/>
              </a:rPr>
              <a:t>女性乘客比男性乘客有更高的存活率。这可能是因为在紧急疏散时，</a:t>
            </a:r>
            <a:r>
              <a:rPr lang="en-US" altLang="zh-CN" sz="1100" dirty="0">
                <a:solidFill>
                  <a:schemeClr val="bg1">
                    <a:lumMod val="50000"/>
                  </a:schemeClr>
                </a:solidFill>
                <a:cs typeface="+mn-ea"/>
                <a:sym typeface="+mn-lt"/>
              </a:rPr>
              <a:t>“</a:t>
            </a:r>
            <a:r>
              <a:rPr lang="zh-CN" altLang="en-US" sz="1100" dirty="0">
                <a:solidFill>
                  <a:schemeClr val="bg1">
                    <a:lumMod val="50000"/>
                  </a:schemeClr>
                </a:solidFill>
                <a:cs typeface="+mn-ea"/>
                <a:sym typeface="+mn-lt"/>
              </a:rPr>
              <a:t>妇女和儿童先行”。</a:t>
            </a:r>
          </a:p>
        </p:txBody>
      </p:sp>
      <p:pic>
        <p:nvPicPr>
          <p:cNvPr id="7" name="图片占位符 6" descr="图片包含 人, 桌子, 室内, 笔记本&#10;&#10;描述已自动生成">
            <a:extLst>
              <a:ext uri="{FF2B5EF4-FFF2-40B4-BE49-F238E27FC236}">
                <a16:creationId xmlns:a16="http://schemas.microsoft.com/office/drawing/2014/main" id="{E27B69A3-F546-4A7F-9041-2C6898A0ED61}"/>
              </a:ext>
            </a:extLst>
          </p:cNvPr>
          <p:cNvPicPr>
            <a:picLocks noGrp="1" noChangeAspect="1"/>
          </p:cNvPicPr>
          <p:nvPr>
            <p:ph type="pic" sz="quarter" idx="11"/>
          </p:nvPr>
        </p:nvPicPr>
        <p:blipFill>
          <a:blip r:embed="rId2" cstate="screen">
            <a:extLst>
              <a:ext uri="{28A0092B-C50C-407E-A947-70E740481C1C}">
                <a14:useLocalDpi xmlns:a14="http://schemas.microsoft.com/office/drawing/2010/main"/>
              </a:ext>
            </a:extLst>
          </a:blip>
          <a:srcRect/>
          <a:stretch>
            <a:fillRect/>
          </a:stretch>
        </p:blipFill>
        <p:spPr/>
      </p:pic>
      <p:sp>
        <p:nvSpPr>
          <p:cNvPr id="38" name="TextBox 21">
            <a:extLst>
              <a:ext uri="{FF2B5EF4-FFF2-40B4-BE49-F238E27FC236}">
                <a16:creationId xmlns:a16="http://schemas.microsoft.com/office/drawing/2014/main" id="{854EF7E0-A708-43DF-8DF5-0BEE61E98859}"/>
              </a:ext>
            </a:extLst>
          </p:cNvPr>
          <p:cNvSpPr txBox="1"/>
          <p:nvPr/>
        </p:nvSpPr>
        <p:spPr>
          <a:xfrm>
            <a:off x="5604291" y="666436"/>
            <a:ext cx="2376297" cy="46166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影响生存的因素</a:t>
            </a:r>
          </a:p>
        </p:txBody>
      </p:sp>
      <p:sp>
        <p:nvSpPr>
          <p:cNvPr id="2" name="TextBox 20">
            <a:extLst>
              <a:ext uri="{FF2B5EF4-FFF2-40B4-BE49-F238E27FC236}">
                <a16:creationId xmlns:a16="http://schemas.microsoft.com/office/drawing/2014/main" id="{35BE9385-B3CF-5EAA-A34C-391009D2A99E}"/>
              </a:ext>
            </a:extLst>
          </p:cNvPr>
          <p:cNvSpPr txBox="1"/>
          <p:nvPr/>
        </p:nvSpPr>
        <p:spPr>
          <a:xfrm>
            <a:off x="1350568" y="2995781"/>
            <a:ext cx="532518" cy="553998"/>
          </a:xfrm>
          <a:prstGeom prst="rect">
            <a:avLst/>
          </a:prstGeom>
          <a:noFill/>
        </p:spPr>
        <p:txBody>
          <a:bodyPr wrap="none" rtlCol="0">
            <a:spAutoFit/>
          </a:bodyPr>
          <a:lstStyle/>
          <a:p>
            <a:pPr algn="r"/>
            <a:r>
              <a:rPr lang="en-US" sz="3000" b="1" dirty="0">
                <a:gradFill>
                  <a:gsLst>
                    <a:gs pos="0">
                      <a:srgbClr val="5877B6">
                        <a:lumMod val="80000"/>
                        <a:lumOff val="20000"/>
                      </a:srgbClr>
                    </a:gs>
                    <a:gs pos="84000">
                      <a:srgbClr val="465E96"/>
                    </a:gs>
                  </a:gsLst>
                  <a:lin ang="2700000" scaled="0"/>
                </a:gradFill>
                <a:cs typeface="+mn-ea"/>
                <a:sym typeface="+mn-lt"/>
              </a:rPr>
              <a:t>3.</a:t>
            </a:r>
          </a:p>
        </p:txBody>
      </p:sp>
      <p:sp>
        <p:nvSpPr>
          <p:cNvPr id="3" name="TextBox 28">
            <a:extLst>
              <a:ext uri="{FF2B5EF4-FFF2-40B4-BE49-F238E27FC236}">
                <a16:creationId xmlns:a16="http://schemas.microsoft.com/office/drawing/2014/main" id="{557E8D63-FD1D-30B1-87D9-3CF76E84DC2C}"/>
              </a:ext>
            </a:extLst>
          </p:cNvPr>
          <p:cNvSpPr txBox="1"/>
          <p:nvPr/>
        </p:nvSpPr>
        <p:spPr>
          <a:xfrm>
            <a:off x="1824153" y="3147461"/>
            <a:ext cx="723275" cy="307777"/>
          </a:xfrm>
          <a:prstGeom prst="rect">
            <a:avLst/>
          </a:prstGeom>
          <a:noFill/>
        </p:spPr>
        <p:txBody>
          <a:bodyPr wrap="none" rtlCol="0">
            <a:spAutoFit/>
          </a:bodyPr>
          <a:lstStyle/>
          <a:p>
            <a:r>
              <a:rPr lang="zh-CN" altLang="en-US" sz="1400" b="1" dirty="0">
                <a:gradFill>
                  <a:gsLst>
                    <a:gs pos="0">
                      <a:srgbClr val="5877B6">
                        <a:lumMod val="80000"/>
                        <a:lumOff val="20000"/>
                      </a:srgbClr>
                    </a:gs>
                    <a:gs pos="84000">
                      <a:srgbClr val="465E96"/>
                    </a:gs>
                  </a:gsLst>
                  <a:lin ang="5400000" scaled="0"/>
                </a:gradFill>
                <a:cs typeface="+mn-ea"/>
                <a:sym typeface="+mn-lt"/>
              </a:rPr>
              <a:t>年龄组</a:t>
            </a:r>
            <a:endParaRPr lang="id-ID" altLang="zh-CN" sz="1400" b="1" dirty="0">
              <a:gradFill>
                <a:gsLst>
                  <a:gs pos="0">
                    <a:srgbClr val="5877B6">
                      <a:lumMod val="80000"/>
                      <a:lumOff val="20000"/>
                    </a:srgbClr>
                  </a:gs>
                  <a:gs pos="84000">
                    <a:srgbClr val="465E96"/>
                  </a:gs>
                </a:gsLst>
                <a:lin ang="5400000" scaled="0"/>
              </a:gradFill>
              <a:cs typeface="+mn-ea"/>
              <a:sym typeface="+mn-lt"/>
            </a:endParaRPr>
          </a:p>
        </p:txBody>
      </p:sp>
      <p:sp>
        <p:nvSpPr>
          <p:cNvPr id="5" name="Rectangle 29">
            <a:extLst>
              <a:ext uri="{FF2B5EF4-FFF2-40B4-BE49-F238E27FC236}">
                <a16:creationId xmlns:a16="http://schemas.microsoft.com/office/drawing/2014/main" id="{65E26A6E-5269-51AB-ACA3-0104C816A024}"/>
              </a:ext>
            </a:extLst>
          </p:cNvPr>
          <p:cNvSpPr/>
          <p:nvPr/>
        </p:nvSpPr>
        <p:spPr>
          <a:xfrm flipH="1">
            <a:off x="1824152" y="3403936"/>
            <a:ext cx="6327887" cy="570284"/>
          </a:xfrm>
          <a:prstGeom prst="rect">
            <a:avLst/>
          </a:prstGeom>
        </p:spPr>
        <p:txBody>
          <a:bodyPr wrap="square">
            <a:spAutoFit/>
          </a:bodyPr>
          <a:lstStyle/>
          <a:p>
            <a:pPr>
              <a:lnSpc>
                <a:spcPct val="150000"/>
              </a:lnSpc>
            </a:pPr>
            <a:r>
              <a:rPr lang="zh-CN" altLang="en-US" sz="1100" dirty="0">
                <a:solidFill>
                  <a:schemeClr val="bg1">
                    <a:lumMod val="50000"/>
                  </a:schemeClr>
                </a:solidFill>
                <a:cs typeface="+mn-ea"/>
                <a:sym typeface="+mn-lt"/>
              </a:rPr>
              <a:t>较年轻的乘客（特别是儿童）相比于成年人和老年人有更高的存活几率。这也可能反映了救援过程中儿童被优先考虑。</a:t>
            </a:r>
          </a:p>
        </p:txBody>
      </p:sp>
      <p:sp>
        <p:nvSpPr>
          <p:cNvPr id="6" name="TextBox 20">
            <a:extLst>
              <a:ext uri="{FF2B5EF4-FFF2-40B4-BE49-F238E27FC236}">
                <a16:creationId xmlns:a16="http://schemas.microsoft.com/office/drawing/2014/main" id="{6A0E9C94-7E91-A90C-FE1C-3714D842E1F9}"/>
              </a:ext>
            </a:extLst>
          </p:cNvPr>
          <p:cNvSpPr txBox="1"/>
          <p:nvPr/>
        </p:nvSpPr>
        <p:spPr>
          <a:xfrm>
            <a:off x="668596" y="3956393"/>
            <a:ext cx="532518" cy="553998"/>
          </a:xfrm>
          <a:prstGeom prst="rect">
            <a:avLst/>
          </a:prstGeom>
          <a:noFill/>
        </p:spPr>
        <p:txBody>
          <a:bodyPr wrap="none" rtlCol="0">
            <a:spAutoFit/>
          </a:bodyPr>
          <a:lstStyle/>
          <a:p>
            <a:pPr algn="r"/>
            <a:r>
              <a:rPr lang="en-US" sz="3000" b="1" dirty="0">
                <a:gradFill>
                  <a:gsLst>
                    <a:gs pos="0">
                      <a:srgbClr val="5877B6">
                        <a:lumMod val="80000"/>
                        <a:lumOff val="20000"/>
                      </a:srgbClr>
                    </a:gs>
                    <a:gs pos="84000">
                      <a:srgbClr val="465E96"/>
                    </a:gs>
                  </a:gsLst>
                  <a:lin ang="2700000" scaled="0"/>
                </a:gradFill>
                <a:cs typeface="+mn-ea"/>
                <a:sym typeface="+mn-lt"/>
              </a:rPr>
              <a:t>4.</a:t>
            </a:r>
          </a:p>
        </p:txBody>
      </p:sp>
      <p:sp>
        <p:nvSpPr>
          <p:cNvPr id="8" name="TextBox 28">
            <a:extLst>
              <a:ext uri="{FF2B5EF4-FFF2-40B4-BE49-F238E27FC236}">
                <a16:creationId xmlns:a16="http://schemas.microsoft.com/office/drawing/2014/main" id="{02796379-0E2B-C495-0C6D-629D340CE760}"/>
              </a:ext>
            </a:extLst>
          </p:cNvPr>
          <p:cNvSpPr txBox="1"/>
          <p:nvPr/>
        </p:nvSpPr>
        <p:spPr>
          <a:xfrm>
            <a:off x="1142181" y="4108073"/>
            <a:ext cx="902811" cy="307777"/>
          </a:xfrm>
          <a:prstGeom prst="rect">
            <a:avLst/>
          </a:prstGeom>
          <a:noFill/>
        </p:spPr>
        <p:txBody>
          <a:bodyPr wrap="none" rtlCol="0">
            <a:spAutoFit/>
          </a:bodyPr>
          <a:lstStyle/>
          <a:p>
            <a:r>
              <a:rPr lang="zh-CN" altLang="en-US" sz="1400" b="1">
                <a:gradFill>
                  <a:gsLst>
                    <a:gs pos="0">
                      <a:srgbClr val="5877B6">
                        <a:lumMod val="80000"/>
                        <a:lumOff val="20000"/>
                      </a:srgbClr>
                    </a:gs>
                    <a:gs pos="84000">
                      <a:srgbClr val="465E96"/>
                    </a:gs>
                  </a:gsLst>
                  <a:lin ang="5400000" scaled="0"/>
                </a:gradFill>
                <a:cs typeface="+mn-ea"/>
                <a:sym typeface="+mn-lt"/>
              </a:rPr>
              <a:t>家庭关系</a:t>
            </a:r>
            <a:endParaRPr lang="id-ID" altLang="zh-CN" sz="1400" b="1" dirty="0">
              <a:gradFill>
                <a:gsLst>
                  <a:gs pos="0">
                    <a:srgbClr val="5877B6">
                      <a:lumMod val="80000"/>
                      <a:lumOff val="20000"/>
                    </a:srgbClr>
                  </a:gs>
                  <a:gs pos="84000">
                    <a:srgbClr val="465E96"/>
                  </a:gs>
                </a:gsLst>
                <a:lin ang="5400000" scaled="0"/>
              </a:gradFill>
              <a:cs typeface="+mn-ea"/>
              <a:sym typeface="+mn-lt"/>
            </a:endParaRPr>
          </a:p>
        </p:txBody>
      </p:sp>
      <p:sp>
        <p:nvSpPr>
          <p:cNvPr id="9" name="Rectangle 29">
            <a:extLst>
              <a:ext uri="{FF2B5EF4-FFF2-40B4-BE49-F238E27FC236}">
                <a16:creationId xmlns:a16="http://schemas.microsoft.com/office/drawing/2014/main" id="{1AFA0626-091D-F727-F788-AF77892DF075}"/>
              </a:ext>
            </a:extLst>
          </p:cNvPr>
          <p:cNvSpPr/>
          <p:nvPr/>
        </p:nvSpPr>
        <p:spPr>
          <a:xfrm flipH="1">
            <a:off x="1142180" y="4364548"/>
            <a:ext cx="6447884" cy="570284"/>
          </a:xfrm>
          <a:prstGeom prst="rect">
            <a:avLst/>
          </a:prstGeom>
        </p:spPr>
        <p:txBody>
          <a:bodyPr wrap="square">
            <a:spAutoFit/>
          </a:bodyPr>
          <a:lstStyle/>
          <a:p>
            <a:pPr>
              <a:lnSpc>
                <a:spcPct val="150000"/>
              </a:lnSpc>
            </a:pPr>
            <a:r>
              <a:rPr lang="zh-CN" altLang="en-US" sz="1100" dirty="0">
                <a:solidFill>
                  <a:schemeClr val="bg1">
                    <a:lumMod val="50000"/>
                  </a:schemeClr>
                </a:solidFill>
                <a:cs typeface="+mn-ea"/>
                <a:sym typeface="+mn-lt"/>
              </a:rPr>
              <a:t>那些没有或者有较少兄弟姐妹</a:t>
            </a:r>
            <a:r>
              <a:rPr lang="en-US" altLang="zh-CN" sz="1100" dirty="0">
                <a:solidFill>
                  <a:schemeClr val="bg1">
                    <a:lumMod val="50000"/>
                  </a:schemeClr>
                </a:solidFill>
                <a:cs typeface="+mn-ea"/>
                <a:sym typeface="+mn-lt"/>
              </a:rPr>
              <a:t>/</a:t>
            </a:r>
            <a:r>
              <a:rPr lang="zh-CN" altLang="en-US" sz="1100" dirty="0">
                <a:solidFill>
                  <a:schemeClr val="bg1">
                    <a:lumMod val="50000"/>
                  </a:schemeClr>
                </a:solidFill>
                <a:cs typeface="+mn-ea"/>
                <a:sym typeface="+mn-lt"/>
              </a:rPr>
              <a:t>配偶同行的乘客存活率更高。这可能是因为独自一人或者负担较轻的乘客在逃生时行动更为迅速灵活。</a:t>
            </a:r>
          </a:p>
        </p:txBody>
      </p:sp>
    </p:spTree>
    <p:extLst>
      <p:ext uri="{BB962C8B-B14F-4D97-AF65-F5344CB8AC3E}">
        <p14:creationId xmlns:p14="http://schemas.microsoft.com/office/powerpoint/2010/main" val="66550900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anim calcmode="lin" valueType="num">
                                      <p:cBhvr>
                                        <p:cTn id="18" dur="500" fill="hold"/>
                                        <p:tgtEl>
                                          <p:spTgt spid="26"/>
                                        </p:tgtEl>
                                        <p:attrNameLst>
                                          <p:attrName>ppt_x</p:attrName>
                                        </p:attrNameLst>
                                      </p:cBhvr>
                                      <p:tavLst>
                                        <p:tav tm="0">
                                          <p:val>
                                            <p:strVal val="#ppt_x"/>
                                          </p:val>
                                        </p:tav>
                                        <p:tav tm="100000">
                                          <p:val>
                                            <p:strVal val="#ppt_x"/>
                                          </p:val>
                                        </p:tav>
                                      </p:tavLst>
                                    </p:anim>
                                    <p:anim calcmode="lin" valueType="num">
                                      <p:cBhvr>
                                        <p:cTn id="19" dur="5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anim calcmode="lin" valueType="num">
                                      <p:cBhvr>
                                        <p:cTn id="23" dur="500" fill="hold"/>
                                        <p:tgtEl>
                                          <p:spTgt spid="27"/>
                                        </p:tgtEl>
                                        <p:attrNameLst>
                                          <p:attrName>ppt_x</p:attrName>
                                        </p:attrNameLst>
                                      </p:cBhvr>
                                      <p:tavLst>
                                        <p:tav tm="0">
                                          <p:val>
                                            <p:strVal val="#ppt_x"/>
                                          </p:val>
                                        </p:tav>
                                        <p:tav tm="100000">
                                          <p:val>
                                            <p:strVal val="#ppt_x"/>
                                          </p:val>
                                        </p:tav>
                                      </p:tavLst>
                                    </p:anim>
                                    <p:anim calcmode="lin" valueType="num">
                                      <p:cBhvr>
                                        <p:cTn id="24" dur="5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anim calcmode="lin" valueType="num">
                                      <p:cBhvr>
                                        <p:cTn id="28" dur="500" fill="hold"/>
                                        <p:tgtEl>
                                          <p:spTgt spid="21"/>
                                        </p:tgtEl>
                                        <p:attrNameLst>
                                          <p:attrName>ppt_x</p:attrName>
                                        </p:attrNameLst>
                                      </p:cBhvr>
                                      <p:tavLst>
                                        <p:tav tm="0">
                                          <p:val>
                                            <p:strVal val="#ppt_x"/>
                                          </p:val>
                                        </p:tav>
                                        <p:tav tm="100000">
                                          <p:val>
                                            <p:strVal val="#ppt_x"/>
                                          </p:val>
                                        </p:tav>
                                      </p:tavLst>
                                    </p:anim>
                                    <p:anim calcmode="lin" valueType="num">
                                      <p:cBhvr>
                                        <p:cTn id="29" dur="5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anim calcmode="lin" valueType="num">
                                      <p:cBhvr>
                                        <p:cTn id="38" dur="500" fill="hold"/>
                                        <p:tgtEl>
                                          <p:spTgt spid="30"/>
                                        </p:tgtEl>
                                        <p:attrNameLst>
                                          <p:attrName>ppt_x</p:attrName>
                                        </p:attrNameLst>
                                      </p:cBhvr>
                                      <p:tavLst>
                                        <p:tav tm="0">
                                          <p:val>
                                            <p:strVal val="#ppt_x"/>
                                          </p:val>
                                        </p:tav>
                                        <p:tav tm="100000">
                                          <p:val>
                                            <p:strVal val="#ppt_x"/>
                                          </p:val>
                                        </p:tav>
                                      </p:tavLst>
                                    </p:anim>
                                    <p:anim calcmode="lin" valueType="num">
                                      <p:cBhvr>
                                        <p:cTn id="39" dur="5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anim calcmode="lin" valueType="num">
                                      <p:cBhvr>
                                        <p:cTn id="48" dur="500" fill="hold"/>
                                        <p:tgtEl>
                                          <p:spTgt spid="2"/>
                                        </p:tgtEl>
                                        <p:attrNameLst>
                                          <p:attrName>ppt_x</p:attrName>
                                        </p:attrNameLst>
                                      </p:cBhvr>
                                      <p:tavLst>
                                        <p:tav tm="0">
                                          <p:val>
                                            <p:strVal val="#ppt_x"/>
                                          </p:val>
                                        </p:tav>
                                        <p:tav tm="100000">
                                          <p:val>
                                            <p:strVal val="#ppt_x"/>
                                          </p:val>
                                        </p:tav>
                                      </p:tavLst>
                                    </p:anim>
                                    <p:anim calcmode="lin" valueType="num">
                                      <p:cBhvr>
                                        <p:cTn id="49" dur="500" fill="hold"/>
                                        <p:tgtEl>
                                          <p:spTgt spid="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anim calcmode="lin" valueType="num">
                                      <p:cBhvr>
                                        <p:cTn id="53" dur="500" fill="hold"/>
                                        <p:tgtEl>
                                          <p:spTgt spid="3"/>
                                        </p:tgtEl>
                                        <p:attrNameLst>
                                          <p:attrName>ppt_x</p:attrName>
                                        </p:attrNameLst>
                                      </p:cBhvr>
                                      <p:tavLst>
                                        <p:tav tm="0">
                                          <p:val>
                                            <p:strVal val="#ppt_x"/>
                                          </p:val>
                                        </p:tav>
                                        <p:tav tm="100000">
                                          <p:val>
                                            <p:strVal val="#ppt_x"/>
                                          </p:val>
                                        </p:tav>
                                      </p:tavLst>
                                    </p:anim>
                                    <p:anim calcmode="lin" valueType="num">
                                      <p:cBhvr>
                                        <p:cTn id="54" dur="5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anim calcmode="lin" valueType="num">
                                      <p:cBhvr>
                                        <p:cTn id="58" dur="500" fill="hold"/>
                                        <p:tgtEl>
                                          <p:spTgt spid="5"/>
                                        </p:tgtEl>
                                        <p:attrNameLst>
                                          <p:attrName>ppt_x</p:attrName>
                                        </p:attrNameLst>
                                      </p:cBhvr>
                                      <p:tavLst>
                                        <p:tav tm="0">
                                          <p:val>
                                            <p:strVal val="#ppt_x"/>
                                          </p:val>
                                        </p:tav>
                                        <p:tav tm="100000">
                                          <p:val>
                                            <p:strVal val="#ppt_x"/>
                                          </p:val>
                                        </p:tav>
                                      </p:tavLst>
                                    </p:anim>
                                    <p:anim calcmode="lin" valueType="num">
                                      <p:cBhvr>
                                        <p:cTn id="59" dur="500" fill="hold"/>
                                        <p:tgtEl>
                                          <p:spTgt spid="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anim calcmode="lin" valueType="num">
                                      <p:cBhvr>
                                        <p:cTn id="63" dur="500" fill="hold"/>
                                        <p:tgtEl>
                                          <p:spTgt spid="6"/>
                                        </p:tgtEl>
                                        <p:attrNameLst>
                                          <p:attrName>ppt_x</p:attrName>
                                        </p:attrNameLst>
                                      </p:cBhvr>
                                      <p:tavLst>
                                        <p:tav tm="0">
                                          <p:val>
                                            <p:strVal val="#ppt_x"/>
                                          </p:val>
                                        </p:tav>
                                        <p:tav tm="100000">
                                          <p:val>
                                            <p:strVal val="#ppt_x"/>
                                          </p:val>
                                        </p:tav>
                                      </p:tavLst>
                                    </p:anim>
                                    <p:anim calcmode="lin" valueType="num">
                                      <p:cBhvr>
                                        <p:cTn id="64" dur="500" fill="hold"/>
                                        <p:tgtEl>
                                          <p:spTgt spid="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fade">
                                      <p:cBhvr>
                                        <p:cTn id="67" dur="500"/>
                                        <p:tgtEl>
                                          <p:spTgt spid="8"/>
                                        </p:tgtEl>
                                      </p:cBhvr>
                                    </p:animEffect>
                                    <p:anim calcmode="lin" valueType="num">
                                      <p:cBhvr>
                                        <p:cTn id="68" dur="500" fill="hold"/>
                                        <p:tgtEl>
                                          <p:spTgt spid="8"/>
                                        </p:tgtEl>
                                        <p:attrNameLst>
                                          <p:attrName>ppt_x</p:attrName>
                                        </p:attrNameLst>
                                      </p:cBhvr>
                                      <p:tavLst>
                                        <p:tav tm="0">
                                          <p:val>
                                            <p:strVal val="#ppt_x"/>
                                          </p:val>
                                        </p:tav>
                                        <p:tav tm="100000">
                                          <p:val>
                                            <p:strVal val="#ppt_x"/>
                                          </p:val>
                                        </p:tav>
                                      </p:tavLst>
                                    </p:anim>
                                    <p:anim calcmode="lin" valueType="num">
                                      <p:cBhvr>
                                        <p:cTn id="69" dur="500" fill="hold"/>
                                        <p:tgtEl>
                                          <p:spTgt spid="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fade">
                                      <p:cBhvr>
                                        <p:cTn id="72" dur="500"/>
                                        <p:tgtEl>
                                          <p:spTgt spid="9"/>
                                        </p:tgtEl>
                                      </p:cBhvr>
                                    </p:animEffect>
                                    <p:anim calcmode="lin" valueType="num">
                                      <p:cBhvr>
                                        <p:cTn id="73" dur="500" fill="hold"/>
                                        <p:tgtEl>
                                          <p:spTgt spid="9"/>
                                        </p:tgtEl>
                                        <p:attrNameLst>
                                          <p:attrName>ppt_x</p:attrName>
                                        </p:attrNameLst>
                                      </p:cBhvr>
                                      <p:tavLst>
                                        <p:tav tm="0">
                                          <p:val>
                                            <p:strVal val="#ppt_x"/>
                                          </p:val>
                                        </p:tav>
                                        <p:tav tm="100000">
                                          <p:val>
                                            <p:strVal val="#ppt_x"/>
                                          </p:val>
                                        </p:tav>
                                      </p:tavLst>
                                    </p:anim>
                                    <p:anim calcmode="lin" valueType="num">
                                      <p:cBhvr>
                                        <p:cTn id="74"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P spid="26" grpId="0"/>
      <p:bldP spid="27" grpId="0"/>
      <p:bldP spid="21" grpId="0"/>
      <p:bldP spid="29" grpId="0"/>
      <p:bldP spid="30" grpId="0"/>
      <p:bldP spid="2" grpId="0"/>
      <p:bldP spid="3" grpId="0"/>
      <p:bldP spid="5" grpId="0"/>
      <p:bldP spid="6"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352D612-C567-4F59-B99B-74B394D67A8F}"/>
              </a:ext>
            </a:extLst>
          </p:cNvPr>
          <p:cNvSpPr/>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3">
            <a:extLst>
              <a:ext uri="{FF2B5EF4-FFF2-40B4-BE49-F238E27FC236}">
                <a16:creationId xmlns:a16="http://schemas.microsoft.com/office/drawing/2014/main" id="{7226E514-CE33-4199-AEAB-EE9ADDAB9C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362" y="806519"/>
            <a:ext cx="3190875" cy="3276600"/>
          </a:xfrm>
          <a:prstGeom prst="rect">
            <a:avLst/>
          </a:prstGeom>
        </p:spPr>
      </p:pic>
      <p:sp>
        <p:nvSpPr>
          <p:cNvPr id="6" name="TextBox 21">
            <a:extLst>
              <a:ext uri="{FF2B5EF4-FFF2-40B4-BE49-F238E27FC236}">
                <a16:creationId xmlns:a16="http://schemas.microsoft.com/office/drawing/2014/main" id="{8C930C76-4380-4F6B-BF54-0EB9C2A5BE2D}"/>
              </a:ext>
            </a:extLst>
          </p:cNvPr>
          <p:cNvSpPr txBox="1"/>
          <p:nvPr/>
        </p:nvSpPr>
        <p:spPr>
          <a:xfrm>
            <a:off x="4521201" y="2562229"/>
            <a:ext cx="3420587" cy="707886"/>
          </a:xfrm>
          <a:prstGeom prst="rect">
            <a:avLst/>
          </a:prstGeom>
          <a:noFill/>
        </p:spPr>
        <p:txBody>
          <a:bodyPr wrap="square" rtlCol="0">
            <a:spAutoFit/>
          </a:bodyPr>
          <a:lstStyle/>
          <a:p>
            <a:r>
              <a:rPr lang="zh-CN" altLang="en-US" sz="4000" b="1" dirty="0">
                <a:solidFill>
                  <a:schemeClr val="bg1"/>
                </a:solidFill>
                <a:effectLst>
                  <a:outerShdw blurRad="254000" dist="101600" dir="5400000" algn="ctr" rotWithShape="0">
                    <a:srgbClr val="000000">
                      <a:alpha val="15000"/>
                    </a:srgbClr>
                  </a:outerShdw>
                </a:effectLst>
                <a:cs typeface="+mn-ea"/>
                <a:sym typeface="+mn-lt"/>
              </a:rPr>
              <a:t>心得体会</a:t>
            </a:r>
            <a:endParaRPr lang="id-ID" sz="3600" b="1" dirty="0">
              <a:solidFill>
                <a:schemeClr val="bg1"/>
              </a:solidFill>
              <a:effectLst>
                <a:outerShdw blurRad="254000" dist="101600" dir="5400000" algn="ctr" rotWithShape="0">
                  <a:srgbClr val="000000">
                    <a:alpha val="15000"/>
                  </a:srgbClr>
                </a:outerShdw>
              </a:effectLst>
              <a:cs typeface="+mn-ea"/>
              <a:sym typeface="+mn-lt"/>
            </a:endParaRPr>
          </a:p>
        </p:txBody>
      </p:sp>
      <p:sp>
        <p:nvSpPr>
          <p:cNvPr id="7" name="TextBox 21">
            <a:extLst>
              <a:ext uri="{FF2B5EF4-FFF2-40B4-BE49-F238E27FC236}">
                <a16:creationId xmlns:a16="http://schemas.microsoft.com/office/drawing/2014/main" id="{03A8D603-32C6-412D-8F30-56FABCB9C515}"/>
              </a:ext>
            </a:extLst>
          </p:cNvPr>
          <p:cNvSpPr txBox="1"/>
          <p:nvPr/>
        </p:nvSpPr>
        <p:spPr>
          <a:xfrm>
            <a:off x="4572000" y="2202418"/>
            <a:ext cx="2063751" cy="369332"/>
          </a:xfrm>
          <a:prstGeom prst="rect">
            <a:avLst/>
          </a:prstGeom>
          <a:noFill/>
        </p:spPr>
        <p:txBody>
          <a:bodyPr wrap="square" rtlCol="0">
            <a:spAutoFit/>
          </a:bodyPr>
          <a:lstStyle/>
          <a:p>
            <a:r>
              <a:rPr lang="en-US" altLang="zh-CN" b="1" dirty="0">
                <a:solidFill>
                  <a:schemeClr val="bg1"/>
                </a:solidFill>
                <a:effectLst>
                  <a:outerShdw blurRad="254000" dist="101600" dir="5400000" algn="ctr" rotWithShape="0">
                    <a:srgbClr val="000000">
                      <a:alpha val="15000"/>
                    </a:srgbClr>
                  </a:outerShdw>
                </a:effectLst>
                <a:cs typeface="+mn-ea"/>
                <a:sym typeface="+mn-lt"/>
              </a:rPr>
              <a:t>PART     04</a:t>
            </a:r>
            <a:endParaRPr lang="id-ID" sz="1600" b="1" dirty="0">
              <a:solidFill>
                <a:schemeClr val="bg1"/>
              </a:solidFill>
              <a:effectLst>
                <a:outerShdw blurRad="254000" dist="101600" dir="5400000" algn="ctr" rotWithShape="0">
                  <a:srgbClr val="000000">
                    <a:alpha val="15000"/>
                  </a:srgbClr>
                </a:outerShdw>
              </a:effectLst>
              <a:cs typeface="+mn-ea"/>
              <a:sym typeface="+mn-lt"/>
            </a:endParaRPr>
          </a:p>
        </p:txBody>
      </p:sp>
    </p:spTree>
    <p:extLst>
      <p:ext uri="{BB962C8B-B14F-4D97-AF65-F5344CB8AC3E}">
        <p14:creationId xmlns:p14="http://schemas.microsoft.com/office/powerpoint/2010/main" val="401152530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9">
            <a:extLst>
              <a:ext uri="{FF2B5EF4-FFF2-40B4-BE49-F238E27FC236}">
                <a16:creationId xmlns:a16="http://schemas.microsoft.com/office/drawing/2014/main" id="{8E3DDE5B-9BA2-4169-888B-5935C652AA41}"/>
              </a:ext>
            </a:extLst>
          </p:cNvPr>
          <p:cNvSpPr>
            <a:spLocks/>
          </p:cNvSpPr>
          <p:nvPr/>
        </p:nvSpPr>
        <p:spPr bwMode="auto">
          <a:xfrm>
            <a:off x="3467100" y="0"/>
            <a:ext cx="5676900" cy="5149850"/>
          </a:xfrm>
          <a:custGeom>
            <a:avLst/>
            <a:gdLst>
              <a:gd name="T0" fmla="*/ 1902 w 1902"/>
              <a:gd name="T1" fmla="*/ 1727 h 1727"/>
              <a:gd name="T2" fmla="*/ 1902 w 1902"/>
              <a:gd name="T3" fmla="*/ 0 h 1727"/>
              <a:gd name="T4" fmla="*/ 1005 w 1902"/>
              <a:gd name="T5" fmla="*/ 0 h 1727"/>
              <a:gd name="T6" fmla="*/ 1024 w 1902"/>
              <a:gd name="T7" fmla="*/ 104 h 1727"/>
              <a:gd name="T8" fmla="*/ 1020 w 1902"/>
              <a:gd name="T9" fmla="*/ 183 h 1727"/>
              <a:gd name="T10" fmla="*/ 787 w 1902"/>
              <a:gd name="T11" fmla="*/ 479 h 1727"/>
              <a:gd name="T12" fmla="*/ 568 w 1902"/>
              <a:gd name="T13" fmla="*/ 726 h 1727"/>
              <a:gd name="T14" fmla="*/ 639 w 1902"/>
              <a:gd name="T15" fmla="*/ 1018 h 1727"/>
              <a:gd name="T16" fmla="*/ 512 w 1902"/>
              <a:gd name="T17" fmla="*/ 1301 h 1727"/>
              <a:gd name="T18" fmla="*/ 192 w 1902"/>
              <a:gd name="T19" fmla="*/ 1529 h 1727"/>
              <a:gd name="T20" fmla="*/ 0 w 1902"/>
              <a:gd name="T21" fmla="*/ 1727 h 1727"/>
              <a:gd name="T22" fmla="*/ 1902 w 1902"/>
              <a:gd name="T23" fmla="*/ 1727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02" h="1727">
                <a:moveTo>
                  <a:pt x="1902" y="1727"/>
                </a:moveTo>
                <a:cubicBezTo>
                  <a:pt x="1902" y="0"/>
                  <a:pt x="1902" y="0"/>
                  <a:pt x="1902" y="0"/>
                </a:cubicBezTo>
                <a:cubicBezTo>
                  <a:pt x="1005" y="0"/>
                  <a:pt x="1005" y="0"/>
                  <a:pt x="1005" y="0"/>
                </a:cubicBezTo>
                <a:cubicBezTo>
                  <a:pt x="1016" y="34"/>
                  <a:pt x="1022" y="69"/>
                  <a:pt x="1024" y="104"/>
                </a:cubicBezTo>
                <a:cubicBezTo>
                  <a:pt x="1025" y="130"/>
                  <a:pt x="1024" y="157"/>
                  <a:pt x="1020" y="183"/>
                </a:cubicBezTo>
                <a:cubicBezTo>
                  <a:pt x="997" y="323"/>
                  <a:pt x="905" y="413"/>
                  <a:pt x="787" y="479"/>
                </a:cubicBezTo>
                <a:cubicBezTo>
                  <a:pt x="685" y="536"/>
                  <a:pt x="585" y="601"/>
                  <a:pt x="568" y="726"/>
                </a:cubicBezTo>
                <a:cubicBezTo>
                  <a:pt x="553" y="837"/>
                  <a:pt x="634" y="914"/>
                  <a:pt x="639" y="1018"/>
                </a:cubicBezTo>
                <a:cubicBezTo>
                  <a:pt x="643" y="1124"/>
                  <a:pt x="585" y="1227"/>
                  <a:pt x="512" y="1301"/>
                </a:cubicBezTo>
                <a:cubicBezTo>
                  <a:pt x="419" y="1393"/>
                  <a:pt x="300" y="1453"/>
                  <a:pt x="192" y="1529"/>
                </a:cubicBezTo>
                <a:cubicBezTo>
                  <a:pt x="117" y="1582"/>
                  <a:pt x="44" y="1648"/>
                  <a:pt x="0" y="1727"/>
                </a:cubicBezTo>
                <a:lnTo>
                  <a:pt x="1902" y="1727"/>
                </a:lnTo>
                <a:close/>
              </a:path>
            </a:pathLst>
          </a:custGeom>
          <a:gradFill>
            <a:gsLst>
              <a:gs pos="0">
                <a:srgbClr val="5877B6"/>
              </a:gs>
              <a:gs pos="100000">
                <a:srgbClr val="465E96"/>
              </a:gs>
            </a:gsLst>
            <a:lin ang="5400000" scaled="0"/>
          </a:gra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pic>
        <p:nvPicPr>
          <p:cNvPr id="4" name="图形 3">
            <a:extLst>
              <a:ext uri="{FF2B5EF4-FFF2-40B4-BE49-F238E27FC236}">
                <a16:creationId xmlns:a16="http://schemas.microsoft.com/office/drawing/2014/main" id="{85283BB4-C5B8-427A-B45B-980B3988B8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0537" y="938212"/>
            <a:ext cx="3667125" cy="3267075"/>
          </a:xfrm>
          <a:prstGeom prst="rect">
            <a:avLst/>
          </a:prstGeom>
        </p:spPr>
      </p:pic>
      <p:sp>
        <p:nvSpPr>
          <p:cNvPr id="13" name="TextBox 21">
            <a:extLst>
              <a:ext uri="{FF2B5EF4-FFF2-40B4-BE49-F238E27FC236}">
                <a16:creationId xmlns:a16="http://schemas.microsoft.com/office/drawing/2014/main" id="{41966009-D92C-44B3-992A-B960E31525C2}"/>
              </a:ext>
            </a:extLst>
          </p:cNvPr>
          <p:cNvSpPr txBox="1"/>
          <p:nvPr/>
        </p:nvSpPr>
        <p:spPr>
          <a:xfrm>
            <a:off x="557983" y="361468"/>
            <a:ext cx="2566216" cy="646331"/>
          </a:xfrm>
          <a:prstGeom prst="rect">
            <a:avLst/>
          </a:prstGeom>
          <a:noFill/>
        </p:spPr>
        <p:txBody>
          <a:bodyPr wrap="square" rtlCol="0">
            <a:spAutoFit/>
          </a:bodyPr>
          <a:lstStyle/>
          <a:p>
            <a:r>
              <a:rPr lang="en-US" altLang="zh-CN" sz="3600" b="1" dirty="0">
                <a:gradFill>
                  <a:gsLst>
                    <a:gs pos="100000">
                      <a:srgbClr val="5877B6"/>
                    </a:gs>
                    <a:gs pos="0">
                      <a:srgbClr val="465E96"/>
                    </a:gs>
                  </a:gsLst>
                  <a:lin ang="0" scaled="0"/>
                </a:gradFill>
                <a:effectLst>
                  <a:outerShdw blurRad="254000" dist="101600" dir="5400000" algn="ctr" rotWithShape="0">
                    <a:srgbClr val="000000">
                      <a:alpha val="15000"/>
                    </a:srgbClr>
                  </a:outerShdw>
                </a:effectLst>
                <a:cs typeface="+mn-ea"/>
                <a:sym typeface="+mn-lt"/>
              </a:rPr>
              <a:t>C</a:t>
            </a:r>
            <a:r>
              <a:rPr lang="en-US" altLang="zh-CN" sz="3200" b="1" dirty="0">
                <a:gradFill>
                  <a:gsLst>
                    <a:gs pos="100000">
                      <a:srgbClr val="5877B6"/>
                    </a:gs>
                    <a:gs pos="0">
                      <a:srgbClr val="465E96"/>
                    </a:gs>
                  </a:gsLst>
                  <a:lin ang="0" scaled="0"/>
                </a:gradFill>
                <a:effectLst>
                  <a:outerShdw blurRad="254000" dist="101600" dir="5400000" algn="ctr" rotWithShape="0">
                    <a:srgbClr val="000000">
                      <a:alpha val="15000"/>
                    </a:srgbClr>
                  </a:outerShdw>
                </a:effectLst>
                <a:cs typeface="+mn-ea"/>
                <a:sym typeface="+mn-lt"/>
              </a:rPr>
              <a:t>ontents</a:t>
            </a:r>
            <a:endParaRPr lang="id-ID" sz="3200" b="1" dirty="0">
              <a:gradFill>
                <a:gsLst>
                  <a:gs pos="100000">
                    <a:srgbClr val="5877B6"/>
                  </a:gs>
                  <a:gs pos="0">
                    <a:srgbClr val="465E96"/>
                  </a:gs>
                </a:gsLst>
                <a:lin ang="0" scaled="0"/>
              </a:gradFill>
              <a:effectLst>
                <a:outerShdw blurRad="254000" dist="101600" dir="5400000" algn="ctr" rotWithShape="0">
                  <a:srgbClr val="000000">
                    <a:alpha val="15000"/>
                  </a:srgbClr>
                </a:outerShdw>
              </a:effectLst>
              <a:cs typeface="+mn-ea"/>
              <a:sym typeface="+mn-lt"/>
            </a:endParaRPr>
          </a:p>
        </p:txBody>
      </p:sp>
      <p:sp>
        <p:nvSpPr>
          <p:cNvPr id="12" name="椭圆 11">
            <a:extLst>
              <a:ext uri="{FF2B5EF4-FFF2-40B4-BE49-F238E27FC236}">
                <a16:creationId xmlns:a16="http://schemas.microsoft.com/office/drawing/2014/main" id="{8FC4A3FD-BB84-4F2C-86E6-9331BE3B11C7}"/>
              </a:ext>
            </a:extLst>
          </p:cNvPr>
          <p:cNvSpPr/>
          <p:nvPr/>
        </p:nvSpPr>
        <p:spPr>
          <a:xfrm>
            <a:off x="647700" y="1460500"/>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TextBox 51">
            <a:extLst>
              <a:ext uri="{FF2B5EF4-FFF2-40B4-BE49-F238E27FC236}">
                <a16:creationId xmlns:a16="http://schemas.microsoft.com/office/drawing/2014/main" id="{95529E35-8F10-4362-817B-40911B41714E}"/>
              </a:ext>
            </a:extLst>
          </p:cNvPr>
          <p:cNvSpPr txBox="1"/>
          <p:nvPr/>
        </p:nvSpPr>
        <p:spPr>
          <a:xfrm>
            <a:off x="988059" y="1422261"/>
            <a:ext cx="1587501" cy="369332"/>
          </a:xfrm>
          <a:prstGeom prst="rect">
            <a:avLst/>
          </a:prstGeom>
          <a:noFill/>
        </p:spPr>
        <p:txBody>
          <a:bodyPr wrap="square" rtlCol="0">
            <a:spAutoFit/>
          </a:bodyPr>
          <a:lstStyle/>
          <a:p>
            <a:r>
              <a:rPr lang="zh-CN" altLang="en-US" b="1" dirty="0">
                <a:gradFill>
                  <a:gsLst>
                    <a:gs pos="100000">
                      <a:srgbClr val="465E96"/>
                    </a:gs>
                    <a:gs pos="0">
                      <a:srgbClr val="5877B6">
                        <a:lumMod val="80000"/>
                        <a:lumOff val="20000"/>
                      </a:srgbClr>
                    </a:gs>
                  </a:gsLst>
                  <a:lin ang="5400000" scaled="0"/>
                </a:gradFill>
                <a:cs typeface="+mn-ea"/>
                <a:sym typeface="+mn-lt"/>
              </a:rPr>
              <a:t>源数据分析</a:t>
            </a:r>
            <a:endParaRPr lang="en-US" altLang="zh-CN" b="1" dirty="0">
              <a:gradFill>
                <a:gsLst>
                  <a:gs pos="100000">
                    <a:srgbClr val="465E96"/>
                  </a:gs>
                  <a:gs pos="0">
                    <a:srgbClr val="5877B6">
                      <a:lumMod val="80000"/>
                      <a:lumOff val="20000"/>
                    </a:srgbClr>
                  </a:gs>
                </a:gsLst>
                <a:lin ang="5400000" scaled="0"/>
              </a:gradFill>
              <a:cs typeface="+mn-ea"/>
              <a:sym typeface="+mn-lt"/>
            </a:endParaRPr>
          </a:p>
        </p:txBody>
      </p:sp>
      <p:sp>
        <p:nvSpPr>
          <p:cNvPr id="16" name="TextBox 51">
            <a:extLst>
              <a:ext uri="{FF2B5EF4-FFF2-40B4-BE49-F238E27FC236}">
                <a16:creationId xmlns:a16="http://schemas.microsoft.com/office/drawing/2014/main" id="{BD5D42A5-3B39-4C14-8100-AC34968FD7CF}"/>
              </a:ext>
            </a:extLst>
          </p:cNvPr>
          <p:cNvSpPr txBox="1"/>
          <p:nvPr/>
        </p:nvSpPr>
        <p:spPr>
          <a:xfrm>
            <a:off x="988059" y="2211093"/>
            <a:ext cx="2197101" cy="369332"/>
          </a:xfrm>
          <a:prstGeom prst="rect">
            <a:avLst/>
          </a:prstGeom>
          <a:noFill/>
        </p:spPr>
        <p:txBody>
          <a:bodyPr wrap="square" rtlCol="0">
            <a:spAutoFit/>
          </a:bodyPr>
          <a:lstStyle/>
          <a:p>
            <a:r>
              <a:rPr lang="zh-CN" altLang="en-US" b="1" dirty="0">
                <a:gradFill>
                  <a:gsLst>
                    <a:gs pos="100000">
                      <a:srgbClr val="465E96"/>
                    </a:gs>
                    <a:gs pos="0">
                      <a:srgbClr val="5877B6">
                        <a:lumMod val="80000"/>
                        <a:lumOff val="20000"/>
                      </a:srgbClr>
                    </a:gs>
                  </a:gsLst>
                  <a:lin ang="5400000" scaled="0"/>
                </a:gradFill>
                <a:cs typeface="+mn-ea"/>
                <a:sym typeface="+mn-lt"/>
              </a:rPr>
              <a:t>数据预处理</a:t>
            </a:r>
            <a:endParaRPr lang="en-US" altLang="zh-CN" b="1" dirty="0">
              <a:gradFill>
                <a:gsLst>
                  <a:gs pos="100000">
                    <a:srgbClr val="465E96"/>
                  </a:gs>
                  <a:gs pos="0">
                    <a:srgbClr val="5877B6">
                      <a:lumMod val="80000"/>
                      <a:lumOff val="20000"/>
                    </a:srgbClr>
                  </a:gs>
                </a:gsLst>
                <a:lin ang="5400000" scaled="0"/>
              </a:gradFill>
              <a:cs typeface="+mn-ea"/>
              <a:sym typeface="+mn-lt"/>
            </a:endParaRPr>
          </a:p>
        </p:txBody>
      </p:sp>
      <p:sp>
        <p:nvSpPr>
          <p:cNvPr id="17" name="TextBox 51">
            <a:extLst>
              <a:ext uri="{FF2B5EF4-FFF2-40B4-BE49-F238E27FC236}">
                <a16:creationId xmlns:a16="http://schemas.microsoft.com/office/drawing/2014/main" id="{6FB696A1-FF76-40F2-B1B7-EFF9EED14ED7}"/>
              </a:ext>
            </a:extLst>
          </p:cNvPr>
          <p:cNvSpPr txBox="1"/>
          <p:nvPr/>
        </p:nvSpPr>
        <p:spPr>
          <a:xfrm>
            <a:off x="988059" y="3015016"/>
            <a:ext cx="2669541" cy="369332"/>
          </a:xfrm>
          <a:prstGeom prst="rect">
            <a:avLst/>
          </a:prstGeom>
          <a:noFill/>
        </p:spPr>
        <p:txBody>
          <a:bodyPr wrap="square" rtlCol="0">
            <a:spAutoFit/>
          </a:bodyPr>
          <a:lstStyle/>
          <a:p>
            <a:r>
              <a:rPr lang="zh-CN" altLang="en-US" b="1" dirty="0">
                <a:gradFill>
                  <a:gsLst>
                    <a:gs pos="100000">
                      <a:srgbClr val="465E96"/>
                    </a:gs>
                    <a:gs pos="0">
                      <a:srgbClr val="5877B6">
                        <a:lumMod val="80000"/>
                        <a:lumOff val="20000"/>
                      </a:srgbClr>
                    </a:gs>
                  </a:gsLst>
                  <a:lin ang="5400000" scaled="0"/>
                </a:gradFill>
                <a:cs typeface="+mn-ea"/>
                <a:sym typeface="+mn-lt"/>
              </a:rPr>
              <a:t>模型建立</a:t>
            </a:r>
            <a:endParaRPr lang="en-US" altLang="zh-CN" b="1" dirty="0">
              <a:gradFill>
                <a:gsLst>
                  <a:gs pos="100000">
                    <a:srgbClr val="465E96"/>
                  </a:gs>
                  <a:gs pos="0">
                    <a:srgbClr val="5877B6">
                      <a:lumMod val="80000"/>
                      <a:lumOff val="20000"/>
                    </a:srgbClr>
                  </a:gs>
                </a:gsLst>
                <a:lin ang="5400000" scaled="0"/>
              </a:gradFill>
              <a:cs typeface="+mn-ea"/>
              <a:sym typeface="+mn-lt"/>
            </a:endParaRPr>
          </a:p>
        </p:txBody>
      </p:sp>
      <p:sp>
        <p:nvSpPr>
          <p:cNvPr id="18" name="TextBox 51">
            <a:extLst>
              <a:ext uri="{FF2B5EF4-FFF2-40B4-BE49-F238E27FC236}">
                <a16:creationId xmlns:a16="http://schemas.microsoft.com/office/drawing/2014/main" id="{AECC7BBA-EABC-44F2-A7CD-82754C9F9304}"/>
              </a:ext>
            </a:extLst>
          </p:cNvPr>
          <p:cNvSpPr txBox="1"/>
          <p:nvPr/>
        </p:nvSpPr>
        <p:spPr>
          <a:xfrm>
            <a:off x="988059" y="3841041"/>
            <a:ext cx="3089163" cy="369332"/>
          </a:xfrm>
          <a:prstGeom prst="rect">
            <a:avLst/>
          </a:prstGeom>
          <a:noFill/>
        </p:spPr>
        <p:txBody>
          <a:bodyPr wrap="square" rtlCol="0">
            <a:spAutoFit/>
          </a:bodyPr>
          <a:lstStyle/>
          <a:p>
            <a:r>
              <a:rPr lang="zh-CN" altLang="en-US" b="1" dirty="0">
                <a:gradFill>
                  <a:gsLst>
                    <a:gs pos="100000">
                      <a:srgbClr val="465E96"/>
                    </a:gs>
                    <a:gs pos="0">
                      <a:srgbClr val="5877B6">
                        <a:lumMod val="80000"/>
                        <a:lumOff val="20000"/>
                      </a:srgbClr>
                    </a:gs>
                  </a:gsLst>
                  <a:lin ang="5400000" scaled="0"/>
                </a:gradFill>
                <a:cs typeface="+mn-ea"/>
                <a:sym typeface="+mn-lt"/>
              </a:rPr>
              <a:t>心得体会</a:t>
            </a:r>
            <a:endParaRPr lang="en-US" altLang="zh-CN" b="1" dirty="0">
              <a:gradFill>
                <a:gsLst>
                  <a:gs pos="100000">
                    <a:srgbClr val="465E96"/>
                  </a:gs>
                  <a:gs pos="0">
                    <a:srgbClr val="5877B6">
                      <a:lumMod val="80000"/>
                      <a:lumOff val="20000"/>
                    </a:srgbClr>
                  </a:gs>
                </a:gsLst>
                <a:lin ang="5400000" scaled="0"/>
              </a:gradFill>
              <a:cs typeface="+mn-ea"/>
              <a:sym typeface="+mn-lt"/>
            </a:endParaRPr>
          </a:p>
        </p:txBody>
      </p:sp>
      <p:sp>
        <p:nvSpPr>
          <p:cNvPr id="19" name="椭圆 18">
            <a:extLst>
              <a:ext uri="{FF2B5EF4-FFF2-40B4-BE49-F238E27FC236}">
                <a16:creationId xmlns:a16="http://schemas.microsoft.com/office/drawing/2014/main" id="{7572BEAD-21C2-4C78-82FC-724BF45EA6AB}"/>
              </a:ext>
            </a:extLst>
          </p:cNvPr>
          <p:cNvSpPr/>
          <p:nvPr/>
        </p:nvSpPr>
        <p:spPr>
          <a:xfrm>
            <a:off x="647700" y="2280919"/>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a:extLst>
              <a:ext uri="{FF2B5EF4-FFF2-40B4-BE49-F238E27FC236}">
                <a16:creationId xmlns:a16="http://schemas.microsoft.com/office/drawing/2014/main" id="{A8F3403C-F550-49FB-A51B-7CBABCF0AE0C}"/>
              </a:ext>
            </a:extLst>
          </p:cNvPr>
          <p:cNvSpPr/>
          <p:nvPr/>
        </p:nvSpPr>
        <p:spPr>
          <a:xfrm>
            <a:off x="647700" y="3101338"/>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a:extLst>
              <a:ext uri="{FF2B5EF4-FFF2-40B4-BE49-F238E27FC236}">
                <a16:creationId xmlns:a16="http://schemas.microsoft.com/office/drawing/2014/main" id="{CC5695A5-7D88-4DC2-92CA-2217B6D6A77A}"/>
              </a:ext>
            </a:extLst>
          </p:cNvPr>
          <p:cNvSpPr/>
          <p:nvPr/>
        </p:nvSpPr>
        <p:spPr>
          <a:xfrm>
            <a:off x="647700" y="3914457"/>
            <a:ext cx="238760" cy="238760"/>
          </a:xfrm>
          <a:prstGeom prst="ellipse">
            <a:avLst/>
          </a:prstGeom>
          <a:gradFill>
            <a:gsLst>
              <a:gs pos="0">
                <a:srgbClr val="5877B6"/>
              </a:gs>
              <a:gs pos="100000">
                <a:srgbClr val="465E96"/>
              </a:gs>
            </a:gsLst>
            <a:lin ang="5400000" scaled="0"/>
          </a:gradFill>
          <a:ln>
            <a:noFill/>
          </a:ln>
          <a:effectLst>
            <a:outerShdw blurRad="254000" dist="101600" dir="5400000" algn="ctr" rotWithShape="0">
              <a:srgbClr val="5877B6">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354150517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ppt_x</p:attrName>
                                        </p:attrNameLst>
                                      </p:cBhvr>
                                      <p:tavLst>
                                        <p:tav tm="0">
                                          <p:val>
                                            <p:strVal val="#ppt_x"/>
                                          </p:val>
                                        </p:tav>
                                        <p:tav tm="100000">
                                          <p:val>
                                            <p:strVal val="#ppt_x"/>
                                          </p:val>
                                        </p:tav>
                                      </p:tavLst>
                                    </p:anim>
                                    <p:anim calcmode="lin" valueType="num">
                                      <p:cBhvr>
                                        <p:cTn id="9" dur="5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anim calcmode="lin" valueType="num">
                                      <p:cBhvr>
                                        <p:cTn id="13" dur="500" fill="hold"/>
                                        <p:tgtEl>
                                          <p:spTgt spid="11"/>
                                        </p:tgtEl>
                                        <p:attrNameLst>
                                          <p:attrName>ppt_x</p:attrName>
                                        </p:attrNameLst>
                                      </p:cBhvr>
                                      <p:tavLst>
                                        <p:tav tm="0">
                                          <p:val>
                                            <p:strVal val="#ppt_x"/>
                                          </p:val>
                                        </p:tav>
                                        <p:tav tm="100000">
                                          <p:val>
                                            <p:strVal val="#ppt_x"/>
                                          </p:val>
                                        </p:tav>
                                      </p:tavLst>
                                    </p:anim>
                                    <p:anim calcmode="lin" valueType="num">
                                      <p:cBhvr>
                                        <p:cTn id="14" dur="5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anim calcmode="lin" valueType="num">
                                      <p:cBhvr>
                                        <p:cTn id="18" dur="500" fill="hold"/>
                                        <p:tgtEl>
                                          <p:spTgt spid="4"/>
                                        </p:tgtEl>
                                        <p:attrNameLst>
                                          <p:attrName>ppt_x</p:attrName>
                                        </p:attrNameLst>
                                      </p:cBhvr>
                                      <p:tavLst>
                                        <p:tav tm="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anim calcmode="lin" valueType="num">
                                      <p:cBhvr>
                                        <p:cTn id="23" dur="500" fill="hold"/>
                                        <p:tgtEl>
                                          <p:spTgt spid="12"/>
                                        </p:tgtEl>
                                        <p:attrNameLst>
                                          <p:attrName>ppt_x</p:attrName>
                                        </p:attrNameLst>
                                      </p:cBhvr>
                                      <p:tavLst>
                                        <p:tav tm="0">
                                          <p:val>
                                            <p:strVal val="#ppt_x"/>
                                          </p:val>
                                        </p:tav>
                                        <p:tav tm="100000">
                                          <p:val>
                                            <p:strVal val="#ppt_x"/>
                                          </p:val>
                                        </p:tav>
                                      </p:tavLst>
                                    </p:anim>
                                    <p:anim calcmode="lin" valueType="num">
                                      <p:cBhvr>
                                        <p:cTn id="24" dur="5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anim calcmode="lin" valueType="num">
                                      <p:cBhvr>
                                        <p:cTn id="28" dur="500" fill="hold"/>
                                        <p:tgtEl>
                                          <p:spTgt spid="15"/>
                                        </p:tgtEl>
                                        <p:attrNameLst>
                                          <p:attrName>ppt_x</p:attrName>
                                        </p:attrNameLst>
                                      </p:cBhvr>
                                      <p:tavLst>
                                        <p:tav tm="0">
                                          <p:val>
                                            <p:strVal val="#ppt_x"/>
                                          </p:val>
                                        </p:tav>
                                        <p:tav tm="100000">
                                          <p:val>
                                            <p:strVal val="#ppt_x"/>
                                          </p:val>
                                        </p:tav>
                                      </p:tavLst>
                                    </p:anim>
                                    <p:anim calcmode="lin" valueType="num">
                                      <p:cBhvr>
                                        <p:cTn id="29" dur="5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anim calcmode="lin" valueType="num">
                                      <p:cBhvr>
                                        <p:cTn id="33" dur="500" fill="hold"/>
                                        <p:tgtEl>
                                          <p:spTgt spid="16"/>
                                        </p:tgtEl>
                                        <p:attrNameLst>
                                          <p:attrName>ppt_x</p:attrName>
                                        </p:attrNameLst>
                                      </p:cBhvr>
                                      <p:tavLst>
                                        <p:tav tm="0">
                                          <p:val>
                                            <p:strVal val="#ppt_x"/>
                                          </p:val>
                                        </p:tav>
                                        <p:tav tm="100000">
                                          <p:val>
                                            <p:strVal val="#ppt_x"/>
                                          </p:val>
                                        </p:tav>
                                      </p:tavLst>
                                    </p:anim>
                                    <p:anim calcmode="lin" valueType="num">
                                      <p:cBhvr>
                                        <p:cTn id="34" dur="50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anim calcmode="lin" valueType="num">
                                      <p:cBhvr>
                                        <p:cTn id="38" dur="500" fill="hold"/>
                                        <p:tgtEl>
                                          <p:spTgt spid="17"/>
                                        </p:tgtEl>
                                        <p:attrNameLst>
                                          <p:attrName>ppt_x</p:attrName>
                                        </p:attrNameLst>
                                      </p:cBhvr>
                                      <p:tavLst>
                                        <p:tav tm="0">
                                          <p:val>
                                            <p:strVal val="#ppt_x"/>
                                          </p:val>
                                        </p:tav>
                                        <p:tav tm="100000">
                                          <p:val>
                                            <p:strVal val="#ppt_x"/>
                                          </p:val>
                                        </p:tav>
                                      </p:tavLst>
                                    </p:anim>
                                    <p:anim calcmode="lin" valueType="num">
                                      <p:cBhvr>
                                        <p:cTn id="39" dur="5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anim calcmode="lin" valueType="num">
                                      <p:cBhvr>
                                        <p:cTn id="43" dur="500" fill="hold"/>
                                        <p:tgtEl>
                                          <p:spTgt spid="18"/>
                                        </p:tgtEl>
                                        <p:attrNameLst>
                                          <p:attrName>ppt_x</p:attrName>
                                        </p:attrNameLst>
                                      </p:cBhvr>
                                      <p:tavLst>
                                        <p:tav tm="0">
                                          <p:val>
                                            <p:strVal val="#ppt_x"/>
                                          </p:val>
                                        </p:tav>
                                        <p:tav tm="100000">
                                          <p:val>
                                            <p:strVal val="#ppt_x"/>
                                          </p:val>
                                        </p:tav>
                                      </p:tavLst>
                                    </p:anim>
                                    <p:anim calcmode="lin" valueType="num">
                                      <p:cBhvr>
                                        <p:cTn id="44" dur="5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anim calcmode="lin" valueType="num">
                                      <p:cBhvr>
                                        <p:cTn id="48" dur="500" fill="hold"/>
                                        <p:tgtEl>
                                          <p:spTgt spid="19"/>
                                        </p:tgtEl>
                                        <p:attrNameLst>
                                          <p:attrName>ppt_x</p:attrName>
                                        </p:attrNameLst>
                                      </p:cBhvr>
                                      <p:tavLst>
                                        <p:tav tm="0">
                                          <p:val>
                                            <p:strVal val="#ppt_x"/>
                                          </p:val>
                                        </p:tav>
                                        <p:tav tm="100000">
                                          <p:val>
                                            <p:strVal val="#ppt_x"/>
                                          </p:val>
                                        </p:tav>
                                      </p:tavLst>
                                    </p:anim>
                                    <p:anim calcmode="lin" valueType="num">
                                      <p:cBhvr>
                                        <p:cTn id="49" dur="5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anim calcmode="lin" valueType="num">
                                      <p:cBhvr>
                                        <p:cTn id="53" dur="500" fill="hold"/>
                                        <p:tgtEl>
                                          <p:spTgt spid="20"/>
                                        </p:tgtEl>
                                        <p:attrNameLst>
                                          <p:attrName>ppt_x</p:attrName>
                                        </p:attrNameLst>
                                      </p:cBhvr>
                                      <p:tavLst>
                                        <p:tav tm="0">
                                          <p:val>
                                            <p:strVal val="#ppt_x"/>
                                          </p:val>
                                        </p:tav>
                                        <p:tav tm="100000">
                                          <p:val>
                                            <p:strVal val="#ppt_x"/>
                                          </p:val>
                                        </p:tav>
                                      </p:tavLst>
                                    </p:anim>
                                    <p:anim calcmode="lin" valueType="num">
                                      <p:cBhvr>
                                        <p:cTn id="54" dur="5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anim calcmode="lin" valueType="num">
                                      <p:cBhvr>
                                        <p:cTn id="58" dur="500" fill="hold"/>
                                        <p:tgtEl>
                                          <p:spTgt spid="21"/>
                                        </p:tgtEl>
                                        <p:attrNameLst>
                                          <p:attrName>ppt_x</p:attrName>
                                        </p:attrNameLst>
                                      </p:cBhvr>
                                      <p:tavLst>
                                        <p:tav tm="0">
                                          <p:val>
                                            <p:strVal val="#ppt_x"/>
                                          </p:val>
                                        </p:tav>
                                        <p:tav tm="100000">
                                          <p:val>
                                            <p:strVal val="#ppt_x"/>
                                          </p:val>
                                        </p:tav>
                                      </p:tavLst>
                                    </p:anim>
                                    <p:anim calcmode="lin" valueType="num">
                                      <p:cBhvr>
                                        <p:cTn id="59"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2" grpId="0" animBg="1"/>
      <p:bldP spid="15" grpId="0"/>
      <p:bldP spid="16" grpId="0"/>
      <p:bldP spid="17" grpId="0"/>
      <p:bldP spid="18" grpId="0"/>
      <p:bldP spid="19" grpId="0" animBg="1"/>
      <p:bldP spid="20"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7811B71B-1CED-40C5-BB54-B71DCEF33993}"/>
              </a:ext>
            </a:extLst>
          </p:cNvPr>
          <p:cNvSpPr/>
          <p:nvPr/>
        </p:nvSpPr>
        <p:spPr>
          <a:xfrm>
            <a:off x="797523" y="4264494"/>
            <a:ext cx="6693857" cy="391555"/>
          </a:xfrm>
          <a:custGeom>
            <a:avLst/>
            <a:gdLst>
              <a:gd name="connsiteX0" fmla="*/ 8389257 w 8547000"/>
              <a:gd name="connsiteY0" fmla="*/ 725715 h 900316"/>
              <a:gd name="connsiteX1" fmla="*/ 6995886 w 8547000"/>
              <a:gd name="connsiteY1" fmla="*/ 319315 h 900316"/>
              <a:gd name="connsiteX2" fmla="*/ 5471886 w 8547000"/>
              <a:gd name="connsiteY2" fmla="*/ 449943 h 900316"/>
              <a:gd name="connsiteX3" fmla="*/ 3381828 w 8547000"/>
              <a:gd name="connsiteY3" fmla="*/ 566057 h 900316"/>
              <a:gd name="connsiteX4" fmla="*/ 1785257 w 8547000"/>
              <a:gd name="connsiteY4" fmla="*/ 435429 h 900316"/>
              <a:gd name="connsiteX5" fmla="*/ 0 w 8547000"/>
              <a:gd name="connsiteY5" fmla="*/ 0 h 900316"/>
              <a:gd name="connsiteX6" fmla="*/ 1335314 w 8547000"/>
              <a:gd name="connsiteY6" fmla="*/ 464457 h 900316"/>
              <a:gd name="connsiteX7" fmla="*/ 4078514 w 8547000"/>
              <a:gd name="connsiteY7" fmla="*/ 711200 h 900316"/>
              <a:gd name="connsiteX8" fmla="*/ 6749143 w 8547000"/>
              <a:gd name="connsiteY8" fmla="*/ 377372 h 900316"/>
              <a:gd name="connsiteX9" fmla="*/ 8331200 w 8547000"/>
              <a:gd name="connsiteY9" fmla="*/ 885372 h 900316"/>
              <a:gd name="connsiteX10" fmla="*/ 8389257 w 8547000"/>
              <a:gd name="connsiteY10" fmla="*/ 725715 h 900316"/>
              <a:gd name="connsiteX0" fmla="*/ 8389257 w 8547000"/>
              <a:gd name="connsiteY0" fmla="*/ 725715 h 900316"/>
              <a:gd name="connsiteX1" fmla="*/ 6995886 w 8547000"/>
              <a:gd name="connsiteY1" fmla="*/ 319315 h 900316"/>
              <a:gd name="connsiteX2" fmla="*/ 5471886 w 8547000"/>
              <a:gd name="connsiteY2" fmla="*/ 449943 h 900316"/>
              <a:gd name="connsiteX3" fmla="*/ 3381828 w 8547000"/>
              <a:gd name="connsiteY3" fmla="*/ 566057 h 900316"/>
              <a:gd name="connsiteX4" fmla="*/ 1785257 w 8547000"/>
              <a:gd name="connsiteY4" fmla="*/ 435429 h 900316"/>
              <a:gd name="connsiteX5" fmla="*/ 0 w 8547000"/>
              <a:gd name="connsiteY5" fmla="*/ 0 h 900316"/>
              <a:gd name="connsiteX6" fmla="*/ 1335314 w 8547000"/>
              <a:gd name="connsiteY6" fmla="*/ 464457 h 900316"/>
              <a:gd name="connsiteX7" fmla="*/ 4055654 w 8547000"/>
              <a:gd name="connsiteY7" fmla="*/ 657860 h 900316"/>
              <a:gd name="connsiteX8" fmla="*/ 6749143 w 8547000"/>
              <a:gd name="connsiteY8" fmla="*/ 377372 h 900316"/>
              <a:gd name="connsiteX9" fmla="*/ 8331200 w 8547000"/>
              <a:gd name="connsiteY9" fmla="*/ 885372 h 900316"/>
              <a:gd name="connsiteX10" fmla="*/ 8389257 w 8547000"/>
              <a:gd name="connsiteY10" fmla="*/ 725715 h 900316"/>
              <a:gd name="connsiteX0" fmla="*/ 8389257 w 8547000"/>
              <a:gd name="connsiteY0" fmla="*/ 725715 h 900316"/>
              <a:gd name="connsiteX1" fmla="*/ 6995886 w 8547000"/>
              <a:gd name="connsiteY1" fmla="*/ 319315 h 900316"/>
              <a:gd name="connsiteX2" fmla="*/ 5471886 w 8547000"/>
              <a:gd name="connsiteY2" fmla="*/ 449943 h 900316"/>
              <a:gd name="connsiteX3" fmla="*/ 3381828 w 8547000"/>
              <a:gd name="connsiteY3" fmla="*/ 566057 h 900316"/>
              <a:gd name="connsiteX4" fmla="*/ 1785257 w 8547000"/>
              <a:gd name="connsiteY4" fmla="*/ 435429 h 900316"/>
              <a:gd name="connsiteX5" fmla="*/ 0 w 8547000"/>
              <a:gd name="connsiteY5" fmla="*/ 0 h 900316"/>
              <a:gd name="connsiteX6" fmla="*/ 1335314 w 8547000"/>
              <a:gd name="connsiteY6" fmla="*/ 464457 h 900316"/>
              <a:gd name="connsiteX7" fmla="*/ 4055654 w 8547000"/>
              <a:gd name="connsiteY7" fmla="*/ 657860 h 900316"/>
              <a:gd name="connsiteX8" fmla="*/ 6749143 w 8547000"/>
              <a:gd name="connsiteY8" fmla="*/ 377372 h 900316"/>
              <a:gd name="connsiteX9" fmla="*/ 8331200 w 8547000"/>
              <a:gd name="connsiteY9" fmla="*/ 885372 h 900316"/>
              <a:gd name="connsiteX10" fmla="*/ 8389257 w 8547000"/>
              <a:gd name="connsiteY10" fmla="*/ 725715 h 900316"/>
              <a:gd name="connsiteX0" fmla="*/ 8389257 w 8547000"/>
              <a:gd name="connsiteY0" fmla="*/ 725715 h 900316"/>
              <a:gd name="connsiteX1" fmla="*/ 6995886 w 8547000"/>
              <a:gd name="connsiteY1" fmla="*/ 319315 h 900316"/>
              <a:gd name="connsiteX2" fmla="*/ 5471886 w 8547000"/>
              <a:gd name="connsiteY2" fmla="*/ 449943 h 900316"/>
              <a:gd name="connsiteX3" fmla="*/ 3381828 w 8547000"/>
              <a:gd name="connsiteY3" fmla="*/ 566057 h 900316"/>
              <a:gd name="connsiteX4" fmla="*/ 1785257 w 8547000"/>
              <a:gd name="connsiteY4" fmla="*/ 435429 h 900316"/>
              <a:gd name="connsiteX5" fmla="*/ 0 w 8547000"/>
              <a:gd name="connsiteY5" fmla="*/ 0 h 900316"/>
              <a:gd name="connsiteX6" fmla="*/ 1335314 w 8547000"/>
              <a:gd name="connsiteY6" fmla="*/ 464457 h 900316"/>
              <a:gd name="connsiteX7" fmla="*/ 4055654 w 8547000"/>
              <a:gd name="connsiteY7" fmla="*/ 657860 h 900316"/>
              <a:gd name="connsiteX8" fmla="*/ 6749143 w 8547000"/>
              <a:gd name="connsiteY8" fmla="*/ 377372 h 900316"/>
              <a:gd name="connsiteX9" fmla="*/ 8331200 w 8547000"/>
              <a:gd name="connsiteY9" fmla="*/ 885372 h 900316"/>
              <a:gd name="connsiteX10" fmla="*/ 8389257 w 8547000"/>
              <a:gd name="connsiteY10" fmla="*/ 725715 h 900316"/>
              <a:gd name="connsiteX0" fmla="*/ 8389257 w 8547000"/>
              <a:gd name="connsiteY0" fmla="*/ 725715 h 900316"/>
              <a:gd name="connsiteX1" fmla="*/ 6995886 w 8547000"/>
              <a:gd name="connsiteY1" fmla="*/ 319315 h 900316"/>
              <a:gd name="connsiteX2" fmla="*/ 5471886 w 8547000"/>
              <a:gd name="connsiteY2" fmla="*/ 449943 h 900316"/>
              <a:gd name="connsiteX3" fmla="*/ 3381828 w 8547000"/>
              <a:gd name="connsiteY3" fmla="*/ 566057 h 900316"/>
              <a:gd name="connsiteX4" fmla="*/ 1785257 w 8547000"/>
              <a:gd name="connsiteY4" fmla="*/ 435429 h 900316"/>
              <a:gd name="connsiteX5" fmla="*/ 0 w 8547000"/>
              <a:gd name="connsiteY5" fmla="*/ 0 h 900316"/>
              <a:gd name="connsiteX6" fmla="*/ 1335314 w 8547000"/>
              <a:gd name="connsiteY6" fmla="*/ 464457 h 900316"/>
              <a:gd name="connsiteX7" fmla="*/ 4055654 w 8547000"/>
              <a:gd name="connsiteY7" fmla="*/ 657860 h 900316"/>
              <a:gd name="connsiteX8" fmla="*/ 6749143 w 8547000"/>
              <a:gd name="connsiteY8" fmla="*/ 377372 h 900316"/>
              <a:gd name="connsiteX9" fmla="*/ 8331200 w 8547000"/>
              <a:gd name="connsiteY9" fmla="*/ 885372 h 900316"/>
              <a:gd name="connsiteX10" fmla="*/ 8389257 w 8547000"/>
              <a:gd name="connsiteY10" fmla="*/ 725715 h 900316"/>
              <a:gd name="connsiteX0" fmla="*/ 8389257 w 8547000"/>
              <a:gd name="connsiteY0" fmla="*/ 725715 h 900316"/>
              <a:gd name="connsiteX1" fmla="*/ 6995886 w 8547000"/>
              <a:gd name="connsiteY1" fmla="*/ 319315 h 900316"/>
              <a:gd name="connsiteX2" fmla="*/ 5471886 w 8547000"/>
              <a:gd name="connsiteY2" fmla="*/ 449943 h 900316"/>
              <a:gd name="connsiteX3" fmla="*/ 3381828 w 8547000"/>
              <a:gd name="connsiteY3" fmla="*/ 566057 h 900316"/>
              <a:gd name="connsiteX4" fmla="*/ 1785257 w 8547000"/>
              <a:gd name="connsiteY4" fmla="*/ 435429 h 900316"/>
              <a:gd name="connsiteX5" fmla="*/ 0 w 8547000"/>
              <a:gd name="connsiteY5" fmla="*/ 0 h 900316"/>
              <a:gd name="connsiteX6" fmla="*/ 1335314 w 8547000"/>
              <a:gd name="connsiteY6" fmla="*/ 464457 h 900316"/>
              <a:gd name="connsiteX7" fmla="*/ 4055654 w 8547000"/>
              <a:gd name="connsiteY7" fmla="*/ 657860 h 900316"/>
              <a:gd name="connsiteX8" fmla="*/ 6749143 w 8547000"/>
              <a:gd name="connsiteY8" fmla="*/ 377372 h 900316"/>
              <a:gd name="connsiteX9" fmla="*/ 8331200 w 8547000"/>
              <a:gd name="connsiteY9" fmla="*/ 885372 h 900316"/>
              <a:gd name="connsiteX10" fmla="*/ 8389257 w 8547000"/>
              <a:gd name="connsiteY10" fmla="*/ 725715 h 900316"/>
              <a:gd name="connsiteX0" fmla="*/ 8389257 w 8547000"/>
              <a:gd name="connsiteY0" fmla="*/ 725715 h 900316"/>
              <a:gd name="connsiteX1" fmla="*/ 6995886 w 8547000"/>
              <a:gd name="connsiteY1" fmla="*/ 319315 h 900316"/>
              <a:gd name="connsiteX2" fmla="*/ 5471886 w 8547000"/>
              <a:gd name="connsiteY2" fmla="*/ 449943 h 900316"/>
              <a:gd name="connsiteX3" fmla="*/ 3381828 w 8547000"/>
              <a:gd name="connsiteY3" fmla="*/ 566057 h 900316"/>
              <a:gd name="connsiteX4" fmla="*/ 1785257 w 8547000"/>
              <a:gd name="connsiteY4" fmla="*/ 435429 h 900316"/>
              <a:gd name="connsiteX5" fmla="*/ 0 w 8547000"/>
              <a:gd name="connsiteY5" fmla="*/ 0 h 900316"/>
              <a:gd name="connsiteX6" fmla="*/ 1335314 w 8547000"/>
              <a:gd name="connsiteY6" fmla="*/ 464457 h 900316"/>
              <a:gd name="connsiteX7" fmla="*/ 4055654 w 8547000"/>
              <a:gd name="connsiteY7" fmla="*/ 657860 h 900316"/>
              <a:gd name="connsiteX8" fmla="*/ 6749143 w 8547000"/>
              <a:gd name="connsiteY8" fmla="*/ 377372 h 900316"/>
              <a:gd name="connsiteX9" fmla="*/ 8331200 w 8547000"/>
              <a:gd name="connsiteY9" fmla="*/ 885372 h 900316"/>
              <a:gd name="connsiteX10" fmla="*/ 8389257 w 8547000"/>
              <a:gd name="connsiteY10" fmla="*/ 725715 h 900316"/>
              <a:gd name="connsiteX0" fmla="*/ 8389257 w 8547000"/>
              <a:gd name="connsiteY0" fmla="*/ 725715 h 900316"/>
              <a:gd name="connsiteX1" fmla="*/ 6995886 w 8547000"/>
              <a:gd name="connsiteY1" fmla="*/ 319315 h 900316"/>
              <a:gd name="connsiteX2" fmla="*/ 5471886 w 8547000"/>
              <a:gd name="connsiteY2" fmla="*/ 449943 h 900316"/>
              <a:gd name="connsiteX3" fmla="*/ 3381828 w 8547000"/>
              <a:gd name="connsiteY3" fmla="*/ 566057 h 900316"/>
              <a:gd name="connsiteX4" fmla="*/ 1785257 w 8547000"/>
              <a:gd name="connsiteY4" fmla="*/ 435429 h 900316"/>
              <a:gd name="connsiteX5" fmla="*/ 0 w 8547000"/>
              <a:gd name="connsiteY5" fmla="*/ 0 h 900316"/>
              <a:gd name="connsiteX6" fmla="*/ 1335314 w 8547000"/>
              <a:gd name="connsiteY6" fmla="*/ 464457 h 900316"/>
              <a:gd name="connsiteX7" fmla="*/ 4055654 w 8547000"/>
              <a:gd name="connsiteY7" fmla="*/ 657860 h 900316"/>
              <a:gd name="connsiteX8" fmla="*/ 6749143 w 8547000"/>
              <a:gd name="connsiteY8" fmla="*/ 377372 h 900316"/>
              <a:gd name="connsiteX9" fmla="*/ 8331200 w 8547000"/>
              <a:gd name="connsiteY9" fmla="*/ 885372 h 900316"/>
              <a:gd name="connsiteX10" fmla="*/ 8389257 w 8547000"/>
              <a:gd name="connsiteY10" fmla="*/ 725715 h 900316"/>
              <a:gd name="connsiteX0" fmla="*/ 8389257 w 8547000"/>
              <a:gd name="connsiteY0" fmla="*/ 725715 h 900316"/>
              <a:gd name="connsiteX1" fmla="*/ 6995886 w 8547000"/>
              <a:gd name="connsiteY1" fmla="*/ 319315 h 900316"/>
              <a:gd name="connsiteX2" fmla="*/ 5471886 w 8547000"/>
              <a:gd name="connsiteY2" fmla="*/ 449943 h 900316"/>
              <a:gd name="connsiteX3" fmla="*/ 3381828 w 8547000"/>
              <a:gd name="connsiteY3" fmla="*/ 566057 h 900316"/>
              <a:gd name="connsiteX4" fmla="*/ 1785257 w 8547000"/>
              <a:gd name="connsiteY4" fmla="*/ 435429 h 900316"/>
              <a:gd name="connsiteX5" fmla="*/ 0 w 8547000"/>
              <a:gd name="connsiteY5" fmla="*/ 0 h 900316"/>
              <a:gd name="connsiteX6" fmla="*/ 1335314 w 8547000"/>
              <a:gd name="connsiteY6" fmla="*/ 464457 h 900316"/>
              <a:gd name="connsiteX7" fmla="*/ 4055654 w 8547000"/>
              <a:gd name="connsiteY7" fmla="*/ 657860 h 900316"/>
              <a:gd name="connsiteX8" fmla="*/ 6749143 w 8547000"/>
              <a:gd name="connsiteY8" fmla="*/ 377372 h 900316"/>
              <a:gd name="connsiteX9" fmla="*/ 8331200 w 8547000"/>
              <a:gd name="connsiteY9" fmla="*/ 885372 h 900316"/>
              <a:gd name="connsiteX10" fmla="*/ 8389257 w 8547000"/>
              <a:gd name="connsiteY10" fmla="*/ 725715 h 900316"/>
              <a:gd name="connsiteX0" fmla="*/ 8389257 w 8547000"/>
              <a:gd name="connsiteY0" fmla="*/ 725715 h 900316"/>
              <a:gd name="connsiteX1" fmla="*/ 6995886 w 8547000"/>
              <a:gd name="connsiteY1" fmla="*/ 319315 h 900316"/>
              <a:gd name="connsiteX2" fmla="*/ 5471886 w 8547000"/>
              <a:gd name="connsiteY2" fmla="*/ 449943 h 900316"/>
              <a:gd name="connsiteX3" fmla="*/ 3381828 w 8547000"/>
              <a:gd name="connsiteY3" fmla="*/ 566057 h 900316"/>
              <a:gd name="connsiteX4" fmla="*/ 1785257 w 8547000"/>
              <a:gd name="connsiteY4" fmla="*/ 435429 h 900316"/>
              <a:gd name="connsiteX5" fmla="*/ 0 w 8547000"/>
              <a:gd name="connsiteY5" fmla="*/ 0 h 900316"/>
              <a:gd name="connsiteX6" fmla="*/ 1357539 w 8547000"/>
              <a:gd name="connsiteY6" fmla="*/ 404228 h 900316"/>
              <a:gd name="connsiteX7" fmla="*/ 4055654 w 8547000"/>
              <a:gd name="connsiteY7" fmla="*/ 657860 h 900316"/>
              <a:gd name="connsiteX8" fmla="*/ 6749143 w 8547000"/>
              <a:gd name="connsiteY8" fmla="*/ 377372 h 900316"/>
              <a:gd name="connsiteX9" fmla="*/ 8331200 w 8547000"/>
              <a:gd name="connsiteY9" fmla="*/ 885372 h 900316"/>
              <a:gd name="connsiteX10" fmla="*/ 8389257 w 8547000"/>
              <a:gd name="connsiteY10" fmla="*/ 725715 h 900316"/>
              <a:gd name="connsiteX0" fmla="*/ 8389257 w 8547000"/>
              <a:gd name="connsiteY0" fmla="*/ 725715 h 900316"/>
              <a:gd name="connsiteX1" fmla="*/ 6995886 w 8547000"/>
              <a:gd name="connsiteY1" fmla="*/ 319315 h 900316"/>
              <a:gd name="connsiteX2" fmla="*/ 5471886 w 8547000"/>
              <a:gd name="connsiteY2" fmla="*/ 449943 h 900316"/>
              <a:gd name="connsiteX3" fmla="*/ 3381828 w 8547000"/>
              <a:gd name="connsiteY3" fmla="*/ 566057 h 900316"/>
              <a:gd name="connsiteX4" fmla="*/ 1785257 w 8547000"/>
              <a:gd name="connsiteY4" fmla="*/ 435429 h 900316"/>
              <a:gd name="connsiteX5" fmla="*/ 0 w 8547000"/>
              <a:gd name="connsiteY5" fmla="*/ 0 h 900316"/>
              <a:gd name="connsiteX6" fmla="*/ 1357539 w 8547000"/>
              <a:gd name="connsiteY6" fmla="*/ 404228 h 900316"/>
              <a:gd name="connsiteX7" fmla="*/ 4055654 w 8547000"/>
              <a:gd name="connsiteY7" fmla="*/ 657860 h 900316"/>
              <a:gd name="connsiteX8" fmla="*/ 6749143 w 8547000"/>
              <a:gd name="connsiteY8" fmla="*/ 377372 h 900316"/>
              <a:gd name="connsiteX9" fmla="*/ 8331200 w 8547000"/>
              <a:gd name="connsiteY9" fmla="*/ 885372 h 900316"/>
              <a:gd name="connsiteX10" fmla="*/ 8389257 w 8547000"/>
              <a:gd name="connsiteY10" fmla="*/ 725715 h 90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47000" h="900316">
                <a:moveTo>
                  <a:pt x="8389257" y="725715"/>
                </a:moveTo>
                <a:cubicBezTo>
                  <a:pt x="8166705" y="631372"/>
                  <a:pt x="7482114" y="365277"/>
                  <a:pt x="6995886" y="319315"/>
                </a:cubicBezTo>
                <a:cubicBezTo>
                  <a:pt x="6509657" y="273353"/>
                  <a:pt x="6074229" y="408819"/>
                  <a:pt x="5471886" y="449943"/>
                </a:cubicBezTo>
                <a:cubicBezTo>
                  <a:pt x="4869543" y="491067"/>
                  <a:pt x="3996266" y="568476"/>
                  <a:pt x="3381828" y="566057"/>
                </a:cubicBezTo>
                <a:cubicBezTo>
                  <a:pt x="2767390" y="563638"/>
                  <a:pt x="2348895" y="529772"/>
                  <a:pt x="1785257" y="435429"/>
                </a:cubicBezTo>
                <a:cubicBezTo>
                  <a:pt x="1221619" y="341086"/>
                  <a:pt x="254000" y="41124"/>
                  <a:pt x="0" y="0"/>
                </a:cubicBezTo>
                <a:cubicBezTo>
                  <a:pt x="464155" y="143868"/>
                  <a:pt x="741922" y="212455"/>
                  <a:pt x="1357539" y="404228"/>
                </a:cubicBezTo>
                <a:cubicBezTo>
                  <a:pt x="1973156" y="596001"/>
                  <a:pt x="3157053" y="662336"/>
                  <a:pt x="4055654" y="657860"/>
                </a:cubicBezTo>
                <a:cubicBezTo>
                  <a:pt x="4954255" y="653384"/>
                  <a:pt x="5994642" y="409303"/>
                  <a:pt x="6749143" y="377372"/>
                </a:cubicBezTo>
                <a:cubicBezTo>
                  <a:pt x="7457924" y="406401"/>
                  <a:pt x="8057848" y="827315"/>
                  <a:pt x="8331200" y="885372"/>
                </a:cubicBezTo>
                <a:cubicBezTo>
                  <a:pt x="8604552" y="943429"/>
                  <a:pt x="8611809" y="820058"/>
                  <a:pt x="8389257" y="725715"/>
                </a:cubicBezTo>
                <a:close/>
              </a:path>
            </a:pathLst>
          </a:custGeom>
          <a:gradFill>
            <a:gsLst>
              <a:gs pos="0">
                <a:srgbClr val="5877B6">
                  <a:lumMod val="80000"/>
                  <a:lumOff val="20000"/>
                </a:srgbClr>
              </a:gs>
              <a:gs pos="100000">
                <a:srgbClr val="465E9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cs typeface="+mn-ea"/>
              <a:sym typeface="+mn-lt"/>
            </a:endParaRPr>
          </a:p>
        </p:txBody>
      </p:sp>
      <p:grpSp>
        <p:nvGrpSpPr>
          <p:cNvPr id="3" name="Group 2">
            <a:extLst>
              <a:ext uri="{FF2B5EF4-FFF2-40B4-BE49-F238E27FC236}">
                <a16:creationId xmlns:a16="http://schemas.microsoft.com/office/drawing/2014/main" id="{6C893120-061D-43BD-8F2C-4ABCE29DE8B8}"/>
              </a:ext>
            </a:extLst>
          </p:cNvPr>
          <p:cNvGrpSpPr/>
          <p:nvPr/>
        </p:nvGrpSpPr>
        <p:grpSpPr>
          <a:xfrm>
            <a:off x="6093224" y="1339159"/>
            <a:ext cx="2681879" cy="3287126"/>
            <a:chOff x="6845608" y="1634105"/>
            <a:chExt cx="4088690" cy="5128979"/>
          </a:xfrm>
          <a:gradFill>
            <a:gsLst>
              <a:gs pos="0">
                <a:srgbClr val="5877B6">
                  <a:lumMod val="80000"/>
                  <a:lumOff val="20000"/>
                </a:srgbClr>
              </a:gs>
              <a:gs pos="100000">
                <a:srgbClr val="465E96"/>
              </a:gs>
            </a:gsLst>
            <a:lin ang="5400000" scaled="1"/>
          </a:gradFill>
        </p:grpSpPr>
        <p:sp>
          <p:nvSpPr>
            <p:cNvPr id="4" name="Freeform 33">
              <a:extLst>
                <a:ext uri="{FF2B5EF4-FFF2-40B4-BE49-F238E27FC236}">
                  <a16:creationId xmlns:a16="http://schemas.microsoft.com/office/drawing/2014/main" id="{4E3E46CA-7A3B-4265-97BD-0D1F37D654AE}"/>
                </a:ext>
              </a:extLst>
            </p:cNvPr>
            <p:cNvSpPr>
              <a:spLocks/>
            </p:cNvSpPr>
            <p:nvPr/>
          </p:nvSpPr>
          <p:spPr bwMode="auto">
            <a:xfrm rot="20192702" flipH="1">
              <a:off x="9028458" y="1920344"/>
              <a:ext cx="781902" cy="649063"/>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5" name="Freeform 36">
              <a:extLst>
                <a:ext uri="{FF2B5EF4-FFF2-40B4-BE49-F238E27FC236}">
                  <a16:creationId xmlns:a16="http://schemas.microsoft.com/office/drawing/2014/main" id="{8B45A34C-DE2A-4DF9-B6A0-1A42E88EE727}"/>
                </a:ext>
              </a:extLst>
            </p:cNvPr>
            <p:cNvSpPr>
              <a:spLocks/>
            </p:cNvSpPr>
            <p:nvPr/>
          </p:nvSpPr>
          <p:spPr bwMode="auto">
            <a:xfrm rot="1695130">
              <a:off x="10373996" y="2638713"/>
              <a:ext cx="369825" cy="474643"/>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6" name="Freeform 30">
              <a:extLst>
                <a:ext uri="{FF2B5EF4-FFF2-40B4-BE49-F238E27FC236}">
                  <a16:creationId xmlns:a16="http://schemas.microsoft.com/office/drawing/2014/main" id="{87A33595-44B1-4687-83C0-2250881B6950}"/>
                </a:ext>
              </a:extLst>
            </p:cNvPr>
            <p:cNvSpPr>
              <a:spLocks/>
            </p:cNvSpPr>
            <p:nvPr/>
          </p:nvSpPr>
          <p:spPr bwMode="auto">
            <a:xfrm rot="19798984">
              <a:off x="9120342" y="2107154"/>
              <a:ext cx="1351642" cy="1016047"/>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7" name="Freeform 36">
              <a:extLst>
                <a:ext uri="{FF2B5EF4-FFF2-40B4-BE49-F238E27FC236}">
                  <a16:creationId xmlns:a16="http://schemas.microsoft.com/office/drawing/2014/main" id="{43488FF9-17C1-493B-B0B0-76D56CA2192F}"/>
                </a:ext>
              </a:extLst>
            </p:cNvPr>
            <p:cNvSpPr>
              <a:spLocks/>
            </p:cNvSpPr>
            <p:nvPr/>
          </p:nvSpPr>
          <p:spPr bwMode="auto">
            <a:xfrm rot="20742510">
              <a:off x="8792271" y="2635933"/>
              <a:ext cx="369825" cy="474643"/>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8" name="Freeform 30">
              <a:extLst>
                <a:ext uri="{FF2B5EF4-FFF2-40B4-BE49-F238E27FC236}">
                  <a16:creationId xmlns:a16="http://schemas.microsoft.com/office/drawing/2014/main" id="{9D4BA67A-9D6A-4F10-84D4-5E74554C6E64}"/>
                </a:ext>
              </a:extLst>
            </p:cNvPr>
            <p:cNvSpPr>
              <a:spLocks/>
            </p:cNvSpPr>
            <p:nvPr/>
          </p:nvSpPr>
          <p:spPr bwMode="auto">
            <a:xfrm rot="1666479" flipH="1">
              <a:off x="7272030" y="1634105"/>
              <a:ext cx="1223410" cy="919653"/>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9" name="Freeform 29">
              <a:extLst>
                <a:ext uri="{FF2B5EF4-FFF2-40B4-BE49-F238E27FC236}">
                  <a16:creationId xmlns:a16="http://schemas.microsoft.com/office/drawing/2014/main" id="{73BB2D1F-98E1-44D6-B1B7-140E3D770307}"/>
                </a:ext>
              </a:extLst>
            </p:cNvPr>
            <p:cNvSpPr>
              <a:spLocks/>
            </p:cNvSpPr>
            <p:nvPr/>
          </p:nvSpPr>
          <p:spPr bwMode="auto">
            <a:xfrm>
              <a:off x="9235169" y="3434652"/>
              <a:ext cx="1386200" cy="943962"/>
            </a:xfrm>
            <a:custGeom>
              <a:avLst/>
              <a:gdLst>
                <a:gd name="T0" fmla="*/ 129 w 226"/>
                <a:gd name="T1" fmla="*/ 12 h 154"/>
                <a:gd name="T2" fmla="*/ 7 w 226"/>
                <a:gd name="T3" fmla="*/ 154 h 154"/>
                <a:gd name="T4" fmla="*/ 0 w 226"/>
                <a:gd name="T5" fmla="*/ 142 h 154"/>
                <a:gd name="T6" fmla="*/ 120 w 226"/>
                <a:gd name="T7" fmla="*/ 8 h 154"/>
                <a:gd name="T8" fmla="*/ 226 w 226"/>
                <a:gd name="T9" fmla="*/ 19 h 154"/>
                <a:gd name="T10" fmla="*/ 129 w 226"/>
                <a:gd name="T11" fmla="*/ 12 h 154"/>
              </a:gdLst>
              <a:ahLst/>
              <a:cxnLst>
                <a:cxn ang="0">
                  <a:pos x="T0" y="T1"/>
                </a:cxn>
                <a:cxn ang="0">
                  <a:pos x="T2" y="T3"/>
                </a:cxn>
                <a:cxn ang="0">
                  <a:pos x="T4" y="T5"/>
                </a:cxn>
                <a:cxn ang="0">
                  <a:pos x="T6" y="T7"/>
                </a:cxn>
                <a:cxn ang="0">
                  <a:pos x="T8" y="T9"/>
                </a:cxn>
                <a:cxn ang="0">
                  <a:pos x="T10" y="T11"/>
                </a:cxn>
              </a:cxnLst>
              <a:rect l="0" t="0" r="r" b="b"/>
              <a:pathLst>
                <a:path w="226" h="154">
                  <a:moveTo>
                    <a:pt x="129" y="12"/>
                  </a:moveTo>
                  <a:cubicBezTo>
                    <a:pt x="55" y="28"/>
                    <a:pt x="4" y="90"/>
                    <a:pt x="7" y="154"/>
                  </a:cubicBezTo>
                  <a:cubicBezTo>
                    <a:pt x="4" y="151"/>
                    <a:pt x="3" y="145"/>
                    <a:pt x="0" y="142"/>
                  </a:cubicBezTo>
                  <a:cubicBezTo>
                    <a:pt x="0" y="80"/>
                    <a:pt x="48" y="24"/>
                    <a:pt x="120" y="8"/>
                  </a:cubicBezTo>
                  <a:cubicBezTo>
                    <a:pt x="157" y="0"/>
                    <a:pt x="195" y="5"/>
                    <a:pt x="226" y="19"/>
                  </a:cubicBezTo>
                  <a:cubicBezTo>
                    <a:pt x="197" y="8"/>
                    <a:pt x="163" y="5"/>
                    <a:pt x="129" y="12"/>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10" name="Freeform 31">
              <a:extLst>
                <a:ext uri="{FF2B5EF4-FFF2-40B4-BE49-F238E27FC236}">
                  <a16:creationId xmlns:a16="http://schemas.microsoft.com/office/drawing/2014/main" id="{F148D096-80F6-4EF8-B100-44D32F36494A}"/>
                </a:ext>
              </a:extLst>
            </p:cNvPr>
            <p:cNvSpPr>
              <a:spLocks/>
            </p:cNvSpPr>
            <p:nvPr/>
          </p:nvSpPr>
          <p:spPr bwMode="auto">
            <a:xfrm>
              <a:off x="8521380" y="2545000"/>
              <a:ext cx="129310" cy="858191"/>
            </a:xfrm>
            <a:custGeom>
              <a:avLst/>
              <a:gdLst>
                <a:gd name="T0" fmla="*/ 12 w 21"/>
                <a:gd name="T1" fmla="*/ 80 h 81"/>
                <a:gd name="T2" fmla="*/ 3 w 21"/>
                <a:gd name="T3" fmla="*/ 81 h 81"/>
                <a:gd name="T4" fmla="*/ 3 w 21"/>
                <a:gd name="T5" fmla="*/ 32 h 81"/>
                <a:gd name="T6" fmla="*/ 5 w 21"/>
                <a:gd name="T7" fmla="*/ 0 h 81"/>
                <a:gd name="T8" fmla="*/ 14 w 21"/>
                <a:gd name="T9" fmla="*/ 28 h 81"/>
                <a:gd name="T10" fmla="*/ 12 w 21"/>
                <a:gd name="T11" fmla="*/ 80 h 81"/>
              </a:gdLst>
              <a:ahLst/>
              <a:cxnLst>
                <a:cxn ang="0">
                  <a:pos x="T0" y="T1"/>
                </a:cxn>
                <a:cxn ang="0">
                  <a:pos x="T2" y="T3"/>
                </a:cxn>
                <a:cxn ang="0">
                  <a:pos x="T4" y="T5"/>
                </a:cxn>
                <a:cxn ang="0">
                  <a:pos x="T6" y="T7"/>
                </a:cxn>
                <a:cxn ang="0">
                  <a:pos x="T8" y="T9"/>
                </a:cxn>
                <a:cxn ang="0">
                  <a:pos x="T10" y="T11"/>
                </a:cxn>
              </a:cxnLst>
              <a:rect l="0" t="0" r="r" b="b"/>
              <a:pathLst>
                <a:path w="21" h="81">
                  <a:moveTo>
                    <a:pt x="12" y="80"/>
                  </a:moveTo>
                  <a:cubicBezTo>
                    <a:pt x="9" y="81"/>
                    <a:pt x="6" y="81"/>
                    <a:pt x="3" y="81"/>
                  </a:cubicBezTo>
                  <a:cubicBezTo>
                    <a:pt x="3" y="55"/>
                    <a:pt x="3" y="36"/>
                    <a:pt x="3" y="32"/>
                  </a:cubicBezTo>
                  <a:cubicBezTo>
                    <a:pt x="0" y="8"/>
                    <a:pt x="1" y="0"/>
                    <a:pt x="5" y="0"/>
                  </a:cubicBezTo>
                  <a:cubicBezTo>
                    <a:pt x="9" y="0"/>
                    <a:pt x="21" y="3"/>
                    <a:pt x="14" y="28"/>
                  </a:cubicBezTo>
                  <a:cubicBezTo>
                    <a:pt x="13" y="33"/>
                    <a:pt x="12" y="52"/>
                    <a:pt x="12" y="8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11" name="Freeform 24">
              <a:extLst>
                <a:ext uri="{FF2B5EF4-FFF2-40B4-BE49-F238E27FC236}">
                  <a16:creationId xmlns:a16="http://schemas.microsoft.com/office/drawing/2014/main" id="{09B15972-B444-442D-BB0D-94AB344942A7}"/>
                </a:ext>
              </a:extLst>
            </p:cNvPr>
            <p:cNvSpPr>
              <a:spLocks/>
            </p:cNvSpPr>
            <p:nvPr/>
          </p:nvSpPr>
          <p:spPr bwMode="auto">
            <a:xfrm>
              <a:off x="8128278" y="4127752"/>
              <a:ext cx="183619" cy="1820681"/>
            </a:xfrm>
            <a:custGeom>
              <a:avLst/>
              <a:gdLst>
                <a:gd name="T0" fmla="*/ 21 w 30"/>
                <a:gd name="T1" fmla="*/ 297 h 297"/>
                <a:gd name="T2" fmla="*/ 29 w 30"/>
                <a:gd name="T3" fmla="*/ 290 h 297"/>
                <a:gd name="T4" fmla="*/ 29 w 30"/>
                <a:gd name="T5" fmla="*/ 13 h 297"/>
                <a:gd name="T6" fmla="*/ 21 w 30"/>
                <a:gd name="T7" fmla="*/ 2 h 297"/>
                <a:gd name="T8" fmla="*/ 22 w 30"/>
                <a:gd name="T9" fmla="*/ 7 h 297"/>
                <a:gd name="T10" fmla="*/ 14 w 30"/>
                <a:gd name="T11" fmla="*/ 290 h 297"/>
                <a:gd name="T12" fmla="*/ 21 w 30"/>
                <a:gd name="T13" fmla="*/ 297 h 297"/>
              </a:gdLst>
              <a:ahLst/>
              <a:cxnLst>
                <a:cxn ang="0">
                  <a:pos x="T0" y="T1"/>
                </a:cxn>
                <a:cxn ang="0">
                  <a:pos x="T2" y="T3"/>
                </a:cxn>
                <a:cxn ang="0">
                  <a:pos x="T4" y="T5"/>
                </a:cxn>
                <a:cxn ang="0">
                  <a:pos x="T6" y="T7"/>
                </a:cxn>
                <a:cxn ang="0">
                  <a:pos x="T8" y="T9"/>
                </a:cxn>
                <a:cxn ang="0">
                  <a:pos x="T10" y="T11"/>
                </a:cxn>
                <a:cxn ang="0">
                  <a:pos x="T12" y="T13"/>
                </a:cxn>
              </a:cxnLst>
              <a:rect l="0" t="0" r="r" b="b"/>
              <a:pathLst>
                <a:path w="30" h="297">
                  <a:moveTo>
                    <a:pt x="21" y="297"/>
                  </a:moveTo>
                  <a:cubicBezTo>
                    <a:pt x="25" y="297"/>
                    <a:pt x="29" y="294"/>
                    <a:pt x="29" y="290"/>
                  </a:cubicBezTo>
                  <a:cubicBezTo>
                    <a:pt x="29" y="13"/>
                    <a:pt x="29" y="13"/>
                    <a:pt x="29" y="13"/>
                  </a:cubicBezTo>
                  <a:cubicBezTo>
                    <a:pt x="29" y="9"/>
                    <a:pt x="25" y="2"/>
                    <a:pt x="21" y="2"/>
                  </a:cubicBezTo>
                  <a:cubicBezTo>
                    <a:pt x="17" y="2"/>
                    <a:pt x="0" y="0"/>
                    <a:pt x="22" y="7"/>
                  </a:cubicBezTo>
                  <a:cubicBezTo>
                    <a:pt x="30" y="9"/>
                    <a:pt x="14" y="290"/>
                    <a:pt x="14" y="290"/>
                  </a:cubicBezTo>
                  <a:cubicBezTo>
                    <a:pt x="14" y="294"/>
                    <a:pt x="17" y="297"/>
                    <a:pt x="21" y="297"/>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12" name="Freeform 25">
              <a:extLst>
                <a:ext uri="{FF2B5EF4-FFF2-40B4-BE49-F238E27FC236}">
                  <a16:creationId xmlns:a16="http://schemas.microsoft.com/office/drawing/2014/main" id="{ED0A2748-252F-4A8C-88F4-5A570A2045A6}"/>
                </a:ext>
              </a:extLst>
            </p:cNvPr>
            <p:cNvSpPr>
              <a:spLocks/>
            </p:cNvSpPr>
            <p:nvPr/>
          </p:nvSpPr>
          <p:spPr bwMode="auto">
            <a:xfrm>
              <a:off x="9498961" y="4476888"/>
              <a:ext cx="157757" cy="1471545"/>
            </a:xfrm>
            <a:custGeom>
              <a:avLst/>
              <a:gdLst>
                <a:gd name="T0" fmla="*/ 8 w 26"/>
                <a:gd name="T1" fmla="*/ 240 h 240"/>
                <a:gd name="T2" fmla="*/ 16 w 26"/>
                <a:gd name="T3" fmla="*/ 233 h 240"/>
                <a:gd name="T4" fmla="*/ 17 w 26"/>
                <a:gd name="T5" fmla="*/ 34 h 240"/>
                <a:gd name="T6" fmla="*/ 12 w 26"/>
                <a:gd name="T7" fmla="*/ 33 h 240"/>
                <a:gd name="T8" fmla="*/ 1 w 26"/>
                <a:gd name="T9" fmla="*/ 233 h 240"/>
                <a:gd name="T10" fmla="*/ 8 w 26"/>
                <a:gd name="T11" fmla="*/ 240 h 240"/>
              </a:gdLst>
              <a:ahLst/>
              <a:cxnLst>
                <a:cxn ang="0">
                  <a:pos x="T0" y="T1"/>
                </a:cxn>
                <a:cxn ang="0">
                  <a:pos x="T2" y="T3"/>
                </a:cxn>
                <a:cxn ang="0">
                  <a:pos x="T4" y="T5"/>
                </a:cxn>
                <a:cxn ang="0">
                  <a:pos x="T6" y="T7"/>
                </a:cxn>
                <a:cxn ang="0">
                  <a:pos x="T8" y="T9"/>
                </a:cxn>
                <a:cxn ang="0">
                  <a:pos x="T10" y="T11"/>
                </a:cxn>
              </a:cxnLst>
              <a:rect l="0" t="0" r="r" b="b"/>
              <a:pathLst>
                <a:path w="26" h="240">
                  <a:moveTo>
                    <a:pt x="8" y="240"/>
                  </a:moveTo>
                  <a:cubicBezTo>
                    <a:pt x="12" y="240"/>
                    <a:pt x="16" y="237"/>
                    <a:pt x="16" y="233"/>
                  </a:cubicBezTo>
                  <a:cubicBezTo>
                    <a:pt x="16" y="233"/>
                    <a:pt x="8" y="68"/>
                    <a:pt x="17" y="34"/>
                  </a:cubicBezTo>
                  <a:cubicBezTo>
                    <a:pt x="26" y="0"/>
                    <a:pt x="15" y="30"/>
                    <a:pt x="12" y="33"/>
                  </a:cubicBezTo>
                  <a:cubicBezTo>
                    <a:pt x="0" y="53"/>
                    <a:pt x="1" y="233"/>
                    <a:pt x="1" y="233"/>
                  </a:cubicBezTo>
                  <a:cubicBezTo>
                    <a:pt x="1" y="237"/>
                    <a:pt x="4" y="240"/>
                    <a:pt x="8" y="24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13" name="Freeform 26">
              <a:extLst>
                <a:ext uri="{FF2B5EF4-FFF2-40B4-BE49-F238E27FC236}">
                  <a16:creationId xmlns:a16="http://schemas.microsoft.com/office/drawing/2014/main" id="{8B10244C-754F-446C-BF87-39409BA16F12}"/>
                </a:ext>
              </a:extLst>
            </p:cNvPr>
            <p:cNvSpPr>
              <a:spLocks/>
            </p:cNvSpPr>
            <p:nvPr/>
          </p:nvSpPr>
          <p:spPr bwMode="auto">
            <a:xfrm>
              <a:off x="9196375" y="4065684"/>
              <a:ext cx="124137" cy="1611200"/>
            </a:xfrm>
            <a:custGeom>
              <a:avLst/>
              <a:gdLst>
                <a:gd name="T0" fmla="*/ 9 w 20"/>
                <a:gd name="T1" fmla="*/ 263 h 263"/>
                <a:gd name="T2" fmla="*/ 17 w 20"/>
                <a:gd name="T3" fmla="*/ 256 h 263"/>
                <a:gd name="T4" fmla="*/ 17 w 20"/>
                <a:gd name="T5" fmla="*/ 19 h 263"/>
                <a:gd name="T6" fmla="*/ 9 w 20"/>
                <a:gd name="T7" fmla="*/ 12 h 263"/>
                <a:gd name="T8" fmla="*/ 2 w 20"/>
                <a:gd name="T9" fmla="*/ 256 h 263"/>
                <a:gd name="T10" fmla="*/ 9 w 20"/>
                <a:gd name="T11" fmla="*/ 263 h 263"/>
              </a:gdLst>
              <a:ahLst/>
              <a:cxnLst>
                <a:cxn ang="0">
                  <a:pos x="T0" y="T1"/>
                </a:cxn>
                <a:cxn ang="0">
                  <a:pos x="T2" y="T3"/>
                </a:cxn>
                <a:cxn ang="0">
                  <a:pos x="T4" y="T5"/>
                </a:cxn>
                <a:cxn ang="0">
                  <a:pos x="T6" y="T7"/>
                </a:cxn>
                <a:cxn ang="0">
                  <a:pos x="T8" y="T9"/>
                </a:cxn>
                <a:cxn ang="0">
                  <a:pos x="T10" y="T11"/>
                </a:cxn>
              </a:cxnLst>
              <a:rect l="0" t="0" r="r" b="b"/>
              <a:pathLst>
                <a:path w="20" h="263">
                  <a:moveTo>
                    <a:pt x="9" y="263"/>
                  </a:moveTo>
                  <a:cubicBezTo>
                    <a:pt x="13" y="263"/>
                    <a:pt x="17" y="260"/>
                    <a:pt x="17" y="256"/>
                  </a:cubicBezTo>
                  <a:cubicBezTo>
                    <a:pt x="17" y="256"/>
                    <a:pt x="8" y="67"/>
                    <a:pt x="17" y="19"/>
                  </a:cubicBezTo>
                  <a:cubicBezTo>
                    <a:pt x="20" y="0"/>
                    <a:pt x="12" y="9"/>
                    <a:pt x="9" y="12"/>
                  </a:cubicBezTo>
                  <a:cubicBezTo>
                    <a:pt x="0" y="22"/>
                    <a:pt x="2" y="256"/>
                    <a:pt x="2" y="256"/>
                  </a:cubicBezTo>
                  <a:cubicBezTo>
                    <a:pt x="2" y="260"/>
                    <a:pt x="5" y="263"/>
                    <a:pt x="9" y="263"/>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14" name="Freeform 27">
              <a:extLst>
                <a:ext uri="{FF2B5EF4-FFF2-40B4-BE49-F238E27FC236}">
                  <a16:creationId xmlns:a16="http://schemas.microsoft.com/office/drawing/2014/main" id="{39DD0962-C5FC-4267-A532-78C3231A39FC}"/>
                </a:ext>
              </a:extLst>
            </p:cNvPr>
            <p:cNvSpPr>
              <a:spLocks noEditPoints="1"/>
            </p:cNvSpPr>
            <p:nvPr/>
          </p:nvSpPr>
          <p:spPr bwMode="auto">
            <a:xfrm>
              <a:off x="8208449" y="5568262"/>
              <a:ext cx="1388786" cy="1194822"/>
            </a:xfrm>
            <a:custGeom>
              <a:avLst/>
              <a:gdLst>
                <a:gd name="T0" fmla="*/ 2 w 226"/>
                <a:gd name="T1" fmla="*/ 61 h 195"/>
                <a:gd name="T2" fmla="*/ 56 w 226"/>
                <a:gd name="T3" fmla="*/ 128 h 195"/>
                <a:gd name="T4" fmla="*/ 56 w 226"/>
                <a:gd name="T5" fmla="*/ 128 h 195"/>
                <a:gd name="T6" fmla="*/ 108 w 226"/>
                <a:gd name="T7" fmla="*/ 192 h 195"/>
                <a:gd name="T8" fmla="*/ 113 w 226"/>
                <a:gd name="T9" fmla="*/ 195 h 195"/>
                <a:gd name="T10" fmla="*/ 119 w 226"/>
                <a:gd name="T11" fmla="*/ 192 h 195"/>
                <a:gd name="T12" fmla="*/ 171 w 226"/>
                <a:gd name="T13" fmla="*/ 128 h 195"/>
                <a:gd name="T14" fmla="*/ 171 w 226"/>
                <a:gd name="T15" fmla="*/ 128 h 195"/>
                <a:gd name="T16" fmla="*/ 224 w 226"/>
                <a:gd name="T17" fmla="*/ 61 h 195"/>
                <a:gd name="T18" fmla="*/ 225 w 226"/>
                <a:gd name="T19" fmla="*/ 54 h 195"/>
                <a:gd name="T20" fmla="*/ 219 w 226"/>
                <a:gd name="T21" fmla="*/ 49 h 195"/>
                <a:gd name="T22" fmla="*/ 178 w 226"/>
                <a:gd name="T23" fmla="*/ 7 h 195"/>
                <a:gd name="T24" fmla="*/ 177 w 226"/>
                <a:gd name="T25" fmla="*/ 5 h 195"/>
                <a:gd name="T26" fmla="*/ 169 w 226"/>
                <a:gd name="T27" fmla="*/ 1 h 195"/>
                <a:gd name="T28" fmla="*/ 166 w 226"/>
                <a:gd name="T29" fmla="*/ 2 h 195"/>
                <a:gd name="T30" fmla="*/ 163 w 226"/>
                <a:gd name="T31" fmla="*/ 7 h 195"/>
                <a:gd name="T32" fmla="*/ 113 w 226"/>
                <a:gd name="T33" fmla="*/ 50 h 195"/>
                <a:gd name="T34" fmla="*/ 64 w 226"/>
                <a:gd name="T35" fmla="*/ 7 h 195"/>
                <a:gd name="T36" fmla="*/ 56 w 226"/>
                <a:gd name="T37" fmla="*/ 1 h 195"/>
                <a:gd name="T38" fmla="*/ 56 w 226"/>
                <a:gd name="T39" fmla="*/ 1 h 195"/>
                <a:gd name="T40" fmla="*/ 53 w 226"/>
                <a:gd name="T41" fmla="*/ 2 h 195"/>
                <a:gd name="T42" fmla="*/ 50 w 226"/>
                <a:gd name="T43" fmla="*/ 5 h 195"/>
                <a:gd name="T44" fmla="*/ 49 w 226"/>
                <a:gd name="T45" fmla="*/ 7 h 195"/>
                <a:gd name="T46" fmla="*/ 7 w 226"/>
                <a:gd name="T47" fmla="*/ 49 h 195"/>
                <a:gd name="T48" fmla="*/ 1 w 226"/>
                <a:gd name="T49" fmla="*/ 54 h 195"/>
                <a:gd name="T50" fmla="*/ 2 w 226"/>
                <a:gd name="T51" fmla="*/ 61 h 195"/>
                <a:gd name="T52" fmla="*/ 75 w 226"/>
                <a:gd name="T53" fmla="*/ 128 h 195"/>
                <a:gd name="T54" fmla="*/ 152 w 226"/>
                <a:gd name="T55" fmla="*/ 128 h 195"/>
                <a:gd name="T56" fmla="*/ 113 w 226"/>
                <a:gd name="T57" fmla="*/ 175 h 195"/>
                <a:gd name="T58" fmla="*/ 75 w 226"/>
                <a:gd name="T59" fmla="*/ 12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6" h="195">
                  <a:moveTo>
                    <a:pt x="2" y="61"/>
                  </a:moveTo>
                  <a:cubicBezTo>
                    <a:pt x="56" y="128"/>
                    <a:pt x="56" y="128"/>
                    <a:pt x="56" y="128"/>
                  </a:cubicBezTo>
                  <a:cubicBezTo>
                    <a:pt x="56" y="128"/>
                    <a:pt x="56" y="128"/>
                    <a:pt x="56" y="128"/>
                  </a:cubicBezTo>
                  <a:cubicBezTo>
                    <a:pt x="108" y="192"/>
                    <a:pt x="108" y="192"/>
                    <a:pt x="108" y="192"/>
                  </a:cubicBezTo>
                  <a:cubicBezTo>
                    <a:pt x="109" y="194"/>
                    <a:pt x="111" y="195"/>
                    <a:pt x="113" y="195"/>
                  </a:cubicBezTo>
                  <a:cubicBezTo>
                    <a:pt x="116" y="195"/>
                    <a:pt x="118" y="194"/>
                    <a:pt x="119" y="192"/>
                  </a:cubicBezTo>
                  <a:cubicBezTo>
                    <a:pt x="171" y="128"/>
                    <a:pt x="171" y="128"/>
                    <a:pt x="171" y="128"/>
                  </a:cubicBezTo>
                  <a:cubicBezTo>
                    <a:pt x="171" y="128"/>
                    <a:pt x="171" y="128"/>
                    <a:pt x="171" y="128"/>
                  </a:cubicBezTo>
                  <a:cubicBezTo>
                    <a:pt x="224" y="61"/>
                    <a:pt x="224" y="61"/>
                    <a:pt x="224" y="61"/>
                  </a:cubicBezTo>
                  <a:cubicBezTo>
                    <a:pt x="226" y="59"/>
                    <a:pt x="226" y="56"/>
                    <a:pt x="225" y="54"/>
                  </a:cubicBezTo>
                  <a:cubicBezTo>
                    <a:pt x="224" y="51"/>
                    <a:pt x="222" y="50"/>
                    <a:pt x="219" y="49"/>
                  </a:cubicBezTo>
                  <a:cubicBezTo>
                    <a:pt x="198" y="46"/>
                    <a:pt x="180" y="29"/>
                    <a:pt x="178" y="7"/>
                  </a:cubicBezTo>
                  <a:cubicBezTo>
                    <a:pt x="178" y="6"/>
                    <a:pt x="177" y="5"/>
                    <a:pt x="177" y="5"/>
                  </a:cubicBezTo>
                  <a:cubicBezTo>
                    <a:pt x="175" y="2"/>
                    <a:pt x="172" y="0"/>
                    <a:pt x="169" y="1"/>
                  </a:cubicBezTo>
                  <a:cubicBezTo>
                    <a:pt x="168" y="1"/>
                    <a:pt x="167" y="1"/>
                    <a:pt x="166" y="2"/>
                  </a:cubicBezTo>
                  <a:cubicBezTo>
                    <a:pt x="164" y="3"/>
                    <a:pt x="163" y="5"/>
                    <a:pt x="163" y="7"/>
                  </a:cubicBezTo>
                  <a:cubicBezTo>
                    <a:pt x="160" y="31"/>
                    <a:pt x="138" y="50"/>
                    <a:pt x="113" y="50"/>
                  </a:cubicBezTo>
                  <a:cubicBezTo>
                    <a:pt x="88" y="50"/>
                    <a:pt x="67" y="31"/>
                    <a:pt x="64" y="7"/>
                  </a:cubicBezTo>
                  <a:cubicBezTo>
                    <a:pt x="63" y="3"/>
                    <a:pt x="60" y="1"/>
                    <a:pt x="56" y="1"/>
                  </a:cubicBezTo>
                  <a:cubicBezTo>
                    <a:pt x="56" y="1"/>
                    <a:pt x="56" y="1"/>
                    <a:pt x="56" y="1"/>
                  </a:cubicBezTo>
                  <a:cubicBezTo>
                    <a:pt x="55" y="1"/>
                    <a:pt x="54" y="1"/>
                    <a:pt x="53" y="2"/>
                  </a:cubicBezTo>
                  <a:cubicBezTo>
                    <a:pt x="51" y="2"/>
                    <a:pt x="50" y="3"/>
                    <a:pt x="50" y="5"/>
                  </a:cubicBezTo>
                  <a:cubicBezTo>
                    <a:pt x="49" y="5"/>
                    <a:pt x="49" y="6"/>
                    <a:pt x="49" y="7"/>
                  </a:cubicBezTo>
                  <a:cubicBezTo>
                    <a:pt x="46" y="29"/>
                    <a:pt x="29" y="46"/>
                    <a:pt x="7" y="49"/>
                  </a:cubicBezTo>
                  <a:cubicBezTo>
                    <a:pt x="4" y="50"/>
                    <a:pt x="2" y="51"/>
                    <a:pt x="1" y="54"/>
                  </a:cubicBezTo>
                  <a:cubicBezTo>
                    <a:pt x="0" y="56"/>
                    <a:pt x="1" y="59"/>
                    <a:pt x="2" y="61"/>
                  </a:cubicBezTo>
                  <a:close/>
                  <a:moveTo>
                    <a:pt x="75" y="128"/>
                  </a:moveTo>
                  <a:cubicBezTo>
                    <a:pt x="101" y="123"/>
                    <a:pt x="126" y="123"/>
                    <a:pt x="152" y="128"/>
                  </a:cubicBezTo>
                  <a:cubicBezTo>
                    <a:pt x="113" y="175"/>
                    <a:pt x="113" y="175"/>
                    <a:pt x="113" y="175"/>
                  </a:cubicBezTo>
                  <a:lnTo>
                    <a:pt x="75" y="128"/>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15" name="Freeform 28">
              <a:extLst>
                <a:ext uri="{FF2B5EF4-FFF2-40B4-BE49-F238E27FC236}">
                  <a16:creationId xmlns:a16="http://schemas.microsoft.com/office/drawing/2014/main" id="{B0510159-9E9B-43EB-92EF-603486C61DCC}"/>
                </a:ext>
              </a:extLst>
            </p:cNvPr>
            <p:cNvSpPr>
              <a:spLocks/>
            </p:cNvSpPr>
            <p:nvPr/>
          </p:nvSpPr>
          <p:spPr bwMode="auto">
            <a:xfrm>
              <a:off x="6845608" y="2875219"/>
              <a:ext cx="1546462" cy="1423223"/>
            </a:xfrm>
            <a:custGeom>
              <a:avLst/>
              <a:gdLst>
                <a:gd name="T0" fmla="*/ 105 w 164"/>
                <a:gd name="T1" fmla="*/ 85 h 151"/>
                <a:gd name="T2" fmla="*/ 149 w 164"/>
                <a:gd name="T3" fmla="*/ 140 h 151"/>
                <a:gd name="T4" fmla="*/ 60 w 164"/>
                <a:gd name="T5" fmla="*/ 126 h 151"/>
                <a:gd name="T6" fmla="*/ 33 w 164"/>
                <a:gd name="T7" fmla="*/ 0 h 151"/>
                <a:gd name="T8" fmla="*/ 126 w 164"/>
                <a:gd name="T9" fmla="*/ 54 h 151"/>
                <a:gd name="T10" fmla="*/ 164 w 164"/>
                <a:gd name="T11" fmla="*/ 127 h 151"/>
                <a:gd name="T12" fmla="*/ 105 w 164"/>
                <a:gd name="T13" fmla="*/ 85 h 151"/>
              </a:gdLst>
              <a:ahLst/>
              <a:cxnLst>
                <a:cxn ang="0">
                  <a:pos x="T0" y="T1"/>
                </a:cxn>
                <a:cxn ang="0">
                  <a:pos x="T2" y="T3"/>
                </a:cxn>
                <a:cxn ang="0">
                  <a:pos x="T4" y="T5"/>
                </a:cxn>
                <a:cxn ang="0">
                  <a:pos x="T6" y="T7"/>
                </a:cxn>
                <a:cxn ang="0">
                  <a:pos x="T8" y="T9"/>
                </a:cxn>
                <a:cxn ang="0">
                  <a:pos x="T10" y="T11"/>
                </a:cxn>
                <a:cxn ang="0">
                  <a:pos x="T12" y="T13"/>
                </a:cxn>
              </a:cxnLst>
              <a:rect l="0" t="0" r="r" b="b"/>
              <a:pathLst>
                <a:path w="164" h="151">
                  <a:moveTo>
                    <a:pt x="105" y="85"/>
                  </a:moveTo>
                  <a:cubicBezTo>
                    <a:pt x="105" y="85"/>
                    <a:pt x="156" y="110"/>
                    <a:pt x="149" y="140"/>
                  </a:cubicBezTo>
                  <a:cubicBezTo>
                    <a:pt x="134" y="131"/>
                    <a:pt x="88" y="151"/>
                    <a:pt x="60" y="126"/>
                  </a:cubicBezTo>
                  <a:cubicBezTo>
                    <a:pt x="0" y="69"/>
                    <a:pt x="33" y="0"/>
                    <a:pt x="33" y="0"/>
                  </a:cubicBezTo>
                  <a:cubicBezTo>
                    <a:pt x="39" y="49"/>
                    <a:pt x="90" y="22"/>
                    <a:pt x="126" y="54"/>
                  </a:cubicBezTo>
                  <a:cubicBezTo>
                    <a:pt x="159" y="83"/>
                    <a:pt x="162" y="111"/>
                    <a:pt x="164" y="127"/>
                  </a:cubicBezTo>
                  <a:cubicBezTo>
                    <a:pt x="162" y="121"/>
                    <a:pt x="142" y="91"/>
                    <a:pt x="105" y="85"/>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16" name="Freeform 30">
              <a:extLst>
                <a:ext uri="{FF2B5EF4-FFF2-40B4-BE49-F238E27FC236}">
                  <a16:creationId xmlns:a16="http://schemas.microsoft.com/office/drawing/2014/main" id="{ECBA92AE-00C1-4F91-9F15-317BE67665F3}"/>
                </a:ext>
              </a:extLst>
            </p:cNvPr>
            <p:cNvSpPr>
              <a:spLocks/>
            </p:cNvSpPr>
            <p:nvPr/>
          </p:nvSpPr>
          <p:spPr bwMode="auto">
            <a:xfrm>
              <a:off x="9423961" y="2912240"/>
              <a:ext cx="1510337" cy="1135340"/>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17" name="Freeform 32">
              <a:extLst>
                <a:ext uri="{FF2B5EF4-FFF2-40B4-BE49-F238E27FC236}">
                  <a16:creationId xmlns:a16="http://schemas.microsoft.com/office/drawing/2014/main" id="{065D5503-16F3-4EB9-8829-FCD1E8697F73}"/>
                </a:ext>
              </a:extLst>
            </p:cNvPr>
            <p:cNvSpPr>
              <a:spLocks/>
            </p:cNvSpPr>
            <p:nvPr/>
          </p:nvSpPr>
          <p:spPr bwMode="auto">
            <a:xfrm>
              <a:off x="8508448" y="3695592"/>
              <a:ext cx="93103" cy="1981292"/>
            </a:xfrm>
            <a:custGeom>
              <a:avLst/>
              <a:gdLst>
                <a:gd name="T0" fmla="*/ 13 w 15"/>
                <a:gd name="T1" fmla="*/ 4 h 300"/>
                <a:gd name="T2" fmla="*/ 15 w 15"/>
                <a:gd name="T3" fmla="*/ 293 h 300"/>
                <a:gd name="T4" fmla="*/ 7 w 15"/>
                <a:gd name="T5" fmla="*/ 300 h 300"/>
                <a:gd name="T6" fmla="*/ 0 w 15"/>
                <a:gd name="T7" fmla="*/ 293 h 300"/>
                <a:gd name="T8" fmla="*/ 4 w 15"/>
                <a:gd name="T9" fmla="*/ 0 h 300"/>
                <a:gd name="T10" fmla="*/ 13 w 15"/>
                <a:gd name="T11" fmla="*/ 4 h 300"/>
              </a:gdLst>
              <a:ahLst/>
              <a:cxnLst>
                <a:cxn ang="0">
                  <a:pos x="T0" y="T1"/>
                </a:cxn>
                <a:cxn ang="0">
                  <a:pos x="T2" y="T3"/>
                </a:cxn>
                <a:cxn ang="0">
                  <a:pos x="T4" y="T5"/>
                </a:cxn>
                <a:cxn ang="0">
                  <a:pos x="T6" y="T7"/>
                </a:cxn>
                <a:cxn ang="0">
                  <a:pos x="T8" y="T9"/>
                </a:cxn>
                <a:cxn ang="0">
                  <a:pos x="T10" y="T11"/>
                </a:cxn>
              </a:cxnLst>
              <a:rect l="0" t="0" r="r" b="b"/>
              <a:pathLst>
                <a:path w="15" h="300">
                  <a:moveTo>
                    <a:pt x="13" y="4"/>
                  </a:moveTo>
                  <a:cubicBezTo>
                    <a:pt x="13" y="137"/>
                    <a:pt x="15" y="293"/>
                    <a:pt x="15" y="293"/>
                  </a:cubicBezTo>
                  <a:cubicBezTo>
                    <a:pt x="15" y="297"/>
                    <a:pt x="11" y="300"/>
                    <a:pt x="7" y="300"/>
                  </a:cubicBezTo>
                  <a:cubicBezTo>
                    <a:pt x="3" y="300"/>
                    <a:pt x="0" y="297"/>
                    <a:pt x="0" y="293"/>
                  </a:cubicBezTo>
                  <a:cubicBezTo>
                    <a:pt x="0" y="293"/>
                    <a:pt x="3" y="134"/>
                    <a:pt x="4" y="0"/>
                  </a:cubicBezTo>
                  <a:cubicBezTo>
                    <a:pt x="7" y="2"/>
                    <a:pt x="10" y="3"/>
                    <a:pt x="13" y="4"/>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18" name="Freeform 33">
              <a:extLst>
                <a:ext uri="{FF2B5EF4-FFF2-40B4-BE49-F238E27FC236}">
                  <a16:creationId xmlns:a16="http://schemas.microsoft.com/office/drawing/2014/main" id="{B516D111-9435-406C-B0A5-4943552B54A7}"/>
                </a:ext>
              </a:extLst>
            </p:cNvPr>
            <p:cNvSpPr>
              <a:spLocks/>
            </p:cNvSpPr>
            <p:nvPr/>
          </p:nvSpPr>
          <p:spPr bwMode="auto">
            <a:xfrm>
              <a:off x="8476961" y="3299773"/>
              <a:ext cx="928895" cy="771083"/>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19" name="Freeform 34">
              <a:extLst>
                <a:ext uri="{FF2B5EF4-FFF2-40B4-BE49-F238E27FC236}">
                  <a16:creationId xmlns:a16="http://schemas.microsoft.com/office/drawing/2014/main" id="{B16D9B2C-4BDA-4B6C-BDE3-C1D7E505388E}"/>
                </a:ext>
              </a:extLst>
            </p:cNvPr>
            <p:cNvSpPr>
              <a:spLocks/>
            </p:cNvSpPr>
            <p:nvPr/>
          </p:nvSpPr>
          <p:spPr bwMode="auto">
            <a:xfrm>
              <a:off x="7791085" y="2620506"/>
              <a:ext cx="478445" cy="638791"/>
            </a:xfrm>
            <a:custGeom>
              <a:avLst/>
              <a:gdLst>
                <a:gd name="T0" fmla="*/ 23 w 78"/>
                <a:gd name="T1" fmla="*/ 85 h 104"/>
                <a:gd name="T2" fmla="*/ 18 w 78"/>
                <a:gd name="T3" fmla="*/ 31 h 104"/>
                <a:gd name="T4" fmla="*/ 45 w 78"/>
                <a:gd name="T5" fmla="*/ 0 h 104"/>
                <a:gd name="T6" fmla="*/ 57 w 78"/>
                <a:gd name="T7" fmla="*/ 17 h 104"/>
                <a:gd name="T8" fmla="*/ 75 w 78"/>
                <a:gd name="T9" fmla="*/ 57 h 104"/>
                <a:gd name="T10" fmla="*/ 70 w 78"/>
                <a:gd name="T11" fmla="*/ 79 h 104"/>
                <a:gd name="T12" fmla="*/ 76 w 78"/>
                <a:gd name="T13" fmla="*/ 72 h 104"/>
                <a:gd name="T14" fmla="*/ 73 w 78"/>
                <a:gd name="T15" fmla="*/ 104 h 104"/>
                <a:gd name="T16" fmla="*/ 62 w 78"/>
                <a:gd name="T17" fmla="*/ 95 h 104"/>
                <a:gd name="T18" fmla="*/ 33 w 78"/>
                <a:gd name="T19" fmla="*/ 30 h 104"/>
                <a:gd name="T20" fmla="*/ 57 w 78"/>
                <a:gd name="T21" fmla="*/ 104 h 104"/>
                <a:gd name="T22" fmla="*/ 19 w 78"/>
                <a:gd name="T23" fmla="*/ 85 h 104"/>
                <a:gd name="T24" fmla="*/ 23 w 78"/>
                <a:gd name="T25"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104">
                  <a:moveTo>
                    <a:pt x="23" y="85"/>
                  </a:moveTo>
                  <a:cubicBezTo>
                    <a:pt x="23" y="85"/>
                    <a:pt x="0" y="66"/>
                    <a:pt x="18" y="31"/>
                  </a:cubicBezTo>
                  <a:cubicBezTo>
                    <a:pt x="31" y="5"/>
                    <a:pt x="45" y="0"/>
                    <a:pt x="45" y="0"/>
                  </a:cubicBezTo>
                  <a:cubicBezTo>
                    <a:pt x="45" y="0"/>
                    <a:pt x="40" y="8"/>
                    <a:pt x="57" y="17"/>
                  </a:cubicBezTo>
                  <a:cubicBezTo>
                    <a:pt x="67" y="22"/>
                    <a:pt x="78" y="40"/>
                    <a:pt x="75" y="57"/>
                  </a:cubicBezTo>
                  <a:cubicBezTo>
                    <a:pt x="71" y="75"/>
                    <a:pt x="70" y="79"/>
                    <a:pt x="70" y="79"/>
                  </a:cubicBezTo>
                  <a:cubicBezTo>
                    <a:pt x="76" y="72"/>
                    <a:pt x="76" y="72"/>
                    <a:pt x="76" y="72"/>
                  </a:cubicBezTo>
                  <a:cubicBezTo>
                    <a:pt x="76" y="72"/>
                    <a:pt x="66" y="96"/>
                    <a:pt x="73" y="104"/>
                  </a:cubicBezTo>
                  <a:cubicBezTo>
                    <a:pt x="69" y="101"/>
                    <a:pt x="66" y="98"/>
                    <a:pt x="62" y="95"/>
                  </a:cubicBezTo>
                  <a:cubicBezTo>
                    <a:pt x="41" y="76"/>
                    <a:pt x="31" y="51"/>
                    <a:pt x="33" y="30"/>
                  </a:cubicBezTo>
                  <a:cubicBezTo>
                    <a:pt x="27" y="50"/>
                    <a:pt x="29" y="77"/>
                    <a:pt x="57" y="104"/>
                  </a:cubicBezTo>
                  <a:cubicBezTo>
                    <a:pt x="48" y="104"/>
                    <a:pt x="31" y="101"/>
                    <a:pt x="19" y="85"/>
                  </a:cubicBezTo>
                  <a:lnTo>
                    <a:pt x="23" y="85"/>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20" name="Freeform 35">
              <a:extLst>
                <a:ext uri="{FF2B5EF4-FFF2-40B4-BE49-F238E27FC236}">
                  <a16:creationId xmlns:a16="http://schemas.microsoft.com/office/drawing/2014/main" id="{EBAB5772-53F2-474E-BA0B-EEA5E9D8DA8F}"/>
                </a:ext>
              </a:extLst>
            </p:cNvPr>
            <p:cNvSpPr>
              <a:spLocks/>
            </p:cNvSpPr>
            <p:nvPr/>
          </p:nvSpPr>
          <p:spPr bwMode="auto">
            <a:xfrm>
              <a:off x="9517064" y="4280337"/>
              <a:ext cx="571548" cy="545688"/>
            </a:xfrm>
            <a:custGeom>
              <a:avLst/>
              <a:gdLst>
                <a:gd name="T0" fmla="*/ 9 w 93"/>
                <a:gd name="T1" fmla="*/ 37 h 89"/>
                <a:gd name="T2" fmla="*/ 52 w 93"/>
                <a:gd name="T3" fmla="*/ 3 h 89"/>
                <a:gd name="T4" fmla="*/ 93 w 93"/>
                <a:gd name="T5" fmla="*/ 9 h 89"/>
                <a:gd name="T6" fmla="*/ 85 w 93"/>
                <a:gd name="T7" fmla="*/ 28 h 89"/>
                <a:gd name="T8" fmla="*/ 60 w 93"/>
                <a:gd name="T9" fmla="*/ 65 h 89"/>
                <a:gd name="T10" fmla="*/ 40 w 93"/>
                <a:gd name="T11" fmla="*/ 73 h 89"/>
                <a:gd name="T12" fmla="*/ 49 w 93"/>
                <a:gd name="T13" fmla="*/ 74 h 89"/>
                <a:gd name="T14" fmla="*/ 21 w 93"/>
                <a:gd name="T15" fmla="*/ 89 h 89"/>
                <a:gd name="T16" fmla="*/ 22 w 93"/>
                <a:gd name="T17" fmla="*/ 74 h 89"/>
                <a:gd name="T18" fmla="*/ 60 w 93"/>
                <a:gd name="T19" fmla="*/ 15 h 89"/>
                <a:gd name="T20" fmla="*/ 12 w 93"/>
                <a:gd name="T21" fmla="*/ 76 h 89"/>
                <a:gd name="T22" fmla="*/ 7 w 93"/>
                <a:gd name="T23" fmla="*/ 33 h 89"/>
                <a:gd name="T24" fmla="*/ 9 w 93"/>
                <a:gd name="T25" fmla="*/ 3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89">
                  <a:moveTo>
                    <a:pt x="9" y="37"/>
                  </a:moveTo>
                  <a:cubicBezTo>
                    <a:pt x="9" y="37"/>
                    <a:pt x="13" y="7"/>
                    <a:pt x="52" y="3"/>
                  </a:cubicBezTo>
                  <a:cubicBezTo>
                    <a:pt x="80" y="0"/>
                    <a:pt x="93" y="9"/>
                    <a:pt x="93" y="9"/>
                  </a:cubicBezTo>
                  <a:cubicBezTo>
                    <a:pt x="93" y="9"/>
                    <a:pt x="83" y="9"/>
                    <a:pt x="85" y="28"/>
                  </a:cubicBezTo>
                  <a:cubicBezTo>
                    <a:pt x="86" y="39"/>
                    <a:pt x="77" y="58"/>
                    <a:pt x="60" y="65"/>
                  </a:cubicBezTo>
                  <a:cubicBezTo>
                    <a:pt x="44" y="71"/>
                    <a:pt x="40" y="73"/>
                    <a:pt x="40" y="73"/>
                  </a:cubicBezTo>
                  <a:cubicBezTo>
                    <a:pt x="49" y="74"/>
                    <a:pt x="49" y="74"/>
                    <a:pt x="49" y="74"/>
                  </a:cubicBezTo>
                  <a:cubicBezTo>
                    <a:pt x="49" y="74"/>
                    <a:pt x="23" y="78"/>
                    <a:pt x="21" y="89"/>
                  </a:cubicBezTo>
                  <a:cubicBezTo>
                    <a:pt x="21" y="84"/>
                    <a:pt x="21" y="79"/>
                    <a:pt x="22" y="74"/>
                  </a:cubicBezTo>
                  <a:cubicBezTo>
                    <a:pt x="27" y="47"/>
                    <a:pt x="42" y="25"/>
                    <a:pt x="60" y="15"/>
                  </a:cubicBezTo>
                  <a:cubicBezTo>
                    <a:pt x="41" y="21"/>
                    <a:pt x="19" y="37"/>
                    <a:pt x="12" y="76"/>
                  </a:cubicBezTo>
                  <a:cubicBezTo>
                    <a:pt x="7" y="68"/>
                    <a:pt x="0" y="52"/>
                    <a:pt x="7" y="33"/>
                  </a:cubicBezTo>
                  <a:lnTo>
                    <a:pt x="9" y="37"/>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21" name="Freeform 36">
              <a:extLst>
                <a:ext uri="{FF2B5EF4-FFF2-40B4-BE49-F238E27FC236}">
                  <a16:creationId xmlns:a16="http://schemas.microsoft.com/office/drawing/2014/main" id="{4601B7F4-EE99-433D-B734-C794221AE7D4}"/>
                </a:ext>
              </a:extLst>
            </p:cNvPr>
            <p:cNvSpPr>
              <a:spLocks/>
            </p:cNvSpPr>
            <p:nvPr/>
          </p:nvSpPr>
          <p:spPr bwMode="auto">
            <a:xfrm>
              <a:off x="9204135" y="2679483"/>
              <a:ext cx="483618" cy="620687"/>
            </a:xfrm>
            <a:custGeom>
              <a:avLst/>
              <a:gdLst>
                <a:gd name="T0" fmla="*/ 4 w 79"/>
                <a:gd name="T1" fmla="*/ 55 h 101"/>
                <a:gd name="T2" fmla="*/ 37 w 79"/>
                <a:gd name="T3" fmla="*/ 10 h 101"/>
                <a:gd name="T4" fmla="*/ 77 w 79"/>
                <a:gd name="T5" fmla="*/ 5 h 101"/>
                <a:gd name="T6" fmla="*/ 75 w 79"/>
                <a:gd name="T7" fmla="*/ 25 h 101"/>
                <a:gd name="T8" fmla="*/ 61 w 79"/>
                <a:gd name="T9" fmla="*/ 67 h 101"/>
                <a:gd name="T10" fmla="*/ 43 w 79"/>
                <a:gd name="T11" fmla="*/ 81 h 101"/>
                <a:gd name="T12" fmla="*/ 52 w 79"/>
                <a:gd name="T13" fmla="*/ 80 h 101"/>
                <a:gd name="T14" fmla="*/ 30 w 79"/>
                <a:gd name="T15" fmla="*/ 101 h 101"/>
                <a:gd name="T16" fmla="*/ 27 w 79"/>
                <a:gd name="T17" fmla="*/ 87 h 101"/>
                <a:gd name="T18" fmla="*/ 48 w 79"/>
                <a:gd name="T19" fmla="*/ 20 h 101"/>
                <a:gd name="T20" fmla="*/ 18 w 79"/>
                <a:gd name="T21" fmla="*/ 91 h 101"/>
                <a:gd name="T22" fmla="*/ 1 w 79"/>
                <a:gd name="T23" fmla="*/ 51 h 101"/>
                <a:gd name="T24" fmla="*/ 4 w 79"/>
                <a:gd name="T25" fmla="*/ 5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101">
                  <a:moveTo>
                    <a:pt x="4" y="55"/>
                  </a:moveTo>
                  <a:cubicBezTo>
                    <a:pt x="4" y="55"/>
                    <a:pt x="0" y="25"/>
                    <a:pt x="37" y="10"/>
                  </a:cubicBezTo>
                  <a:cubicBezTo>
                    <a:pt x="63" y="0"/>
                    <a:pt x="77" y="5"/>
                    <a:pt x="77" y="5"/>
                  </a:cubicBezTo>
                  <a:cubicBezTo>
                    <a:pt x="77" y="5"/>
                    <a:pt x="67" y="7"/>
                    <a:pt x="75" y="25"/>
                  </a:cubicBezTo>
                  <a:cubicBezTo>
                    <a:pt x="79" y="35"/>
                    <a:pt x="76" y="57"/>
                    <a:pt x="61" y="67"/>
                  </a:cubicBezTo>
                  <a:cubicBezTo>
                    <a:pt x="47" y="78"/>
                    <a:pt x="43" y="81"/>
                    <a:pt x="43" y="81"/>
                  </a:cubicBezTo>
                  <a:cubicBezTo>
                    <a:pt x="52" y="80"/>
                    <a:pt x="52" y="80"/>
                    <a:pt x="52" y="80"/>
                  </a:cubicBezTo>
                  <a:cubicBezTo>
                    <a:pt x="52" y="80"/>
                    <a:pt x="29" y="91"/>
                    <a:pt x="30" y="101"/>
                  </a:cubicBezTo>
                  <a:cubicBezTo>
                    <a:pt x="28" y="97"/>
                    <a:pt x="28" y="92"/>
                    <a:pt x="27" y="87"/>
                  </a:cubicBezTo>
                  <a:cubicBezTo>
                    <a:pt x="24" y="59"/>
                    <a:pt x="33" y="34"/>
                    <a:pt x="48" y="20"/>
                  </a:cubicBezTo>
                  <a:cubicBezTo>
                    <a:pt x="30" y="31"/>
                    <a:pt x="14" y="52"/>
                    <a:pt x="18" y="91"/>
                  </a:cubicBezTo>
                  <a:cubicBezTo>
                    <a:pt x="11" y="85"/>
                    <a:pt x="0" y="71"/>
                    <a:pt x="1" y="51"/>
                  </a:cubicBezTo>
                  <a:lnTo>
                    <a:pt x="4" y="55"/>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22" name="Freeform 37">
              <a:extLst>
                <a:ext uri="{FF2B5EF4-FFF2-40B4-BE49-F238E27FC236}">
                  <a16:creationId xmlns:a16="http://schemas.microsoft.com/office/drawing/2014/main" id="{15F55789-A436-4491-A7FF-20347BEA9853}"/>
                </a:ext>
              </a:extLst>
            </p:cNvPr>
            <p:cNvSpPr>
              <a:spLocks/>
            </p:cNvSpPr>
            <p:nvPr/>
          </p:nvSpPr>
          <p:spPr bwMode="auto">
            <a:xfrm>
              <a:off x="8221381" y="1986383"/>
              <a:ext cx="680168" cy="889651"/>
            </a:xfrm>
            <a:custGeom>
              <a:avLst/>
              <a:gdLst>
                <a:gd name="T0" fmla="*/ 15 w 111"/>
                <a:gd name="T1" fmla="*/ 90 h 145"/>
                <a:gd name="T2" fmla="*/ 45 w 111"/>
                <a:gd name="T3" fmla="*/ 21 h 145"/>
                <a:gd name="T4" fmla="*/ 98 w 111"/>
                <a:gd name="T5" fmla="*/ 2 h 145"/>
                <a:gd name="T6" fmla="*/ 101 w 111"/>
                <a:gd name="T7" fmla="*/ 31 h 145"/>
                <a:gd name="T8" fmla="*/ 94 w 111"/>
                <a:gd name="T9" fmla="*/ 91 h 145"/>
                <a:gd name="T10" fmla="*/ 74 w 111"/>
                <a:gd name="T11" fmla="*/ 114 h 145"/>
                <a:gd name="T12" fmla="*/ 86 w 111"/>
                <a:gd name="T13" fmla="*/ 110 h 145"/>
                <a:gd name="T14" fmla="*/ 61 w 111"/>
                <a:gd name="T15" fmla="*/ 145 h 145"/>
                <a:gd name="T16" fmla="*/ 54 w 111"/>
                <a:gd name="T17" fmla="*/ 126 h 145"/>
                <a:gd name="T18" fmla="*/ 63 w 111"/>
                <a:gd name="T19" fmla="*/ 30 h 145"/>
                <a:gd name="T20" fmla="*/ 42 w 111"/>
                <a:gd name="T21" fmla="*/ 134 h 145"/>
                <a:gd name="T22" fmla="*/ 9 w 111"/>
                <a:gd name="T23" fmla="*/ 86 h 145"/>
                <a:gd name="T24" fmla="*/ 15 w 111"/>
                <a:gd name="T25" fmla="*/ 9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145">
                  <a:moveTo>
                    <a:pt x="15" y="90"/>
                  </a:moveTo>
                  <a:cubicBezTo>
                    <a:pt x="15" y="90"/>
                    <a:pt x="0" y="50"/>
                    <a:pt x="45" y="21"/>
                  </a:cubicBezTo>
                  <a:cubicBezTo>
                    <a:pt x="78" y="0"/>
                    <a:pt x="98" y="2"/>
                    <a:pt x="98" y="2"/>
                  </a:cubicBezTo>
                  <a:cubicBezTo>
                    <a:pt x="98" y="2"/>
                    <a:pt x="86" y="9"/>
                    <a:pt x="101" y="31"/>
                  </a:cubicBezTo>
                  <a:cubicBezTo>
                    <a:pt x="109" y="43"/>
                    <a:pt x="111" y="72"/>
                    <a:pt x="94" y="91"/>
                  </a:cubicBezTo>
                  <a:cubicBezTo>
                    <a:pt x="78" y="109"/>
                    <a:pt x="74" y="114"/>
                    <a:pt x="74" y="114"/>
                  </a:cubicBezTo>
                  <a:cubicBezTo>
                    <a:pt x="86" y="110"/>
                    <a:pt x="86" y="110"/>
                    <a:pt x="86" y="110"/>
                  </a:cubicBezTo>
                  <a:cubicBezTo>
                    <a:pt x="86" y="110"/>
                    <a:pt x="58" y="131"/>
                    <a:pt x="61" y="145"/>
                  </a:cubicBezTo>
                  <a:cubicBezTo>
                    <a:pt x="59" y="139"/>
                    <a:pt x="56" y="133"/>
                    <a:pt x="54" y="126"/>
                  </a:cubicBezTo>
                  <a:cubicBezTo>
                    <a:pt x="42" y="90"/>
                    <a:pt x="47" y="53"/>
                    <a:pt x="63" y="30"/>
                  </a:cubicBezTo>
                  <a:cubicBezTo>
                    <a:pt x="43" y="50"/>
                    <a:pt x="27" y="84"/>
                    <a:pt x="42" y="134"/>
                  </a:cubicBezTo>
                  <a:cubicBezTo>
                    <a:pt x="32" y="128"/>
                    <a:pt x="14" y="113"/>
                    <a:pt x="9" y="86"/>
                  </a:cubicBezTo>
                  <a:lnTo>
                    <a:pt x="15" y="9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23" name="Freeform 33">
              <a:extLst>
                <a:ext uri="{FF2B5EF4-FFF2-40B4-BE49-F238E27FC236}">
                  <a16:creationId xmlns:a16="http://schemas.microsoft.com/office/drawing/2014/main" id="{8BAD3C09-0CA5-42A5-8FCA-F1B3506B54A3}"/>
                </a:ext>
              </a:extLst>
            </p:cNvPr>
            <p:cNvSpPr>
              <a:spLocks/>
            </p:cNvSpPr>
            <p:nvPr/>
          </p:nvSpPr>
          <p:spPr bwMode="auto">
            <a:xfrm>
              <a:off x="7066535" y="2493591"/>
              <a:ext cx="684651" cy="568335"/>
            </a:xfrm>
            <a:custGeom>
              <a:avLst/>
              <a:gdLst>
                <a:gd name="T0" fmla="*/ 167 w 196"/>
                <a:gd name="T1" fmla="*/ 142 h 163"/>
                <a:gd name="T2" fmla="*/ 170 w 196"/>
                <a:gd name="T3" fmla="*/ 48 h 163"/>
                <a:gd name="T4" fmla="*/ 167 w 196"/>
                <a:gd name="T5" fmla="*/ 57 h 163"/>
                <a:gd name="T6" fmla="*/ 75 w 196"/>
                <a:gd name="T7" fmla="*/ 3 h 163"/>
                <a:gd name="T8" fmla="*/ 0 w 196"/>
                <a:gd name="T9" fmla="*/ 26 h 163"/>
                <a:gd name="T10" fmla="*/ 20 w 196"/>
                <a:gd name="T11" fmla="*/ 60 h 163"/>
                <a:gd name="T12" fmla="*/ 77 w 196"/>
                <a:gd name="T13" fmla="*/ 124 h 163"/>
                <a:gd name="T14" fmla="*/ 119 w 196"/>
                <a:gd name="T15" fmla="*/ 134 h 163"/>
                <a:gd name="T16" fmla="*/ 102 w 196"/>
                <a:gd name="T17" fmla="*/ 139 h 163"/>
                <a:gd name="T18" fmla="*/ 161 w 196"/>
                <a:gd name="T19" fmla="*/ 163 h 163"/>
                <a:gd name="T20" fmla="*/ 81 w 196"/>
                <a:gd name="T21" fmla="*/ 35 h 163"/>
                <a:gd name="T22" fmla="*/ 167 w 196"/>
                <a:gd name="T23" fmla="*/ 142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63">
                  <a:moveTo>
                    <a:pt x="167" y="142"/>
                  </a:moveTo>
                  <a:cubicBezTo>
                    <a:pt x="167" y="142"/>
                    <a:pt x="196" y="98"/>
                    <a:pt x="170" y="48"/>
                  </a:cubicBezTo>
                  <a:cubicBezTo>
                    <a:pt x="167" y="57"/>
                    <a:pt x="167" y="57"/>
                    <a:pt x="167" y="57"/>
                  </a:cubicBezTo>
                  <a:cubicBezTo>
                    <a:pt x="167" y="57"/>
                    <a:pt x="152" y="0"/>
                    <a:pt x="75" y="3"/>
                  </a:cubicBezTo>
                  <a:cubicBezTo>
                    <a:pt x="21" y="6"/>
                    <a:pt x="0" y="26"/>
                    <a:pt x="0" y="26"/>
                  </a:cubicBezTo>
                  <a:cubicBezTo>
                    <a:pt x="0" y="26"/>
                    <a:pt x="19" y="23"/>
                    <a:pt x="20" y="60"/>
                  </a:cubicBezTo>
                  <a:cubicBezTo>
                    <a:pt x="21" y="81"/>
                    <a:pt x="43" y="116"/>
                    <a:pt x="77" y="124"/>
                  </a:cubicBezTo>
                  <a:cubicBezTo>
                    <a:pt x="111" y="131"/>
                    <a:pt x="119" y="134"/>
                    <a:pt x="119" y="134"/>
                  </a:cubicBezTo>
                  <a:cubicBezTo>
                    <a:pt x="102" y="139"/>
                    <a:pt x="102" y="139"/>
                    <a:pt x="102" y="139"/>
                  </a:cubicBezTo>
                  <a:cubicBezTo>
                    <a:pt x="102" y="139"/>
                    <a:pt x="159" y="140"/>
                    <a:pt x="161" y="163"/>
                  </a:cubicBezTo>
                  <a:cubicBezTo>
                    <a:pt x="161" y="163"/>
                    <a:pt x="157" y="56"/>
                    <a:pt x="81" y="35"/>
                  </a:cubicBezTo>
                  <a:cubicBezTo>
                    <a:pt x="81" y="35"/>
                    <a:pt x="153" y="45"/>
                    <a:pt x="167" y="142"/>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sp>
          <p:nvSpPr>
            <p:cNvPr id="24" name="Freeform 30">
              <a:extLst>
                <a:ext uri="{FF2B5EF4-FFF2-40B4-BE49-F238E27FC236}">
                  <a16:creationId xmlns:a16="http://schemas.microsoft.com/office/drawing/2014/main" id="{4A39E109-009D-46B2-9C17-0F7627C1D3DB}"/>
                </a:ext>
              </a:extLst>
            </p:cNvPr>
            <p:cNvSpPr>
              <a:spLocks/>
            </p:cNvSpPr>
            <p:nvPr/>
          </p:nvSpPr>
          <p:spPr bwMode="auto">
            <a:xfrm rot="1801016" flipH="1">
              <a:off x="8472135" y="4114422"/>
              <a:ext cx="879181" cy="660892"/>
            </a:xfrm>
            <a:custGeom>
              <a:avLst/>
              <a:gdLst>
                <a:gd name="T0" fmla="*/ 9 w 246"/>
                <a:gd name="T1" fmla="*/ 121 h 185"/>
                <a:gd name="T2" fmla="*/ 73 w 246"/>
                <a:gd name="T3" fmla="*/ 31 h 185"/>
                <a:gd name="T4" fmla="*/ 69 w 246"/>
                <a:gd name="T5" fmla="*/ 42 h 185"/>
                <a:gd name="T6" fmla="*/ 192 w 246"/>
                <a:gd name="T7" fmla="*/ 58 h 185"/>
                <a:gd name="T8" fmla="*/ 246 w 246"/>
                <a:gd name="T9" fmla="*/ 133 h 185"/>
                <a:gd name="T10" fmla="*/ 203 w 246"/>
                <a:gd name="T11" fmla="*/ 150 h 185"/>
                <a:gd name="T12" fmla="*/ 105 w 246"/>
                <a:gd name="T13" fmla="*/ 168 h 185"/>
                <a:gd name="T14" fmla="*/ 59 w 246"/>
                <a:gd name="T15" fmla="*/ 147 h 185"/>
                <a:gd name="T16" fmla="*/ 71 w 246"/>
                <a:gd name="T17" fmla="*/ 164 h 185"/>
                <a:gd name="T18" fmla="*/ 0 w 246"/>
                <a:gd name="T19" fmla="*/ 145 h 185"/>
                <a:gd name="T20" fmla="*/ 165 w 246"/>
                <a:gd name="T21" fmla="*/ 83 h 185"/>
                <a:gd name="T22" fmla="*/ 9 w 246"/>
                <a:gd name="T23" fmla="*/ 12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6" h="185">
                  <a:moveTo>
                    <a:pt x="9" y="121"/>
                  </a:moveTo>
                  <a:cubicBezTo>
                    <a:pt x="9" y="121"/>
                    <a:pt x="14" y="59"/>
                    <a:pt x="73" y="31"/>
                  </a:cubicBezTo>
                  <a:cubicBezTo>
                    <a:pt x="69" y="42"/>
                    <a:pt x="69" y="42"/>
                    <a:pt x="69" y="42"/>
                  </a:cubicBezTo>
                  <a:cubicBezTo>
                    <a:pt x="69" y="42"/>
                    <a:pt x="124" y="0"/>
                    <a:pt x="192" y="58"/>
                  </a:cubicBezTo>
                  <a:cubicBezTo>
                    <a:pt x="241" y="99"/>
                    <a:pt x="246" y="133"/>
                    <a:pt x="246" y="133"/>
                  </a:cubicBezTo>
                  <a:cubicBezTo>
                    <a:pt x="246" y="133"/>
                    <a:pt x="230" y="116"/>
                    <a:pt x="203" y="150"/>
                  </a:cubicBezTo>
                  <a:cubicBezTo>
                    <a:pt x="187" y="169"/>
                    <a:pt x="142" y="185"/>
                    <a:pt x="105" y="168"/>
                  </a:cubicBezTo>
                  <a:cubicBezTo>
                    <a:pt x="68" y="151"/>
                    <a:pt x="59" y="147"/>
                    <a:pt x="59" y="147"/>
                  </a:cubicBezTo>
                  <a:cubicBezTo>
                    <a:pt x="71" y="164"/>
                    <a:pt x="71" y="164"/>
                    <a:pt x="71" y="164"/>
                  </a:cubicBezTo>
                  <a:cubicBezTo>
                    <a:pt x="71" y="164"/>
                    <a:pt x="17" y="124"/>
                    <a:pt x="0" y="145"/>
                  </a:cubicBezTo>
                  <a:cubicBezTo>
                    <a:pt x="0" y="145"/>
                    <a:pt x="79" y="49"/>
                    <a:pt x="165" y="83"/>
                  </a:cubicBezTo>
                  <a:cubicBezTo>
                    <a:pt x="165" y="83"/>
                    <a:pt x="91" y="41"/>
                    <a:pt x="9" y="121"/>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350">
                <a:cs typeface="+mn-ea"/>
                <a:sym typeface="+mn-lt"/>
              </a:endParaRPr>
            </a:p>
          </p:txBody>
        </p:sp>
      </p:grpSp>
      <p:sp>
        <p:nvSpPr>
          <p:cNvPr id="51" name="TextBox 21">
            <a:extLst>
              <a:ext uri="{FF2B5EF4-FFF2-40B4-BE49-F238E27FC236}">
                <a16:creationId xmlns:a16="http://schemas.microsoft.com/office/drawing/2014/main" id="{36C7843C-5AD5-4301-9A19-2BBCD1BA88F6}"/>
              </a:ext>
            </a:extLst>
          </p:cNvPr>
          <p:cNvSpPr txBox="1"/>
          <p:nvPr/>
        </p:nvSpPr>
        <p:spPr>
          <a:xfrm>
            <a:off x="797523" y="450031"/>
            <a:ext cx="2371725" cy="46166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心得与体会</a:t>
            </a:r>
          </a:p>
        </p:txBody>
      </p:sp>
      <p:sp>
        <p:nvSpPr>
          <p:cNvPr id="53" name="TextBox 45">
            <a:extLst>
              <a:ext uri="{FF2B5EF4-FFF2-40B4-BE49-F238E27FC236}">
                <a16:creationId xmlns:a16="http://schemas.microsoft.com/office/drawing/2014/main" id="{6C25AEB0-B836-4FB1-9127-A8D5319BB467}"/>
              </a:ext>
            </a:extLst>
          </p:cNvPr>
          <p:cNvSpPr txBox="1"/>
          <p:nvPr/>
        </p:nvSpPr>
        <p:spPr>
          <a:xfrm>
            <a:off x="3078290" y="1354394"/>
            <a:ext cx="532518" cy="553998"/>
          </a:xfrm>
          <a:prstGeom prst="rect">
            <a:avLst/>
          </a:prstGeom>
          <a:noFill/>
        </p:spPr>
        <p:txBody>
          <a:bodyPr wrap="none" rtlCol="0">
            <a:spAutoFit/>
          </a:bodyPr>
          <a:lstStyle/>
          <a:p>
            <a:pPr algn="r"/>
            <a:r>
              <a:rPr lang="en-US" sz="3000" b="1" dirty="0">
                <a:gradFill>
                  <a:gsLst>
                    <a:gs pos="0">
                      <a:srgbClr val="5877B6">
                        <a:lumMod val="80000"/>
                        <a:lumOff val="20000"/>
                      </a:srgbClr>
                    </a:gs>
                    <a:gs pos="84000">
                      <a:srgbClr val="465E96"/>
                    </a:gs>
                  </a:gsLst>
                  <a:lin ang="2700000" scaled="0"/>
                </a:gradFill>
                <a:cs typeface="+mn-ea"/>
                <a:sym typeface="+mn-lt"/>
              </a:rPr>
              <a:t>2.</a:t>
            </a:r>
          </a:p>
        </p:txBody>
      </p:sp>
      <p:sp>
        <p:nvSpPr>
          <p:cNvPr id="54" name="TextBox 47">
            <a:extLst>
              <a:ext uri="{FF2B5EF4-FFF2-40B4-BE49-F238E27FC236}">
                <a16:creationId xmlns:a16="http://schemas.microsoft.com/office/drawing/2014/main" id="{FFB3EF6E-DDD6-4D3C-90F0-89F614C4EADE}"/>
              </a:ext>
            </a:extLst>
          </p:cNvPr>
          <p:cNvSpPr txBox="1"/>
          <p:nvPr/>
        </p:nvSpPr>
        <p:spPr>
          <a:xfrm>
            <a:off x="3543088" y="1509376"/>
            <a:ext cx="2518638" cy="307777"/>
          </a:xfrm>
          <a:prstGeom prst="rect">
            <a:avLst/>
          </a:prstGeom>
          <a:noFill/>
        </p:spPr>
        <p:txBody>
          <a:bodyPr wrap="none" rtlCol="0">
            <a:spAutoFit/>
          </a:bodyPr>
          <a:lstStyle/>
          <a:p>
            <a:r>
              <a:rPr lang="zh-CN" altLang="en-US" sz="1400" b="1" dirty="0">
                <a:gradFill>
                  <a:gsLst>
                    <a:gs pos="0">
                      <a:srgbClr val="5877B6">
                        <a:lumMod val="80000"/>
                        <a:lumOff val="20000"/>
                      </a:srgbClr>
                    </a:gs>
                    <a:gs pos="84000">
                      <a:srgbClr val="465E96"/>
                    </a:gs>
                  </a:gsLst>
                  <a:lin ang="5400000" scaled="0"/>
                </a:gradFill>
                <a:cs typeface="+mn-ea"/>
                <a:sym typeface="+mn-lt"/>
              </a:rPr>
              <a:t>数据分析对模型优化的重要性</a:t>
            </a:r>
            <a:endParaRPr lang="id-ID" altLang="zh-CN" sz="1400" b="1" dirty="0">
              <a:gradFill>
                <a:gsLst>
                  <a:gs pos="0">
                    <a:srgbClr val="5877B6">
                      <a:lumMod val="80000"/>
                      <a:lumOff val="20000"/>
                    </a:srgbClr>
                  </a:gs>
                  <a:gs pos="84000">
                    <a:srgbClr val="465E96"/>
                  </a:gs>
                </a:gsLst>
                <a:lin ang="5400000" scaled="0"/>
              </a:gradFill>
              <a:cs typeface="+mn-ea"/>
              <a:sym typeface="+mn-lt"/>
            </a:endParaRPr>
          </a:p>
        </p:txBody>
      </p:sp>
      <p:sp>
        <p:nvSpPr>
          <p:cNvPr id="56" name="Rectangle 48">
            <a:extLst>
              <a:ext uri="{FF2B5EF4-FFF2-40B4-BE49-F238E27FC236}">
                <a16:creationId xmlns:a16="http://schemas.microsoft.com/office/drawing/2014/main" id="{CFFFC986-F64B-485C-A2F8-32034B18E9A5}"/>
              </a:ext>
            </a:extLst>
          </p:cNvPr>
          <p:cNvSpPr/>
          <p:nvPr/>
        </p:nvSpPr>
        <p:spPr>
          <a:xfrm flipH="1">
            <a:off x="3611087" y="1789622"/>
            <a:ext cx="2367856" cy="898836"/>
          </a:xfrm>
          <a:prstGeom prst="rect">
            <a:avLst/>
          </a:prstGeom>
        </p:spPr>
        <p:txBody>
          <a:bodyPr wrap="square">
            <a:spAutoFit/>
          </a:bodyPr>
          <a:lstStyle/>
          <a:p>
            <a:pPr>
              <a:lnSpc>
                <a:spcPct val="150000"/>
              </a:lnSpc>
            </a:pPr>
            <a:r>
              <a:rPr lang="zh-CN" altLang="en-US" sz="900" dirty="0">
                <a:solidFill>
                  <a:schemeClr val="bg1">
                    <a:lumMod val="50000"/>
                  </a:schemeClr>
                </a:solidFill>
                <a:cs typeface="+mn-ea"/>
                <a:sym typeface="+mn-lt"/>
              </a:rPr>
              <a:t>我在数据预处理阶段就观察到很多有用的特征，这使得我在建模初期就获得了一个质量较高的训练数据集，建立的模型也达到了很好的表现。这说明了</a:t>
            </a:r>
            <a:r>
              <a:rPr lang="zh-CN" altLang="en-US" sz="900" dirty="0">
                <a:solidFill>
                  <a:schemeClr val="accent1"/>
                </a:solidFill>
                <a:cs typeface="+mn-ea"/>
                <a:sym typeface="+mn-lt"/>
              </a:rPr>
              <a:t>数据分析</a:t>
            </a:r>
            <a:r>
              <a:rPr lang="zh-CN" altLang="en-US" sz="900" dirty="0">
                <a:solidFill>
                  <a:schemeClr val="bg1">
                    <a:lumMod val="50000"/>
                  </a:schemeClr>
                </a:solidFill>
                <a:cs typeface="+mn-ea"/>
                <a:sym typeface="+mn-lt"/>
              </a:rPr>
              <a:t>的重要性。</a:t>
            </a:r>
          </a:p>
        </p:txBody>
      </p:sp>
      <p:sp>
        <p:nvSpPr>
          <p:cNvPr id="60" name="TextBox 19">
            <a:extLst>
              <a:ext uri="{FF2B5EF4-FFF2-40B4-BE49-F238E27FC236}">
                <a16:creationId xmlns:a16="http://schemas.microsoft.com/office/drawing/2014/main" id="{159DF295-772C-48C7-9D73-5C90653C32D1}"/>
              </a:ext>
            </a:extLst>
          </p:cNvPr>
          <p:cNvSpPr txBox="1"/>
          <p:nvPr/>
        </p:nvSpPr>
        <p:spPr>
          <a:xfrm>
            <a:off x="862254" y="1292838"/>
            <a:ext cx="532517" cy="553998"/>
          </a:xfrm>
          <a:prstGeom prst="rect">
            <a:avLst/>
          </a:prstGeom>
          <a:noFill/>
        </p:spPr>
        <p:txBody>
          <a:bodyPr wrap="none" rtlCol="0">
            <a:spAutoFit/>
          </a:bodyPr>
          <a:lstStyle/>
          <a:p>
            <a:pPr algn="r"/>
            <a:r>
              <a:rPr lang="id-ID" sz="3000" b="1" dirty="0">
                <a:gradFill>
                  <a:gsLst>
                    <a:gs pos="0">
                      <a:srgbClr val="5877B6">
                        <a:lumMod val="80000"/>
                        <a:lumOff val="20000"/>
                      </a:srgbClr>
                    </a:gs>
                    <a:gs pos="84000">
                      <a:srgbClr val="465E96"/>
                    </a:gs>
                  </a:gsLst>
                  <a:lin ang="2700000" scaled="0"/>
                </a:gradFill>
                <a:cs typeface="+mn-ea"/>
                <a:sym typeface="+mn-lt"/>
              </a:rPr>
              <a:t>1</a:t>
            </a:r>
            <a:r>
              <a:rPr lang="en-US" sz="3000" b="1" dirty="0">
                <a:gradFill>
                  <a:gsLst>
                    <a:gs pos="0">
                      <a:srgbClr val="5877B6">
                        <a:lumMod val="80000"/>
                        <a:lumOff val="20000"/>
                      </a:srgbClr>
                    </a:gs>
                    <a:gs pos="84000">
                      <a:srgbClr val="465E96"/>
                    </a:gs>
                  </a:gsLst>
                  <a:lin ang="2700000" scaled="0"/>
                </a:gradFill>
                <a:cs typeface="+mn-ea"/>
                <a:sym typeface="+mn-lt"/>
              </a:rPr>
              <a:t>.</a:t>
            </a:r>
          </a:p>
        </p:txBody>
      </p:sp>
      <p:sp>
        <p:nvSpPr>
          <p:cNvPr id="61" name="TextBox 25">
            <a:extLst>
              <a:ext uri="{FF2B5EF4-FFF2-40B4-BE49-F238E27FC236}">
                <a16:creationId xmlns:a16="http://schemas.microsoft.com/office/drawing/2014/main" id="{05A242EF-AD74-4ECF-A0BB-C257C14904B6}"/>
              </a:ext>
            </a:extLst>
          </p:cNvPr>
          <p:cNvSpPr txBox="1"/>
          <p:nvPr/>
        </p:nvSpPr>
        <p:spPr>
          <a:xfrm>
            <a:off x="1377526" y="1447820"/>
            <a:ext cx="1082348" cy="307777"/>
          </a:xfrm>
          <a:prstGeom prst="rect">
            <a:avLst/>
          </a:prstGeom>
          <a:noFill/>
        </p:spPr>
        <p:txBody>
          <a:bodyPr wrap="none" rtlCol="0">
            <a:spAutoFit/>
          </a:bodyPr>
          <a:lstStyle/>
          <a:p>
            <a:r>
              <a:rPr lang="zh-CN" altLang="en-US" sz="1400" b="1" dirty="0">
                <a:gradFill>
                  <a:gsLst>
                    <a:gs pos="0">
                      <a:srgbClr val="5877B6">
                        <a:lumMod val="80000"/>
                        <a:lumOff val="20000"/>
                      </a:srgbClr>
                    </a:gs>
                    <a:gs pos="84000">
                      <a:srgbClr val="465E96"/>
                    </a:gs>
                  </a:gsLst>
                  <a:lin ang="5400000" scaled="0"/>
                </a:gradFill>
                <a:cs typeface="+mn-ea"/>
                <a:sym typeface="+mn-lt"/>
              </a:rPr>
              <a:t>数据预处理</a:t>
            </a:r>
            <a:endParaRPr lang="id-ID" sz="1400" b="1" dirty="0">
              <a:gradFill>
                <a:gsLst>
                  <a:gs pos="0">
                    <a:srgbClr val="5877B6">
                      <a:lumMod val="80000"/>
                      <a:lumOff val="20000"/>
                    </a:srgbClr>
                  </a:gs>
                  <a:gs pos="84000">
                    <a:srgbClr val="465E96"/>
                  </a:gs>
                </a:gsLst>
                <a:lin ang="5400000" scaled="0"/>
              </a:gradFill>
              <a:cs typeface="+mn-ea"/>
              <a:sym typeface="+mn-lt"/>
            </a:endParaRPr>
          </a:p>
        </p:txBody>
      </p:sp>
      <p:sp>
        <p:nvSpPr>
          <p:cNvPr id="62" name="Rectangle 26">
            <a:extLst>
              <a:ext uri="{FF2B5EF4-FFF2-40B4-BE49-F238E27FC236}">
                <a16:creationId xmlns:a16="http://schemas.microsoft.com/office/drawing/2014/main" id="{31900D75-DB44-4B8A-917A-B0FA775417C3}"/>
              </a:ext>
            </a:extLst>
          </p:cNvPr>
          <p:cNvSpPr/>
          <p:nvPr/>
        </p:nvSpPr>
        <p:spPr>
          <a:xfrm flipH="1">
            <a:off x="1377524" y="1704295"/>
            <a:ext cx="1623365" cy="483337"/>
          </a:xfrm>
          <a:prstGeom prst="rect">
            <a:avLst/>
          </a:prstGeom>
        </p:spPr>
        <p:txBody>
          <a:bodyPr wrap="square">
            <a:spAutoFit/>
          </a:bodyPr>
          <a:lstStyle/>
          <a:p>
            <a:pPr>
              <a:lnSpc>
                <a:spcPct val="150000"/>
              </a:lnSpc>
            </a:pPr>
            <a:r>
              <a:rPr lang="zh-CN" altLang="en-US" sz="900" dirty="0">
                <a:solidFill>
                  <a:schemeClr val="bg1">
                    <a:lumMod val="50000"/>
                  </a:schemeClr>
                </a:solidFill>
                <a:cs typeface="+mn-ea"/>
                <a:sym typeface="+mn-lt"/>
              </a:rPr>
              <a:t>除了</a:t>
            </a:r>
            <a:r>
              <a:rPr lang="en-US" altLang="zh-CN" sz="900" dirty="0">
                <a:solidFill>
                  <a:schemeClr val="bg1">
                    <a:lumMod val="50000"/>
                  </a:schemeClr>
                </a:solidFill>
                <a:cs typeface="+mn-ea"/>
                <a:sym typeface="+mn-lt"/>
              </a:rPr>
              <a:t>NA</a:t>
            </a:r>
            <a:r>
              <a:rPr lang="zh-CN" altLang="en-US" sz="900" dirty="0">
                <a:solidFill>
                  <a:schemeClr val="bg1">
                    <a:lumMod val="50000"/>
                  </a:schemeClr>
                </a:solidFill>
                <a:cs typeface="+mn-ea"/>
                <a:sym typeface="+mn-lt"/>
              </a:rPr>
              <a:t>之外还</a:t>
            </a:r>
            <a:r>
              <a:rPr lang="zh-CN" altLang="en-US" sz="900" dirty="0">
                <a:solidFill>
                  <a:schemeClr val="accent1"/>
                </a:solidFill>
                <a:cs typeface="+mn-ea"/>
                <a:sym typeface="+mn-lt"/>
              </a:rPr>
              <a:t>有空字符串</a:t>
            </a:r>
            <a:r>
              <a:rPr lang="zh-CN" altLang="en-US" sz="900" dirty="0">
                <a:solidFill>
                  <a:schemeClr val="bg1">
                    <a:lumMod val="50000"/>
                  </a:schemeClr>
                </a:solidFill>
                <a:cs typeface="+mn-ea"/>
                <a:sym typeface="+mn-lt"/>
              </a:rPr>
              <a:t>需要处理。可以通过</a:t>
            </a:r>
            <a:r>
              <a:rPr lang="en-US" altLang="zh-CN" sz="900" dirty="0">
                <a:solidFill>
                  <a:schemeClr val="bg1">
                    <a:lumMod val="50000"/>
                  </a:schemeClr>
                </a:solidFill>
                <a:cs typeface="+mn-ea"/>
                <a:sym typeface="+mn-lt"/>
              </a:rPr>
              <a:t>str</a:t>
            </a:r>
            <a:r>
              <a:rPr lang="zh-CN" altLang="en-US" sz="900" dirty="0">
                <a:solidFill>
                  <a:schemeClr val="bg1">
                    <a:lumMod val="50000"/>
                  </a:schemeClr>
                </a:solidFill>
                <a:cs typeface="+mn-ea"/>
                <a:sym typeface="+mn-lt"/>
              </a:rPr>
              <a:t>看出。</a:t>
            </a:r>
          </a:p>
        </p:txBody>
      </p:sp>
      <p:sp>
        <p:nvSpPr>
          <p:cNvPr id="63" name="TextBox 20">
            <a:extLst>
              <a:ext uri="{FF2B5EF4-FFF2-40B4-BE49-F238E27FC236}">
                <a16:creationId xmlns:a16="http://schemas.microsoft.com/office/drawing/2014/main" id="{63BA38D2-06EC-4A21-8E5D-28CE6CFC7057}"/>
              </a:ext>
            </a:extLst>
          </p:cNvPr>
          <p:cNvSpPr txBox="1"/>
          <p:nvPr/>
        </p:nvSpPr>
        <p:spPr>
          <a:xfrm>
            <a:off x="866360" y="2529451"/>
            <a:ext cx="532518" cy="553998"/>
          </a:xfrm>
          <a:prstGeom prst="rect">
            <a:avLst/>
          </a:prstGeom>
          <a:noFill/>
        </p:spPr>
        <p:txBody>
          <a:bodyPr wrap="none" rtlCol="0">
            <a:spAutoFit/>
          </a:bodyPr>
          <a:lstStyle/>
          <a:p>
            <a:pPr algn="r"/>
            <a:r>
              <a:rPr lang="en-US" sz="3000" b="1" dirty="0">
                <a:gradFill>
                  <a:gsLst>
                    <a:gs pos="0">
                      <a:srgbClr val="5877B6">
                        <a:lumMod val="80000"/>
                        <a:lumOff val="20000"/>
                      </a:srgbClr>
                    </a:gs>
                    <a:gs pos="84000">
                      <a:srgbClr val="465E96"/>
                    </a:gs>
                  </a:gsLst>
                  <a:lin ang="2700000" scaled="0"/>
                </a:gradFill>
                <a:cs typeface="+mn-ea"/>
                <a:sym typeface="+mn-lt"/>
              </a:rPr>
              <a:t>3.</a:t>
            </a:r>
          </a:p>
        </p:txBody>
      </p:sp>
      <p:sp>
        <p:nvSpPr>
          <p:cNvPr id="64" name="TextBox 28">
            <a:extLst>
              <a:ext uri="{FF2B5EF4-FFF2-40B4-BE49-F238E27FC236}">
                <a16:creationId xmlns:a16="http://schemas.microsoft.com/office/drawing/2014/main" id="{1AF345A9-7F4D-446D-9040-2408EA04AF11}"/>
              </a:ext>
            </a:extLst>
          </p:cNvPr>
          <p:cNvSpPr txBox="1"/>
          <p:nvPr/>
        </p:nvSpPr>
        <p:spPr>
          <a:xfrm>
            <a:off x="1339945" y="2681131"/>
            <a:ext cx="1441420" cy="307777"/>
          </a:xfrm>
          <a:prstGeom prst="rect">
            <a:avLst/>
          </a:prstGeom>
          <a:noFill/>
        </p:spPr>
        <p:txBody>
          <a:bodyPr wrap="none" rtlCol="0">
            <a:spAutoFit/>
          </a:bodyPr>
          <a:lstStyle/>
          <a:p>
            <a:r>
              <a:rPr lang="zh-CN" altLang="en-US" sz="1400" b="1" dirty="0">
                <a:gradFill>
                  <a:gsLst>
                    <a:gs pos="0">
                      <a:srgbClr val="5877B6">
                        <a:lumMod val="80000"/>
                        <a:lumOff val="20000"/>
                      </a:srgbClr>
                    </a:gs>
                    <a:gs pos="84000">
                      <a:srgbClr val="465E96"/>
                    </a:gs>
                  </a:gsLst>
                  <a:lin ang="5400000" scaled="0"/>
                </a:gradFill>
                <a:cs typeface="+mn-ea"/>
                <a:sym typeface="+mn-lt"/>
              </a:rPr>
              <a:t>变量类型的确定</a:t>
            </a:r>
            <a:endParaRPr lang="id-ID" altLang="zh-CN" sz="1400" b="1" dirty="0">
              <a:gradFill>
                <a:gsLst>
                  <a:gs pos="0">
                    <a:srgbClr val="5877B6">
                      <a:lumMod val="80000"/>
                      <a:lumOff val="20000"/>
                    </a:srgbClr>
                  </a:gs>
                  <a:gs pos="84000">
                    <a:srgbClr val="465E96"/>
                  </a:gs>
                </a:gsLst>
                <a:lin ang="5400000" scaled="0"/>
              </a:gradFill>
              <a:cs typeface="+mn-ea"/>
              <a:sym typeface="+mn-lt"/>
            </a:endParaRPr>
          </a:p>
        </p:txBody>
      </p:sp>
      <p:sp>
        <p:nvSpPr>
          <p:cNvPr id="65" name="Rectangle 29">
            <a:extLst>
              <a:ext uri="{FF2B5EF4-FFF2-40B4-BE49-F238E27FC236}">
                <a16:creationId xmlns:a16="http://schemas.microsoft.com/office/drawing/2014/main" id="{7090673F-3B81-4C76-A9DC-1832A1433050}"/>
              </a:ext>
            </a:extLst>
          </p:cNvPr>
          <p:cNvSpPr/>
          <p:nvPr/>
        </p:nvSpPr>
        <p:spPr>
          <a:xfrm flipH="1">
            <a:off x="1077767" y="3027017"/>
            <a:ext cx="5163393" cy="1106585"/>
          </a:xfrm>
          <a:prstGeom prst="rect">
            <a:avLst/>
          </a:prstGeom>
        </p:spPr>
        <p:txBody>
          <a:bodyPr wrap="square">
            <a:spAutoFit/>
          </a:bodyPr>
          <a:lstStyle/>
          <a:p>
            <a:pPr>
              <a:lnSpc>
                <a:spcPct val="150000"/>
              </a:lnSpc>
            </a:pPr>
            <a:r>
              <a:rPr lang="zh-CN" altLang="en-US" sz="900" dirty="0">
                <a:solidFill>
                  <a:schemeClr val="bg1">
                    <a:lumMod val="50000"/>
                  </a:schemeClr>
                </a:solidFill>
                <a:cs typeface="+mn-ea"/>
                <a:sym typeface="+mn-lt"/>
              </a:rPr>
              <a:t>起初我错误地将</a:t>
            </a:r>
            <a:r>
              <a:rPr lang="en-US" altLang="zh-CN" sz="900" dirty="0" err="1">
                <a:solidFill>
                  <a:schemeClr val="bg1">
                    <a:lumMod val="50000"/>
                  </a:schemeClr>
                </a:solidFill>
                <a:cs typeface="+mn-ea"/>
                <a:sym typeface="+mn-lt"/>
              </a:rPr>
              <a:t>Pclass</a:t>
            </a:r>
            <a:r>
              <a:rPr lang="zh-CN" altLang="en-US" sz="900" dirty="0">
                <a:solidFill>
                  <a:schemeClr val="bg1">
                    <a:lumMod val="50000"/>
                  </a:schemeClr>
                </a:solidFill>
                <a:cs typeface="+mn-ea"/>
                <a:sym typeface="+mn-lt"/>
              </a:rPr>
              <a:t>作为一个数值变量来处理，因为不同等级的船舱从逻辑上看具有顺序关系，所以我误认为可以将其作为一个定序连续的数值变量。但是队友很好地提醒我，船舱实际上是一个非定序的类别型变量，不同等级之间并不具备可比较的大小关系。</a:t>
            </a:r>
            <a:endParaRPr lang="en-US" altLang="zh-CN" sz="900" dirty="0">
              <a:solidFill>
                <a:schemeClr val="bg1">
                  <a:lumMod val="50000"/>
                </a:schemeClr>
              </a:solidFill>
              <a:cs typeface="+mn-ea"/>
              <a:sym typeface="+mn-lt"/>
            </a:endParaRPr>
          </a:p>
          <a:p>
            <a:pPr>
              <a:lnSpc>
                <a:spcPct val="150000"/>
              </a:lnSpc>
            </a:pPr>
            <a:r>
              <a:rPr lang="zh-CN" altLang="en-US" sz="900" dirty="0">
                <a:solidFill>
                  <a:schemeClr val="bg1">
                    <a:lumMod val="50000"/>
                  </a:schemeClr>
                </a:solidFill>
                <a:cs typeface="+mn-ea"/>
                <a:sym typeface="+mn-lt"/>
              </a:rPr>
              <a:t>在</a:t>
            </a:r>
            <a:r>
              <a:rPr lang="zh-CN" altLang="en-US" sz="900" dirty="0">
                <a:solidFill>
                  <a:schemeClr val="accent1"/>
                </a:solidFill>
                <a:cs typeface="+mn-ea"/>
                <a:sym typeface="+mn-lt"/>
              </a:rPr>
              <a:t>把船舱特征改为分类变量</a:t>
            </a:r>
            <a:r>
              <a:rPr lang="zh-CN" altLang="en-US" sz="900" dirty="0">
                <a:solidFill>
                  <a:schemeClr val="bg1">
                    <a:lumMod val="50000"/>
                  </a:schemeClr>
                </a:solidFill>
                <a:cs typeface="+mn-ea"/>
                <a:sym typeface="+mn-lt"/>
              </a:rPr>
              <a:t>后，我重新建模，发现模型的表现确实有了明显改善。这段经历让我意识到，合理判断变量类型的重要性，以及在团队合作中虚心接受其他人的建议指正的价值。</a:t>
            </a:r>
          </a:p>
        </p:txBody>
      </p:sp>
    </p:spTree>
    <p:extLst>
      <p:ext uri="{BB962C8B-B14F-4D97-AF65-F5344CB8AC3E}">
        <p14:creationId xmlns:p14="http://schemas.microsoft.com/office/powerpoint/2010/main" val="101174457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anim calcmode="lin" valueType="num">
                                      <p:cBhvr>
                                        <p:cTn id="13" dur="500" fill="hold"/>
                                        <p:tgtEl>
                                          <p:spTgt spid="26"/>
                                        </p:tgtEl>
                                        <p:attrNameLst>
                                          <p:attrName>ppt_x</p:attrName>
                                        </p:attrNameLst>
                                      </p:cBhvr>
                                      <p:tavLst>
                                        <p:tav tm="0">
                                          <p:val>
                                            <p:strVal val="#ppt_x"/>
                                          </p:val>
                                        </p:tav>
                                        <p:tav tm="100000">
                                          <p:val>
                                            <p:strVal val="#ppt_x"/>
                                          </p:val>
                                        </p:tav>
                                      </p:tavLst>
                                    </p:anim>
                                    <p:anim calcmode="lin" valueType="num">
                                      <p:cBhvr>
                                        <p:cTn id="14" dur="5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anim calcmode="lin" valueType="num">
                                      <p:cBhvr>
                                        <p:cTn id="18" dur="500" fill="hold"/>
                                        <p:tgtEl>
                                          <p:spTgt spid="53"/>
                                        </p:tgtEl>
                                        <p:attrNameLst>
                                          <p:attrName>ppt_x</p:attrName>
                                        </p:attrNameLst>
                                      </p:cBhvr>
                                      <p:tavLst>
                                        <p:tav tm="0">
                                          <p:val>
                                            <p:strVal val="#ppt_x"/>
                                          </p:val>
                                        </p:tav>
                                        <p:tav tm="100000">
                                          <p:val>
                                            <p:strVal val="#ppt_x"/>
                                          </p:val>
                                        </p:tav>
                                      </p:tavLst>
                                    </p:anim>
                                    <p:anim calcmode="lin" valueType="num">
                                      <p:cBhvr>
                                        <p:cTn id="19" dur="500" fill="hold"/>
                                        <p:tgtEl>
                                          <p:spTgt spid="5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anim calcmode="lin" valueType="num">
                                      <p:cBhvr>
                                        <p:cTn id="23" dur="500" fill="hold"/>
                                        <p:tgtEl>
                                          <p:spTgt spid="54"/>
                                        </p:tgtEl>
                                        <p:attrNameLst>
                                          <p:attrName>ppt_x</p:attrName>
                                        </p:attrNameLst>
                                      </p:cBhvr>
                                      <p:tavLst>
                                        <p:tav tm="0">
                                          <p:val>
                                            <p:strVal val="#ppt_x"/>
                                          </p:val>
                                        </p:tav>
                                        <p:tav tm="100000">
                                          <p:val>
                                            <p:strVal val="#ppt_x"/>
                                          </p:val>
                                        </p:tav>
                                      </p:tavLst>
                                    </p:anim>
                                    <p:anim calcmode="lin" valueType="num">
                                      <p:cBhvr>
                                        <p:cTn id="24" dur="500" fill="hold"/>
                                        <p:tgtEl>
                                          <p:spTgt spid="5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anim calcmode="lin" valueType="num">
                                      <p:cBhvr>
                                        <p:cTn id="28" dur="500" fill="hold"/>
                                        <p:tgtEl>
                                          <p:spTgt spid="56"/>
                                        </p:tgtEl>
                                        <p:attrNameLst>
                                          <p:attrName>ppt_x</p:attrName>
                                        </p:attrNameLst>
                                      </p:cBhvr>
                                      <p:tavLst>
                                        <p:tav tm="0">
                                          <p:val>
                                            <p:strVal val="#ppt_x"/>
                                          </p:val>
                                        </p:tav>
                                        <p:tav tm="100000">
                                          <p:val>
                                            <p:strVal val="#ppt_x"/>
                                          </p:val>
                                        </p:tav>
                                      </p:tavLst>
                                    </p:anim>
                                    <p:anim calcmode="lin" valueType="num">
                                      <p:cBhvr>
                                        <p:cTn id="29" dur="500" fill="hold"/>
                                        <p:tgtEl>
                                          <p:spTgt spid="5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anim calcmode="lin" valueType="num">
                                      <p:cBhvr>
                                        <p:cTn id="33" dur="500" fill="hold"/>
                                        <p:tgtEl>
                                          <p:spTgt spid="60"/>
                                        </p:tgtEl>
                                        <p:attrNameLst>
                                          <p:attrName>ppt_x</p:attrName>
                                        </p:attrNameLst>
                                      </p:cBhvr>
                                      <p:tavLst>
                                        <p:tav tm="0">
                                          <p:val>
                                            <p:strVal val="#ppt_x"/>
                                          </p:val>
                                        </p:tav>
                                        <p:tav tm="100000">
                                          <p:val>
                                            <p:strVal val="#ppt_x"/>
                                          </p:val>
                                        </p:tav>
                                      </p:tavLst>
                                    </p:anim>
                                    <p:anim calcmode="lin" valueType="num">
                                      <p:cBhvr>
                                        <p:cTn id="34" dur="500" fill="hold"/>
                                        <p:tgtEl>
                                          <p:spTgt spid="6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fade">
                                      <p:cBhvr>
                                        <p:cTn id="37" dur="500"/>
                                        <p:tgtEl>
                                          <p:spTgt spid="61"/>
                                        </p:tgtEl>
                                      </p:cBhvr>
                                    </p:animEffect>
                                    <p:anim calcmode="lin" valueType="num">
                                      <p:cBhvr>
                                        <p:cTn id="38" dur="500" fill="hold"/>
                                        <p:tgtEl>
                                          <p:spTgt spid="61"/>
                                        </p:tgtEl>
                                        <p:attrNameLst>
                                          <p:attrName>ppt_x</p:attrName>
                                        </p:attrNameLst>
                                      </p:cBhvr>
                                      <p:tavLst>
                                        <p:tav tm="0">
                                          <p:val>
                                            <p:strVal val="#ppt_x"/>
                                          </p:val>
                                        </p:tav>
                                        <p:tav tm="100000">
                                          <p:val>
                                            <p:strVal val="#ppt_x"/>
                                          </p:val>
                                        </p:tav>
                                      </p:tavLst>
                                    </p:anim>
                                    <p:anim calcmode="lin" valueType="num">
                                      <p:cBhvr>
                                        <p:cTn id="39" dur="500" fill="hold"/>
                                        <p:tgtEl>
                                          <p:spTgt spid="6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anim calcmode="lin" valueType="num">
                                      <p:cBhvr>
                                        <p:cTn id="43" dur="500" fill="hold"/>
                                        <p:tgtEl>
                                          <p:spTgt spid="62"/>
                                        </p:tgtEl>
                                        <p:attrNameLst>
                                          <p:attrName>ppt_x</p:attrName>
                                        </p:attrNameLst>
                                      </p:cBhvr>
                                      <p:tavLst>
                                        <p:tav tm="0">
                                          <p:val>
                                            <p:strVal val="#ppt_x"/>
                                          </p:val>
                                        </p:tav>
                                        <p:tav tm="100000">
                                          <p:val>
                                            <p:strVal val="#ppt_x"/>
                                          </p:val>
                                        </p:tav>
                                      </p:tavLst>
                                    </p:anim>
                                    <p:anim calcmode="lin" valueType="num">
                                      <p:cBhvr>
                                        <p:cTn id="44" dur="500" fill="hold"/>
                                        <p:tgtEl>
                                          <p:spTgt spid="6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anim calcmode="lin" valueType="num">
                                      <p:cBhvr>
                                        <p:cTn id="48" dur="500" fill="hold"/>
                                        <p:tgtEl>
                                          <p:spTgt spid="63"/>
                                        </p:tgtEl>
                                        <p:attrNameLst>
                                          <p:attrName>ppt_x</p:attrName>
                                        </p:attrNameLst>
                                      </p:cBhvr>
                                      <p:tavLst>
                                        <p:tav tm="0">
                                          <p:val>
                                            <p:strVal val="#ppt_x"/>
                                          </p:val>
                                        </p:tav>
                                        <p:tav tm="100000">
                                          <p:val>
                                            <p:strVal val="#ppt_x"/>
                                          </p:val>
                                        </p:tav>
                                      </p:tavLst>
                                    </p:anim>
                                    <p:anim calcmode="lin" valueType="num">
                                      <p:cBhvr>
                                        <p:cTn id="49" dur="500" fill="hold"/>
                                        <p:tgtEl>
                                          <p:spTgt spid="6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fade">
                                      <p:cBhvr>
                                        <p:cTn id="52" dur="500"/>
                                        <p:tgtEl>
                                          <p:spTgt spid="64"/>
                                        </p:tgtEl>
                                      </p:cBhvr>
                                    </p:animEffect>
                                    <p:anim calcmode="lin" valueType="num">
                                      <p:cBhvr>
                                        <p:cTn id="53" dur="500" fill="hold"/>
                                        <p:tgtEl>
                                          <p:spTgt spid="64"/>
                                        </p:tgtEl>
                                        <p:attrNameLst>
                                          <p:attrName>ppt_x</p:attrName>
                                        </p:attrNameLst>
                                      </p:cBhvr>
                                      <p:tavLst>
                                        <p:tav tm="0">
                                          <p:val>
                                            <p:strVal val="#ppt_x"/>
                                          </p:val>
                                        </p:tav>
                                        <p:tav tm="100000">
                                          <p:val>
                                            <p:strVal val="#ppt_x"/>
                                          </p:val>
                                        </p:tav>
                                      </p:tavLst>
                                    </p:anim>
                                    <p:anim calcmode="lin" valueType="num">
                                      <p:cBhvr>
                                        <p:cTn id="54" dur="500" fill="hold"/>
                                        <p:tgtEl>
                                          <p:spTgt spid="6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fade">
                                      <p:cBhvr>
                                        <p:cTn id="57" dur="500"/>
                                        <p:tgtEl>
                                          <p:spTgt spid="65"/>
                                        </p:tgtEl>
                                      </p:cBhvr>
                                    </p:animEffect>
                                    <p:anim calcmode="lin" valueType="num">
                                      <p:cBhvr>
                                        <p:cTn id="58" dur="500" fill="hold"/>
                                        <p:tgtEl>
                                          <p:spTgt spid="65"/>
                                        </p:tgtEl>
                                        <p:attrNameLst>
                                          <p:attrName>ppt_x</p:attrName>
                                        </p:attrNameLst>
                                      </p:cBhvr>
                                      <p:tavLst>
                                        <p:tav tm="0">
                                          <p:val>
                                            <p:strVal val="#ppt_x"/>
                                          </p:val>
                                        </p:tav>
                                        <p:tav tm="100000">
                                          <p:val>
                                            <p:strVal val="#ppt_x"/>
                                          </p:val>
                                        </p:tav>
                                      </p:tavLst>
                                    </p:anim>
                                    <p:anim calcmode="lin" valueType="num">
                                      <p:cBhvr>
                                        <p:cTn id="59"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53" grpId="0"/>
      <p:bldP spid="54" grpId="0"/>
      <p:bldP spid="56" grpId="0"/>
      <p:bldP spid="60" grpId="0"/>
      <p:bldP spid="61" grpId="0"/>
      <p:bldP spid="62" grpId="0"/>
      <p:bldP spid="63" grpId="0"/>
      <p:bldP spid="64" grpId="0"/>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352D612-C567-4F59-B99B-74B394D67A8F}"/>
              </a:ext>
            </a:extLst>
          </p:cNvPr>
          <p:cNvSpPr/>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3">
            <a:extLst>
              <a:ext uri="{FF2B5EF4-FFF2-40B4-BE49-F238E27FC236}">
                <a16:creationId xmlns:a16="http://schemas.microsoft.com/office/drawing/2014/main" id="{7226E514-CE33-4199-AEAB-EE9ADDAB9C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362" y="806519"/>
            <a:ext cx="3190875" cy="3276600"/>
          </a:xfrm>
          <a:prstGeom prst="rect">
            <a:avLst/>
          </a:prstGeom>
        </p:spPr>
      </p:pic>
      <p:sp>
        <p:nvSpPr>
          <p:cNvPr id="6" name="TextBox 21">
            <a:extLst>
              <a:ext uri="{FF2B5EF4-FFF2-40B4-BE49-F238E27FC236}">
                <a16:creationId xmlns:a16="http://schemas.microsoft.com/office/drawing/2014/main" id="{8C930C76-4380-4F6B-BF54-0EB9C2A5BE2D}"/>
              </a:ext>
            </a:extLst>
          </p:cNvPr>
          <p:cNvSpPr txBox="1"/>
          <p:nvPr/>
        </p:nvSpPr>
        <p:spPr>
          <a:xfrm>
            <a:off x="4572000" y="2562229"/>
            <a:ext cx="3420587" cy="646331"/>
          </a:xfrm>
          <a:prstGeom prst="rect">
            <a:avLst/>
          </a:prstGeom>
          <a:noFill/>
        </p:spPr>
        <p:txBody>
          <a:bodyPr wrap="square" rtlCol="0">
            <a:spAutoFit/>
          </a:bodyPr>
          <a:lstStyle/>
          <a:p>
            <a:r>
              <a:rPr lang="zh-CN" altLang="en-US" sz="3600" b="1" dirty="0">
                <a:solidFill>
                  <a:schemeClr val="bg1"/>
                </a:solidFill>
                <a:effectLst>
                  <a:outerShdw blurRad="254000" dist="101600" dir="5400000" algn="ctr" rotWithShape="0">
                    <a:srgbClr val="000000">
                      <a:alpha val="15000"/>
                    </a:srgbClr>
                  </a:outerShdw>
                </a:effectLst>
                <a:cs typeface="+mn-ea"/>
                <a:sym typeface="+mn-lt"/>
              </a:rPr>
              <a:t>源数据分析</a:t>
            </a:r>
            <a:endParaRPr lang="id-ID" sz="3600" b="1" dirty="0">
              <a:solidFill>
                <a:schemeClr val="bg1"/>
              </a:solidFill>
              <a:effectLst>
                <a:outerShdw blurRad="254000" dist="101600" dir="5400000" algn="ctr" rotWithShape="0">
                  <a:srgbClr val="000000">
                    <a:alpha val="15000"/>
                  </a:srgbClr>
                </a:outerShdw>
              </a:effectLst>
              <a:cs typeface="+mn-ea"/>
              <a:sym typeface="+mn-lt"/>
            </a:endParaRPr>
          </a:p>
        </p:txBody>
      </p:sp>
      <p:sp>
        <p:nvSpPr>
          <p:cNvPr id="7" name="TextBox 21">
            <a:extLst>
              <a:ext uri="{FF2B5EF4-FFF2-40B4-BE49-F238E27FC236}">
                <a16:creationId xmlns:a16="http://schemas.microsoft.com/office/drawing/2014/main" id="{03A8D603-32C6-412D-8F30-56FABCB9C515}"/>
              </a:ext>
            </a:extLst>
          </p:cNvPr>
          <p:cNvSpPr txBox="1"/>
          <p:nvPr/>
        </p:nvSpPr>
        <p:spPr>
          <a:xfrm>
            <a:off x="4622799" y="2202418"/>
            <a:ext cx="2063751" cy="369332"/>
          </a:xfrm>
          <a:prstGeom prst="rect">
            <a:avLst/>
          </a:prstGeom>
          <a:noFill/>
        </p:spPr>
        <p:txBody>
          <a:bodyPr wrap="square" rtlCol="0">
            <a:spAutoFit/>
          </a:bodyPr>
          <a:lstStyle/>
          <a:p>
            <a:r>
              <a:rPr lang="en-US" altLang="zh-CN" b="1" dirty="0">
                <a:solidFill>
                  <a:schemeClr val="bg1"/>
                </a:solidFill>
                <a:effectLst>
                  <a:outerShdw blurRad="254000" dist="101600" dir="5400000" algn="ctr" rotWithShape="0">
                    <a:srgbClr val="000000">
                      <a:alpha val="15000"/>
                    </a:srgbClr>
                  </a:outerShdw>
                </a:effectLst>
                <a:cs typeface="+mn-ea"/>
                <a:sym typeface="+mn-lt"/>
              </a:rPr>
              <a:t>PART     01</a:t>
            </a:r>
            <a:endParaRPr lang="id-ID" sz="1600" b="1" dirty="0">
              <a:solidFill>
                <a:schemeClr val="bg1"/>
              </a:solidFill>
              <a:effectLst>
                <a:outerShdw blurRad="254000" dist="101600" dir="5400000" algn="ctr" rotWithShape="0">
                  <a:srgbClr val="000000">
                    <a:alpha val="15000"/>
                  </a:srgbClr>
                </a:outerShdw>
              </a:effectLst>
              <a:cs typeface="+mn-ea"/>
              <a:sym typeface="+mn-lt"/>
            </a:endParaRPr>
          </a:p>
        </p:txBody>
      </p:sp>
      <p:sp>
        <p:nvSpPr>
          <p:cNvPr id="2" name="文本框 1"/>
          <p:cNvSpPr txBox="1"/>
          <p:nvPr/>
        </p:nvSpPr>
        <p:spPr>
          <a:xfrm>
            <a:off x="5873518" y="271963"/>
            <a:ext cx="289900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242526725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90557" y="2579080"/>
            <a:ext cx="1314425" cy="219291"/>
          </a:xfrm>
          <a:prstGeom prst="rect">
            <a:avLst/>
          </a:prstGeom>
        </p:spPr>
        <p:txBody>
          <a:bodyPr wrap="square">
            <a:spAutoFit/>
          </a:bodyPr>
          <a:lstStyle/>
          <a:p>
            <a:r>
              <a:rPr lang="en-US" sz="825" dirty="0">
                <a:solidFill>
                  <a:schemeClr val="bg1"/>
                </a:solidFill>
                <a:cs typeface="+mn-ea"/>
                <a:sym typeface="+mn-lt"/>
              </a:rPr>
              <a:t>American Filmmaker</a:t>
            </a:r>
          </a:p>
        </p:txBody>
      </p:sp>
      <p:sp>
        <p:nvSpPr>
          <p:cNvPr id="8" name="TextBox 21">
            <a:extLst>
              <a:ext uri="{FF2B5EF4-FFF2-40B4-BE49-F238E27FC236}">
                <a16:creationId xmlns:a16="http://schemas.microsoft.com/office/drawing/2014/main" id="{D8936C73-30F6-42EA-91C2-9C8EFB76CE1A}"/>
              </a:ext>
            </a:extLst>
          </p:cNvPr>
          <p:cNvSpPr txBox="1"/>
          <p:nvPr/>
        </p:nvSpPr>
        <p:spPr>
          <a:xfrm>
            <a:off x="849026" y="530223"/>
            <a:ext cx="5229286" cy="46166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通过可视化对数据分布有更好的理解</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pic>
        <p:nvPicPr>
          <p:cNvPr id="4" name="图片 3">
            <a:extLst>
              <a:ext uri="{FF2B5EF4-FFF2-40B4-BE49-F238E27FC236}">
                <a16:creationId xmlns:a16="http://schemas.microsoft.com/office/drawing/2014/main" id="{05B4C0DE-C3D8-5114-7A57-1345D0E8E9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441" y="1567541"/>
            <a:ext cx="4690384" cy="2746425"/>
          </a:xfrm>
          <a:prstGeom prst="rect">
            <a:avLst/>
          </a:prstGeom>
        </p:spPr>
      </p:pic>
      <p:sp>
        <p:nvSpPr>
          <p:cNvPr id="6" name="Rectangle 53">
            <a:extLst>
              <a:ext uri="{FF2B5EF4-FFF2-40B4-BE49-F238E27FC236}">
                <a16:creationId xmlns:a16="http://schemas.microsoft.com/office/drawing/2014/main" id="{DDA1C506-1E43-8BB8-2E73-9F6C2A7578C5}"/>
              </a:ext>
            </a:extLst>
          </p:cNvPr>
          <p:cNvSpPr/>
          <p:nvPr/>
        </p:nvSpPr>
        <p:spPr>
          <a:xfrm>
            <a:off x="6251723" y="3638530"/>
            <a:ext cx="2290239" cy="591316"/>
          </a:xfrm>
          <a:prstGeom prst="rect">
            <a:avLst/>
          </a:prstGeom>
        </p:spPr>
        <p:txBody>
          <a:bodyPr wrap="square">
            <a:spAutoFit/>
          </a:bodyPr>
          <a:lstStyle/>
          <a:p>
            <a:pPr>
              <a:lnSpc>
                <a:spcPct val="150000"/>
              </a:lnSpc>
            </a:pPr>
            <a:r>
              <a:rPr lang="zh-CN" altLang="en-US" sz="750" dirty="0">
                <a:solidFill>
                  <a:schemeClr val="accent1"/>
                </a:solidFill>
                <a:cs typeface="+mn-ea"/>
              </a:rPr>
              <a:t>样本量太少</a:t>
            </a:r>
            <a:r>
              <a:rPr lang="zh-CN" altLang="en-US" sz="750" dirty="0">
                <a:solidFill>
                  <a:srgbClr val="4F6AA5"/>
                </a:solidFill>
                <a:cs typeface="+mn-ea"/>
              </a:rPr>
              <a:t>的类别很难得到足够的数据来学习该类别的分布</a:t>
            </a:r>
            <a:r>
              <a:rPr lang="en-US" altLang="zh-CN" sz="750" dirty="0">
                <a:solidFill>
                  <a:srgbClr val="4F6AA5"/>
                </a:solidFill>
                <a:cs typeface="+mn-ea"/>
              </a:rPr>
              <a:t>, </a:t>
            </a:r>
            <a:r>
              <a:rPr lang="zh-CN" altLang="en-US" sz="750" dirty="0">
                <a:solidFill>
                  <a:srgbClr val="4F6AA5"/>
                </a:solidFill>
                <a:cs typeface="+mn-ea"/>
              </a:rPr>
              <a:t>从而对其建模存在很大不确定性。后续刚好</a:t>
            </a:r>
            <a:r>
              <a:rPr lang="en-US" altLang="zh-CN" sz="750" dirty="0">
                <a:solidFill>
                  <a:srgbClr val="4F6AA5"/>
                </a:solidFill>
                <a:cs typeface="+mn-ea"/>
              </a:rPr>
              <a:t>Embarked</a:t>
            </a:r>
            <a:r>
              <a:rPr lang="zh-CN" altLang="en-US" sz="750" dirty="0">
                <a:solidFill>
                  <a:srgbClr val="4F6AA5"/>
                </a:solidFill>
                <a:cs typeface="+mn-ea"/>
              </a:rPr>
              <a:t>也不显著，就直接删掉了。</a:t>
            </a:r>
          </a:p>
        </p:txBody>
      </p:sp>
      <p:pic>
        <p:nvPicPr>
          <p:cNvPr id="10" name="图片 9">
            <a:extLst>
              <a:ext uri="{FF2B5EF4-FFF2-40B4-BE49-F238E27FC236}">
                <a16:creationId xmlns:a16="http://schemas.microsoft.com/office/drawing/2014/main" id="{0DFBD732-D873-A489-4BD0-8ADD7060DEAF}"/>
              </a:ext>
            </a:extLst>
          </p:cNvPr>
          <p:cNvPicPr>
            <a:picLocks noChangeAspect="1"/>
          </p:cNvPicPr>
          <p:nvPr/>
        </p:nvPicPr>
        <p:blipFill>
          <a:blip r:embed="rId3"/>
          <a:stretch>
            <a:fillRect/>
          </a:stretch>
        </p:blipFill>
        <p:spPr>
          <a:xfrm>
            <a:off x="5778069" y="1209312"/>
            <a:ext cx="3337356" cy="1589059"/>
          </a:xfrm>
          <a:prstGeom prst="rect">
            <a:avLst/>
          </a:prstGeom>
        </p:spPr>
      </p:pic>
      <p:sp>
        <p:nvSpPr>
          <p:cNvPr id="11" name="矩形 10">
            <a:extLst>
              <a:ext uri="{FF2B5EF4-FFF2-40B4-BE49-F238E27FC236}">
                <a16:creationId xmlns:a16="http://schemas.microsoft.com/office/drawing/2014/main" id="{E84325DF-C514-71A2-8B60-CA6505EE1413}"/>
              </a:ext>
            </a:extLst>
          </p:cNvPr>
          <p:cNvSpPr/>
          <p:nvPr/>
        </p:nvSpPr>
        <p:spPr>
          <a:xfrm>
            <a:off x="5723164" y="2432957"/>
            <a:ext cx="3337356" cy="365414"/>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2" name="箭头: 下 11">
            <a:extLst>
              <a:ext uri="{FF2B5EF4-FFF2-40B4-BE49-F238E27FC236}">
                <a16:creationId xmlns:a16="http://schemas.microsoft.com/office/drawing/2014/main" id="{968582A0-56D3-5845-7994-E995849D4943}"/>
              </a:ext>
            </a:extLst>
          </p:cNvPr>
          <p:cNvSpPr/>
          <p:nvPr/>
        </p:nvSpPr>
        <p:spPr>
          <a:xfrm>
            <a:off x="7396843" y="2971800"/>
            <a:ext cx="224518" cy="569258"/>
          </a:xfrm>
          <a:prstGeom prst="downArrow">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Tree>
    <p:extLst>
      <p:ext uri="{BB962C8B-B14F-4D97-AF65-F5344CB8AC3E}">
        <p14:creationId xmlns:p14="http://schemas.microsoft.com/office/powerpoint/2010/main" val="359869728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anim calcmode="lin" valueType="num">
                                      <p:cBhvr>
                                        <p:cTn id="13" dur="500" fill="hold"/>
                                        <p:tgtEl>
                                          <p:spTgt spid="8"/>
                                        </p:tgtEl>
                                        <p:attrNameLst>
                                          <p:attrName>ppt_x</p:attrName>
                                        </p:attrNameLst>
                                      </p:cBhvr>
                                      <p:tavLst>
                                        <p:tav tm="0">
                                          <p:val>
                                            <p:strVal val="#ppt_x"/>
                                          </p:val>
                                        </p:tav>
                                        <p:tav tm="100000">
                                          <p:val>
                                            <p:strVal val="#ppt_x"/>
                                          </p:val>
                                        </p:tav>
                                      </p:tavLst>
                                    </p:anim>
                                    <p:anim calcmode="lin" valueType="num">
                                      <p:cBhvr>
                                        <p:cTn id="14"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BA2E1CD8-742C-70C0-0F63-FDDB21754A9D}"/>
              </a:ext>
            </a:extLst>
          </p:cNvPr>
          <p:cNvSpPr txBox="1"/>
          <p:nvPr/>
        </p:nvSpPr>
        <p:spPr>
          <a:xfrm>
            <a:off x="849026" y="530223"/>
            <a:ext cx="5229286" cy="46166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通过可视化对数据分布有更好的理解</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pic>
        <p:nvPicPr>
          <p:cNvPr id="8" name="图片 7">
            <a:extLst>
              <a:ext uri="{FF2B5EF4-FFF2-40B4-BE49-F238E27FC236}">
                <a16:creationId xmlns:a16="http://schemas.microsoft.com/office/drawing/2014/main" id="{DADE0B56-CB6F-2B44-DF2A-0E7DB47E32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6608" y="1584328"/>
            <a:ext cx="5232500" cy="3028949"/>
          </a:xfrm>
          <a:prstGeom prst="rect">
            <a:avLst/>
          </a:prstGeom>
        </p:spPr>
      </p:pic>
      <p:sp>
        <p:nvSpPr>
          <p:cNvPr id="10" name="文本框 9">
            <a:extLst>
              <a:ext uri="{FF2B5EF4-FFF2-40B4-BE49-F238E27FC236}">
                <a16:creationId xmlns:a16="http://schemas.microsoft.com/office/drawing/2014/main" id="{D013B9F8-A988-322B-A9FB-487A981B9B4E}"/>
              </a:ext>
            </a:extLst>
          </p:cNvPr>
          <p:cNvSpPr txBox="1"/>
          <p:nvPr/>
        </p:nvSpPr>
        <p:spPr>
          <a:xfrm>
            <a:off x="704892" y="1937522"/>
            <a:ext cx="1952583" cy="2322559"/>
          </a:xfrm>
          <a:prstGeom prst="rect">
            <a:avLst/>
          </a:prstGeom>
          <a:noFill/>
        </p:spPr>
        <p:txBody>
          <a:bodyPr wrap="square">
            <a:spAutoFit/>
          </a:bodyPr>
          <a:lstStyle/>
          <a:p>
            <a:pPr marL="171450" indent="-171450">
              <a:lnSpc>
                <a:spcPct val="150000"/>
              </a:lnSpc>
              <a:buFont typeface="Arial" panose="020B0604020202020204" pitchFamily="34" charset="0"/>
              <a:buChar char="•"/>
            </a:pPr>
            <a:r>
              <a:rPr lang="zh-CN" altLang="en-US" sz="750" dirty="0">
                <a:solidFill>
                  <a:schemeClr val="tx2"/>
                </a:solidFill>
                <a:cs typeface="+mn-ea"/>
              </a:rPr>
              <a:t>对于数值类型的特征</a:t>
            </a:r>
            <a:r>
              <a:rPr lang="en-US" altLang="zh-CN" sz="750" dirty="0">
                <a:solidFill>
                  <a:schemeClr val="tx2"/>
                </a:solidFill>
                <a:cs typeface="+mn-ea"/>
              </a:rPr>
              <a:t>Age</a:t>
            </a:r>
            <a:r>
              <a:rPr lang="zh-CN" altLang="en-US" sz="750" dirty="0">
                <a:solidFill>
                  <a:schemeClr val="tx2"/>
                </a:solidFill>
                <a:cs typeface="+mn-ea"/>
              </a:rPr>
              <a:t>、</a:t>
            </a:r>
            <a:r>
              <a:rPr lang="en-US" altLang="zh-CN" sz="750" dirty="0" err="1">
                <a:solidFill>
                  <a:schemeClr val="tx2"/>
                </a:solidFill>
                <a:cs typeface="+mn-ea"/>
              </a:rPr>
              <a:t>SibSp</a:t>
            </a:r>
            <a:r>
              <a:rPr lang="zh-CN" altLang="en-US" sz="750" dirty="0">
                <a:solidFill>
                  <a:schemeClr val="tx2"/>
                </a:solidFill>
                <a:cs typeface="+mn-ea"/>
              </a:rPr>
              <a:t>、</a:t>
            </a:r>
            <a:r>
              <a:rPr lang="en-US" altLang="zh-CN" sz="750" dirty="0">
                <a:solidFill>
                  <a:schemeClr val="tx2"/>
                </a:solidFill>
                <a:cs typeface="+mn-ea"/>
              </a:rPr>
              <a:t>Parch</a:t>
            </a:r>
            <a:r>
              <a:rPr lang="zh-CN" altLang="en-US" sz="750" dirty="0">
                <a:solidFill>
                  <a:schemeClr val="tx2"/>
                </a:solidFill>
                <a:cs typeface="+mn-ea"/>
              </a:rPr>
              <a:t>和</a:t>
            </a:r>
            <a:r>
              <a:rPr lang="en-US" altLang="zh-CN" sz="750" dirty="0">
                <a:solidFill>
                  <a:schemeClr val="tx2"/>
                </a:solidFill>
                <a:cs typeface="+mn-ea"/>
              </a:rPr>
              <a:t>Fare</a:t>
            </a:r>
            <a:r>
              <a:rPr lang="zh-CN" altLang="en-US" sz="750" dirty="0">
                <a:solidFill>
                  <a:schemeClr val="tx2"/>
                </a:solidFill>
                <a:cs typeface="+mn-ea"/>
              </a:rPr>
              <a:t>，我首先使用</a:t>
            </a:r>
            <a:r>
              <a:rPr lang="zh-CN" altLang="en-US" sz="750" dirty="0">
                <a:solidFill>
                  <a:schemeClr val="accent1"/>
                </a:solidFill>
                <a:cs typeface="+mn-ea"/>
              </a:rPr>
              <a:t>箱线图</a:t>
            </a:r>
            <a:r>
              <a:rPr lang="zh-CN" altLang="en-US" sz="750" dirty="0">
                <a:solidFill>
                  <a:schemeClr val="tx2"/>
                </a:solidFill>
                <a:cs typeface="+mn-ea"/>
              </a:rPr>
              <a:t>进行了视觉化分析。</a:t>
            </a:r>
            <a:endParaRPr lang="en-US" altLang="zh-CN" sz="750" dirty="0">
              <a:solidFill>
                <a:schemeClr val="tx2"/>
              </a:solidFill>
              <a:cs typeface="+mn-ea"/>
            </a:endParaRPr>
          </a:p>
          <a:p>
            <a:pPr marL="171450" indent="-171450">
              <a:lnSpc>
                <a:spcPct val="150000"/>
              </a:lnSpc>
              <a:buFont typeface="Arial" panose="020B0604020202020204" pitchFamily="34" charset="0"/>
              <a:buChar char="•"/>
            </a:pPr>
            <a:r>
              <a:rPr lang="zh-CN" altLang="en-US" sz="750" dirty="0">
                <a:solidFill>
                  <a:schemeClr val="tx2"/>
                </a:solidFill>
                <a:cs typeface="+mn-ea"/>
              </a:rPr>
              <a:t>起初计划直接删除箱线图中识别出的离群点，因为通常离群点代表异常值或错误数据。</a:t>
            </a:r>
            <a:endParaRPr lang="en-US" altLang="zh-CN" sz="750" dirty="0">
              <a:solidFill>
                <a:schemeClr val="tx2"/>
              </a:solidFill>
              <a:cs typeface="+mn-ea"/>
            </a:endParaRPr>
          </a:p>
          <a:p>
            <a:pPr marL="171450" indent="-171450">
              <a:lnSpc>
                <a:spcPct val="150000"/>
              </a:lnSpc>
              <a:buFont typeface="Arial" panose="020B0604020202020204" pitchFamily="34" charset="0"/>
              <a:buChar char="•"/>
            </a:pPr>
            <a:r>
              <a:rPr lang="zh-CN" altLang="en-US" sz="750" dirty="0">
                <a:solidFill>
                  <a:schemeClr val="accent1"/>
                </a:solidFill>
                <a:cs typeface="+mn-ea"/>
              </a:rPr>
              <a:t>但是在查看</a:t>
            </a:r>
            <a:r>
              <a:rPr lang="en-US" altLang="zh-CN" sz="750" dirty="0">
                <a:solidFill>
                  <a:schemeClr val="accent1"/>
                </a:solidFill>
                <a:cs typeface="+mn-ea"/>
              </a:rPr>
              <a:t>Fare</a:t>
            </a:r>
            <a:r>
              <a:rPr lang="zh-CN" altLang="en-US" sz="750" dirty="0">
                <a:solidFill>
                  <a:schemeClr val="accent1"/>
                </a:solidFill>
                <a:cs typeface="+mn-ea"/>
              </a:rPr>
              <a:t>的箱线图时，发现其存在大量离群点，直接删除这些数据可能会导致信息的丢失。</a:t>
            </a:r>
            <a:r>
              <a:rPr lang="zh-CN" altLang="en-US" sz="750" dirty="0">
                <a:solidFill>
                  <a:schemeClr val="tx2"/>
                </a:solidFill>
                <a:cs typeface="+mn-ea"/>
              </a:rPr>
              <a:t>因为</a:t>
            </a:r>
            <a:r>
              <a:rPr lang="en-US" altLang="zh-CN" sz="750" dirty="0">
                <a:solidFill>
                  <a:schemeClr val="tx2"/>
                </a:solidFill>
                <a:cs typeface="+mn-ea"/>
              </a:rPr>
              <a:t>Fare</a:t>
            </a:r>
            <a:r>
              <a:rPr lang="zh-CN" altLang="en-US" sz="750" dirty="0">
                <a:solidFill>
                  <a:schemeClr val="tx2"/>
                </a:solidFill>
                <a:cs typeface="+mn-ea"/>
              </a:rPr>
              <a:t>特征的分布可能本身就具有长尾特性，为了避免盲目删除潜在有效信息，我决定不直接删除</a:t>
            </a:r>
            <a:r>
              <a:rPr lang="en-US" altLang="zh-CN" sz="750" dirty="0">
                <a:solidFill>
                  <a:schemeClr val="tx2"/>
                </a:solidFill>
                <a:cs typeface="+mn-ea"/>
              </a:rPr>
              <a:t>Fare</a:t>
            </a:r>
            <a:r>
              <a:rPr lang="zh-CN" altLang="en-US" sz="750" dirty="0">
                <a:solidFill>
                  <a:schemeClr val="tx2"/>
                </a:solidFill>
                <a:cs typeface="+mn-ea"/>
              </a:rPr>
              <a:t>的离群点</a:t>
            </a:r>
            <a:r>
              <a:rPr lang="en-US" altLang="zh-CN" sz="750" dirty="0">
                <a:solidFill>
                  <a:schemeClr val="tx2"/>
                </a:solidFill>
                <a:cs typeface="+mn-ea"/>
              </a:rPr>
              <a:t>,</a:t>
            </a:r>
            <a:r>
              <a:rPr lang="zh-CN" altLang="en-US" sz="750" dirty="0">
                <a:solidFill>
                  <a:schemeClr val="tx2"/>
                </a:solidFill>
                <a:cs typeface="+mn-ea"/>
              </a:rPr>
              <a:t>而要进一步分析这些数据点。</a:t>
            </a:r>
          </a:p>
        </p:txBody>
      </p:sp>
    </p:spTree>
    <p:extLst>
      <p:ext uri="{BB962C8B-B14F-4D97-AF65-F5344CB8AC3E}">
        <p14:creationId xmlns:p14="http://schemas.microsoft.com/office/powerpoint/2010/main" val="29727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1CCA5B-9CA3-E67B-AFA4-031CDE3E0E8C}"/>
              </a:ext>
            </a:extLst>
          </p:cNvPr>
          <p:cNvPicPr>
            <a:picLocks noChangeAspect="1"/>
          </p:cNvPicPr>
          <p:nvPr/>
        </p:nvPicPr>
        <p:blipFill>
          <a:blip r:embed="rId2"/>
          <a:stretch>
            <a:fillRect/>
          </a:stretch>
        </p:blipFill>
        <p:spPr>
          <a:xfrm>
            <a:off x="849026" y="2216604"/>
            <a:ext cx="3335110" cy="1988456"/>
          </a:xfrm>
          <a:prstGeom prst="rect">
            <a:avLst/>
          </a:prstGeom>
        </p:spPr>
      </p:pic>
      <p:sp>
        <p:nvSpPr>
          <p:cNvPr id="4" name="TextBox 21">
            <a:extLst>
              <a:ext uri="{FF2B5EF4-FFF2-40B4-BE49-F238E27FC236}">
                <a16:creationId xmlns:a16="http://schemas.microsoft.com/office/drawing/2014/main" id="{BA2E1CD8-742C-70C0-0F63-FDDB21754A9D}"/>
              </a:ext>
            </a:extLst>
          </p:cNvPr>
          <p:cNvSpPr txBox="1"/>
          <p:nvPr/>
        </p:nvSpPr>
        <p:spPr>
          <a:xfrm>
            <a:off x="849026" y="530223"/>
            <a:ext cx="5229286" cy="461665"/>
          </a:xfrm>
          <a:prstGeom prst="rect">
            <a:avLst/>
          </a:prstGeom>
          <a:noFill/>
        </p:spPr>
        <p:txBody>
          <a:bodyPr wrap="square" rtlCol="0">
            <a:spAutoFit/>
          </a:bodyPr>
          <a:lstStyle/>
          <a:p>
            <a:r>
              <a:rPr lang="zh-CN" altLang="en-US" sz="24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通过可视化对数据分布有更好的理解</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pic>
        <p:nvPicPr>
          <p:cNvPr id="6" name="图片 5">
            <a:extLst>
              <a:ext uri="{FF2B5EF4-FFF2-40B4-BE49-F238E27FC236}">
                <a16:creationId xmlns:a16="http://schemas.microsoft.com/office/drawing/2014/main" id="{C10317BB-9CE3-27B9-BAC8-1E3101CB093B}"/>
              </a:ext>
            </a:extLst>
          </p:cNvPr>
          <p:cNvPicPr>
            <a:picLocks noChangeAspect="1"/>
          </p:cNvPicPr>
          <p:nvPr/>
        </p:nvPicPr>
        <p:blipFill>
          <a:blip r:embed="rId3"/>
          <a:stretch>
            <a:fillRect/>
          </a:stretch>
        </p:blipFill>
        <p:spPr>
          <a:xfrm>
            <a:off x="4784918" y="2157548"/>
            <a:ext cx="3207918" cy="1874560"/>
          </a:xfrm>
          <a:prstGeom prst="rect">
            <a:avLst/>
          </a:prstGeom>
        </p:spPr>
      </p:pic>
      <p:sp>
        <p:nvSpPr>
          <p:cNvPr id="2" name="文本框 1">
            <a:extLst>
              <a:ext uri="{FF2B5EF4-FFF2-40B4-BE49-F238E27FC236}">
                <a16:creationId xmlns:a16="http://schemas.microsoft.com/office/drawing/2014/main" id="{2198EC86-F68E-3AB6-E21B-0876CD05F642}"/>
              </a:ext>
            </a:extLst>
          </p:cNvPr>
          <p:cNvSpPr txBox="1"/>
          <p:nvPr/>
        </p:nvSpPr>
        <p:spPr>
          <a:xfrm>
            <a:off x="1085851" y="1408843"/>
            <a:ext cx="5229286" cy="245067"/>
          </a:xfrm>
          <a:prstGeom prst="rect">
            <a:avLst/>
          </a:prstGeom>
          <a:noFill/>
        </p:spPr>
        <p:txBody>
          <a:bodyPr wrap="square">
            <a:spAutoFit/>
          </a:bodyPr>
          <a:lstStyle/>
          <a:p>
            <a:pPr>
              <a:lnSpc>
                <a:spcPct val="150000"/>
              </a:lnSpc>
            </a:pPr>
            <a:r>
              <a:rPr lang="en-US" altLang="zh-CN" sz="750" dirty="0">
                <a:solidFill>
                  <a:schemeClr val="tx2"/>
                </a:solidFill>
                <a:cs typeface="+mn-ea"/>
              </a:rPr>
              <a:t>Age</a:t>
            </a:r>
            <a:r>
              <a:rPr lang="zh-CN" altLang="en-US" sz="750" dirty="0">
                <a:solidFill>
                  <a:schemeClr val="tx2"/>
                </a:solidFill>
                <a:cs typeface="+mn-ea"/>
              </a:rPr>
              <a:t>的分布看上去很合理，</a:t>
            </a:r>
            <a:r>
              <a:rPr lang="en-US" altLang="zh-CN" sz="750" dirty="0">
                <a:solidFill>
                  <a:schemeClr val="tx2"/>
                </a:solidFill>
                <a:cs typeface="+mn-ea"/>
              </a:rPr>
              <a:t>Fare</a:t>
            </a:r>
            <a:r>
              <a:rPr lang="zh-CN" altLang="en-US" sz="750" dirty="0">
                <a:solidFill>
                  <a:schemeClr val="tx2"/>
                </a:solidFill>
                <a:cs typeface="+mn-ea"/>
              </a:rPr>
              <a:t>的分布可能会因为一些很高的数值比如</a:t>
            </a:r>
            <a:r>
              <a:rPr lang="en-US" altLang="zh-CN" sz="750" dirty="0">
                <a:solidFill>
                  <a:schemeClr val="tx2"/>
                </a:solidFill>
                <a:cs typeface="+mn-ea"/>
              </a:rPr>
              <a:t>500</a:t>
            </a:r>
            <a:r>
              <a:rPr lang="zh-CN" altLang="en-US" sz="750" dirty="0">
                <a:solidFill>
                  <a:schemeClr val="tx2"/>
                </a:solidFill>
                <a:cs typeface="+mn-ea"/>
              </a:rPr>
              <a:t>，影响整体，因此需要进一步分析。</a:t>
            </a:r>
          </a:p>
        </p:txBody>
      </p:sp>
    </p:spTree>
    <p:extLst>
      <p:ext uri="{BB962C8B-B14F-4D97-AF65-F5344CB8AC3E}">
        <p14:creationId xmlns:p14="http://schemas.microsoft.com/office/powerpoint/2010/main" val="400624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352D612-C567-4F59-B99B-74B394D67A8F}"/>
              </a:ext>
            </a:extLst>
          </p:cNvPr>
          <p:cNvSpPr/>
          <p:nvPr/>
        </p:nvSpPr>
        <p:spPr>
          <a:xfrm>
            <a:off x="0" y="1676400"/>
            <a:ext cx="9144000" cy="2247900"/>
          </a:xfrm>
          <a:prstGeom prst="rect">
            <a:avLst/>
          </a:prstGeom>
          <a:gradFill>
            <a:gsLst>
              <a:gs pos="0">
                <a:srgbClr val="5877B6"/>
              </a:gs>
              <a:gs pos="100000">
                <a:srgbClr val="465E9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形 3">
            <a:extLst>
              <a:ext uri="{FF2B5EF4-FFF2-40B4-BE49-F238E27FC236}">
                <a16:creationId xmlns:a16="http://schemas.microsoft.com/office/drawing/2014/main" id="{7226E514-CE33-4199-AEAB-EE9ADDAB9C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362" y="806519"/>
            <a:ext cx="3190875" cy="3276600"/>
          </a:xfrm>
          <a:prstGeom prst="rect">
            <a:avLst/>
          </a:prstGeom>
        </p:spPr>
      </p:pic>
      <p:sp>
        <p:nvSpPr>
          <p:cNvPr id="6" name="TextBox 21">
            <a:extLst>
              <a:ext uri="{FF2B5EF4-FFF2-40B4-BE49-F238E27FC236}">
                <a16:creationId xmlns:a16="http://schemas.microsoft.com/office/drawing/2014/main" id="{8C930C76-4380-4F6B-BF54-0EB9C2A5BE2D}"/>
              </a:ext>
            </a:extLst>
          </p:cNvPr>
          <p:cNvSpPr txBox="1"/>
          <p:nvPr/>
        </p:nvSpPr>
        <p:spPr>
          <a:xfrm>
            <a:off x="4572000" y="2462390"/>
            <a:ext cx="3420587" cy="707886"/>
          </a:xfrm>
          <a:prstGeom prst="rect">
            <a:avLst/>
          </a:prstGeom>
          <a:noFill/>
        </p:spPr>
        <p:txBody>
          <a:bodyPr wrap="square" rtlCol="0">
            <a:spAutoFit/>
          </a:bodyPr>
          <a:lstStyle/>
          <a:p>
            <a:r>
              <a:rPr lang="zh-CN" altLang="en-US" sz="4000" b="1" dirty="0">
                <a:solidFill>
                  <a:schemeClr val="bg1"/>
                </a:solidFill>
                <a:effectLst>
                  <a:outerShdw blurRad="254000" dist="101600" dir="5400000" algn="ctr" rotWithShape="0">
                    <a:srgbClr val="000000">
                      <a:alpha val="15000"/>
                    </a:srgbClr>
                  </a:outerShdw>
                </a:effectLst>
                <a:cs typeface="+mn-ea"/>
                <a:sym typeface="+mn-lt"/>
              </a:rPr>
              <a:t>数据预处理</a:t>
            </a:r>
            <a:endParaRPr lang="id-ID" sz="3600" b="1" dirty="0">
              <a:solidFill>
                <a:schemeClr val="bg1"/>
              </a:solidFill>
              <a:effectLst>
                <a:outerShdw blurRad="254000" dist="101600" dir="5400000" algn="ctr" rotWithShape="0">
                  <a:srgbClr val="000000">
                    <a:alpha val="15000"/>
                  </a:srgbClr>
                </a:outerShdw>
              </a:effectLst>
              <a:cs typeface="+mn-ea"/>
              <a:sym typeface="+mn-lt"/>
            </a:endParaRPr>
          </a:p>
        </p:txBody>
      </p:sp>
      <p:sp>
        <p:nvSpPr>
          <p:cNvPr id="7" name="TextBox 21">
            <a:extLst>
              <a:ext uri="{FF2B5EF4-FFF2-40B4-BE49-F238E27FC236}">
                <a16:creationId xmlns:a16="http://schemas.microsoft.com/office/drawing/2014/main" id="{03A8D603-32C6-412D-8F30-56FABCB9C515}"/>
              </a:ext>
            </a:extLst>
          </p:cNvPr>
          <p:cNvSpPr txBox="1"/>
          <p:nvPr/>
        </p:nvSpPr>
        <p:spPr>
          <a:xfrm>
            <a:off x="4622799" y="2102579"/>
            <a:ext cx="2063751" cy="369332"/>
          </a:xfrm>
          <a:prstGeom prst="rect">
            <a:avLst/>
          </a:prstGeom>
          <a:noFill/>
        </p:spPr>
        <p:txBody>
          <a:bodyPr wrap="square" rtlCol="0">
            <a:spAutoFit/>
          </a:bodyPr>
          <a:lstStyle/>
          <a:p>
            <a:r>
              <a:rPr lang="en-US" altLang="zh-CN" b="1" dirty="0">
                <a:solidFill>
                  <a:schemeClr val="bg1"/>
                </a:solidFill>
                <a:effectLst>
                  <a:outerShdw blurRad="254000" dist="101600" dir="5400000" algn="ctr" rotWithShape="0">
                    <a:srgbClr val="000000">
                      <a:alpha val="15000"/>
                    </a:srgbClr>
                  </a:outerShdw>
                </a:effectLst>
                <a:cs typeface="+mn-ea"/>
                <a:sym typeface="+mn-lt"/>
              </a:rPr>
              <a:t>PART     02</a:t>
            </a:r>
            <a:endParaRPr lang="id-ID" sz="1600" b="1" dirty="0">
              <a:solidFill>
                <a:schemeClr val="bg1"/>
              </a:solidFill>
              <a:effectLst>
                <a:outerShdw blurRad="254000" dist="101600" dir="5400000" algn="ctr" rotWithShape="0">
                  <a:srgbClr val="000000">
                    <a:alpha val="15000"/>
                  </a:srgbClr>
                </a:outerShdw>
              </a:effectLst>
              <a:cs typeface="+mn-ea"/>
              <a:sym typeface="+mn-lt"/>
            </a:endParaRPr>
          </a:p>
        </p:txBody>
      </p:sp>
    </p:spTree>
    <p:extLst>
      <p:ext uri="{BB962C8B-B14F-4D97-AF65-F5344CB8AC3E}">
        <p14:creationId xmlns:p14="http://schemas.microsoft.com/office/powerpoint/2010/main" val="180227249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anim calcmode="lin" valueType="num">
                                      <p:cBhvr>
                                        <p:cTn id="18" dur="500" fill="hold"/>
                                        <p:tgtEl>
                                          <p:spTgt spid="5"/>
                                        </p:tgtEl>
                                        <p:attrNameLst>
                                          <p:attrName>ppt_x</p:attrName>
                                        </p:attrNameLst>
                                      </p:cBhvr>
                                      <p:tavLst>
                                        <p:tav tm="0">
                                          <p:val>
                                            <p:strVal val="#ppt_x"/>
                                          </p:val>
                                        </p:tav>
                                        <p:tav tm="100000">
                                          <p:val>
                                            <p:strVal val="#ppt_x"/>
                                          </p:val>
                                        </p:tav>
                                      </p:tavLst>
                                    </p:anim>
                                    <p:anim calcmode="lin" valueType="num">
                                      <p:cBhvr>
                                        <p:cTn id="19" dur="5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B1CCA5B-9CA3-E67B-AFA4-031CDE3E0E8C}"/>
              </a:ext>
            </a:extLst>
          </p:cNvPr>
          <p:cNvPicPr>
            <a:picLocks noChangeAspect="1"/>
          </p:cNvPicPr>
          <p:nvPr/>
        </p:nvPicPr>
        <p:blipFill>
          <a:blip r:embed="rId2"/>
          <a:stretch>
            <a:fillRect/>
          </a:stretch>
        </p:blipFill>
        <p:spPr>
          <a:xfrm>
            <a:off x="742951" y="2571750"/>
            <a:ext cx="3335110" cy="1988456"/>
          </a:xfrm>
          <a:prstGeom prst="rect">
            <a:avLst/>
          </a:prstGeom>
        </p:spPr>
      </p:pic>
      <p:sp>
        <p:nvSpPr>
          <p:cNvPr id="4" name="TextBox 21">
            <a:extLst>
              <a:ext uri="{FF2B5EF4-FFF2-40B4-BE49-F238E27FC236}">
                <a16:creationId xmlns:a16="http://schemas.microsoft.com/office/drawing/2014/main" id="{BA2E1CD8-742C-70C0-0F63-FDDB21754A9D}"/>
              </a:ext>
            </a:extLst>
          </p:cNvPr>
          <p:cNvSpPr txBox="1"/>
          <p:nvPr/>
        </p:nvSpPr>
        <p:spPr>
          <a:xfrm>
            <a:off x="849026" y="530223"/>
            <a:ext cx="5229286" cy="400110"/>
          </a:xfrm>
          <a:prstGeom prst="rect">
            <a:avLst/>
          </a:prstGeom>
          <a:noFill/>
        </p:spPr>
        <p:txBody>
          <a:bodyPr wrap="square" rtlCol="0">
            <a:spAutoFit/>
          </a:bodyPr>
          <a:lstStyle/>
          <a:p>
            <a:r>
              <a:rPr lang="zh-CN" altLang="en-US"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数据预处理</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7" name="文本框 6">
            <a:extLst>
              <a:ext uri="{FF2B5EF4-FFF2-40B4-BE49-F238E27FC236}">
                <a16:creationId xmlns:a16="http://schemas.microsoft.com/office/drawing/2014/main" id="{9AF003AC-084F-434D-530F-1D33D5D685B7}"/>
              </a:ext>
            </a:extLst>
          </p:cNvPr>
          <p:cNvSpPr txBox="1"/>
          <p:nvPr/>
        </p:nvSpPr>
        <p:spPr>
          <a:xfrm>
            <a:off x="971550" y="1132992"/>
            <a:ext cx="7339693" cy="1015663"/>
          </a:xfrm>
          <a:prstGeom prst="rect">
            <a:avLst/>
          </a:prstGeom>
          <a:noFill/>
        </p:spPr>
        <p:txBody>
          <a:bodyPr wrap="square">
            <a:spAutoFit/>
          </a:bodyPr>
          <a:lstStyle/>
          <a:p>
            <a:pPr marL="171450" indent="-171450">
              <a:buFont typeface="Arial" panose="020B0604020202020204" pitchFamily="34" charset="0"/>
              <a:buChar char="•"/>
            </a:pPr>
            <a:r>
              <a:rPr lang="zh-CN" altLang="en-US" sz="1000" dirty="0">
                <a:solidFill>
                  <a:schemeClr val="tx2"/>
                </a:solidFill>
                <a:cs typeface="+mn-ea"/>
              </a:rPr>
              <a:t>我一开始认为小数点是错误输入，但是打印了全部信息后发现，这些小数有很多重复，而且都是</a:t>
            </a:r>
            <a:r>
              <a:rPr lang="en-US" altLang="zh-CN" sz="1000" dirty="0">
                <a:solidFill>
                  <a:schemeClr val="accent1"/>
                </a:solidFill>
                <a:cs typeface="+mn-ea"/>
              </a:rPr>
              <a:t>1/12</a:t>
            </a:r>
            <a:r>
              <a:rPr lang="zh-CN" altLang="en-US" sz="1000" dirty="0">
                <a:solidFill>
                  <a:schemeClr val="accent1"/>
                </a:solidFill>
                <a:cs typeface="+mn-ea"/>
              </a:rPr>
              <a:t>的倍数</a:t>
            </a:r>
            <a:r>
              <a:rPr lang="zh-CN" altLang="en-US" sz="1000" dirty="0">
                <a:solidFill>
                  <a:schemeClr val="tx2"/>
                </a:solidFill>
                <a:cs typeface="+mn-ea"/>
              </a:rPr>
              <a:t>，说明这些信息是</a:t>
            </a:r>
            <a:r>
              <a:rPr lang="zh-CN" altLang="en-US" sz="1000" dirty="0">
                <a:solidFill>
                  <a:schemeClr val="accent1"/>
                </a:solidFill>
                <a:cs typeface="+mn-ea"/>
              </a:rPr>
              <a:t>按照月份录入</a:t>
            </a:r>
            <a:r>
              <a:rPr lang="zh-CN" altLang="en-US" sz="1000" dirty="0">
                <a:solidFill>
                  <a:schemeClr val="tx2"/>
                </a:solidFill>
                <a:cs typeface="+mn-ea"/>
              </a:rPr>
              <a:t>的。</a:t>
            </a:r>
            <a:endParaRPr lang="en-US" altLang="zh-CN" sz="1000" dirty="0">
              <a:solidFill>
                <a:schemeClr val="tx2"/>
              </a:solidFill>
              <a:cs typeface="+mn-ea"/>
            </a:endParaRPr>
          </a:p>
          <a:p>
            <a:pPr marL="171450" indent="-171450">
              <a:buFont typeface="Arial" panose="020B0604020202020204" pitchFamily="34" charset="0"/>
              <a:buChar char="•"/>
            </a:pPr>
            <a:endParaRPr lang="en-US" altLang="zh-CN" sz="1000" dirty="0">
              <a:solidFill>
                <a:schemeClr val="tx2"/>
              </a:solidFill>
              <a:cs typeface="+mn-ea"/>
            </a:endParaRPr>
          </a:p>
          <a:p>
            <a:pPr marL="171450" indent="-171450">
              <a:buFont typeface="Arial" panose="020B0604020202020204" pitchFamily="34" charset="0"/>
              <a:buChar char="•"/>
            </a:pPr>
            <a:r>
              <a:rPr lang="zh-CN" altLang="en-US" sz="1000" dirty="0">
                <a:solidFill>
                  <a:schemeClr val="tx2"/>
                </a:solidFill>
                <a:cs typeface="+mn-ea"/>
              </a:rPr>
              <a:t>在第一次建模的过程中，我认为统计年龄的方式不同会对年龄数据有所影响，因此删除了所有含有小数的行。但是后续打印出这些行的内容之后发现，</a:t>
            </a:r>
            <a:r>
              <a:rPr lang="zh-CN" altLang="en-US" sz="1000" dirty="0">
                <a:solidFill>
                  <a:schemeClr val="accent1"/>
                </a:solidFill>
                <a:cs typeface="+mn-ea"/>
              </a:rPr>
              <a:t>很多数据是婴儿，且他们全部存活</a:t>
            </a:r>
            <a:r>
              <a:rPr lang="zh-CN" altLang="en-US" sz="1000" dirty="0">
                <a:solidFill>
                  <a:schemeClr val="tx2"/>
                </a:solidFill>
                <a:cs typeface="+mn-ea"/>
              </a:rPr>
              <a:t>了，如果直接删去这些行会失去对这一信息的感知，因此将这些数据保留了。</a:t>
            </a:r>
          </a:p>
        </p:txBody>
      </p:sp>
      <p:pic>
        <p:nvPicPr>
          <p:cNvPr id="9" name="图片 8">
            <a:extLst>
              <a:ext uri="{FF2B5EF4-FFF2-40B4-BE49-F238E27FC236}">
                <a16:creationId xmlns:a16="http://schemas.microsoft.com/office/drawing/2014/main" id="{4D382271-138A-45B4-3C0B-51B9818188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1414" y="2324339"/>
            <a:ext cx="5441496" cy="1465733"/>
          </a:xfrm>
          <a:prstGeom prst="rect">
            <a:avLst/>
          </a:prstGeom>
        </p:spPr>
      </p:pic>
    </p:spTree>
    <p:extLst>
      <p:ext uri="{BB962C8B-B14F-4D97-AF65-F5344CB8AC3E}">
        <p14:creationId xmlns:p14="http://schemas.microsoft.com/office/powerpoint/2010/main" val="239386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BA2E1CD8-742C-70C0-0F63-FDDB21754A9D}"/>
              </a:ext>
            </a:extLst>
          </p:cNvPr>
          <p:cNvSpPr txBox="1"/>
          <p:nvPr/>
        </p:nvSpPr>
        <p:spPr>
          <a:xfrm>
            <a:off x="849026" y="530223"/>
            <a:ext cx="5229286" cy="400110"/>
          </a:xfrm>
          <a:prstGeom prst="rect">
            <a:avLst/>
          </a:prstGeom>
          <a:noFill/>
        </p:spPr>
        <p:txBody>
          <a:bodyPr wrap="square" rtlCol="0">
            <a:spAutoFit/>
          </a:bodyPr>
          <a:lstStyle/>
          <a:p>
            <a:r>
              <a:rPr lang="zh-CN" altLang="en-US"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rPr>
              <a:t>数据预处理</a:t>
            </a:r>
            <a:endParaRPr lang="id-ID" sz="2000" dirty="0">
              <a:gradFill>
                <a:gsLst>
                  <a:gs pos="0">
                    <a:srgbClr val="5877B6"/>
                  </a:gs>
                  <a:gs pos="100000">
                    <a:srgbClr val="465E96"/>
                  </a:gs>
                </a:gsLst>
                <a:lin ang="5400000" scaled="0"/>
              </a:gradFill>
              <a:effectLst>
                <a:outerShdw blurRad="254000" dist="101600" dir="5400000" algn="ctr" rotWithShape="0">
                  <a:srgbClr val="000000">
                    <a:alpha val="15000"/>
                  </a:srgbClr>
                </a:outerShdw>
              </a:effectLst>
              <a:cs typeface="+mn-ea"/>
              <a:sym typeface="+mn-lt"/>
            </a:endParaRPr>
          </a:p>
        </p:txBody>
      </p:sp>
      <p:sp>
        <p:nvSpPr>
          <p:cNvPr id="7" name="文本框 6">
            <a:extLst>
              <a:ext uri="{FF2B5EF4-FFF2-40B4-BE49-F238E27FC236}">
                <a16:creationId xmlns:a16="http://schemas.microsoft.com/office/drawing/2014/main" id="{9AF003AC-084F-434D-530F-1D33D5D685B7}"/>
              </a:ext>
            </a:extLst>
          </p:cNvPr>
          <p:cNvSpPr txBox="1"/>
          <p:nvPr/>
        </p:nvSpPr>
        <p:spPr>
          <a:xfrm>
            <a:off x="902153" y="1030939"/>
            <a:ext cx="7339693" cy="707886"/>
          </a:xfrm>
          <a:prstGeom prst="rect">
            <a:avLst/>
          </a:prstGeom>
          <a:noFill/>
        </p:spPr>
        <p:txBody>
          <a:bodyPr wrap="square">
            <a:spAutoFit/>
          </a:bodyPr>
          <a:lstStyle/>
          <a:p>
            <a:pPr marL="171450" indent="-171450">
              <a:buFont typeface="Arial" panose="020B0604020202020204" pitchFamily="34" charset="0"/>
              <a:buChar char="•"/>
            </a:pPr>
            <a:r>
              <a:rPr lang="zh-CN" altLang="en-US" sz="1000" dirty="0">
                <a:solidFill>
                  <a:schemeClr val="tx2"/>
                </a:solidFill>
                <a:cs typeface="+mn-ea"/>
              </a:rPr>
              <a:t>为了深入分析，我运用了</a:t>
            </a:r>
            <a:r>
              <a:rPr lang="en-US" altLang="zh-CN" sz="1000" dirty="0">
                <a:solidFill>
                  <a:schemeClr val="tx2"/>
                </a:solidFill>
                <a:cs typeface="+mn-ea"/>
              </a:rPr>
              <a:t>ANOVA</a:t>
            </a:r>
            <a:r>
              <a:rPr lang="zh-CN" altLang="en-US" sz="1000" dirty="0">
                <a:solidFill>
                  <a:schemeClr val="tx2"/>
                </a:solidFill>
                <a:cs typeface="+mn-ea"/>
              </a:rPr>
              <a:t>方差分析来确定不同年龄组（</a:t>
            </a:r>
            <a:r>
              <a:rPr lang="en-US" altLang="zh-CN" sz="1000" dirty="0" err="1">
                <a:solidFill>
                  <a:schemeClr val="tx2"/>
                </a:solidFill>
                <a:cs typeface="+mn-ea"/>
              </a:rPr>
              <a:t>AgeGroup</a:t>
            </a:r>
            <a:r>
              <a:rPr lang="zh-CN" altLang="en-US" sz="1000" dirty="0">
                <a:solidFill>
                  <a:schemeClr val="tx2"/>
                </a:solidFill>
                <a:cs typeface="+mn-ea"/>
              </a:rPr>
              <a:t>）与票价（</a:t>
            </a:r>
            <a:r>
              <a:rPr lang="en-US" altLang="zh-CN" sz="1000" dirty="0">
                <a:solidFill>
                  <a:schemeClr val="tx2"/>
                </a:solidFill>
                <a:cs typeface="+mn-ea"/>
              </a:rPr>
              <a:t>Fare</a:t>
            </a:r>
            <a:r>
              <a:rPr lang="zh-CN" altLang="en-US" sz="1000" dirty="0">
                <a:solidFill>
                  <a:schemeClr val="tx2"/>
                </a:solidFill>
                <a:cs typeface="+mn-ea"/>
              </a:rPr>
              <a:t>）之间是否存在统计学上的显著差异。结果显示，仅有两个年龄组之间的票价差异是显著的。是否会让持有儿童票的人可以先走？但是不能通过这个结论断言票价存在两种不同分类，可能还有其他影响因素。</a:t>
            </a:r>
          </a:p>
          <a:p>
            <a:pPr marL="171450" indent="-171450">
              <a:buFont typeface="Arial" panose="020B0604020202020204" pitchFamily="34" charset="0"/>
              <a:buChar char="•"/>
            </a:pPr>
            <a:endParaRPr lang="zh-CN" altLang="en-US" sz="1000" dirty="0">
              <a:solidFill>
                <a:schemeClr val="tx2"/>
              </a:solidFill>
              <a:cs typeface="+mn-ea"/>
            </a:endParaRPr>
          </a:p>
        </p:txBody>
      </p:sp>
      <p:pic>
        <p:nvPicPr>
          <p:cNvPr id="8" name="图片 7">
            <a:extLst>
              <a:ext uri="{FF2B5EF4-FFF2-40B4-BE49-F238E27FC236}">
                <a16:creationId xmlns:a16="http://schemas.microsoft.com/office/drawing/2014/main" id="{0130236A-4F31-9CB0-4A91-C00CF463D096}"/>
              </a:ext>
            </a:extLst>
          </p:cNvPr>
          <p:cNvPicPr>
            <a:picLocks noChangeAspect="1"/>
          </p:cNvPicPr>
          <p:nvPr/>
        </p:nvPicPr>
        <p:blipFill>
          <a:blip r:embed="rId2"/>
          <a:stretch>
            <a:fillRect/>
          </a:stretch>
        </p:blipFill>
        <p:spPr>
          <a:xfrm>
            <a:off x="2608489" y="1544091"/>
            <a:ext cx="4088444" cy="3468779"/>
          </a:xfrm>
          <a:prstGeom prst="rect">
            <a:avLst/>
          </a:prstGeom>
        </p:spPr>
      </p:pic>
    </p:spTree>
    <p:extLst>
      <p:ext uri="{BB962C8B-B14F-4D97-AF65-F5344CB8AC3E}">
        <p14:creationId xmlns:p14="http://schemas.microsoft.com/office/powerpoint/2010/main" val="165733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9"/>
  <p:tag name="RESOURCELIBID_ANIM" val="460"/>
</p:tagLst>
</file>

<file path=ppt/theme/theme1.xml><?xml version="1.0" encoding="utf-8"?>
<a:theme xmlns:a="http://schemas.openxmlformats.org/drawingml/2006/main" name="第一PPT，www.1ppt.com">
  <a:themeElements>
    <a:clrScheme name="Pro House">
      <a:dk1>
        <a:sysClr val="windowText" lastClr="000000"/>
      </a:dk1>
      <a:lt1>
        <a:sysClr val="window" lastClr="FFFFFF"/>
      </a:lt1>
      <a:dk2>
        <a:srgbClr val="44546A"/>
      </a:dk2>
      <a:lt2>
        <a:srgbClr val="E7E6E6"/>
      </a:lt2>
      <a:accent1>
        <a:srgbClr val="D92751"/>
      </a:accent1>
      <a:accent2>
        <a:srgbClr val="D8D8D8"/>
      </a:accent2>
      <a:accent3>
        <a:srgbClr val="BFBFBF"/>
      </a:accent3>
      <a:accent4>
        <a:srgbClr val="A5A5A5"/>
      </a:accent4>
      <a:accent5>
        <a:srgbClr val="BFBFBF"/>
      </a:accent5>
      <a:accent6>
        <a:srgbClr val="D8D8D8"/>
      </a:accent6>
      <a:hlink>
        <a:srgbClr val="0563C1"/>
      </a:hlink>
      <a:folHlink>
        <a:srgbClr val="954F72"/>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1643</TotalTime>
  <Words>1124</Words>
  <Application>Microsoft Office PowerPoint</Application>
  <PresentationFormat>全屏显示(16:9)</PresentationFormat>
  <Paragraphs>76</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等线</vt:lpstr>
      <vt:lpstr>微软雅黑</vt:lpstr>
      <vt:lpstr>Arial</vt:lpstr>
      <vt:lpstr>Calibri</vt:lpstr>
      <vt:lpstr>Montserrat</vt:lpstr>
      <vt:lpstr>Segoe UI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可非 吴</cp:lastModifiedBy>
  <cp:revision>370</cp:revision>
  <dcterms:created xsi:type="dcterms:W3CDTF">2019-10-17T14:20:40Z</dcterms:created>
  <dcterms:modified xsi:type="dcterms:W3CDTF">2024-01-01T07:47:55Z</dcterms:modified>
</cp:coreProperties>
</file>