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0"/>
  </p:notesMasterIdLst>
  <p:handoutMasterIdLst>
    <p:handoutMasterId r:id="rId41"/>
  </p:handoutMasterIdLst>
  <p:sldIdLst>
    <p:sldId id="256" r:id="rId2"/>
    <p:sldId id="453" r:id="rId3"/>
    <p:sldId id="996" r:id="rId4"/>
    <p:sldId id="997" r:id="rId5"/>
    <p:sldId id="998" r:id="rId6"/>
    <p:sldId id="999" r:id="rId7"/>
    <p:sldId id="1000" r:id="rId8"/>
    <p:sldId id="1001" r:id="rId9"/>
    <p:sldId id="1002" r:id="rId10"/>
    <p:sldId id="1021" r:id="rId11"/>
    <p:sldId id="1022" r:id="rId12"/>
    <p:sldId id="1025" r:id="rId13"/>
    <p:sldId id="1023" r:id="rId14"/>
    <p:sldId id="1024" r:id="rId15"/>
    <p:sldId id="1003" r:id="rId16"/>
    <p:sldId id="1004" r:id="rId17"/>
    <p:sldId id="1005" r:id="rId18"/>
    <p:sldId id="1006" r:id="rId19"/>
    <p:sldId id="1007" r:id="rId20"/>
    <p:sldId id="1008" r:id="rId21"/>
    <p:sldId id="1019" r:id="rId22"/>
    <p:sldId id="1027" r:id="rId23"/>
    <p:sldId id="1010" r:id="rId24"/>
    <p:sldId id="1011" r:id="rId25"/>
    <p:sldId id="1012" r:id="rId26"/>
    <p:sldId id="1028" r:id="rId27"/>
    <p:sldId id="1013" r:id="rId28"/>
    <p:sldId id="1014" r:id="rId29"/>
    <p:sldId id="1015" r:id="rId30"/>
    <p:sldId id="1016" r:id="rId31"/>
    <p:sldId id="1029" r:id="rId32"/>
    <p:sldId id="1032" r:id="rId33"/>
    <p:sldId id="1033" r:id="rId34"/>
    <p:sldId id="1034" r:id="rId35"/>
    <p:sldId id="1035" r:id="rId36"/>
    <p:sldId id="1036" r:id="rId37"/>
    <p:sldId id="1037" r:id="rId38"/>
    <p:sldId id="475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C1F26"/>
    <a:srgbClr val="231F20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3" autoAdjust="0"/>
    <p:restoredTop sz="94475" autoAdjust="0"/>
  </p:normalViewPr>
  <p:slideViewPr>
    <p:cSldViewPr>
      <p:cViewPr varScale="1">
        <p:scale>
          <a:sx n="67" d="100"/>
          <a:sy n="67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2016/7/14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2016/7/14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创建和访问数组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4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数组是引用类型的对象（续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940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874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null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undefined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969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访问数组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08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访问数组元素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498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获取数组的长度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63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遍历数组元素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04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for ... in </a:t>
            </a:r>
            <a:r>
              <a:rPr lang="zh-CN" altLang="en-US" smtClean="0"/>
              <a:t>声明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81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for ... in </a:t>
            </a:r>
            <a:r>
              <a:rPr lang="zh-CN" altLang="en-US" smtClean="0"/>
              <a:t>声明（续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673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52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什么是数组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81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数组的常用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4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数组的常用方法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521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获取数组字符串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2673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72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连接数组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2673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获取子数组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19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修改数组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83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倒转数组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836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1392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数组排序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399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什么是数组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548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4932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进出栈操作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2889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进出栈操作（续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9368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进出栈操作（续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1015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13130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总结和答疑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80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什么是数组（续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181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数组的定义和初始化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4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定义一维数组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00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初始化数组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358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数组是引用类型的对象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036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数组是引用类型的对象（续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76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案例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6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导入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58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5" name="十字形 14"/>
          <p:cNvSpPr/>
          <p:nvPr userDrawn="1"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/>
          <p:cNvSpPr/>
          <p:nvPr userDrawn="1"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 userDrawn="1"/>
        </p:nvSpPr>
        <p:spPr>
          <a:xfrm>
            <a:off x="-47499" y="696689"/>
            <a:ext cx="486590" cy="19950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讲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解</a:t>
            </a:r>
            <a:endParaRPr lang="zh-CN" altLang="en-US" sz="1200" b="1" dirty="0">
              <a:solidFill>
                <a:srgbClr val="F9FAFB"/>
              </a:solidFill>
            </a:endParaRPr>
          </a:p>
        </p:txBody>
      </p:sp>
      <p:sp>
        <p:nvSpPr>
          <p:cNvPr id="1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0030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29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  <p:sldLayoutId id="2147483737" r:id="rId12"/>
    <p:sldLayoutId id="2147483738" r:id="rId13"/>
    <p:sldLayoutId id="2147483739" r:id="rId14"/>
    <p:sldLayoutId id="2147483740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88879"/>
            <a:ext cx="8935074" cy="1470025"/>
          </a:xfrm>
        </p:spPr>
        <p:txBody>
          <a:bodyPr/>
          <a:lstStyle/>
          <a:p>
            <a:r>
              <a:rPr lang="zh-CN" altLang="en-US" dirty="0" smtClean="0"/>
              <a:t>前端</a:t>
            </a:r>
            <a:r>
              <a:rPr lang="zh-CN" altLang="en-US" dirty="0"/>
              <a:t>核心</a:t>
            </a:r>
            <a:r>
              <a:rPr lang="zh-CN" altLang="en-US" dirty="0" smtClean="0"/>
              <a:t> </a:t>
            </a:r>
            <a:r>
              <a:rPr kumimoji="1" lang="en-US" altLang="zh-CN" sz="5400" dirty="0" smtClean="0">
                <a:solidFill>
                  <a:srgbClr val="DC1F26"/>
                </a:solidFill>
              </a:rPr>
              <a:t>JavaScript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5" y="3564703"/>
            <a:ext cx="4464496" cy="622920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Front-End </a:t>
            </a:r>
            <a:r>
              <a:rPr lang="en-US" altLang="zh-CN" sz="2400" dirty="0" err="1" smtClean="0"/>
              <a:t>JavaScriptCore</a:t>
            </a: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Unit01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数组是引用类型的对象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 smtClean="0"/>
              <a:t>什么是引用类型？值不保存在变量本地的数据类型</a:t>
            </a:r>
            <a:endParaRPr lang="en-US" altLang="zh-CN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30407" y="1736285"/>
            <a:ext cx="7786742" cy="90403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n=100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；</a:t>
            </a:r>
            <a:endParaRPr lang="en-US" altLang="zh-CN" sz="2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2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emps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= [‘Scott’, </a:t>
            </a:r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'Smith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'];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547664" y="3330996"/>
            <a:ext cx="0" cy="2952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915816" y="3330996"/>
            <a:ext cx="0" cy="2952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547664" y="6283324"/>
            <a:ext cx="13681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547664" y="4123084"/>
            <a:ext cx="13681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547664" y="4771156"/>
            <a:ext cx="13681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547664" y="5275212"/>
            <a:ext cx="13681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547664" y="5707260"/>
            <a:ext cx="13681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635896" y="3042964"/>
            <a:ext cx="4896545" cy="3456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82564" y="4690437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774829" y="4736296"/>
            <a:ext cx="906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98417" y="4146361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emps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497462" y="4701521"/>
            <a:ext cx="3529746" cy="660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33" idx="0"/>
            <a:endCxn id="33" idx="2"/>
          </p:cNvCxnSpPr>
          <p:nvPr/>
        </p:nvCxnSpPr>
        <p:spPr>
          <a:xfrm>
            <a:off x="6262335" y="4701521"/>
            <a:ext cx="0" cy="660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427984" y="4777545"/>
            <a:ext cx="20136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‘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Scott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’</a:t>
            </a:r>
            <a:endParaRPr lang="zh-CN" altLang="en-US" sz="3200" dirty="0"/>
          </a:p>
        </p:txBody>
      </p:sp>
      <p:sp>
        <p:nvSpPr>
          <p:cNvPr id="39" name="矩形 38"/>
          <p:cNvSpPr/>
          <p:nvPr/>
        </p:nvSpPr>
        <p:spPr>
          <a:xfrm>
            <a:off x="6071442" y="4787025"/>
            <a:ext cx="21419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‘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Smith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’</a:t>
            </a:r>
            <a:endParaRPr lang="zh-CN" altLang="en-US" sz="3200" dirty="0"/>
          </a:p>
        </p:txBody>
      </p:sp>
      <p:sp>
        <p:nvSpPr>
          <p:cNvPr id="40" name="矩形 39"/>
          <p:cNvSpPr/>
          <p:nvPr/>
        </p:nvSpPr>
        <p:spPr>
          <a:xfrm>
            <a:off x="4427984" y="4235477"/>
            <a:ext cx="1837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地址：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0x5090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1539132" y="4238355"/>
            <a:ext cx="1417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0x5090</a:t>
            </a:r>
            <a:endParaRPr lang="zh-CN" altLang="en-US" sz="2800" dirty="0"/>
          </a:p>
        </p:txBody>
      </p:sp>
      <p:cxnSp>
        <p:nvCxnSpPr>
          <p:cNvPr id="43" name="直接箭头连接符 42"/>
          <p:cNvCxnSpPr>
            <a:stCxn id="41" idx="3"/>
            <a:endCxn id="33" idx="1"/>
          </p:cNvCxnSpPr>
          <p:nvPr/>
        </p:nvCxnSpPr>
        <p:spPr>
          <a:xfrm>
            <a:off x="2956508" y="4499965"/>
            <a:ext cx="1540954" cy="531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972695" y="5221778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586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数组是引用类型的对象（续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352927" cy="3490186"/>
          </a:xfrm>
        </p:spPr>
        <p:txBody>
          <a:bodyPr/>
          <a:lstStyle/>
          <a:p>
            <a:r>
              <a:rPr lang="zh-CN" altLang="en-US" dirty="0" smtClean="0"/>
              <a:t>什么是对象？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中的对象，指内存中集中保存一组相关数据和功能的整体。</a:t>
            </a:r>
            <a:endParaRPr lang="en-US" altLang="zh-CN" dirty="0" smtClean="0"/>
          </a:p>
          <a:p>
            <a:r>
              <a:rPr lang="zh-CN" altLang="en-US" dirty="0" smtClean="0"/>
              <a:t>对象中保存了相关的数据和对数据的常用操作方法。</a:t>
            </a:r>
            <a:endParaRPr lang="en-US" altLang="zh-CN" dirty="0" smtClean="0"/>
          </a:p>
          <a:p>
            <a:r>
              <a:rPr lang="zh-CN" altLang="en-US" dirty="0" smtClean="0"/>
              <a:t>如何创建对象？对象都是用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操作符创建的。</a:t>
            </a:r>
            <a:endParaRPr lang="en-US" altLang="zh-CN" dirty="0" smtClean="0"/>
          </a:p>
          <a:p>
            <a:r>
              <a:rPr lang="zh-CN" altLang="en-US" dirty="0" smtClean="0"/>
              <a:t>什么是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关键字？</a:t>
            </a:r>
            <a:r>
              <a:rPr lang="en-US" altLang="zh-CN" dirty="0" smtClean="0"/>
              <a:t>new</a:t>
            </a:r>
            <a:r>
              <a:rPr lang="zh-CN" altLang="en-US" dirty="0" smtClean="0"/>
              <a:t>专门</a:t>
            </a:r>
            <a:r>
              <a:rPr lang="zh-CN" altLang="en-US" smtClean="0"/>
              <a:t>用于在内存中</a:t>
            </a:r>
            <a:r>
              <a:rPr lang="zh-CN" altLang="en-US" dirty="0" smtClean="0"/>
              <a:t>动态开辟一块存储空间，然后返回存储空间的地址。</a:t>
            </a:r>
            <a:endParaRPr lang="en-US" altLang="zh-CN" dirty="0" smtClean="0"/>
          </a:p>
          <a:p>
            <a:r>
              <a:rPr lang="zh-CN" altLang="en-US" dirty="0" smtClean="0"/>
              <a:t>所以，使用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创建出的都是引用类型的对象。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9397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数组是引用类型的对象（</a:t>
            </a:r>
            <a:r>
              <a:rPr lang="zh-CN" altLang="en-US" dirty="0" smtClean="0"/>
              <a:t>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120854"/>
          </a:xfrm>
        </p:spPr>
        <p:txBody>
          <a:bodyPr/>
          <a:lstStyle/>
          <a:p>
            <a:r>
              <a:rPr lang="zh-CN" altLang="en-US" dirty="0" smtClean="0"/>
              <a:t>数组赋值给变量时，其实赋值的是地址。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数组</a:t>
            </a:r>
            <a:r>
              <a:rPr lang="zh-CN" altLang="en-US" dirty="0" smtClean="0"/>
              <a:t>作为参数，也是按值传递，传递的是数组的地址。</a:t>
            </a:r>
            <a:endParaRPr lang="en-US" altLang="zh-CN" dirty="0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05748" y="1886813"/>
            <a:ext cx="7786742" cy="14527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a=[1,2,3,4,5];</a:t>
            </a:r>
          </a:p>
          <a:p>
            <a:r>
              <a:rPr lang="en-US" altLang="zh-CN" sz="2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b=a;</a:t>
            </a:r>
            <a:endParaRPr lang="en-US" altLang="zh-CN" sz="2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b[0]=0;</a:t>
            </a:r>
          </a:p>
          <a:p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Console.log(a);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5786" y="4252590"/>
            <a:ext cx="7786742" cy="231968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function fun(</a:t>
            </a:r>
            <a:r>
              <a:rPr lang="en-US" altLang="zh-CN" sz="22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){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</a:t>
            </a:r>
            <a:r>
              <a:rPr lang="en-US" altLang="zh-CN" sz="2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[0]=0;</a:t>
            </a:r>
            <a:endParaRPr lang="en-US" altLang="zh-CN" sz="2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  <a:p>
            <a:r>
              <a:rPr lang="en-US" altLang="zh-CN" sz="2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=[1,2,3];</a:t>
            </a:r>
          </a:p>
          <a:p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fun(</a:t>
            </a:r>
            <a:r>
              <a:rPr lang="en-US" altLang="zh-CN" sz="2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);</a:t>
            </a:r>
          </a:p>
          <a:p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console.log(</a:t>
            </a:r>
            <a:r>
              <a:rPr lang="en-US" altLang="zh-CN" sz="2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494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496944" cy="5269135"/>
          </a:xfrm>
        </p:spPr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？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专门表示一个变量不再指向任何对象地址。</a:t>
            </a:r>
            <a:endParaRPr lang="en-US" altLang="zh-CN" dirty="0" smtClean="0"/>
          </a:p>
          <a:p>
            <a:r>
              <a:rPr lang="en-US" altLang="zh-CN" dirty="0" smtClean="0"/>
              <a:t>null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共同点：都是原始类型，保存在栈中变量本地。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不同点：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undefined</a:t>
            </a:r>
            <a:r>
              <a:rPr lang="zh-CN" altLang="en-US" dirty="0" smtClean="0"/>
              <a:t>：表示变量声明过但未被赋过值。是所有未赋值变量的默认值。一般不主动使用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例如：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a;  //a</a:t>
            </a:r>
            <a:r>
              <a:rPr lang="zh-CN" altLang="en-US" dirty="0" smtClean="0"/>
              <a:t>被自动赋值为</a:t>
            </a:r>
            <a:r>
              <a:rPr lang="en-US" altLang="zh-CN" dirty="0"/>
              <a:t>undefined</a:t>
            </a:r>
            <a:endParaRPr lang="en-US" altLang="zh-CN" dirty="0" smtClean="0"/>
          </a:p>
          <a:p>
            <a:pPr lvl="1"/>
            <a:r>
              <a:rPr lang="en-US" altLang="zh-CN" dirty="0"/>
              <a:t>n</a:t>
            </a:r>
            <a:r>
              <a:rPr lang="en-US" altLang="zh-CN" dirty="0" smtClean="0"/>
              <a:t>ull</a:t>
            </a:r>
            <a:r>
              <a:rPr lang="zh-CN" altLang="en-US" dirty="0" smtClean="0"/>
              <a:t>：表示一个变量将来可能指向一个对象，但目前暂时什么都没指向。一般用于主动释放指向对象的引用。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例如：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emps</a:t>
            </a:r>
            <a:r>
              <a:rPr lang="en-US" altLang="zh-CN" dirty="0"/>
              <a:t>=[‘Scott’, 'Smith</a:t>
            </a:r>
            <a:r>
              <a:rPr lang="en-US" altLang="zh-CN" dirty="0" smtClean="0"/>
              <a:t>'];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emps</a:t>
            </a:r>
            <a:r>
              <a:rPr lang="en-US" altLang="zh-CN" dirty="0" smtClean="0"/>
              <a:t>=null;//</a:t>
            </a:r>
            <a:r>
              <a:rPr lang="zh-CN" altLang="en-US" dirty="0" smtClean="0"/>
              <a:t>释放指向数组的引用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157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null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undefined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496944" cy="497957"/>
          </a:xfrm>
        </p:spPr>
        <p:txBody>
          <a:bodyPr/>
          <a:lstStyle/>
          <a:p>
            <a:r>
              <a:rPr lang="zh-CN" altLang="en-US" dirty="0" smtClean="0"/>
              <a:t>例如：</a:t>
            </a:r>
            <a:endParaRPr lang="en-US" altLang="zh-CN" dirty="0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30407" y="1628800"/>
            <a:ext cx="7786742" cy="126066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n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；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//undefined</a:t>
            </a:r>
          </a:p>
          <a:p>
            <a:r>
              <a:rPr lang="en-US" altLang="zh-CN" sz="2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emps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= [‘Scott’, </a:t>
            </a:r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'Smith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'];</a:t>
            </a:r>
          </a:p>
          <a:p>
            <a:r>
              <a:rPr lang="en-US" altLang="zh-CN" sz="2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emps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=null;//</a:t>
            </a:r>
            <a:r>
              <a:rPr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什么都不指向</a:t>
            </a:r>
            <a:endParaRPr lang="en-US" altLang="zh-CN" sz="22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77032" y="3330996"/>
            <a:ext cx="0" cy="2952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684169" y="3330996"/>
            <a:ext cx="0" cy="2952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477032" y="4138042"/>
            <a:ext cx="2200913" cy="110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84661" y="3042964"/>
            <a:ext cx="4447780" cy="3456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108901" y="4791426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11360" y="4778312"/>
            <a:ext cx="2186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0057" y="4132709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emps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79017" y="4771156"/>
            <a:ext cx="3529746" cy="660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20" idx="0"/>
            <a:endCxn id="20" idx="2"/>
          </p:cNvCxnSpPr>
          <p:nvPr/>
        </p:nvCxnSpPr>
        <p:spPr>
          <a:xfrm>
            <a:off x="6343890" y="4771156"/>
            <a:ext cx="0" cy="660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509539" y="4847180"/>
            <a:ext cx="20136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‘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Scott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’</a:t>
            </a:r>
            <a:endParaRPr lang="zh-CN" altLang="en-US" sz="3200" dirty="0"/>
          </a:p>
        </p:txBody>
      </p:sp>
      <p:sp>
        <p:nvSpPr>
          <p:cNvPr id="23" name="矩形 22"/>
          <p:cNvSpPr/>
          <p:nvPr/>
        </p:nvSpPr>
        <p:spPr>
          <a:xfrm>
            <a:off x="6152997" y="4856660"/>
            <a:ext cx="21419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‘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Smith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’</a:t>
            </a:r>
            <a:endParaRPr lang="zh-CN" altLang="en-US" sz="3200" dirty="0"/>
          </a:p>
        </p:txBody>
      </p:sp>
      <p:sp>
        <p:nvSpPr>
          <p:cNvPr id="24" name="矩形 23"/>
          <p:cNvSpPr/>
          <p:nvPr/>
        </p:nvSpPr>
        <p:spPr>
          <a:xfrm>
            <a:off x="4509539" y="4305112"/>
            <a:ext cx="1837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地址：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0x5090</a:t>
            </a:r>
            <a:endParaRPr lang="zh-CN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2224492" y="4195755"/>
            <a:ext cx="819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null</a:t>
            </a:r>
            <a:endParaRPr lang="zh-CN" altLang="en-US" sz="28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381008" y="5221778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5012227" y="5922076"/>
            <a:ext cx="3328913" cy="445728"/>
          </a:xfrm>
          <a:prstGeom prst="wedgeRoundRectCallout">
            <a:avLst>
              <a:gd name="adj1" fmla="val -41304"/>
              <a:gd name="adj2" fmla="val -139909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数组对象没人用，被回收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486368" y="4718975"/>
            <a:ext cx="2200913" cy="110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472085" y="5408569"/>
            <a:ext cx="2200913" cy="110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506991" y="5891341"/>
            <a:ext cx="2200913" cy="110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489481" y="6267249"/>
            <a:ext cx="2200913" cy="110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1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访问数组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35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访问数组元素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394502"/>
          </a:xfrm>
        </p:spPr>
        <p:txBody>
          <a:bodyPr/>
          <a:lstStyle/>
          <a:p>
            <a:r>
              <a:rPr lang="zh-CN" altLang="en-US" sz="2200" smtClean="0"/>
              <a:t>设置数组元素的值</a:t>
            </a:r>
            <a:r>
              <a:rPr lang="en-US" altLang="zh-CN" sz="2200" smtClean="0"/>
              <a:t>——SET</a:t>
            </a:r>
          </a:p>
          <a:p>
            <a:endParaRPr lang="en-US" altLang="zh-CN" sz="2200" smtClean="0"/>
          </a:p>
          <a:p>
            <a:endParaRPr lang="en-US" altLang="zh-CN" sz="2200" smtClean="0"/>
          </a:p>
          <a:p>
            <a:pPr>
              <a:buNone/>
            </a:pPr>
            <a:endParaRPr lang="en-US" altLang="zh-CN" sz="2200" smtClean="0"/>
          </a:p>
          <a:p>
            <a:r>
              <a:rPr lang="zh-CN" altLang="en-US" sz="2200" smtClean="0"/>
              <a:t>获取数组元素的值</a:t>
            </a:r>
            <a:r>
              <a:rPr lang="en-US" altLang="zh-CN" sz="2200" smtClean="0"/>
              <a:t>——GET</a:t>
            </a:r>
            <a:endParaRPr lang="en-US" altLang="zh-CN" sz="2200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85786" y="1643050"/>
            <a:ext cx="7786742" cy="121444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scores = [95, 88, 100];</a:t>
            </a:r>
          </a:p>
          <a:p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scores[2] = 98;	//</a:t>
            </a:r>
            <a:r>
              <a:rPr lang="zh-CN" altLang="en-US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将值为</a:t>
            </a:r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100</a:t>
            </a:r>
            <a:r>
              <a:rPr lang="zh-CN" altLang="en-US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的元素重新赋值为</a:t>
            </a:r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98</a:t>
            </a:r>
          </a:p>
          <a:p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scores[3] = 75;	//</a:t>
            </a:r>
            <a:r>
              <a:rPr lang="zh-CN" altLang="en-US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在数组尾部添加一个新的元素</a:t>
            </a:r>
            <a:endParaRPr lang="en-US" altLang="zh-CN" sz="2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85786" y="3643314"/>
            <a:ext cx="7786742" cy="142876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cities = new Array(‘</a:t>
            </a:r>
            <a:r>
              <a:rPr lang="zh-CN" altLang="en-US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南京</a:t>
            </a:r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’, ‘</a:t>
            </a:r>
            <a:r>
              <a:rPr lang="zh-CN" altLang="en-US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杭州</a:t>
            </a:r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’, ‘</a:t>
            </a:r>
            <a:r>
              <a:rPr lang="zh-CN" altLang="en-US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青岛</a:t>
            </a:r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’);</a:t>
            </a:r>
          </a:p>
          <a:p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console.log( cities[1] );		//</a:t>
            </a:r>
            <a:r>
              <a:rPr lang="zh-CN" altLang="en-US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杭州</a:t>
            </a:r>
            <a:endParaRPr lang="en-US" altLang="zh-CN" sz="2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console.log( cities[3] );		//undefined</a:t>
            </a:r>
            <a:endParaRPr lang="en-US" altLang="zh-CN" sz="2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857884" y="857232"/>
            <a:ext cx="2286016" cy="714380"/>
          </a:xfrm>
          <a:prstGeom prst="wedgeRoundRectCallout">
            <a:avLst>
              <a:gd name="adj1" fmla="val -110287"/>
              <a:gd name="adj2" fmla="val 86388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下标从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开始，最大到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length-1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786446" y="5286388"/>
            <a:ext cx="1953906" cy="950924"/>
          </a:xfrm>
          <a:prstGeom prst="wedgeRoundRectCallout">
            <a:avLst>
              <a:gd name="adj1" fmla="val -105066"/>
              <a:gd name="adj2" fmla="val -82004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不会抛出数组下标越界异常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64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获取数组的长度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35531"/>
          </a:xfrm>
        </p:spPr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length</a:t>
            </a:r>
            <a:r>
              <a:rPr lang="zh-CN" altLang="en-US" smtClean="0"/>
              <a:t>属性获取数组中元素的个数，即数组的长度</a:t>
            </a:r>
            <a:endParaRPr lang="en-US" altLang="zh-CN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85786" y="1643050"/>
            <a:ext cx="7786742" cy="78581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arr1 = [ ];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console.log( arr1.length );		//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长度为</a:t>
            </a: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0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5786" y="2500306"/>
            <a:ext cx="7786742" cy="78581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arr2 = new Array();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console.log( arr2.length );		//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长度为</a:t>
            </a: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0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85786" y="3357562"/>
            <a:ext cx="7786742" cy="78581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arr3 = [ 10 ];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console.log( arr3.length );		//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长度为</a:t>
            </a: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85786" y="4214818"/>
            <a:ext cx="7786742" cy="78581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arr4 = new Array(10);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console.log( arr4.length );		//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长度为</a:t>
            </a: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10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5786" y="5072074"/>
            <a:ext cx="7786742" cy="1200329"/>
          </a:xfrm>
          <a:prstGeom prst="rect">
            <a:avLst/>
          </a:prstGeom>
          <a:solidFill>
            <a:srgbClr val="DC1F26"/>
          </a:solidFill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arr5 = [ ];				//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长度为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0</a:t>
            </a:r>
          </a:p>
          <a:p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arr5[0] = 87;					//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长度变为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</a:t>
            </a:r>
          </a:p>
          <a:p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arr5[3] = 98;					//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长度变为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4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6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使用数组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参见：</a:t>
            </a:r>
            <a:r>
              <a:rPr lang="en-US" altLang="zh-CN" dirty="0" smtClean="0"/>
              <a:t>TTS </a:t>
            </a:r>
            <a:r>
              <a:rPr lang="en-US" altLang="zh-CN" dirty="0"/>
              <a:t>COOKBOOK </a:t>
            </a:r>
            <a:r>
              <a:rPr lang="en-US" altLang="zh-CN" dirty="0" smtClean="0"/>
              <a:t>】</a:t>
            </a:r>
          </a:p>
          <a:p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、“信息录入系统”可以不停的接收录入的员工姓名，直到输入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为止，将这些姓名保存在一个数组中，控制台中输出所有的元素。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356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遍历数组元素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857232"/>
            <a:ext cx="8064896" cy="3564053"/>
          </a:xfrm>
        </p:spPr>
        <p:txBody>
          <a:bodyPr/>
          <a:lstStyle/>
          <a:p>
            <a:r>
              <a:rPr lang="zh-CN" altLang="en-US" dirty="0" smtClean="0"/>
              <a:t>遍历数组</a:t>
            </a:r>
            <a:r>
              <a:rPr lang="zh-CN" altLang="en-US" smtClean="0"/>
              <a:t>元素，通常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循环语</a:t>
            </a:r>
            <a:r>
              <a:rPr lang="zh-CN" altLang="en-US" smtClean="0"/>
              <a:t>句，元</a:t>
            </a:r>
            <a:r>
              <a:rPr lang="zh-CN" altLang="en-US" dirty="0" smtClean="0"/>
              <a:t>素的</a:t>
            </a:r>
            <a:r>
              <a:rPr lang="zh-CN" altLang="en-US" smtClean="0"/>
              <a:t>下标作循环变量：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/>
              <a:t>也可以倒序、或者跳序遍历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   </a:t>
            </a:r>
            <a:endParaRPr lang="en-US" altLang="zh-CN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57224" y="1785926"/>
            <a:ext cx="7786742" cy="1643074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heroBloods = [50, 90, 20, 10];</a:t>
            </a:r>
          </a:p>
          <a:p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for( var i=0; </a:t>
            </a:r>
            <a:r>
              <a:rPr lang="en-US" altLang="zh-CN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i&lt; heroBloods.length</a:t>
            </a:r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; i++){</a:t>
            </a:r>
          </a:p>
          <a:p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	heroBloods[ i ] += 10;</a:t>
            </a:r>
          </a:p>
          <a:p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en-US" altLang="zh-CN" sz="2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929322" y="2852936"/>
            <a:ext cx="2531110" cy="861816"/>
          </a:xfrm>
          <a:prstGeom prst="wedgeRoundRectCallout">
            <a:avLst>
              <a:gd name="adj1" fmla="val -86120"/>
              <a:gd name="adj2" fmla="val -75351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元素下标从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开始，到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length-1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结束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7224" y="3882138"/>
            <a:ext cx="7786742" cy="264320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prices = new Array(15.5, 38, 27.6, 57);</a:t>
            </a:r>
          </a:p>
          <a:p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for( 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i=prices.length-1;   i&gt;=0;   i--</a:t>
            </a:r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){</a:t>
            </a:r>
          </a:p>
          <a:p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	console.log( prices[ i ] );</a:t>
            </a:r>
          </a:p>
          <a:p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</a:p>
          <a:p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for( var i=0;   i&lt;prices.length;  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i+=2</a:t>
            </a:r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){</a:t>
            </a:r>
          </a:p>
          <a:p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	console.log( prices[ i ] );</a:t>
            </a:r>
          </a:p>
          <a:p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en-US" altLang="zh-CN" sz="2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4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84784"/>
            <a:ext cx="9144000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324705"/>
              </p:ext>
            </p:extLst>
          </p:nvPr>
        </p:nvGraphicFramePr>
        <p:xfrm>
          <a:off x="1115616" y="2060848"/>
          <a:ext cx="7200801" cy="3867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3648406"/>
                <a:gridCol w="2400267"/>
              </a:tblGrid>
              <a:tr h="48348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09:00 ~ 09:30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作业讲解和回顾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09:30 ~ 10:20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创建和访问数组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10:30 ~ 11:20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11:30</a:t>
                      </a:r>
                      <a:r>
                        <a:rPr lang="en-US" altLang="zh-CN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b="1" baseline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 12:00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下午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14:00 ~ 14:50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数组的常用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15:00 ~ 15:50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16:00 ~ 16:50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82"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17:00 ~ 17:30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总结和答疑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3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for ... in </a:t>
            </a:r>
            <a:r>
              <a:rPr lang="zh-CN" altLang="en-US" smtClean="0"/>
              <a:t>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057216"/>
            <a:ext cx="8064896" cy="497957"/>
          </a:xfrm>
        </p:spPr>
        <p:txBody>
          <a:bodyPr/>
          <a:lstStyle/>
          <a:p>
            <a:r>
              <a:rPr lang="en-US" altLang="zh-CN" smtClean="0"/>
              <a:t>for..in</a:t>
            </a:r>
            <a:r>
              <a:rPr lang="zh-CN" altLang="en-US" smtClean="0"/>
              <a:t>遍历数组元素</a:t>
            </a:r>
            <a:endParaRPr lang="en-US" altLang="zh-CN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57224" y="1714488"/>
            <a:ext cx="7500990" cy="2000264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numbers = [10, 30, 50, 40];</a:t>
            </a:r>
          </a:p>
          <a:p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for</a:t>
            </a: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 var  i   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in</a:t>
            </a: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numbers){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	console.log( i + “-” + numbers[i] );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067944" y="3929066"/>
            <a:ext cx="4290270" cy="1948206"/>
          </a:xfrm>
          <a:prstGeom prst="wedgeRoundRectCallout">
            <a:avLst>
              <a:gd name="adj1" fmla="val -50781"/>
              <a:gd name="adj2" fmla="val -83352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for..in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用于严格的依次遍历数组中的每一个下标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注意与其它编程语言中的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foreach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语句的不同。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18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for ... in </a:t>
            </a:r>
            <a:r>
              <a:rPr lang="zh-CN" altLang="en-US" smtClean="0"/>
              <a:t>声明（续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057216"/>
            <a:ext cx="8064896" cy="1052596"/>
          </a:xfrm>
        </p:spPr>
        <p:txBody>
          <a:bodyPr/>
          <a:lstStyle/>
          <a:p>
            <a:r>
              <a:rPr lang="zh-CN" altLang="en-US" smtClean="0">
                <a:solidFill>
                  <a:srgbClr val="FFFF00"/>
                </a:solidFill>
              </a:rPr>
              <a:t>索引数组</a:t>
            </a:r>
            <a:r>
              <a:rPr lang="zh-CN" altLang="en-US" smtClean="0"/>
              <a:t>：以</a:t>
            </a:r>
            <a:r>
              <a:rPr lang="en-US" altLang="zh-CN" smtClean="0"/>
              <a:t>0</a:t>
            </a:r>
            <a:r>
              <a:rPr lang="zh-CN" altLang="en-US" smtClean="0"/>
              <a:t>、</a:t>
            </a:r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2... </a:t>
            </a:r>
            <a:r>
              <a:rPr lang="zh-CN" altLang="en-US" smtClean="0"/>
              <a:t>数字作下标</a:t>
            </a:r>
            <a:endParaRPr lang="en-US" altLang="zh-CN" smtClean="0"/>
          </a:p>
          <a:p>
            <a:r>
              <a:rPr lang="zh-CN" altLang="en-US">
                <a:solidFill>
                  <a:srgbClr val="FFFF00"/>
                </a:solidFill>
              </a:rPr>
              <a:t>关</a:t>
            </a:r>
            <a:r>
              <a:rPr lang="zh-CN" altLang="en-US" smtClean="0">
                <a:solidFill>
                  <a:srgbClr val="FFFF00"/>
                </a:solidFill>
              </a:rPr>
              <a:t>联数组</a:t>
            </a:r>
            <a:r>
              <a:rPr lang="zh-CN" altLang="en-US" smtClean="0"/>
              <a:t>：以一个字符串作下标</a:t>
            </a:r>
            <a:endParaRPr lang="en-US" altLang="zh-CN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57224" y="2074528"/>
            <a:ext cx="7500990" cy="135447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students = [ ];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students['s0501'] = 'Tom' ;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students['d0903'] = 'Mary' ; 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857224" y="5301208"/>
            <a:ext cx="7502354" cy="1084110"/>
          </a:xfrm>
          <a:prstGeom prst="wedgeRoundRectCallout">
            <a:avLst>
              <a:gd name="adj1" fmla="val -49765"/>
              <a:gd name="adj2" fmla="val -44694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由于关联数组的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length 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属性值无法获取其中元素的数量，所以遍历关联数组只能使用 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for..in 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循环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57224" y="3645024"/>
            <a:ext cx="7500990" cy="135447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bookInfo = [ ];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bookInfo[</a:t>
            </a: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'bookName'] = '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西游记</a:t>
            </a: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' ;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bookInfo[</a:t>
            </a: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'price'] = 35.5 ; </a:t>
            </a:r>
          </a:p>
        </p:txBody>
      </p:sp>
    </p:spTree>
    <p:extLst>
      <p:ext uri="{BB962C8B-B14F-4D97-AF65-F5344CB8AC3E}">
        <p14:creationId xmlns:p14="http://schemas.microsoft.com/office/powerpoint/2010/main" val="110593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遍历数组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参见：</a:t>
            </a:r>
            <a:r>
              <a:rPr lang="en-US" altLang="zh-CN" dirty="0" smtClean="0"/>
              <a:t>TTS </a:t>
            </a:r>
            <a:r>
              <a:rPr lang="en-US" altLang="zh-CN" dirty="0"/>
              <a:t>COOKBOOK </a:t>
            </a:r>
            <a:r>
              <a:rPr lang="en-US" altLang="zh-CN" dirty="0" smtClean="0"/>
              <a:t>】</a:t>
            </a:r>
          </a:p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 smtClean="0"/>
              <a:t>、定义函数，找出</a:t>
            </a:r>
            <a:r>
              <a:rPr lang="zh-CN" altLang="en-US" dirty="0"/>
              <a:t>一个整数数组中的最大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、定义函数，去掉</a:t>
            </a:r>
            <a:r>
              <a:rPr lang="zh-CN" altLang="en-US" dirty="0"/>
              <a:t>数组中重复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、定义函数，在数组中查找指定元素的位置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4</a:t>
            </a:r>
            <a:r>
              <a:rPr lang="zh-CN" altLang="en-US" dirty="0" smtClean="0"/>
              <a:t>、创建</a:t>
            </a:r>
            <a:r>
              <a:rPr lang="zh-CN" altLang="en-US" dirty="0"/>
              <a:t>一个函数</a:t>
            </a:r>
            <a:r>
              <a:rPr lang="en-US" altLang="zh-CN" dirty="0" err="1"/>
              <a:t>bubbleSort</a:t>
            </a:r>
            <a:r>
              <a:rPr lang="en-US" altLang="zh-CN" dirty="0"/>
              <a:t>( </a:t>
            </a:r>
            <a:r>
              <a:rPr lang="en-US" altLang="zh-CN" dirty="0" err="1"/>
              <a:t>arr</a:t>
            </a:r>
            <a:r>
              <a:rPr lang="en-US" altLang="zh-CN" dirty="0"/>
              <a:t> )</a:t>
            </a:r>
            <a:r>
              <a:rPr lang="zh-CN" altLang="en-US" dirty="0"/>
              <a:t>，使用“冒泡法”对数组中元素进行由小到大的排序。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139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95536" y="2864892"/>
            <a:ext cx="2210354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数组的常用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-180528" y="548680"/>
            <a:ext cx="3312368" cy="695586"/>
            <a:chOff x="-252536" y="-57376"/>
            <a:chExt cx="3312368" cy="69558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-252536" y="-57376"/>
              <a:ext cx="3312368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zh-CN" altLang="en-US" sz="2400" b="1" dirty="0"/>
                <a:t>数组的常用</a:t>
              </a:r>
              <a:r>
                <a:rPr lang="zh-CN" altLang="en-US" sz="2400" b="1" dirty="0" smtClean="0"/>
                <a:t>方法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3101630" y="1857364"/>
            <a:ext cx="2046434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数组的常用方法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stCxn id="11" idx="3"/>
            <a:endCxn id="18" idx="1"/>
          </p:cNvCxnSpPr>
          <p:nvPr/>
        </p:nvCxnSpPr>
        <p:spPr>
          <a:xfrm flipV="1">
            <a:off x="2605890" y="2037364"/>
            <a:ext cx="495740" cy="11095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5286380" y="367323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倒转数组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286380" y="185736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获取数组字符串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286380" y="2311331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286380" y="276529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获取子数组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286380" y="3219265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修改数组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286380" y="407707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数组排序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286380" y="4518501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进出栈操作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166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数组的常用方法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获取数组字符串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529923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toString</a:t>
            </a:r>
            <a:r>
              <a:rPr lang="en-US" altLang="zh-CN" dirty="0" smtClean="0">
                <a:solidFill>
                  <a:srgbClr val="FFFF00"/>
                </a:solidFill>
              </a:rPr>
              <a:t>()</a:t>
            </a:r>
            <a:r>
              <a:rPr lang="zh-CN" altLang="en-US" dirty="0" smtClean="0"/>
              <a:t>方法可以把数组转换为字符串，并返回结果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FF00"/>
                </a:solidFill>
              </a:rPr>
              <a:t>join([</a:t>
            </a:r>
            <a:r>
              <a:rPr lang="en-US" altLang="zh-CN" dirty="0" err="1" smtClean="0">
                <a:solidFill>
                  <a:srgbClr val="FFFF00"/>
                </a:solidFill>
              </a:rPr>
              <a:t>seperator</a:t>
            </a:r>
            <a:r>
              <a:rPr lang="en-US" altLang="zh-CN" dirty="0" smtClean="0">
                <a:solidFill>
                  <a:srgbClr val="FFFF00"/>
                </a:solidFill>
              </a:rPr>
              <a:t>])</a:t>
            </a:r>
            <a:r>
              <a:rPr lang="zh-CN" altLang="en-US" dirty="0" smtClean="0"/>
              <a:t>返回一个字符串，由每个元素转换而成的字符串使用指定的</a:t>
            </a:r>
            <a:r>
              <a:rPr lang="en-US" altLang="zh-CN" dirty="0" smtClean="0"/>
              <a:t>separator</a:t>
            </a:r>
            <a:r>
              <a:rPr lang="zh-CN" altLang="en-US" dirty="0" smtClean="0"/>
              <a:t>拼接而成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57224" y="2852936"/>
            <a:ext cx="7358114" cy="208823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arr1 = [1234, 'Hello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'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, new Date() ];</a:t>
            </a: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console.log( arr1 );		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console.log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arr1.toString() );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console.log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arr1.join(“—”) );</a:t>
            </a:r>
          </a:p>
        </p:txBody>
      </p:sp>
    </p:spTree>
    <p:extLst>
      <p:ext uri="{BB962C8B-B14F-4D97-AF65-F5344CB8AC3E}">
        <p14:creationId xmlns:p14="http://schemas.microsoft.com/office/powerpoint/2010/main" val="12798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使用数组代替字符串拼接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参见：</a:t>
            </a:r>
            <a:r>
              <a:rPr lang="en-US" altLang="zh-CN" dirty="0" smtClean="0"/>
              <a:t>TTS </a:t>
            </a:r>
            <a:r>
              <a:rPr lang="en-US" altLang="zh-CN" dirty="0"/>
              <a:t>COOKBOOK </a:t>
            </a:r>
            <a:r>
              <a:rPr lang="en-US" altLang="zh-CN" dirty="0" smtClean="0"/>
              <a:t>】</a:t>
            </a:r>
          </a:p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 smtClean="0"/>
              <a:t>、使用数组实现输出正三角，倒三角，等腰三角</a:t>
            </a: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、使用数组实现输出乘法口诀表</a:t>
            </a: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7200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连接数组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31435"/>
          </a:xfrm>
        </p:spPr>
        <p:txBody>
          <a:bodyPr/>
          <a:lstStyle/>
          <a:p>
            <a:r>
              <a:rPr lang="en-US" altLang="zh-CN" smtClean="0">
                <a:solidFill>
                  <a:srgbClr val="FFFF00"/>
                </a:solidFill>
              </a:rPr>
              <a:t>concat() </a:t>
            </a:r>
            <a:r>
              <a:rPr lang="zh-CN" altLang="en-US" smtClean="0"/>
              <a:t>拼接两个或更多的数组，并返回结果</a:t>
            </a:r>
            <a:endParaRPr lang="en-US" altLang="zh-CN" smtClean="0"/>
          </a:p>
          <a:p>
            <a:pPr lvl="1"/>
            <a:r>
              <a:rPr lang="zh-CN" altLang="en-US" smtClean="0"/>
              <a:t>语法：</a:t>
            </a:r>
            <a:r>
              <a:rPr lang="en-US" altLang="zh-CN" smtClean="0"/>
              <a:t>arrObject.concat(arr1, arr2... arrn);</a:t>
            </a:r>
          </a:p>
          <a:p>
            <a:pPr lvl="1"/>
            <a:r>
              <a:rPr lang="zh-CN" altLang="en-US" smtClean="0"/>
              <a:t>该方法不会改变现有数组，仅仅返回一个拼接后的副本</a:t>
            </a:r>
            <a:endParaRPr lang="en-US" altLang="zh-CN" smtClean="0"/>
          </a:p>
          <a:p>
            <a:pPr lvl="1"/>
            <a:r>
              <a:rPr lang="zh-CN" altLang="en-US" smtClean="0"/>
              <a:t>每个参数可以是一个值，也可以是一个数组</a:t>
            </a:r>
            <a:endParaRPr lang="en-US" altLang="zh-CN" smtClean="0"/>
          </a:p>
          <a:p>
            <a:pPr lvl="1"/>
            <a:r>
              <a:rPr lang="zh-CN" altLang="en-US" smtClean="0"/>
              <a:t>可以接收任意多个参数</a:t>
            </a:r>
            <a:endParaRPr lang="en-US" altLang="zh-CN" smtClean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57224" y="3643314"/>
            <a:ext cx="7358114" cy="264320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arr1 = [90, 91, 92];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arr2 = [80, 81];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arr3 = [70, 71, 72,73];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arr4 = arr1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.concat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(50, 60, arr2, arr3);</a:t>
            </a:r>
          </a:p>
          <a:p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arr1 );		//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现有数组值不变</a:t>
            </a:r>
            <a:endParaRPr lang="en-US" altLang="zh-CN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arr4 );</a:t>
            </a:r>
          </a:p>
        </p:txBody>
      </p:sp>
    </p:spTree>
    <p:extLst>
      <p:ext uri="{BB962C8B-B14F-4D97-AF65-F5344CB8AC3E}">
        <p14:creationId xmlns:p14="http://schemas.microsoft.com/office/powerpoint/2010/main" val="399717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获取子数组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769989"/>
          </a:xfrm>
        </p:spPr>
        <p:txBody>
          <a:bodyPr/>
          <a:lstStyle/>
          <a:p>
            <a:r>
              <a:rPr lang="en-US" altLang="zh-CN" smtClean="0">
                <a:solidFill>
                  <a:srgbClr val="FFFF00"/>
                </a:solidFill>
              </a:rPr>
              <a:t>slice() </a:t>
            </a:r>
            <a:r>
              <a:rPr lang="zh-CN" altLang="en-US" smtClean="0"/>
              <a:t>返回现有数组的一个子数组</a:t>
            </a:r>
            <a:endParaRPr lang="en-US" altLang="zh-CN" smtClean="0"/>
          </a:p>
          <a:p>
            <a:pPr lvl="1"/>
            <a:r>
              <a:rPr lang="zh-CN" altLang="en-US" smtClean="0"/>
              <a:t>语法： </a:t>
            </a:r>
            <a:r>
              <a:rPr lang="en-US" altLang="zh-CN" smtClean="0"/>
              <a:t>arrObject.slice( start, [end]);</a:t>
            </a:r>
          </a:p>
          <a:p>
            <a:pPr lvl="1"/>
            <a:r>
              <a:rPr lang="zh-CN" altLang="en-US" smtClean="0"/>
              <a:t>参数</a:t>
            </a:r>
            <a:r>
              <a:rPr lang="en-US" altLang="zh-CN" smtClean="0"/>
              <a:t>start</a:t>
            </a:r>
            <a:r>
              <a:rPr lang="zh-CN" altLang="en-US" smtClean="0"/>
              <a:t>指定从哪个下标处开始选取；若取值为负数，则表示从尾部开始算起，如</a:t>
            </a:r>
            <a:r>
              <a:rPr lang="en-US" altLang="zh-CN" smtClean="0"/>
              <a:t>-1</a:t>
            </a:r>
            <a:r>
              <a:rPr lang="zh-CN" altLang="en-US" smtClean="0"/>
              <a:t>指最后一个元素，</a:t>
            </a:r>
            <a:r>
              <a:rPr lang="en-US" altLang="zh-CN" smtClean="0"/>
              <a:t>-2</a:t>
            </a:r>
            <a:r>
              <a:rPr lang="zh-CN" altLang="en-US" smtClean="0"/>
              <a:t>指倒数第二个元素</a:t>
            </a:r>
            <a:endParaRPr lang="en-US" altLang="zh-CN" smtClean="0"/>
          </a:p>
          <a:p>
            <a:pPr lvl="1"/>
            <a:r>
              <a:rPr lang="zh-CN" altLang="en-US" smtClean="0"/>
              <a:t>参数</a:t>
            </a:r>
            <a:r>
              <a:rPr lang="en-US" altLang="zh-CN" smtClean="0"/>
              <a:t>end</a:t>
            </a:r>
            <a:r>
              <a:rPr lang="zh-CN" altLang="en-US" smtClean="0"/>
              <a:t>指定结束处的下标</a:t>
            </a:r>
            <a:r>
              <a:rPr lang="en-US" altLang="zh-CN" smtClean="0"/>
              <a:t>(</a:t>
            </a:r>
            <a:r>
              <a:rPr lang="zh-CN" altLang="en-US" smtClean="0">
                <a:solidFill>
                  <a:srgbClr val="FFFF00"/>
                </a:solidFill>
              </a:rPr>
              <a:t>不包含</a:t>
            </a:r>
            <a:r>
              <a:rPr lang="en-US" altLang="zh-CN" smtClean="0"/>
              <a:t>)</a:t>
            </a:r>
            <a:r>
              <a:rPr lang="zh-CN" altLang="en-US" smtClean="0"/>
              <a:t>；可以省略或取负值</a:t>
            </a:r>
            <a:endParaRPr lang="en-US" altLang="zh-CN" dirty="0" smtClean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00100" y="4143380"/>
            <a:ext cx="6786610" cy="242889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arr1 = [10, 20, 30, 40, 50];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arr2 = arr1.slice(1, 4);		//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20,30,40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arr3 = arr1.slice(2);		//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30,40,50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arr4 = arr1.slice(-4, -2);	//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20,30</a:t>
            </a:r>
          </a:p>
          <a:p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console.log(arr1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);		//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现有数组元素不变</a:t>
            </a:r>
            <a:endParaRPr lang="en-US" altLang="zh-CN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修改数组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422475"/>
          </a:xfrm>
        </p:spPr>
        <p:txBody>
          <a:bodyPr/>
          <a:lstStyle/>
          <a:p>
            <a:r>
              <a:rPr lang="en-US" altLang="zh-CN" smtClean="0">
                <a:solidFill>
                  <a:srgbClr val="FFFF00"/>
                </a:solidFill>
              </a:rPr>
              <a:t>splice() </a:t>
            </a:r>
            <a:r>
              <a:rPr lang="zh-CN" altLang="en-US" smtClean="0"/>
              <a:t>从数组中删除一部分元素，并添加另一部分元素</a:t>
            </a:r>
            <a:endParaRPr lang="en-US" altLang="zh-CN" smtClean="0"/>
          </a:p>
          <a:p>
            <a:pPr lvl="1"/>
            <a:r>
              <a:rPr lang="zh-CN" altLang="en-US" smtClean="0"/>
              <a:t>语法： </a:t>
            </a:r>
            <a:r>
              <a:rPr lang="en-US" altLang="zh-CN" smtClean="0"/>
              <a:t>arrObject.splice(start, count, e1, e2, ... en);</a:t>
            </a:r>
          </a:p>
          <a:p>
            <a:pPr lvl="1"/>
            <a:r>
              <a:rPr lang="zh-CN" altLang="en-US" smtClean="0"/>
              <a:t>参数</a:t>
            </a:r>
            <a:r>
              <a:rPr lang="en-US" altLang="zh-CN" smtClean="0"/>
              <a:t>start</a:t>
            </a:r>
            <a:r>
              <a:rPr lang="zh-CN" altLang="en-US" smtClean="0"/>
              <a:t>：指定添加</a:t>
            </a:r>
            <a:r>
              <a:rPr lang="en-US" altLang="zh-CN" smtClean="0"/>
              <a:t>/</a:t>
            </a:r>
            <a:r>
              <a:rPr lang="zh-CN" altLang="en-US" smtClean="0"/>
              <a:t>删除的起始位置，可取负值</a:t>
            </a:r>
            <a:endParaRPr lang="en-US" altLang="zh-CN" smtClean="0"/>
          </a:p>
          <a:p>
            <a:pPr lvl="1"/>
            <a:r>
              <a:rPr lang="zh-CN" altLang="en-US" smtClean="0"/>
              <a:t>参数</a:t>
            </a:r>
            <a:r>
              <a:rPr lang="en-US" altLang="zh-CN" smtClean="0"/>
              <a:t>count</a:t>
            </a:r>
            <a:r>
              <a:rPr lang="zh-CN" altLang="en-US" smtClean="0"/>
              <a:t>：要删除的元素个数；</a:t>
            </a:r>
            <a:r>
              <a:rPr lang="en-US" altLang="zh-CN" smtClean="0"/>
              <a:t>0</a:t>
            </a:r>
            <a:r>
              <a:rPr lang="zh-CN" altLang="en-US" smtClean="0"/>
              <a:t>表不删除</a:t>
            </a:r>
            <a:endParaRPr lang="en-US" altLang="zh-CN" smtClean="0"/>
          </a:p>
          <a:p>
            <a:pPr lvl="1"/>
            <a:r>
              <a:rPr lang="en-US" altLang="zh-CN" smtClean="0"/>
              <a:t>e1,e2,...en</a:t>
            </a:r>
            <a:r>
              <a:rPr lang="zh-CN" altLang="en-US" smtClean="0"/>
              <a:t>：在</a:t>
            </a:r>
            <a:r>
              <a:rPr lang="en-US" altLang="zh-CN" smtClean="0"/>
              <a:t>start</a:t>
            </a:r>
            <a:r>
              <a:rPr lang="zh-CN" altLang="en-US" smtClean="0"/>
              <a:t>处新添加的项</a:t>
            </a:r>
            <a:endParaRPr lang="en-US" altLang="zh-CN" smtClean="0"/>
          </a:p>
          <a:p>
            <a:pPr lvl="1"/>
            <a:r>
              <a:rPr lang="zh-CN" altLang="en-US" smtClean="0"/>
              <a:t>返回被删除的项目；</a:t>
            </a:r>
            <a:r>
              <a:rPr lang="zh-CN" altLang="en-US" smtClean="0">
                <a:solidFill>
                  <a:srgbClr val="FFFF00"/>
                </a:solidFill>
              </a:rPr>
              <a:t>现有数组内容会改变</a:t>
            </a:r>
            <a:endParaRPr lang="en-US" altLang="zh-CN" smtClean="0">
              <a:solidFill>
                <a:srgbClr val="FFFF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71600" y="3954146"/>
            <a:ext cx="6786610" cy="264320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arr1 = [10, 20, 30, 40, 50];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//var arr2 = arr1.splice(2, 0, 21,22,23);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//var arr2 = arr1.splice(2, 2, 21,22,23);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//var arr2 = arr1.splice(2, 2, [91,92,93]);</a:t>
            </a:r>
          </a:p>
          <a:p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arr1 );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arr2 );</a:t>
            </a:r>
            <a:endParaRPr lang="en-US" altLang="zh-CN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8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67544" y="2864892"/>
            <a:ext cx="1800200" cy="564108"/>
          </a:xfrm>
          <a:prstGeom prst="roundRect">
            <a:avLst/>
          </a:prstGeom>
          <a:solidFill>
            <a:srgbClr val="DC1F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创建和访问数组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2928926" y="1504722"/>
            <a:ext cx="2219489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什么是数组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箭头连接符 131"/>
          <p:cNvCxnSpPr>
            <a:stCxn id="11" idx="3"/>
            <a:endCxn id="105" idx="1"/>
          </p:cNvCxnSpPr>
          <p:nvPr/>
        </p:nvCxnSpPr>
        <p:spPr>
          <a:xfrm flipV="1">
            <a:off x="2267744" y="1684722"/>
            <a:ext cx="661182" cy="1462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78"/>
          <p:cNvGrpSpPr/>
          <p:nvPr/>
        </p:nvGrpSpPr>
        <p:grpSpPr>
          <a:xfrm>
            <a:off x="251520" y="548680"/>
            <a:ext cx="2531550" cy="695586"/>
            <a:chOff x="179512" y="-57376"/>
            <a:chExt cx="2531550" cy="695586"/>
          </a:xfrm>
        </p:grpSpPr>
        <p:sp>
          <p:nvSpPr>
            <p:cNvPr id="88" name="标题 1"/>
            <p:cNvSpPr txBox="1">
              <a:spLocks/>
            </p:cNvSpPr>
            <p:nvPr/>
          </p:nvSpPr>
          <p:spPr>
            <a:xfrm>
              <a:off x="179512" y="-57376"/>
              <a:ext cx="2531550" cy="647856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r>
                <a:rPr lang="zh-CN" altLang="en-US" sz="2400" b="1" smtClean="0"/>
                <a:t>创建和访问数组</a:t>
              </a:r>
              <a:endParaRPr lang="zh-CN" altLang="en-US" sz="2400" b="1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323528" y="518688"/>
              <a:ext cx="2304256" cy="119522"/>
            </a:xfrm>
            <a:prstGeom prst="roundRect">
              <a:avLst/>
            </a:prstGeom>
            <a:solidFill>
              <a:srgbClr val="DC1F26"/>
            </a:solidFill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2928926" y="2141286"/>
            <a:ext cx="2219489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数组的定义和初始化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stCxn id="11" idx="3"/>
            <a:endCxn id="18" idx="1"/>
          </p:cNvCxnSpPr>
          <p:nvPr/>
        </p:nvCxnSpPr>
        <p:spPr>
          <a:xfrm flipV="1">
            <a:off x="2267744" y="2321286"/>
            <a:ext cx="661182" cy="8256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5275939" y="5418401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遍历数组元素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275939" y="5877312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... in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声明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928926" y="4495966"/>
            <a:ext cx="2219489" cy="360000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访问数组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stCxn id="11" idx="3"/>
            <a:endCxn id="17" idx="1"/>
          </p:cNvCxnSpPr>
          <p:nvPr/>
        </p:nvCxnSpPr>
        <p:spPr>
          <a:xfrm>
            <a:off x="2267744" y="3146946"/>
            <a:ext cx="661182" cy="15290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5286380" y="213285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定义一维数组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286380" y="2591488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初始化数组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286380" y="4503947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访问数组元素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5286380" y="4962579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获取数组的长度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286380" y="1500174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什么是数组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286380" y="3933096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ull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286380" y="3063851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数组是引用类型的对象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286380" y="3486175"/>
            <a:ext cx="3688549" cy="360000"/>
          </a:xfrm>
          <a:prstGeom prst="roundRect">
            <a:avLst/>
          </a:prstGeom>
          <a:solidFill>
            <a:srgbClr val="231F2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5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倒转数组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000548"/>
          </a:xfrm>
        </p:spPr>
        <p:txBody>
          <a:bodyPr/>
          <a:lstStyle/>
          <a:p>
            <a:r>
              <a:rPr lang="en-US" altLang="zh-CN" smtClean="0">
                <a:solidFill>
                  <a:srgbClr val="FFFF00"/>
                </a:solidFill>
              </a:rPr>
              <a:t>reverse() </a:t>
            </a:r>
            <a:r>
              <a:rPr lang="zh-CN" altLang="en-US" smtClean="0"/>
              <a:t>颠倒数组中元素的顺序</a:t>
            </a:r>
            <a:endParaRPr lang="en-US" altLang="zh-CN" smtClean="0"/>
          </a:p>
          <a:p>
            <a:pPr lvl="1"/>
            <a:r>
              <a:rPr lang="zh-CN" altLang="en-US" smtClean="0"/>
              <a:t>语法：</a:t>
            </a:r>
            <a:r>
              <a:rPr lang="en-US" altLang="zh-CN" smtClean="0"/>
              <a:t>arrObject.reverse();</a:t>
            </a:r>
          </a:p>
          <a:p>
            <a:pPr lvl="1"/>
            <a:r>
              <a:rPr lang="zh-CN" altLang="en-US" smtClean="0">
                <a:solidFill>
                  <a:srgbClr val="FFFF00"/>
                </a:solidFill>
              </a:rPr>
              <a:t>现有数组内容会改变</a:t>
            </a:r>
            <a:endParaRPr lang="en-US" altLang="zh-CN" smtClean="0">
              <a:solidFill>
                <a:srgbClr val="FFFF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71538" y="2857496"/>
            <a:ext cx="6786610" cy="17145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arr1 = [10, 20, 30, 40, 50];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arr1.reverse();</a:t>
            </a:r>
          </a:p>
          <a:p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arr1 );</a:t>
            </a:r>
          </a:p>
        </p:txBody>
      </p:sp>
    </p:spTree>
    <p:extLst>
      <p:ext uri="{BB962C8B-B14F-4D97-AF65-F5344CB8AC3E}">
        <p14:creationId xmlns:p14="http://schemas.microsoft.com/office/powerpoint/2010/main" val="321600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使用数组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参见：</a:t>
            </a:r>
            <a:r>
              <a:rPr lang="en-US" altLang="zh-CN" dirty="0" smtClean="0"/>
              <a:t>TTS </a:t>
            </a:r>
            <a:r>
              <a:rPr lang="en-US" altLang="zh-CN" dirty="0"/>
              <a:t>COOKBOOK </a:t>
            </a:r>
            <a:r>
              <a:rPr lang="en-US" altLang="zh-CN" dirty="0" smtClean="0"/>
              <a:t>】</a:t>
            </a:r>
          </a:p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 smtClean="0"/>
              <a:t>、使用两数组分别保存备选的国家和选中的国家。并执行如下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种操作：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1. </a:t>
            </a:r>
            <a:r>
              <a:rPr lang="zh-CN" altLang="en-US" dirty="0" smtClean="0"/>
              <a:t>将备选国家全部移入选中的国家数组中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2. </a:t>
            </a:r>
            <a:r>
              <a:rPr lang="zh-CN" altLang="en-US" dirty="0" smtClean="0"/>
              <a:t>将选中国家全部移回备选国家数组中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3. </a:t>
            </a:r>
            <a:r>
              <a:rPr lang="zh-CN" altLang="en-US" dirty="0" smtClean="0"/>
              <a:t>从备选国家中，选择任意一个国家，移入选中国家列表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4. </a:t>
            </a:r>
            <a:r>
              <a:rPr lang="zh-CN" altLang="en-US" dirty="0" smtClean="0"/>
              <a:t>从选中国家中，选择任意一个国家，移回备选国家</a:t>
            </a:r>
            <a:r>
              <a:rPr lang="zh-CN" altLang="en-US" smtClean="0"/>
              <a:t>列表。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274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数组排序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880789"/>
          </a:xfrm>
        </p:spPr>
        <p:txBody>
          <a:bodyPr/>
          <a:lstStyle/>
          <a:p>
            <a:r>
              <a:rPr lang="en-US" altLang="zh-CN" smtClean="0">
                <a:solidFill>
                  <a:srgbClr val="FFFF00"/>
                </a:solidFill>
              </a:rPr>
              <a:t>sort( ) </a:t>
            </a:r>
            <a:r>
              <a:rPr lang="zh-CN" altLang="en-US" smtClean="0"/>
              <a:t>用于对数组中元素</a:t>
            </a:r>
            <a:r>
              <a:rPr lang="zh-CN" altLang="en-US"/>
              <a:t>由小到大</a:t>
            </a:r>
            <a:r>
              <a:rPr lang="zh-CN" altLang="en-US" smtClean="0"/>
              <a:t>进行排序</a:t>
            </a:r>
            <a:endParaRPr lang="en-US" altLang="zh-CN" smtClean="0"/>
          </a:p>
          <a:p>
            <a:pPr lvl="1"/>
            <a:r>
              <a:rPr lang="zh-CN" altLang="en-US" smtClean="0"/>
              <a:t>语法：</a:t>
            </a:r>
            <a:r>
              <a:rPr lang="en-US" altLang="zh-CN" smtClean="0"/>
              <a:t>arrObject.sort( [sortby] );</a:t>
            </a:r>
          </a:p>
          <a:p>
            <a:pPr lvl="1"/>
            <a:r>
              <a:rPr lang="zh-CN" altLang="en-US" smtClean="0"/>
              <a:t>若未指定参数，则按元素的</a:t>
            </a:r>
            <a:r>
              <a:rPr lang="en-US" altLang="zh-CN" smtClean="0"/>
              <a:t>Unicode</a:t>
            </a:r>
            <a:r>
              <a:rPr lang="zh-CN" altLang="en-US" smtClean="0"/>
              <a:t>码排序；也可以指定</a:t>
            </a:r>
            <a:r>
              <a:rPr lang="zh-CN" altLang="en-US"/>
              <a:t>元素</a:t>
            </a:r>
            <a:r>
              <a:rPr lang="zh-CN" altLang="en-US" smtClean="0"/>
              <a:t>比较函数</a:t>
            </a:r>
            <a:r>
              <a:rPr lang="en-US" altLang="zh-CN" smtClean="0"/>
              <a:t>sortby</a:t>
            </a:r>
            <a:r>
              <a:rPr lang="zh-CN" altLang="en-US" smtClean="0"/>
              <a:t>，按其返回的正负值作排序的依据。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FF00"/>
                </a:solidFill>
              </a:rPr>
              <a:t>现有数组内容会改变</a:t>
            </a:r>
            <a:endParaRPr lang="en-US" altLang="zh-CN" smtClean="0">
              <a:solidFill>
                <a:srgbClr val="FFFF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53742" y="3452370"/>
            <a:ext cx="6786610" cy="292895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arr1 = [10, 90, 30, 50, 40];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arr1.sort();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arr1 );</a:t>
            </a:r>
          </a:p>
          <a:p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arr2 = [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'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中文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'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, 'aa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'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, 'ab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'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, 'AA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'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, 'AB', 1, 2];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arr2.sort();</a:t>
            </a:r>
          </a:p>
          <a:p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console.log( 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arr2 );</a:t>
            </a:r>
          </a:p>
        </p:txBody>
      </p:sp>
    </p:spTree>
    <p:extLst>
      <p:ext uri="{BB962C8B-B14F-4D97-AF65-F5344CB8AC3E}">
        <p14:creationId xmlns:p14="http://schemas.microsoft.com/office/powerpoint/2010/main" val="223469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r>
              <a:rPr lang="zh-CN" altLang="en-US" dirty="0"/>
              <a:t>排序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dirty="0" smtClean="0"/>
              <a:t>COOKBOOK】</a:t>
            </a:r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定义函数，在页面创建一个按钮。反复单击按钮，</a:t>
            </a:r>
            <a:r>
              <a:rPr lang="zh-CN" altLang="en-US" dirty="0"/>
              <a:t>交替输出数组升序</a:t>
            </a:r>
            <a:r>
              <a:rPr lang="zh-CN" altLang="en-US" dirty="0" smtClean="0"/>
              <a:t>或降序排列的结果。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要求：升序时，显示向上箭头；降序时，显示向下箭头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5472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进出栈操作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35531"/>
          </a:xfrm>
        </p:spPr>
        <p:txBody>
          <a:bodyPr/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可以按照标准的“栈式操作”访问数组</a:t>
            </a:r>
            <a:endParaRPr lang="en-US" altLang="zh-CN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1747180" y="2714620"/>
            <a:ext cx="2571768" cy="3286148"/>
            <a:chOff x="2285984" y="2643182"/>
            <a:chExt cx="2571768" cy="3286148"/>
          </a:xfrm>
        </p:grpSpPr>
        <p:sp>
          <p:nvSpPr>
            <p:cNvPr id="5" name="L 形 4"/>
            <p:cNvSpPr/>
            <p:nvPr/>
          </p:nvSpPr>
          <p:spPr>
            <a:xfrm>
              <a:off x="2285984" y="2643182"/>
              <a:ext cx="1285884" cy="3286148"/>
            </a:xfrm>
            <a:prstGeom prst="corner">
              <a:avLst>
                <a:gd name="adj1" fmla="val 19089"/>
                <a:gd name="adj2" fmla="val 168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L 形 7"/>
            <p:cNvSpPr/>
            <p:nvPr/>
          </p:nvSpPr>
          <p:spPr>
            <a:xfrm flipH="1">
              <a:off x="3571868" y="2643182"/>
              <a:ext cx="1285884" cy="3286148"/>
            </a:xfrm>
            <a:prstGeom prst="corner">
              <a:avLst>
                <a:gd name="adj1" fmla="val 19089"/>
                <a:gd name="adj2" fmla="val 168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2032932" y="5072074"/>
            <a:ext cx="2000264" cy="5715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chemeClr val="tx1"/>
                </a:solidFill>
              </a:rPr>
              <a:t>obj1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032932" y="4429132"/>
            <a:ext cx="2000264" cy="5715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chemeClr val="tx1"/>
                </a:solidFill>
              </a:rPr>
              <a:t>obj2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032932" y="3786190"/>
            <a:ext cx="2000264" cy="5715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chemeClr val="tx1"/>
                </a:solidFill>
              </a:rPr>
              <a:t>obj3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5" name="上弧形箭头 14"/>
          <p:cNvSpPr/>
          <p:nvPr/>
        </p:nvSpPr>
        <p:spPr>
          <a:xfrm rot="728901">
            <a:off x="909641" y="2048320"/>
            <a:ext cx="1928826" cy="1071570"/>
          </a:xfrm>
          <a:prstGeom prst="curvedDownArrow">
            <a:avLst>
              <a:gd name="adj1" fmla="val 25000"/>
              <a:gd name="adj2" fmla="val 5365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mtClean="0">
                <a:solidFill>
                  <a:srgbClr val="FFFF00"/>
                </a:solidFill>
              </a:rPr>
              <a:t>入栈</a:t>
            </a:r>
            <a:endParaRPr lang="zh-CN" altLang="en-US" sz="2800" b="1">
              <a:solidFill>
                <a:srgbClr val="FFFF00"/>
              </a:solidFill>
            </a:endParaRPr>
          </a:p>
        </p:txBody>
      </p:sp>
      <p:sp>
        <p:nvSpPr>
          <p:cNvPr id="17" name="上弧形箭头 16"/>
          <p:cNvSpPr/>
          <p:nvPr/>
        </p:nvSpPr>
        <p:spPr>
          <a:xfrm rot="20796500">
            <a:off x="3481409" y="1994723"/>
            <a:ext cx="1928826" cy="1071570"/>
          </a:xfrm>
          <a:prstGeom prst="curvedDownArrow">
            <a:avLst>
              <a:gd name="adj1" fmla="val 25000"/>
              <a:gd name="adj2" fmla="val 53653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mtClean="0">
                <a:solidFill>
                  <a:srgbClr val="FFFF00"/>
                </a:solidFill>
              </a:rPr>
              <a:t>出栈</a:t>
            </a:r>
            <a:endParaRPr lang="zh-CN" altLang="en-US" sz="2800" b="1">
              <a:solidFill>
                <a:srgbClr val="FFFF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08104" y="3143248"/>
            <a:ext cx="3350176" cy="2857520"/>
          </a:xfrm>
          <a:prstGeom prst="rect">
            <a:avLst/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(Stack)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：属于典型的“后进先出”型数据结构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(push)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：在栈顶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数组尾部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添加新元素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(pop)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：弹出栈顶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数组尾部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263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进出栈操作（续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564053"/>
          </a:xfrm>
        </p:spPr>
        <p:txBody>
          <a:bodyPr/>
          <a:lstStyle/>
          <a:p>
            <a:r>
              <a:rPr lang="en-US" altLang="zh-CN" smtClean="0">
                <a:solidFill>
                  <a:srgbClr val="FFFF00"/>
                </a:solidFill>
              </a:rPr>
              <a:t>push() </a:t>
            </a:r>
            <a:r>
              <a:rPr lang="zh-CN" altLang="en-US" smtClean="0"/>
              <a:t>入栈，在栈顶</a:t>
            </a:r>
            <a:r>
              <a:rPr lang="en-US" altLang="zh-CN" smtClean="0"/>
              <a:t>(</a:t>
            </a:r>
            <a:r>
              <a:rPr lang="zh-CN" altLang="en-US" smtClean="0"/>
              <a:t>数组尾部</a:t>
            </a:r>
            <a:r>
              <a:rPr lang="en-US" altLang="zh-CN" smtClean="0"/>
              <a:t>)</a:t>
            </a:r>
            <a:r>
              <a:rPr lang="zh-CN" altLang="en-US" smtClean="0"/>
              <a:t>添加指定的元素，并返回新的长度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>
                <a:solidFill>
                  <a:srgbClr val="FFFF00"/>
                </a:solidFill>
              </a:rPr>
              <a:t>pop() </a:t>
            </a:r>
            <a:r>
              <a:rPr lang="zh-CN" altLang="en-US" smtClean="0"/>
              <a:t>出栈，删除并返回栈顶</a:t>
            </a:r>
            <a:r>
              <a:rPr lang="en-US" altLang="zh-CN" smtClean="0"/>
              <a:t>(</a:t>
            </a:r>
            <a:r>
              <a:rPr lang="zh-CN" altLang="en-US" smtClean="0"/>
              <a:t>数组尾部</a:t>
            </a:r>
            <a:r>
              <a:rPr lang="en-US" altLang="zh-CN" smtClean="0"/>
              <a:t>)</a:t>
            </a:r>
            <a:r>
              <a:rPr lang="zh-CN" altLang="en-US" smtClean="0"/>
              <a:t>的元素</a:t>
            </a:r>
            <a:endParaRPr lang="en-US" altLang="zh-CN" dirty="0" smtClean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57224" y="2002520"/>
            <a:ext cx="6786610" cy="17145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arr1 = [10, 20];</a:t>
            </a:r>
          </a:p>
          <a:p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len = arr1.push( 30 );	      //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10,20,30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len = arr1.push( 40, 50 );	      //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10,20,30,40,50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857224" y="4581128"/>
            <a:ext cx="6786610" cy="17145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top = arr1.pop();	      //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10,20,30,40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top = arr1.pop();		      //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10,20,30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top = arr1.pop();       	      //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10,20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81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进出栈操作（续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529923"/>
          </a:xfrm>
        </p:spPr>
        <p:txBody>
          <a:bodyPr/>
          <a:lstStyle/>
          <a:p>
            <a:r>
              <a:rPr lang="zh-CN" altLang="en-US" smtClean="0"/>
              <a:t>除了</a:t>
            </a:r>
            <a:r>
              <a:rPr lang="en-US" altLang="zh-CN" smtClean="0"/>
              <a:t>push()</a:t>
            </a:r>
            <a:r>
              <a:rPr lang="zh-CN" altLang="en-US" smtClean="0"/>
              <a:t>和</a:t>
            </a:r>
            <a:r>
              <a:rPr lang="en-US" altLang="zh-CN" smtClean="0"/>
              <a:t>pop()</a:t>
            </a:r>
            <a:r>
              <a:rPr lang="zh-CN" altLang="en-US" smtClean="0"/>
              <a:t>外，</a:t>
            </a:r>
            <a:r>
              <a:rPr lang="en-US" altLang="zh-CN" smtClean="0"/>
              <a:t>Array</a:t>
            </a:r>
            <a:r>
              <a:rPr lang="zh-CN" altLang="en-US" smtClean="0"/>
              <a:t>对象还专门提供了</a:t>
            </a:r>
            <a:r>
              <a:rPr lang="en-US" altLang="zh-CN" smtClean="0"/>
              <a:t>shift()</a:t>
            </a:r>
            <a:r>
              <a:rPr lang="zh-CN" altLang="en-US" smtClean="0"/>
              <a:t>和</a:t>
            </a:r>
            <a:r>
              <a:rPr lang="en-US" altLang="zh-CN" smtClean="0"/>
              <a:t>unshift()</a:t>
            </a:r>
            <a:r>
              <a:rPr lang="zh-CN" altLang="en-US" smtClean="0"/>
              <a:t>方法，专用于从数组头部增减元素。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57224" y="2218544"/>
            <a:ext cx="6786610" cy="17145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arr1 = [10, 20];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在数组头部添加新的元素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len = arr1.unshift( 30 );	      //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30,10,20</a:t>
            </a: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len = arr1.unshift( 40, 50 );    //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40,50,30,10,20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857224" y="4581128"/>
            <a:ext cx="6786610" cy="17145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//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删除数组头部的元素并返回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var head = arr1.shift();	      //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50,30,10,20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head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arr1.shift();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	      //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30,10,20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head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= arr1.shift();       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	      //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10,20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72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数组操作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参见 </a:t>
            </a:r>
            <a:r>
              <a:rPr lang="en-US" altLang="zh-CN" smtClean="0"/>
              <a:t>COOKBOOK】</a:t>
            </a:r>
          </a:p>
          <a:p>
            <a:endParaRPr lang="en-US" altLang="zh-CN" dirty="0" smtClean="0"/>
          </a:p>
          <a:p>
            <a:pPr lvl="1"/>
            <a:r>
              <a:rPr lang="zh-CN" altLang="en-US"/>
              <a:t>创建一个函数，接收一个十进制的整数，返回其对应的二进制数表示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071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总结和答疑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9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8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什么是数组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416320"/>
          </a:xfrm>
        </p:spPr>
        <p:txBody>
          <a:bodyPr/>
          <a:lstStyle/>
          <a:p>
            <a:r>
              <a:rPr lang="zh-CN" altLang="en-US" dirty="0" smtClean="0"/>
              <a:t>程序 </a:t>
            </a:r>
            <a:r>
              <a:rPr lang="en-US" altLang="zh-CN" smtClean="0"/>
              <a:t>= </a:t>
            </a:r>
            <a:r>
              <a:rPr lang="zh-CN" altLang="en-US" smtClean="0"/>
              <a:t>数据 </a:t>
            </a:r>
            <a:r>
              <a:rPr lang="en-US" altLang="zh-CN" smtClean="0"/>
              <a:t>+ </a:t>
            </a:r>
            <a:r>
              <a:rPr lang="zh-CN" altLang="en-US" smtClean="0"/>
              <a:t>算法；</a:t>
            </a:r>
            <a:endParaRPr lang="en-US" altLang="zh-CN" dirty="0" smtClean="0"/>
          </a:p>
          <a:p>
            <a:r>
              <a:rPr lang="zh-CN" altLang="en-US" dirty="0" smtClean="0"/>
              <a:t>前面学习的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if-else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、循环解决的都是流程问题，即算法问题。</a:t>
            </a:r>
            <a:endParaRPr lang="en-US" altLang="zh-CN" dirty="0" smtClean="0"/>
          </a:p>
          <a:p>
            <a:r>
              <a:rPr lang="zh-CN" altLang="en-US" dirty="0" smtClean="0"/>
              <a:t>所</a:t>
            </a:r>
            <a:r>
              <a:rPr lang="zh-CN" altLang="en-US" dirty="0"/>
              <a:t>谓</a:t>
            </a:r>
            <a:r>
              <a:rPr lang="zh-CN" altLang="en-US" dirty="0" smtClean="0"/>
              <a:t>数据结</a:t>
            </a:r>
            <a:r>
              <a:rPr lang="zh-CN" altLang="en-US" smtClean="0"/>
              <a:t>构，就</a:t>
            </a:r>
            <a:r>
              <a:rPr lang="zh-CN" altLang="en-US" dirty="0" smtClean="0"/>
              <a:t>是把</a:t>
            </a:r>
            <a:r>
              <a:rPr lang="zh-CN" altLang="en-US" smtClean="0"/>
              <a:t>数据与数据间的关系按</a:t>
            </a:r>
            <a:r>
              <a:rPr lang="zh-CN" altLang="en-US" dirty="0" smtClean="0"/>
              <a:t>照特</a:t>
            </a:r>
            <a:r>
              <a:rPr lang="zh-CN" altLang="en-US" smtClean="0"/>
              <a:t>定的结</a:t>
            </a:r>
            <a:r>
              <a:rPr lang="zh-CN" altLang="en-US" dirty="0" smtClean="0"/>
              <a:t>构来</a:t>
            </a:r>
            <a:r>
              <a:rPr lang="zh-CN" altLang="en-US" smtClean="0"/>
              <a:t>保存。设</a:t>
            </a:r>
            <a:r>
              <a:rPr lang="zh-CN" altLang="en-US" dirty="0" smtClean="0"/>
              <a:t>计合理的数据结构是解决问题的前提。</a:t>
            </a:r>
            <a:endParaRPr lang="en-US" altLang="zh-CN" dirty="0" smtClean="0"/>
          </a:p>
          <a:p>
            <a:r>
              <a:rPr lang="zh-CN" altLang="en-US" smtClean="0"/>
              <a:t>数组</a:t>
            </a:r>
            <a:r>
              <a:rPr lang="en-US" altLang="zh-CN" smtClean="0"/>
              <a:t>(Array)</a:t>
            </a:r>
            <a:r>
              <a:rPr lang="zh-CN" altLang="en-US" smtClean="0"/>
              <a:t>，就是一种很常用的保存批量数据的数</a:t>
            </a:r>
            <a:r>
              <a:rPr lang="zh-CN" altLang="en-US" dirty="0" smtClean="0"/>
              <a:t>据结构。</a:t>
            </a:r>
            <a:endParaRPr lang="en-US" altLang="zh-CN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2195735" y="4293096"/>
            <a:ext cx="4032449" cy="2232248"/>
            <a:chOff x="3724044" y="2690806"/>
            <a:chExt cx="5122699" cy="3490561"/>
          </a:xfrm>
        </p:grpSpPr>
        <p:sp>
          <p:nvSpPr>
            <p:cNvPr id="4" name="文本框 3"/>
            <p:cNvSpPr txBox="1"/>
            <p:nvPr/>
          </p:nvSpPr>
          <p:spPr>
            <a:xfrm>
              <a:off x="4852449" y="3914942"/>
              <a:ext cx="2664296" cy="1203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 smtClean="0">
                  <a:latin typeface="Narkisim" panose="020E0502050101010101" pitchFamily="34" charset="-79"/>
                  <a:cs typeface="Narkisim" panose="020E0502050101010101" pitchFamily="34" charset="-79"/>
                </a:rPr>
                <a:t>DATA</a:t>
              </a:r>
              <a:endParaRPr lang="zh-CN" altLang="en-US" sz="4400" dirty="0">
                <a:latin typeface="Narkisim" panose="020E0502050101010101" pitchFamily="34" charset="-79"/>
                <a:cs typeface="Narkisim" panose="020E0502050101010101" pitchFamily="34" charset="-79"/>
              </a:endParaRPr>
            </a:p>
          </p:txBody>
        </p:sp>
        <p:sp>
          <p:nvSpPr>
            <p:cNvPr id="7" name="椭圆形标注 6"/>
            <p:cNvSpPr/>
            <p:nvPr/>
          </p:nvSpPr>
          <p:spPr>
            <a:xfrm>
              <a:off x="7108421" y="2690806"/>
              <a:ext cx="1738322" cy="1072691"/>
            </a:xfrm>
            <a:prstGeom prst="wedgeEllipseCallout">
              <a:avLst>
                <a:gd name="adj1" fmla="val -40989"/>
                <a:gd name="adj2" fmla="val 64103"/>
              </a:avLst>
            </a:prstGeom>
            <a:solidFill>
              <a:srgbClr val="DC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</a:t>
              </a:r>
              <a:r>
                <a:rPr lang="en-US" altLang="zh-CN" sz="16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5K</a:t>
              </a:r>
              <a:r>
                <a:rPr lang="zh-CN" altLang="en-US" sz="16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个随机数</a:t>
              </a:r>
              <a:endPara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形标注 7"/>
            <p:cNvSpPr/>
            <p:nvPr/>
          </p:nvSpPr>
          <p:spPr>
            <a:xfrm>
              <a:off x="3724044" y="2906830"/>
              <a:ext cx="1696927" cy="1008112"/>
            </a:xfrm>
            <a:prstGeom prst="wedgeEllipseCallout">
              <a:avLst>
                <a:gd name="adj1" fmla="val 37915"/>
                <a:gd name="adj2" fmla="val 57645"/>
              </a:avLst>
            </a:prstGeom>
            <a:solidFill>
              <a:srgbClr val="DC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个考试成绩</a:t>
              </a:r>
            </a:p>
          </p:txBody>
        </p:sp>
        <p:sp>
          <p:nvSpPr>
            <p:cNvPr id="9" name="椭圆形标注 8"/>
            <p:cNvSpPr/>
            <p:nvPr/>
          </p:nvSpPr>
          <p:spPr>
            <a:xfrm>
              <a:off x="6156175" y="5229202"/>
              <a:ext cx="2131312" cy="952165"/>
            </a:xfrm>
            <a:prstGeom prst="wedgeEllipseCallout">
              <a:avLst>
                <a:gd name="adj1" fmla="val -38831"/>
                <a:gd name="adj2" fmla="val -67094"/>
              </a:avLst>
            </a:prstGeom>
            <a:solidFill>
              <a:srgbClr val="DC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1W</a:t>
              </a:r>
              <a:r>
                <a:rPr lang="zh-CN" altLang="en-US" sz="16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个账号</a:t>
              </a:r>
              <a:endPara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99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</a:t>
            </a:r>
            <a:r>
              <a:rPr lang="zh-CN" altLang="en-US" smtClean="0"/>
              <a:t>是数组（续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416320"/>
          </a:xfrm>
        </p:spPr>
        <p:txBody>
          <a:bodyPr/>
          <a:lstStyle/>
          <a:p>
            <a:r>
              <a:rPr lang="zh-CN" altLang="en-US" smtClean="0"/>
              <a:t>多个元素</a:t>
            </a:r>
            <a:r>
              <a:rPr lang="zh-CN" altLang="en-US" dirty="0" smtClean="0"/>
              <a:t>组成</a:t>
            </a:r>
            <a:r>
              <a:rPr lang="zh-CN" altLang="en-US" smtClean="0"/>
              <a:t>的集合</a:t>
            </a:r>
            <a:r>
              <a:rPr lang="en-US" altLang="zh-CN" smtClean="0"/>
              <a:t>——</a:t>
            </a:r>
            <a:r>
              <a:rPr lang="zh-CN" altLang="en-US" smtClean="0"/>
              <a:t>在一个变量名中存储多个值。</a:t>
            </a:r>
            <a:endParaRPr lang="en-US" altLang="zh-CN" smtClean="0"/>
          </a:p>
          <a:p>
            <a:r>
              <a:rPr lang="en-US" altLang="zh-CN" smtClean="0"/>
              <a:t>JS</a:t>
            </a:r>
            <a:r>
              <a:rPr lang="zh-CN" altLang="en-US" smtClean="0"/>
              <a:t>数组</a:t>
            </a:r>
            <a:r>
              <a:rPr lang="zh-CN" altLang="en-US"/>
              <a:t>中</a:t>
            </a:r>
            <a:r>
              <a:rPr lang="zh-CN" altLang="en-US" smtClean="0"/>
              <a:t>元素的数据类型可以相同，也可以不同。</a:t>
            </a:r>
            <a:endParaRPr lang="en-US" altLang="zh-CN" dirty="0" smtClean="0"/>
          </a:p>
          <a:p>
            <a:r>
              <a:rPr lang="zh-CN" altLang="en-US" dirty="0" smtClean="0"/>
              <a:t>元素按线性顺序排列。所谓线性</a:t>
            </a:r>
            <a:r>
              <a:rPr lang="zh-CN" altLang="en-US" smtClean="0"/>
              <a:t>顺序指</a:t>
            </a:r>
            <a:r>
              <a:rPr lang="zh-CN" altLang="en-US" dirty="0" smtClean="0"/>
              <a:t>除第一个元素外，每一个元素都有唯一的前驱元素；除最后一个元素外，每一个元素都有唯一的后继元素（“一个跟一个”）</a:t>
            </a:r>
            <a:endParaRPr lang="en-US" altLang="zh-CN" dirty="0" smtClean="0"/>
          </a:p>
          <a:p>
            <a:r>
              <a:rPr lang="zh-CN" altLang="en-US" dirty="0" smtClean="0"/>
              <a:t>可以通过元素所在位置的顺序号</a:t>
            </a:r>
            <a:r>
              <a:rPr lang="zh-CN" altLang="en-US" dirty="0"/>
              <a:t>（</a:t>
            </a:r>
            <a:r>
              <a:rPr lang="zh-CN" altLang="en-US" dirty="0" smtClean="0"/>
              <a:t>下标</a:t>
            </a:r>
            <a:r>
              <a:rPr lang="zh-CN" altLang="en-US" dirty="0"/>
              <a:t>）</a:t>
            </a:r>
            <a:r>
              <a:rPr lang="zh-CN" altLang="en-US" dirty="0" smtClean="0"/>
              <a:t>做标识来访问每一个元素（下标从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开始，最大到元素个数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4" name="组合 21"/>
          <p:cNvGrpSpPr/>
          <p:nvPr/>
        </p:nvGrpSpPr>
        <p:grpSpPr>
          <a:xfrm>
            <a:off x="1549374" y="4594858"/>
            <a:ext cx="6094460" cy="1191596"/>
            <a:chOff x="1285852" y="3677564"/>
            <a:chExt cx="4303520" cy="1039088"/>
          </a:xfrm>
          <a:solidFill>
            <a:srgbClr val="231F20"/>
          </a:solidFill>
          <a:effectLst>
            <a:outerShdw sx="1000" sy="1000" algn="ctr" rotWithShape="0">
              <a:srgbClr val="000000"/>
            </a:outerShdw>
            <a:reflection endPos="0" dir="5400000" sy="-100000" algn="bl" rotWithShape="0"/>
          </a:effectLst>
        </p:grpSpPr>
        <p:grpSp>
          <p:nvGrpSpPr>
            <p:cNvPr id="5" name="组合 9"/>
            <p:cNvGrpSpPr/>
            <p:nvPr/>
          </p:nvGrpSpPr>
          <p:grpSpPr>
            <a:xfrm>
              <a:off x="1285852" y="4111010"/>
              <a:ext cx="3586266" cy="605642"/>
              <a:chOff x="807522" y="3170711"/>
              <a:chExt cx="2968830" cy="605642"/>
            </a:xfrm>
            <a:grpFill/>
          </p:grpSpPr>
          <p:sp>
            <p:nvSpPr>
              <p:cNvPr id="11" name="矩形 10"/>
              <p:cNvSpPr/>
              <p:nvPr/>
            </p:nvSpPr>
            <p:spPr>
              <a:xfrm>
                <a:off x="807522" y="3170712"/>
                <a:ext cx="593766" cy="605641"/>
              </a:xfrm>
              <a:prstGeom prst="rect">
                <a:avLst/>
              </a:prstGeom>
              <a:grpFill/>
              <a:ln w="12700">
                <a:solidFill>
                  <a:srgbClr val="F9FA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smtClean="0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rPr>
                  <a:t>95</a:t>
                </a:r>
                <a:endParaRPr lang="zh-CN" altLang="en-US" sz="2400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01288" y="3170712"/>
                <a:ext cx="593766" cy="605641"/>
              </a:xfrm>
              <a:prstGeom prst="rect">
                <a:avLst/>
              </a:prstGeom>
              <a:grpFill/>
              <a:ln w="12700">
                <a:solidFill>
                  <a:srgbClr val="F9FA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smtClean="0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rPr>
                  <a:t>87</a:t>
                </a:r>
                <a:endParaRPr lang="zh-CN" altLang="en-US" sz="2400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995054" y="3170711"/>
                <a:ext cx="593766" cy="605641"/>
              </a:xfrm>
              <a:prstGeom prst="rect">
                <a:avLst/>
              </a:prstGeom>
              <a:grpFill/>
              <a:ln w="12700">
                <a:solidFill>
                  <a:srgbClr val="F9FA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smtClean="0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rPr>
                  <a:t>79</a:t>
                </a:r>
                <a:endParaRPr lang="zh-CN" altLang="en-US" sz="2400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588820" y="3170712"/>
                <a:ext cx="1187532" cy="605641"/>
              </a:xfrm>
              <a:prstGeom prst="rect">
                <a:avLst/>
              </a:prstGeom>
              <a:grpFill/>
              <a:ln w="12700">
                <a:solidFill>
                  <a:srgbClr val="F9FA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rPr>
                  <a:t>… … …</a:t>
                </a:r>
                <a:endParaRPr lang="zh-CN" altLang="en-US" sz="2400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" name="组合 15"/>
            <p:cNvGrpSpPr/>
            <p:nvPr/>
          </p:nvGrpSpPr>
          <p:grpSpPr>
            <a:xfrm>
              <a:off x="1285852" y="3677564"/>
              <a:ext cx="4303520" cy="433445"/>
              <a:chOff x="807522" y="3170711"/>
              <a:chExt cx="3562596" cy="605642"/>
            </a:xfrm>
            <a:grpFill/>
          </p:grpSpPr>
          <p:sp>
            <p:nvSpPr>
              <p:cNvPr id="17" name="矩形 16"/>
              <p:cNvSpPr/>
              <p:nvPr/>
            </p:nvSpPr>
            <p:spPr>
              <a:xfrm>
                <a:off x="807522" y="3170712"/>
                <a:ext cx="593766" cy="605641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rPr>
                  <a:t>a[0]</a:t>
                </a:r>
                <a:endParaRPr lang="zh-CN" altLang="en-US" sz="2400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401288" y="3170712"/>
                <a:ext cx="593766" cy="605641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rPr>
                  <a:t>a[1]</a:t>
                </a:r>
                <a:endParaRPr lang="zh-CN" altLang="en-US" sz="2400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995054" y="3170711"/>
                <a:ext cx="593766" cy="605641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rPr>
                  <a:t>a[2]</a:t>
                </a:r>
                <a:endParaRPr lang="zh-CN" altLang="en-US" sz="2400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588820" y="3170712"/>
                <a:ext cx="1187532" cy="605641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rPr>
                  <a:t>… … …</a:t>
                </a:r>
                <a:endParaRPr lang="zh-CN" altLang="en-US" sz="2400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776352" y="3170712"/>
                <a:ext cx="593766" cy="605641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rPr>
                  <a:t>a[n-1]</a:t>
                </a:r>
                <a:endParaRPr lang="zh-CN" altLang="en-US" sz="2400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3" name="矩形 22"/>
          <p:cNvSpPr/>
          <p:nvPr/>
        </p:nvSpPr>
        <p:spPr>
          <a:xfrm>
            <a:off x="6556653" y="5091922"/>
            <a:ext cx="1015743" cy="694532"/>
          </a:xfrm>
          <a:prstGeom prst="rect">
            <a:avLst/>
          </a:prstGeom>
          <a:solidFill>
            <a:srgbClr val="231F20"/>
          </a:solidFill>
          <a:ln w="12700">
            <a:solidFill>
              <a:srgbClr val="F9F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98</a:t>
            </a:r>
            <a:endParaRPr lang="zh-CN" altLang="en-US" sz="2400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5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数组的定义和初始化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26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定义一维数组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28670"/>
            <a:ext cx="8064896" cy="1052596"/>
          </a:xfrm>
        </p:spPr>
        <p:txBody>
          <a:bodyPr/>
          <a:lstStyle/>
          <a:p>
            <a:r>
              <a:rPr lang="zh-CN" altLang="en-US" smtClean="0"/>
              <a:t>可以使用如下四种格式定义一个数组变量：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mtClean="0"/>
              <a:t>       </a:t>
            </a:r>
            <a:endParaRPr lang="en-US" altLang="zh-CN" dirty="0" smtClean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85786" y="1500174"/>
            <a:ext cx="7786742" cy="50006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arr1 = [ ];			//</a:t>
            </a:r>
            <a:r>
              <a:rPr lang="zh-CN" altLang="en-US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定义一个不包含元素的数组</a:t>
            </a:r>
            <a:endParaRPr lang="en-US" altLang="zh-CN" sz="2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785786" y="2071678"/>
            <a:ext cx="7786742" cy="50006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arr2 = [97, 85, 79];	//</a:t>
            </a:r>
            <a:r>
              <a:rPr lang="zh-CN" altLang="en-US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定义一个包含</a:t>
            </a:r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个元素的数组</a:t>
            </a:r>
            <a:endParaRPr lang="en-US" altLang="zh-CN" sz="2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785786" y="2643182"/>
            <a:ext cx="7786742" cy="50006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arr3 = new Array();	//</a:t>
            </a:r>
            <a:r>
              <a:rPr lang="zh-CN" altLang="en-US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定义一个不包含元素的数组</a:t>
            </a:r>
            <a:endParaRPr lang="en-US" altLang="zh-CN" sz="2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785786" y="3214686"/>
            <a:ext cx="7786742" cy="928694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arr4 = new Array(“Tom”, “Mary”, “John”);	</a:t>
            </a:r>
          </a:p>
          <a:p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//</a:t>
            </a:r>
            <a:r>
              <a:rPr lang="zh-CN" altLang="en-US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定义一个三个字符串元素的数组</a:t>
            </a:r>
            <a:endParaRPr lang="en-US" altLang="zh-CN" sz="2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5786" y="4252935"/>
            <a:ext cx="7786742" cy="2462213"/>
          </a:xfrm>
          <a:prstGeom prst="rect">
            <a:avLst/>
          </a:prstGeom>
          <a:solidFill>
            <a:srgbClr val="DC1F26"/>
          </a:solidFill>
        </p:spPr>
        <p:txBody>
          <a:bodyPr wrap="square">
            <a:spAutoFit/>
          </a:bodyPr>
          <a:lstStyle/>
          <a:p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arenBoth"/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 arr5 = [3]; 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定义一个只包含一个整数元素的数组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，下标为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marL="457200" indent="-457200">
              <a:buAutoNum type="arabicParenBoth"/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 arr6 = new Array(3); //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定义一个包含三个元素的数组，下标分别为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0/1/2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，三个元素的值均为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</a:p>
          <a:p>
            <a:pPr marL="457200" indent="-457200">
              <a:buAutoNum type="arabicParenBoth"/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 arr7 = new Array(3, true, “Tom”);  //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定义个包含三个元素的数组，下标分别为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0/1/2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6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初始化数组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603790"/>
          </a:xfrm>
        </p:spPr>
        <p:txBody>
          <a:bodyPr/>
          <a:lstStyle/>
          <a:p>
            <a:r>
              <a:rPr lang="zh-CN" altLang="en-US" smtClean="0"/>
              <a:t>数组中的元素可以在定义时初始化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None/>
            </a:pPr>
            <a:endParaRPr lang="en-US" altLang="zh-CN" smtClean="0"/>
          </a:p>
          <a:p>
            <a:r>
              <a:rPr lang="zh-CN" altLang="en-US" smtClean="0"/>
              <a:t>也可以先声明一个空数组，随后再向其中添加元素</a:t>
            </a:r>
            <a:endParaRPr lang="en-US" altLang="zh-CN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85786" y="1643050"/>
            <a:ext cx="7786742" cy="50006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salaryArray = [4500, 5500, 5000];</a:t>
            </a:r>
            <a:endParaRPr lang="en-US" altLang="zh-CN" sz="2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85786" y="2285992"/>
            <a:ext cx="7786742" cy="50006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deptArray = new Array('</a:t>
            </a:r>
            <a:r>
              <a:rPr lang="zh-CN" altLang="en-US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市场部</a:t>
            </a:r>
            <a:r>
              <a:rPr lang="en-US" altLang="zh-CN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'</a:t>
            </a:r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, </a:t>
            </a:r>
            <a:r>
              <a:rPr lang="en-US" altLang="zh-CN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'</a:t>
            </a:r>
            <a:r>
              <a:rPr lang="zh-CN" altLang="en-US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研发部</a:t>
            </a:r>
            <a:r>
              <a:rPr lang="en-US" altLang="zh-CN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'</a:t>
            </a:r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, '</a:t>
            </a:r>
            <a:r>
              <a:rPr lang="zh-CN" altLang="en-US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运营部</a:t>
            </a:r>
            <a:r>
              <a:rPr lang="en-US" altLang="zh-CN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'</a:t>
            </a:r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);</a:t>
            </a:r>
            <a:endParaRPr lang="en-US" altLang="zh-CN" sz="2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85786" y="3643314"/>
            <a:ext cx="7786742" cy="121444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empArray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= [ ];</a:t>
            </a:r>
          </a:p>
          <a:p>
            <a:r>
              <a:rPr lang="en-US" altLang="zh-CN" sz="2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empArray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[0] = 'Scott</a:t>
            </a:r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'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;</a:t>
            </a:r>
          </a:p>
          <a:p>
            <a:r>
              <a:rPr lang="en-US" altLang="zh-CN" sz="22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empArray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[1] = 'Smith</a:t>
            </a:r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'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;</a:t>
            </a:r>
            <a:endParaRPr lang="en-US" altLang="zh-CN" sz="2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5786" y="5000636"/>
            <a:ext cx="7786742" cy="157163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rgbClr val="1669BC"/>
                </a:solidFill>
                <a:prstDash val="sysDot"/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1" rIns="91423" bIns="45711" anchor="ctr"/>
          <a:lstStyle>
            <a:lvl1pPr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635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271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9065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54200" algn="l" defTabSz="9271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114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76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258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6830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var mixedArray = new Array();</a:t>
            </a:r>
          </a:p>
          <a:p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mixedArray[0] = '</a:t>
            </a:r>
            <a:r>
              <a:rPr lang="zh-CN" altLang="en-US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三国志</a:t>
            </a:r>
            <a:r>
              <a:rPr lang="en-US" altLang="zh-CN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'</a:t>
            </a:r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;</a:t>
            </a:r>
          </a:p>
          <a:p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mixedArray[2] = 195;</a:t>
            </a:r>
          </a:p>
          <a:p>
            <a:r>
              <a:rPr lang="en-US" altLang="zh-CN" sz="2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mixedArray[5] = true;</a:t>
            </a:r>
            <a:endParaRPr lang="en-US" altLang="zh-CN" sz="2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652120" y="5143512"/>
            <a:ext cx="2808312" cy="445728"/>
          </a:xfrm>
          <a:prstGeom prst="wedgeRoundRectCallout">
            <a:avLst>
              <a:gd name="adj1" fmla="val -88409"/>
              <a:gd name="adj2" fmla="val 71650"/>
              <a:gd name="adj3" fmla="val 16667"/>
            </a:avLst>
          </a:prstGeom>
          <a:solidFill>
            <a:srgbClr val="DC1F26"/>
          </a:solidFill>
          <a:ln w="19050"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混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合元素类型数组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6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12588</TotalTime>
  <Words>2447</Words>
  <Application>Microsoft Office PowerPoint</Application>
  <PresentationFormat>全屏显示(4:3)</PresentationFormat>
  <Paragraphs>427</Paragraphs>
  <Slides>38</Slides>
  <Notes>35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前端核心 JavaScript</vt:lpstr>
      <vt:lpstr>PowerPoint 演示文稿</vt:lpstr>
      <vt:lpstr>PowerPoint 演示文稿</vt:lpstr>
      <vt:lpstr>什么是数组</vt:lpstr>
      <vt:lpstr>什么是数组</vt:lpstr>
      <vt:lpstr>什么是数组（续1）</vt:lpstr>
      <vt:lpstr>数组的定义和初始化</vt:lpstr>
      <vt:lpstr>定义一维数组</vt:lpstr>
      <vt:lpstr>初始化数组</vt:lpstr>
      <vt:lpstr>数组是引用类型的对象</vt:lpstr>
      <vt:lpstr>数组是引用类型的对象（续1）</vt:lpstr>
      <vt:lpstr>数组是引用类型的对象（续2）</vt:lpstr>
      <vt:lpstr>null</vt:lpstr>
      <vt:lpstr>null 与undefined</vt:lpstr>
      <vt:lpstr>访问数组</vt:lpstr>
      <vt:lpstr>访问数组元素</vt:lpstr>
      <vt:lpstr>获取数组的长度</vt:lpstr>
      <vt:lpstr>使用数组</vt:lpstr>
      <vt:lpstr>遍历数组元素</vt:lpstr>
      <vt:lpstr>for ... in 声明</vt:lpstr>
      <vt:lpstr>for ... in 声明（续1）</vt:lpstr>
      <vt:lpstr>遍历数组</vt:lpstr>
      <vt:lpstr>PowerPoint 演示文稿</vt:lpstr>
      <vt:lpstr>数组的常用方法</vt:lpstr>
      <vt:lpstr>获取数组字符串</vt:lpstr>
      <vt:lpstr>使用数组代替字符串拼接</vt:lpstr>
      <vt:lpstr>连接数组</vt:lpstr>
      <vt:lpstr>获取子数组</vt:lpstr>
      <vt:lpstr>修改数组</vt:lpstr>
      <vt:lpstr>倒转数组</vt:lpstr>
      <vt:lpstr>使用数组API</vt:lpstr>
      <vt:lpstr>数组排序</vt:lpstr>
      <vt:lpstr>数组排序</vt:lpstr>
      <vt:lpstr>进出栈操作</vt:lpstr>
      <vt:lpstr>进出栈操作（续1）</vt:lpstr>
      <vt:lpstr>进出栈操作（续2）</vt:lpstr>
      <vt:lpstr>数组操作</vt:lpstr>
      <vt:lpstr>总结和答疑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Merita</cp:lastModifiedBy>
  <cp:revision>2725</cp:revision>
  <dcterms:modified xsi:type="dcterms:W3CDTF">2016-07-14T09:16:20Z</dcterms:modified>
</cp:coreProperties>
</file>