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A2BD9-217B-436D-A719-D501D109FD1D}" type="datetimeFigureOut">
              <a:rPr lang="id-ID" smtClean="0"/>
              <a:t>11/09/2017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9AA9-11DF-462D-A95E-6A66941979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63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E2D-C18E-4E26-B5E8-E1B0D3064EBE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0E7-7C88-40C6-8592-2FF402DCB197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49F4-548D-445F-A5BD-D1B521921FA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1BCC3-DC64-4CD8-B862-9CAFA07ADF0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2920-3522-4488-A74B-215D8DB9C96F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6782-8EF9-486B-B48E-EFEB8DEDED49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55B-148E-4C55-AADA-661149AAFFC1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0803-F57A-40D6-AEC7-73BAA170F1AC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5B02-75BA-42E2-8C1F-D06602B2A400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645-FC2A-4E2B-A8D0-A5CB6D149E1D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586-4B63-4279-AEBD-12813162AF76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CF0991-18E2-4057-B711-D2140254AD51}" type="datetime1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Decrease and Conquer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28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Lets think!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64673" y="2947917"/>
                <a:ext cx="2995885" cy="45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id-ID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id-ID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id-ID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id-ID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id-ID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d-ID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⌈"/>
                              <m:endChr m:val="⌉"/>
                              <m:ctrlPr>
                                <a:rPr lang="id-ID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id-ID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id-ID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73" y="2947917"/>
                <a:ext cx="2995885" cy="457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45855" y="2830888"/>
                <a:ext cx="2153090" cy="588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id-ID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d-ID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id-ID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d-ID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id-ID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d-ID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id-ID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855" y="2830888"/>
                <a:ext cx="2153090" cy="588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13947" y="1988111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Mana yang lebih mudah dihitung?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3794078" y="2688609"/>
            <a:ext cx="3316406" cy="10099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8064197" y="2671763"/>
            <a:ext cx="3316406" cy="10099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4410168" y="377318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Divide-and-conquer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8540826" y="3773185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Decrease-and-conquer</a:t>
            </a:r>
            <a:endParaRPr lang="id-ID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9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Insertion Sort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766782" y="968991"/>
            <a:ext cx="79608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InsertionSort(A[0..n-1]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//Urutkan array A dengan menggunakan algoritma insertion sort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A dengan elemen-elemen yang dapat diurutkan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Array A dengan elemen-elemen terurut secara ascending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  A[i]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 i-1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 ≥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A[j] &gt; v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A[j+1]  A[j]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j  j-1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A[j+1]  v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81433" y="3166281"/>
            <a:ext cx="2333767" cy="3138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9635319" y="461294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8" name="Elbow Connector 7"/>
          <p:cNvCxnSpPr>
            <a:stCxn id="6" idx="1"/>
            <a:endCxn id="5" idx="3"/>
          </p:cNvCxnSpPr>
          <p:nvPr/>
        </p:nvCxnSpPr>
        <p:spPr>
          <a:xfrm rot="10800000">
            <a:off x="7315201" y="3323231"/>
            <a:ext cx="2320119" cy="14743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Insertion Sort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13" y="1493269"/>
            <a:ext cx="6649555" cy="38623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Insertion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6979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d-ID" dirty="0" smtClean="0"/>
                  <a:t>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looping menurun 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d-ID" dirty="0" smtClean="0"/>
                  <a:t> hingga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 smtClean="0"/>
              </a:p>
              <a:p>
                <a:pPr lvl="1"/>
                <a:r>
                  <a:rPr lang="id-ID" dirty="0" smtClean="0"/>
                  <a:t>Looping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kali</a:t>
                </a:r>
              </a:p>
              <a:p>
                <a:pPr lvl="1"/>
                <a:r>
                  <a:rPr lang="id-ID" dirty="0" smtClean="0"/>
                  <a:t>Satu kali 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= satu kali eksekusi basic operation</a:t>
                </a:r>
              </a:p>
              <a:p>
                <a:pPr lvl="1"/>
                <a:r>
                  <a:rPr lang="id-ID" dirty="0" smtClean="0"/>
                  <a:t>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di dalam 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Loop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looping dari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d-ID" dirty="0" smtClean="0"/>
                  <a:t> hingga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b="0" dirty="0" smtClean="0"/>
              </a:p>
              <a:p>
                <a:pPr lvl="1"/>
                <a:r>
                  <a:rPr lang="id-ID" dirty="0"/>
                  <a:t>Looping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d-ID" dirty="0"/>
                  <a:t> kali</a:t>
                </a:r>
              </a:p>
              <a:p>
                <a:pPr marL="502920" lvl="1" indent="0">
                  <a:buNone/>
                </a:pPr>
                <a:endParaRPr lang="id-ID" b="0" dirty="0" smtClean="0"/>
              </a:p>
              <a:p>
                <a:r>
                  <a:rPr lang="id-ID" dirty="0" smtClean="0"/>
                  <a:t>Worst-case: elemen terurut secara descending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697958"/>
              </a:xfrm>
              <a:blipFill>
                <a:blip r:embed="rId2"/>
                <a:stretch>
                  <a:fillRect l="-667" t="-1584" b="-27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85095" y="3703129"/>
                <a:ext cx="4283545" cy="82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𝒘𝒐𝒓𝒔𝒕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nary>
                        </m:e>
                      </m:nary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95" y="3703129"/>
                <a:ext cx="4283545" cy="821956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3869267" y="4666148"/>
            <a:ext cx="7315200" cy="49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Best-case: elemet telah terurut secara ascending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0173" y="5299917"/>
                <a:ext cx="3473387" cy="785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𝒃𝒆𝒔𝒕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73" y="5299917"/>
                <a:ext cx="3473387" cy="785600"/>
              </a:xfrm>
              <a:prstGeom prst="rect">
                <a:avLst/>
              </a:prstGeom>
              <a:blipFill>
                <a:blip r:embed="rId4"/>
                <a:stretch>
                  <a:fillRect b="-775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766782" y="1624083"/>
            <a:ext cx="79608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InsertionSort2(A[0..n-1]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A dengan elemen-elemen yang dapat diurutkan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Array A dengan elemen-elemen terurut secara ascending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n-1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 i-1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 ≥ 0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A[j] &gt; A[j+1]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swap(A[j],A[j+1])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j  j-1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6782" y="754505"/>
            <a:ext cx="49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Perhatikan variasi algoritma insertion sort berikut!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766782" y="4678874"/>
            <a:ext cx="80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Bandingkan time efficiency atau kompleksitas variasi algoritma tersebut dengan versi sebelumnya!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Nilai Median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55761"/>
          </a:xfrm>
        </p:spPr>
        <p:txBody>
          <a:bodyPr/>
          <a:lstStyle/>
          <a:p>
            <a:r>
              <a:rPr lang="id-ID" dirty="0" smtClean="0"/>
              <a:t>Berapakah nilai median dari sekumpulan nilai berikut:</a:t>
            </a:r>
          </a:p>
          <a:p>
            <a:pPr lvl="1"/>
            <a:r>
              <a:rPr lang="id-ID" sz="3200" b="1" dirty="0" smtClean="0"/>
              <a:t>4, 1, 10, 9, 7, 12, 8, 2, 15</a:t>
            </a:r>
            <a:endParaRPr lang="id-ID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9268" y="2019869"/>
            <a:ext cx="78822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Median(A[0..n-1])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//Cari nilai median dari elemen-elemen di dalam array A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A dengan elemen-elemen yang dapat diurutkan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Nilai median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0; r  n-1;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(l+r)/2 + 1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&lt; 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 ≠ k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 Partition(A[l..r]) //Gunakan Partition pada Quick Sort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&lt; k 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 s+1</a:t>
            </a:r>
          </a:p>
          <a:p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 if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 &gt; k 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 = s-1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A[s]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Algoritma Mencari Nilai Median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1415068"/>
              </a:xfrm>
            </p:spPr>
            <p:txBody>
              <a:bodyPr/>
              <a:lstStyle/>
              <a:p>
                <a:r>
                  <a:rPr lang="id-ID" dirty="0" smtClean="0"/>
                  <a:t>Partisi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d-ID" dirty="0" smtClean="0"/>
                  <a:t> memecah area pencarian menjadi 2 bagian</a:t>
                </a:r>
              </a:p>
              <a:p>
                <a:pPr lvl="1"/>
                <a:r>
                  <a:rPr lang="id-ID" dirty="0" smtClean="0"/>
                  <a:t>Namun hanya 1 bagian yang diproses lebih lanjut</a:t>
                </a:r>
              </a:p>
              <a:p>
                <a:r>
                  <a:rPr lang="id-ID" dirty="0" smtClean="0"/>
                  <a:t>Best-case: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d-ID" dirty="0" smtClean="0"/>
                  <a:t> selalu tepat berada di tengah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1415068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5 - Decrease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19197" y="2638604"/>
                <a:ext cx="24153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197" y="2638604"/>
                <a:ext cx="2415341" cy="276999"/>
              </a:xfrm>
              <a:prstGeom prst="rect">
                <a:avLst/>
              </a:prstGeom>
              <a:blipFill>
                <a:blip r:embed="rId3"/>
                <a:stretch>
                  <a:fillRect l="-2273" t="-175556" r="-3030" b="-26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065827" y="2538484"/>
            <a:ext cx="668711" cy="5459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356209" y="3794078"/>
            <a:ext cx="3516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Pelajari kembali analisis algoritma Partition pada Quick Sort untuk mengetahui asal mula nilai ini</a:t>
            </a:r>
            <a:endParaRPr lang="id-ID" dirty="0"/>
          </a:p>
        </p:txBody>
      </p:sp>
      <p:cxnSp>
        <p:nvCxnSpPr>
          <p:cNvPr id="10" name="Curved Connector 9"/>
          <p:cNvCxnSpPr>
            <a:stCxn id="8" idx="0"/>
            <a:endCxn id="7" idx="3"/>
          </p:cNvCxnSpPr>
          <p:nvPr/>
        </p:nvCxnSpPr>
        <p:spPr>
          <a:xfrm rot="16200000" flipV="1">
            <a:off x="8933286" y="2612692"/>
            <a:ext cx="982639" cy="138013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202</TotalTime>
  <Words>365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Corbel</vt:lpstr>
      <vt:lpstr>Courier New</vt:lpstr>
      <vt:lpstr>Wingdings</vt:lpstr>
      <vt:lpstr>Wingdings 2</vt:lpstr>
      <vt:lpstr>Frame</vt:lpstr>
      <vt:lpstr>Decrease and Conquer</vt:lpstr>
      <vt:lpstr>Lets think!</vt:lpstr>
      <vt:lpstr>Insertion Sort</vt:lpstr>
      <vt:lpstr>Contoh Insertion Sort</vt:lpstr>
      <vt:lpstr>Analisis Insertion Sort</vt:lpstr>
      <vt:lpstr>Latihan!</vt:lpstr>
      <vt:lpstr>Mencari Nilai Median</vt:lpstr>
      <vt:lpstr>Analisis Algoritma Mencari Nilai Median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Decrease and Conquer</dc:title>
  <dc:creator>Khoirul Umam</dc:creator>
  <cp:lastModifiedBy>Khoirul Umam</cp:lastModifiedBy>
  <cp:revision>41</cp:revision>
  <dcterms:created xsi:type="dcterms:W3CDTF">2017-09-10T06:30:36Z</dcterms:created>
  <dcterms:modified xsi:type="dcterms:W3CDTF">2017-09-11T01:25:36Z</dcterms:modified>
</cp:coreProperties>
</file>