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0" r:id="rId19"/>
    <p:sldId id="274" r:id="rId20"/>
    <p:sldId id="275" r:id="rId21"/>
    <p:sldId id="276" r:id="rId22"/>
    <p:sldId id="277" r:id="rId23"/>
    <p:sldId id="278" r:id="rId24"/>
    <p:sldId id="291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6EDE6-07A4-470C-9C91-AE05CC410C2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CEBDA5-05B2-466E-9ACA-7C25E864296F}">
      <dgm:prSet phldrT="[Text]"/>
      <dgm:spPr/>
      <dgm:t>
        <a:bodyPr/>
        <a:lstStyle/>
        <a:p>
          <a:r>
            <a:rPr lang="id-ID" dirty="0" smtClean="0"/>
            <a:t>Single Right Rotation (R-rotation)</a:t>
          </a:r>
          <a:endParaRPr lang="en-US" dirty="0"/>
        </a:p>
      </dgm:t>
    </dgm:pt>
    <dgm:pt modelId="{00D8665B-9CED-455B-A150-A6041D1DC56A}" type="parTrans" cxnId="{F9A15719-1BF9-4606-8B34-49D1CC4940B7}">
      <dgm:prSet/>
      <dgm:spPr/>
      <dgm:t>
        <a:bodyPr/>
        <a:lstStyle/>
        <a:p>
          <a:endParaRPr lang="en-US"/>
        </a:p>
      </dgm:t>
    </dgm:pt>
    <dgm:pt modelId="{5767DE57-A9DA-4802-BA6A-203B2794AD52}" type="sibTrans" cxnId="{F9A15719-1BF9-4606-8B34-49D1CC4940B7}">
      <dgm:prSet/>
      <dgm:spPr/>
      <dgm:t>
        <a:bodyPr/>
        <a:lstStyle/>
        <a:p>
          <a:endParaRPr lang="en-US"/>
        </a:p>
      </dgm:t>
    </dgm:pt>
    <dgm:pt modelId="{6349A43F-FBE9-41B6-9C8F-F458A9C11CF8}">
      <dgm:prSet phldrT="[Text]"/>
      <dgm:spPr/>
      <dgm:t>
        <a:bodyPr/>
        <a:lstStyle/>
        <a:p>
          <a:r>
            <a:rPr lang="id-ID" dirty="0" smtClean="0"/>
            <a:t>Single Left Rotation (L-rotation)</a:t>
          </a:r>
          <a:endParaRPr lang="en-US" dirty="0"/>
        </a:p>
      </dgm:t>
    </dgm:pt>
    <dgm:pt modelId="{82D5156B-15C2-4388-A370-D54E0B9C9600}" type="parTrans" cxnId="{FCDF9D40-10B0-4A54-95BF-B35A7E6745CA}">
      <dgm:prSet/>
      <dgm:spPr/>
      <dgm:t>
        <a:bodyPr/>
        <a:lstStyle/>
        <a:p>
          <a:endParaRPr lang="en-US"/>
        </a:p>
      </dgm:t>
    </dgm:pt>
    <dgm:pt modelId="{2978396B-210F-4019-8973-D018ABC4AE7D}" type="sibTrans" cxnId="{FCDF9D40-10B0-4A54-95BF-B35A7E6745CA}">
      <dgm:prSet/>
      <dgm:spPr/>
      <dgm:t>
        <a:bodyPr/>
        <a:lstStyle/>
        <a:p>
          <a:endParaRPr lang="en-US"/>
        </a:p>
      </dgm:t>
    </dgm:pt>
    <dgm:pt modelId="{55864CB0-EBB6-4847-92B5-58471BD44A5B}">
      <dgm:prSet phldrT="[Text]"/>
      <dgm:spPr/>
      <dgm:t>
        <a:bodyPr/>
        <a:lstStyle/>
        <a:p>
          <a:r>
            <a:rPr lang="id-ID" dirty="0" smtClean="0"/>
            <a:t>Double Left-Right Rotation (LR-rotation)</a:t>
          </a:r>
          <a:endParaRPr lang="en-US" dirty="0"/>
        </a:p>
      </dgm:t>
    </dgm:pt>
    <dgm:pt modelId="{3E61CBE9-5DCE-4359-BDEF-60DB94BBF623}" type="parTrans" cxnId="{7A0C0C72-B8D9-4AB9-8EC9-518AFBD1935D}">
      <dgm:prSet/>
      <dgm:spPr/>
      <dgm:t>
        <a:bodyPr/>
        <a:lstStyle/>
        <a:p>
          <a:endParaRPr lang="en-US"/>
        </a:p>
      </dgm:t>
    </dgm:pt>
    <dgm:pt modelId="{B8114E91-8430-4E65-8B1A-81B8134501F5}" type="sibTrans" cxnId="{7A0C0C72-B8D9-4AB9-8EC9-518AFBD1935D}">
      <dgm:prSet/>
      <dgm:spPr/>
      <dgm:t>
        <a:bodyPr/>
        <a:lstStyle/>
        <a:p>
          <a:endParaRPr lang="en-US"/>
        </a:p>
      </dgm:t>
    </dgm:pt>
    <dgm:pt modelId="{17B6BD2B-2A66-496D-9C09-4C09BB6CE872}">
      <dgm:prSet phldrT="[Text]"/>
      <dgm:spPr/>
      <dgm:t>
        <a:bodyPr/>
        <a:lstStyle/>
        <a:p>
          <a:r>
            <a:rPr lang="id-ID" dirty="0" smtClean="0"/>
            <a:t>Double Right-Left Rotation (RL-rotation)</a:t>
          </a:r>
          <a:endParaRPr lang="en-US" dirty="0"/>
        </a:p>
      </dgm:t>
    </dgm:pt>
    <dgm:pt modelId="{3D2AF027-47DD-4397-99A2-C90F8A98A5A6}" type="parTrans" cxnId="{C9E29CF0-09CC-47C7-939F-C348DFD0E38C}">
      <dgm:prSet/>
      <dgm:spPr/>
      <dgm:t>
        <a:bodyPr/>
        <a:lstStyle/>
        <a:p>
          <a:endParaRPr lang="en-US"/>
        </a:p>
      </dgm:t>
    </dgm:pt>
    <dgm:pt modelId="{DE4660A5-AE8A-420A-962D-68D7AC5B7B52}" type="sibTrans" cxnId="{C9E29CF0-09CC-47C7-939F-C348DFD0E38C}">
      <dgm:prSet/>
      <dgm:spPr/>
      <dgm:t>
        <a:bodyPr/>
        <a:lstStyle/>
        <a:p>
          <a:endParaRPr lang="en-US"/>
        </a:p>
      </dgm:t>
    </dgm:pt>
    <dgm:pt modelId="{10D3581F-A6A9-4C52-9A11-C91F2DD02C0C}" type="pres">
      <dgm:prSet presAssocID="{52F6EDE6-07A4-470C-9C91-AE05CC410C20}" presName="Name0" presStyleCnt="0">
        <dgm:presLayoutVars>
          <dgm:dir/>
          <dgm:resizeHandles val="exact"/>
        </dgm:presLayoutVars>
      </dgm:prSet>
      <dgm:spPr/>
    </dgm:pt>
    <dgm:pt modelId="{B23FB132-8DD0-463F-9B6B-744DE38FEC5D}" type="pres">
      <dgm:prSet presAssocID="{6ECEBDA5-05B2-466E-9ACA-7C25E864296F}" presName="compNode" presStyleCnt="0"/>
      <dgm:spPr/>
    </dgm:pt>
    <dgm:pt modelId="{8251EF44-1FEA-4D98-92E0-4246B54BFDB0}" type="pres">
      <dgm:prSet presAssocID="{6ECEBDA5-05B2-466E-9ACA-7C25E864296F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3D6175F0-D401-45FA-AD10-DDDFEC5850D3}" type="pres">
      <dgm:prSet presAssocID="{6ECEBDA5-05B2-466E-9ACA-7C25E864296F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C85B4-75E2-4C15-9ADB-7FCA4C3BB828}" type="pres">
      <dgm:prSet presAssocID="{5767DE57-A9DA-4802-BA6A-203B2794AD52}" presName="sibTrans" presStyleLbl="sibTrans2D1" presStyleIdx="0" presStyleCnt="0"/>
      <dgm:spPr/>
    </dgm:pt>
    <dgm:pt modelId="{661FC839-A7EB-4E4C-A605-6B3F30A30EF9}" type="pres">
      <dgm:prSet presAssocID="{6349A43F-FBE9-41B6-9C8F-F458A9C11CF8}" presName="compNode" presStyleCnt="0"/>
      <dgm:spPr/>
    </dgm:pt>
    <dgm:pt modelId="{14074780-4A78-4E11-B9FE-A7D808BEB8B3}" type="pres">
      <dgm:prSet presAssocID="{6349A43F-FBE9-41B6-9C8F-F458A9C11CF8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A78DC3B8-65FA-471D-8F41-1286204234C1}" type="pres">
      <dgm:prSet presAssocID="{6349A43F-FBE9-41B6-9C8F-F458A9C11CF8}" presName="textRect" presStyleLbl="revTx" presStyleIdx="1" presStyleCnt="4">
        <dgm:presLayoutVars>
          <dgm:bulletEnabled val="1"/>
        </dgm:presLayoutVars>
      </dgm:prSet>
      <dgm:spPr/>
    </dgm:pt>
    <dgm:pt modelId="{E51CF913-A400-4E51-9072-79621AB3B38E}" type="pres">
      <dgm:prSet presAssocID="{2978396B-210F-4019-8973-D018ABC4AE7D}" presName="sibTrans" presStyleLbl="sibTrans2D1" presStyleIdx="0" presStyleCnt="0"/>
      <dgm:spPr/>
    </dgm:pt>
    <dgm:pt modelId="{DCBC0236-3CD2-4BEC-8B08-ACA0178FEC71}" type="pres">
      <dgm:prSet presAssocID="{55864CB0-EBB6-4847-92B5-58471BD44A5B}" presName="compNode" presStyleCnt="0"/>
      <dgm:spPr/>
    </dgm:pt>
    <dgm:pt modelId="{7B70D206-A074-46CE-9233-861D9999F819}" type="pres">
      <dgm:prSet presAssocID="{55864CB0-EBB6-4847-92B5-58471BD44A5B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D6D6E998-27EC-4E40-AA6F-DA3034963166}" type="pres">
      <dgm:prSet presAssocID="{55864CB0-EBB6-4847-92B5-58471BD44A5B}" presName="textRect" presStyleLbl="revTx" presStyleIdx="2" presStyleCnt="4">
        <dgm:presLayoutVars>
          <dgm:bulletEnabled val="1"/>
        </dgm:presLayoutVars>
      </dgm:prSet>
      <dgm:spPr/>
    </dgm:pt>
    <dgm:pt modelId="{8FB59CBF-14EA-46FE-B998-34543E671FC8}" type="pres">
      <dgm:prSet presAssocID="{B8114E91-8430-4E65-8B1A-81B8134501F5}" presName="sibTrans" presStyleLbl="sibTrans2D1" presStyleIdx="0" presStyleCnt="0"/>
      <dgm:spPr/>
    </dgm:pt>
    <dgm:pt modelId="{F9411051-F080-4955-96AD-937E9C9517F6}" type="pres">
      <dgm:prSet presAssocID="{17B6BD2B-2A66-496D-9C09-4C09BB6CE872}" presName="compNode" presStyleCnt="0"/>
      <dgm:spPr/>
    </dgm:pt>
    <dgm:pt modelId="{9D52D3D4-8F3D-4949-85B4-3F24C627FB4E}" type="pres">
      <dgm:prSet presAssocID="{17B6BD2B-2A66-496D-9C09-4C09BB6CE872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B4567F90-DA97-4BC3-87BE-34F56AA5B1EB}" type="pres">
      <dgm:prSet presAssocID="{17B6BD2B-2A66-496D-9C09-4C09BB6CE872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FCDF9D40-10B0-4A54-95BF-B35A7E6745CA}" srcId="{52F6EDE6-07A4-470C-9C91-AE05CC410C20}" destId="{6349A43F-FBE9-41B6-9C8F-F458A9C11CF8}" srcOrd="1" destOrd="0" parTransId="{82D5156B-15C2-4388-A370-D54E0B9C9600}" sibTransId="{2978396B-210F-4019-8973-D018ABC4AE7D}"/>
    <dgm:cxn modelId="{76EE112B-34AB-4FF5-AD9E-CAA8DA8C2EF9}" type="presOf" srcId="{2978396B-210F-4019-8973-D018ABC4AE7D}" destId="{E51CF913-A400-4E51-9072-79621AB3B38E}" srcOrd="0" destOrd="0" presId="urn:microsoft.com/office/officeart/2005/8/layout/pList1"/>
    <dgm:cxn modelId="{31EF1463-66AD-43BD-893F-41335E75C9A3}" type="presOf" srcId="{52F6EDE6-07A4-470C-9C91-AE05CC410C20}" destId="{10D3581F-A6A9-4C52-9A11-C91F2DD02C0C}" srcOrd="0" destOrd="0" presId="urn:microsoft.com/office/officeart/2005/8/layout/pList1"/>
    <dgm:cxn modelId="{F9A15719-1BF9-4606-8B34-49D1CC4940B7}" srcId="{52F6EDE6-07A4-470C-9C91-AE05CC410C20}" destId="{6ECEBDA5-05B2-466E-9ACA-7C25E864296F}" srcOrd="0" destOrd="0" parTransId="{00D8665B-9CED-455B-A150-A6041D1DC56A}" sibTransId="{5767DE57-A9DA-4802-BA6A-203B2794AD52}"/>
    <dgm:cxn modelId="{C9E29CF0-09CC-47C7-939F-C348DFD0E38C}" srcId="{52F6EDE6-07A4-470C-9C91-AE05CC410C20}" destId="{17B6BD2B-2A66-496D-9C09-4C09BB6CE872}" srcOrd="3" destOrd="0" parTransId="{3D2AF027-47DD-4397-99A2-C90F8A98A5A6}" sibTransId="{DE4660A5-AE8A-420A-962D-68D7AC5B7B52}"/>
    <dgm:cxn modelId="{65568ADB-E031-488B-BA09-872693E842D6}" type="presOf" srcId="{B8114E91-8430-4E65-8B1A-81B8134501F5}" destId="{8FB59CBF-14EA-46FE-B998-34543E671FC8}" srcOrd="0" destOrd="0" presId="urn:microsoft.com/office/officeart/2005/8/layout/pList1"/>
    <dgm:cxn modelId="{2502392D-2BFF-4507-8163-2179A99B0389}" type="presOf" srcId="{17B6BD2B-2A66-496D-9C09-4C09BB6CE872}" destId="{B4567F90-DA97-4BC3-87BE-34F56AA5B1EB}" srcOrd="0" destOrd="0" presId="urn:microsoft.com/office/officeart/2005/8/layout/pList1"/>
    <dgm:cxn modelId="{6B9F482A-DEEF-4D8B-B85E-347B12895979}" type="presOf" srcId="{5767DE57-A9DA-4802-BA6A-203B2794AD52}" destId="{523C85B4-75E2-4C15-9ADB-7FCA4C3BB828}" srcOrd="0" destOrd="0" presId="urn:microsoft.com/office/officeart/2005/8/layout/pList1"/>
    <dgm:cxn modelId="{7A0C0C72-B8D9-4AB9-8EC9-518AFBD1935D}" srcId="{52F6EDE6-07A4-470C-9C91-AE05CC410C20}" destId="{55864CB0-EBB6-4847-92B5-58471BD44A5B}" srcOrd="2" destOrd="0" parTransId="{3E61CBE9-5DCE-4359-BDEF-60DB94BBF623}" sibTransId="{B8114E91-8430-4E65-8B1A-81B8134501F5}"/>
    <dgm:cxn modelId="{D75B9E46-2872-4575-9300-3AE6DA2CB927}" type="presOf" srcId="{6349A43F-FBE9-41B6-9C8F-F458A9C11CF8}" destId="{A78DC3B8-65FA-471D-8F41-1286204234C1}" srcOrd="0" destOrd="0" presId="urn:microsoft.com/office/officeart/2005/8/layout/pList1"/>
    <dgm:cxn modelId="{4D4DA1AF-9DB9-43A6-B580-FF675EAEDEBA}" type="presOf" srcId="{55864CB0-EBB6-4847-92B5-58471BD44A5B}" destId="{D6D6E998-27EC-4E40-AA6F-DA3034963166}" srcOrd="0" destOrd="0" presId="urn:microsoft.com/office/officeart/2005/8/layout/pList1"/>
    <dgm:cxn modelId="{9A458116-B247-46EC-9BC8-EB8A6B715006}" type="presOf" srcId="{6ECEBDA5-05B2-466E-9ACA-7C25E864296F}" destId="{3D6175F0-D401-45FA-AD10-DDDFEC5850D3}" srcOrd="0" destOrd="0" presId="urn:microsoft.com/office/officeart/2005/8/layout/pList1"/>
    <dgm:cxn modelId="{2C5E768A-E4EC-41B6-A752-63A4320215A9}" type="presParOf" srcId="{10D3581F-A6A9-4C52-9A11-C91F2DD02C0C}" destId="{B23FB132-8DD0-463F-9B6B-744DE38FEC5D}" srcOrd="0" destOrd="0" presId="urn:microsoft.com/office/officeart/2005/8/layout/pList1"/>
    <dgm:cxn modelId="{7A0B73D4-943E-44D1-8987-E6FDF5A4A0A8}" type="presParOf" srcId="{B23FB132-8DD0-463F-9B6B-744DE38FEC5D}" destId="{8251EF44-1FEA-4D98-92E0-4246B54BFDB0}" srcOrd="0" destOrd="0" presId="urn:microsoft.com/office/officeart/2005/8/layout/pList1"/>
    <dgm:cxn modelId="{5F0B0724-8420-4108-BAF0-79E31B4C6BC2}" type="presParOf" srcId="{B23FB132-8DD0-463F-9B6B-744DE38FEC5D}" destId="{3D6175F0-D401-45FA-AD10-DDDFEC5850D3}" srcOrd="1" destOrd="0" presId="urn:microsoft.com/office/officeart/2005/8/layout/pList1"/>
    <dgm:cxn modelId="{DA8D035F-0D45-4289-91C8-8CCC5F36489F}" type="presParOf" srcId="{10D3581F-A6A9-4C52-9A11-C91F2DD02C0C}" destId="{523C85B4-75E2-4C15-9ADB-7FCA4C3BB828}" srcOrd="1" destOrd="0" presId="urn:microsoft.com/office/officeart/2005/8/layout/pList1"/>
    <dgm:cxn modelId="{B3B29A33-B2B6-44CC-8DAD-3E1751A95751}" type="presParOf" srcId="{10D3581F-A6A9-4C52-9A11-C91F2DD02C0C}" destId="{661FC839-A7EB-4E4C-A605-6B3F30A30EF9}" srcOrd="2" destOrd="0" presId="urn:microsoft.com/office/officeart/2005/8/layout/pList1"/>
    <dgm:cxn modelId="{EC7B92CE-C853-494E-A8E8-FA068E475FCC}" type="presParOf" srcId="{661FC839-A7EB-4E4C-A605-6B3F30A30EF9}" destId="{14074780-4A78-4E11-B9FE-A7D808BEB8B3}" srcOrd="0" destOrd="0" presId="urn:microsoft.com/office/officeart/2005/8/layout/pList1"/>
    <dgm:cxn modelId="{8377715B-CE22-424A-9ACD-D96FC06F7A43}" type="presParOf" srcId="{661FC839-A7EB-4E4C-A605-6B3F30A30EF9}" destId="{A78DC3B8-65FA-471D-8F41-1286204234C1}" srcOrd="1" destOrd="0" presId="urn:microsoft.com/office/officeart/2005/8/layout/pList1"/>
    <dgm:cxn modelId="{39C1AF84-4069-488B-8959-F49B9D795D6B}" type="presParOf" srcId="{10D3581F-A6A9-4C52-9A11-C91F2DD02C0C}" destId="{E51CF913-A400-4E51-9072-79621AB3B38E}" srcOrd="3" destOrd="0" presId="urn:microsoft.com/office/officeart/2005/8/layout/pList1"/>
    <dgm:cxn modelId="{EC91A657-7C48-4F66-AC26-5A1331A74603}" type="presParOf" srcId="{10D3581F-A6A9-4C52-9A11-C91F2DD02C0C}" destId="{DCBC0236-3CD2-4BEC-8B08-ACA0178FEC71}" srcOrd="4" destOrd="0" presId="urn:microsoft.com/office/officeart/2005/8/layout/pList1"/>
    <dgm:cxn modelId="{6DD400E5-F243-4900-8A99-A1B2611526E3}" type="presParOf" srcId="{DCBC0236-3CD2-4BEC-8B08-ACA0178FEC71}" destId="{7B70D206-A074-46CE-9233-861D9999F819}" srcOrd="0" destOrd="0" presId="urn:microsoft.com/office/officeart/2005/8/layout/pList1"/>
    <dgm:cxn modelId="{F9930FF7-5AE9-49B3-B6F3-F7356BB8B07A}" type="presParOf" srcId="{DCBC0236-3CD2-4BEC-8B08-ACA0178FEC71}" destId="{D6D6E998-27EC-4E40-AA6F-DA3034963166}" srcOrd="1" destOrd="0" presId="urn:microsoft.com/office/officeart/2005/8/layout/pList1"/>
    <dgm:cxn modelId="{C65460A3-09BE-4D54-9265-3625D4316990}" type="presParOf" srcId="{10D3581F-A6A9-4C52-9A11-C91F2DD02C0C}" destId="{8FB59CBF-14EA-46FE-B998-34543E671FC8}" srcOrd="5" destOrd="0" presId="urn:microsoft.com/office/officeart/2005/8/layout/pList1"/>
    <dgm:cxn modelId="{C6EDE6B4-FD80-464D-A829-0144BB782B22}" type="presParOf" srcId="{10D3581F-A6A9-4C52-9A11-C91F2DD02C0C}" destId="{F9411051-F080-4955-96AD-937E9C9517F6}" srcOrd="6" destOrd="0" presId="urn:microsoft.com/office/officeart/2005/8/layout/pList1"/>
    <dgm:cxn modelId="{C2746B1A-3547-4413-B4B1-89DDAE43ADA4}" type="presParOf" srcId="{F9411051-F080-4955-96AD-937E9C9517F6}" destId="{9D52D3D4-8F3D-4949-85B4-3F24C627FB4E}" srcOrd="0" destOrd="0" presId="urn:microsoft.com/office/officeart/2005/8/layout/pList1"/>
    <dgm:cxn modelId="{848063C4-607E-4147-814F-83B7A1D97004}" type="presParOf" srcId="{F9411051-F080-4955-96AD-937E9C9517F6}" destId="{B4567F90-DA97-4BC3-87BE-34F56AA5B1E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A470D-82F3-4880-B420-D0AB2F81546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C421016-B6AE-41BE-87CD-0E8987F49A5C}">
      <dgm:prSet phldrT="[Text]"/>
      <dgm:spPr/>
      <dgm:t>
        <a:bodyPr/>
        <a:lstStyle/>
        <a:p>
          <a:r>
            <a:rPr lang="id-ID" dirty="0" smtClean="0"/>
            <a:t>Heap construction</a:t>
          </a:r>
          <a:endParaRPr lang="en-US" dirty="0"/>
        </a:p>
      </dgm:t>
    </dgm:pt>
    <dgm:pt modelId="{4F7C02C8-1771-48DA-AC95-9F8C8D321CD5}" type="parTrans" cxnId="{32BB0F27-D64D-48F2-AB1E-EB218E9EEF10}">
      <dgm:prSet/>
      <dgm:spPr/>
      <dgm:t>
        <a:bodyPr/>
        <a:lstStyle/>
        <a:p>
          <a:endParaRPr lang="en-US"/>
        </a:p>
      </dgm:t>
    </dgm:pt>
    <dgm:pt modelId="{79F136A3-83AE-4DD6-B5C5-323D9799BF66}" type="sibTrans" cxnId="{32BB0F27-D64D-48F2-AB1E-EB218E9EEF10}">
      <dgm:prSet/>
      <dgm:spPr/>
      <dgm:t>
        <a:bodyPr/>
        <a:lstStyle/>
        <a:p>
          <a:endParaRPr lang="en-US"/>
        </a:p>
      </dgm:t>
    </dgm:pt>
    <dgm:pt modelId="{B00C8D43-72ED-4365-B46F-4D4D8A660FEC}">
      <dgm:prSet phldrT="[Text]"/>
      <dgm:spPr/>
      <dgm:t>
        <a:bodyPr/>
        <a:lstStyle/>
        <a:p>
          <a:r>
            <a:rPr lang="id-ID" dirty="0" smtClean="0"/>
            <a:t>Maximum deletion</a:t>
          </a:r>
          <a:endParaRPr lang="en-US" dirty="0"/>
        </a:p>
      </dgm:t>
    </dgm:pt>
    <dgm:pt modelId="{4C05BC53-D886-4DEC-8C11-B09876573A8B}" type="parTrans" cxnId="{F6793B44-9287-45A0-B141-05DD271D2590}">
      <dgm:prSet/>
      <dgm:spPr/>
      <dgm:t>
        <a:bodyPr/>
        <a:lstStyle/>
        <a:p>
          <a:endParaRPr lang="en-US"/>
        </a:p>
      </dgm:t>
    </dgm:pt>
    <dgm:pt modelId="{3675D059-A7DC-4C71-874A-1208981BE0CB}" type="sibTrans" cxnId="{F6793B44-9287-45A0-B141-05DD271D2590}">
      <dgm:prSet/>
      <dgm:spPr/>
      <dgm:t>
        <a:bodyPr/>
        <a:lstStyle/>
        <a:p>
          <a:endParaRPr lang="en-US"/>
        </a:p>
      </dgm:t>
    </dgm:pt>
    <dgm:pt modelId="{AE7AB51D-CEB8-4B75-B1FD-A71CF82420AB}" type="pres">
      <dgm:prSet presAssocID="{7AEA470D-82F3-4880-B420-D0AB2F81546D}" presName="Name0" presStyleCnt="0">
        <dgm:presLayoutVars>
          <dgm:dir/>
          <dgm:resizeHandles val="exact"/>
        </dgm:presLayoutVars>
      </dgm:prSet>
      <dgm:spPr/>
    </dgm:pt>
    <dgm:pt modelId="{6E678CA0-8AAC-4BFE-9701-49A794F78EA1}" type="pres">
      <dgm:prSet presAssocID="{8C421016-B6AE-41BE-87CD-0E8987F49A5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66FD4-F1BE-4FD7-A68F-87F22D613D04}" type="pres">
      <dgm:prSet presAssocID="{79F136A3-83AE-4DD6-B5C5-323D9799BF66}" presName="sibTrans" presStyleLbl="sibTrans2D1" presStyleIdx="0" presStyleCnt="1"/>
      <dgm:spPr/>
    </dgm:pt>
    <dgm:pt modelId="{D88E7C5F-3093-42A1-B6DB-BCD3097F940B}" type="pres">
      <dgm:prSet presAssocID="{79F136A3-83AE-4DD6-B5C5-323D9799BF66}" presName="connectorText" presStyleLbl="sibTrans2D1" presStyleIdx="0" presStyleCnt="1"/>
      <dgm:spPr/>
    </dgm:pt>
    <dgm:pt modelId="{0A9F33F0-E682-4283-B502-0EC6A5AB6FA4}" type="pres">
      <dgm:prSet presAssocID="{B00C8D43-72ED-4365-B46F-4D4D8A660FE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A617E9-F01B-4961-943F-8C6B9F30616C}" type="presOf" srcId="{8C421016-B6AE-41BE-87CD-0E8987F49A5C}" destId="{6E678CA0-8AAC-4BFE-9701-49A794F78EA1}" srcOrd="0" destOrd="0" presId="urn:microsoft.com/office/officeart/2005/8/layout/process1"/>
    <dgm:cxn modelId="{7AAD30E5-1DA8-4D5F-8160-1D7EA1646A8E}" type="presOf" srcId="{B00C8D43-72ED-4365-B46F-4D4D8A660FEC}" destId="{0A9F33F0-E682-4283-B502-0EC6A5AB6FA4}" srcOrd="0" destOrd="0" presId="urn:microsoft.com/office/officeart/2005/8/layout/process1"/>
    <dgm:cxn modelId="{C5924AEB-AA63-49F5-94A4-AE1037C6E7C8}" type="presOf" srcId="{79F136A3-83AE-4DD6-B5C5-323D9799BF66}" destId="{D88E7C5F-3093-42A1-B6DB-BCD3097F940B}" srcOrd="1" destOrd="0" presId="urn:microsoft.com/office/officeart/2005/8/layout/process1"/>
    <dgm:cxn modelId="{32BB0F27-D64D-48F2-AB1E-EB218E9EEF10}" srcId="{7AEA470D-82F3-4880-B420-D0AB2F81546D}" destId="{8C421016-B6AE-41BE-87CD-0E8987F49A5C}" srcOrd="0" destOrd="0" parTransId="{4F7C02C8-1771-48DA-AC95-9F8C8D321CD5}" sibTransId="{79F136A3-83AE-4DD6-B5C5-323D9799BF66}"/>
    <dgm:cxn modelId="{6D730199-8D78-4719-BA78-F06FFA43F4C4}" type="presOf" srcId="{79F136A3-83AE-4DD6-B5C5-323D9799BF66}" destId="{B2466FD4-F1BE-4FD7-A68F-87F22D613D04}" srcOrd="0" destOrd="0" presId="urn:microsoft.com/office/officeart/2005/8/layout/process1"/>
    <dgm:cxn modelId="{70458EB0-01B8-4C0D-B8FC-D3F880ECA64E}" type="presOf" srcId="{7AEA470D-82F3-4880-B420-D0AB2F81546D}" destId="{AE7AB51D-CEB8-4B75-B1FD-A71CF82420AB}" srcOrd="0" destOrd="0" presId="urn:microsoft.com/office/officeart/2005/8/layout/process1"/>
    <dgm:cxn modelId="{F6793B44-9287-45A0-B141-05DD271D2590}" srcId="{7AEA470D-82F3-4880-B420-D0AB2F81546D}" destId="{B00C8D43-72ED-4365-B46F-4D4D8A660FEC}" srcOrd="1" destOrd="0" parTransId="{4C05BC53-D886-4DEC-8C11-B09876573A8B}" sibTransId="{3675D059-A7DC-4C71-874A-1208981BE0CB}"/>
    <dgm:cxn modelId="{2CCD1697-BEE7-49CB-AA6A-A083F9B1724E}" type="presParOf" srcId="{AE7AB51D-CEB8-4B75-B1FD-A71CF82420AB}" destId="{6E678CA0-8AAC-4BFE-9701-49A794F78EA1}" srcOrd="0" destOrd="0" presId="urn:microsoft.com/office/officeart/2005/8/layout/process1"/>
    <dgm:cxn modelId="{61C1BC06-E2E9-4FA6-AC03-EBB9386EDD74}" type="presParOf" srcId="{AE7AB51D-CEB8-4B75-B1FD-A71CF82420AB}" destId="{B2466FD4-F1BE-4FD7-A68F-87F22D613D04}" srcOrd="1" destOrd="0" presId="urn:microsoft.com/office/officeart/2005/8/layout/process1"/>
    <dgm:cxn modelId="{70BBF995-F2EF-45A0-A7DF-17016F649DA5}" type="presParOf" srcId="{B2466FD4-F1BE-4FD7-A68F-87F22D613D04}" destId="{D88E7C5F-3093-42A1-B6DB-BCD3097F940B}" srcOrd="0" destOrd="0" presId="urn:microsoft.com/office/officeart/2005/8/layout/process1"/>
    <dgm:cxn modelId="{D0D3104F-696E-4E8B-8967-C9026D18EE83}" type="presParOf" srcId="{AE7AB51D-CEB8-4B75-B1FD-A71CF82420AB}" destId="{0A9F33F0-E682-4283-B502-0EC6A5AB6FA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1EF44-1FEA-4D98-92E0-4246B54BFDB0}">
      <dsp:nvSpPr>
        <dsp:cNvPr id="0" name=""/>
        <dsp:cNvSpPr/>
      </dsp:nvSpPr>
      <dsp:spPr>
        <a:xfrm>
          <a:off x="1228572" y="1775"/>
          <a:ext cx="2784969" cy="191884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75F0-D401-45FA-AD10-DDDFEC5850D3}">
      <dsp:nvSpPr>
        <dsp:cNvPr id="0" name=""/>
        <dsp:cNvSpPr/>
      </dsp:nvSpPr>
      <dsp:spPr>
        <a:xfrm>
          <a:off x="1228572" y="1920619"/>
          <a:ext cx="2784969" cy="1033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Single Right Rotation (R-rotation)</a:t>
          </a:r>
          <a:endParaRPr lang="en-US" sz="2100" kern="1200" dirty="0"/>
        </a:p>
      </dsp:txBody>
      <dsp:txXfrm>
        <a:off x="1228572" y="1920619"/>
        <a:ext cx="2784969" cy="1033223"/>
      </dsp:txXfrm>
    </dsp:sp>
    <dsp:sp modelId="{14074780-4A78-4E11-B9FE-A7D808BEB8B3}">
      <dsp:nvSpPr>
        <dsp:cNvPr id="0" name=""/>
        <dsp:cNvSpPr/>
      </dsp:nvSpPr>
      <dsp:spPr>
        <a:xfrm>
          <a:off x="4292155" y="1775"/>
          <a:ext cx="2784969" cy="191884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DC3B8-65FA-471D-8F41-1286204234C1}">
      <dsp:nvSpPr>
        <dsp:cNvPr id="0" name=""/>
        <dsp:cNvSpPr/>
      </dsp:nvSpPr>
      <dsp:spPr>
        <a:xfrm>
          <a:off x="4292155" y="1920619"/>
          <a:ext cx="2784969" cy="1033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Single Left Rotation (L-rotation)</a:t>
          </a:r>
          <a:endParaRPr lang="en-US" sz="2100" kern="1200" dirty="0"/>
        </a:p>
      </dsp:txBody>
      <dsp:txXfrm>
        <a:off x="4292155" y="1920619"/>
        <a:ext cx="2784969" cy="1033223"/>
      </dsp:txXfrm>
    </dsp:sp>
    <dsp:sp modelId="{7B70D206-A074-46CE-9233-861D9999F819}">
      <dsp:nvSpPr>
        <dsp:cNvPr id="0" name=""/>
        <dsp:cNvSpPr/>
      </dsp:nvSpPr>
      <dsp:spPr>
        <a:xfrm>
          <a:off x="1228572" y="3232339"/>
          <a:ext cx="2784969" cy="191884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6E998-27EC-4E40-AA6F-DA3034963166}">
      <dsp:nvSpPr>
        <dsp:cNvPr id="0" name=""/>
        <dsp:cNvSpPr/>
      </dsp:nvSpPr>
      <dsp:spPr>
        <a:xfrm>
          <a:off x="1228572" y="5151183"/>
          <a:ext cx="2784969" cy="1033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Double Left-Right Rotation (LR-rotation)</a:t>
          </a:r>
          <a:endParaRPr lang="en-US" sz="2100" kern="1200" dirty="0"/>
        </a:p>
      </dsp:txBody>
      <dsp:txXfrm>
        <a:off x="1228572" y="5151183"/>
        <a:ext cx="2784969" cy="1033223"/>
      </dsp:txXfrm>
    </dsp:sp>
    <dsp:sp modelId="{9D52D3D4-8F3D-4949-85B4-3F24C627FB4E}">
      <dsp:nvSpPr>
        <dsp:cNvPr id="0" name=""/>
        <dsp:cNvSpPr/>
      </dsp:nvSpPr>
      <dsp:spPr>
        <a:xfrm>
          <a:off x="4292155" y="3232339"/>
          <a:ext cx="2784969" cy="191884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67F90-DA97-4BC3-87BE-34F56AA5B1EB}">
      <dsp:nvSpPr>
        <dsp:cNvPr id="0" name=""/>
        <dsp:cNvSpPr/>
      </dsp:nvSpPr>
      <dsp:spPr>
        <a:xfrm>
          <a:off x="4292155" y="5151183"/>
          <a:ext cx="2784969" cy="1033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Double Right-Left Rotation (RL-rotation)</a:t>
          </a:r>
          <a:endParaRPr lang="en-US" sz="2100" kern="1200" dirty="0"/>
        </a:p>
      </dsp:txBody>
      <dsp:txXfrm>
        <a:off x="4292155" y="5151183"/>
        <a:ext cx="2784969" cy="1033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78CA0-8AAC-4BFE-9701-49A794F78EA1}">
      <dsp:nvSpPr>
        <dsp:cNvPr id="0" name=""/>
        <dsp:cNvSpPr/>
      </dsp:nvSpPr>
      <dsp:spPr>
        <a:xfrm>
          <a:off x="1428" y="1646594"/>
          <a:ext cx="3046809" cy="1828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kern="1200" dirty="0" smtClean="0"/>
            <a:t>Heap construction</a:t>
          </a:r>
          <a:endParaRPr lang="en-US" sz="4000" kern="1200" dirty="0"/>
        </a:p>
      </dsp:txBody>
      <dsp:txXfrm>
        <a:off x="54971" y="1700137"/>
        <a:ext cx="2939723" cy="1720999"/>
      </dsp:txXfrm>
    </dsp:sp>
    <dsp:sp modelId="{B2466FD4-F1BE-4FD7-A68F-87F22D613D04}">
      <dsp:nvSpPr>
        <dsp:cNvPr id="0" name=""/>
        <dsp:cNvSpPr/>
      </dsp:nvSpPr>
      <dsp:spPr>
        <a:xfrm>
          <a:off x="3352919" y="2182833"/>
          <a:ext cx="645923" cy="755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3352919" y="2333955"/>
        <a:ext cx="452146" cy="453364"/>
      </dsp:txXfrm>
    </dsp:sp>
    <dsp:sp modelId="{0A9F33F0-E682-4283-B502-0EC6A5AB6FA4}">
      <dsp:nvSpPr>
        <dsp:cNvPr id="0" name=""/>
        <dsp:cNvSpPr/>
      </dsp:nvSpPr>
      <dsp:spPr>
        <a:xfrm>
          <a:off x="4266961" y="1646594"/>
          <a:ext cx="3046809" cy="1828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kern="1200" dirty="0" smtClean="0"/>
            <a:t>Maximum deletion</a:t>
          </a:r>
          <a:endParaRPr lang="en-US" sz="4000" kern="1200" dirty="0"/>
        </a:p>
      </dsp:txBody>
      <dsp:txXfrm>
        <a:off x="4320504" y="1700137"/>
        <a:ext cx="2939723" cy="1720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52789-8232-464A-936D-E323BF2204F8}" type="datetimeFigureOut">
              <a:rPr lang="id-ID" smtClean="0"/>
              <a:t>18/09/2017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203B6-58F9-495E-91F7-D754ACCBE7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5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C2F5-E1F0-4791-B31E-1A952C970785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3F52-9AB6-4E21-8B6D-1D7EC512D98D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C3C5-136B-4FB1-B35F-673296FC5419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8C8A-3429-4DE0-9E24-B987FF094E34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C2AF-CA03-4E61-B0C8-DA11528DD8AD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51ED-30C2-43EE-8A68-9B48FC1D0124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54DC-82F0-4C51-9FA7-B54C8BFD6162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DB4B-80D6-4757-A8B4-5A2DFF91D630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8926-0FAB-4ED7-B35A-36CA6EE93CB9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F1AB-AF4C-43BB-BA7C-C66D27ADAFA8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F780-3DA9-4227-8B21-BBE0B760D759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29BD9C-4D7D-49D0-A871-78E3635BD88D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Transform and Conquer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Matakuliah Design Analysis Algorithm</a:t>
            </a:r>
          </a:p>
          <a:p>
            <a:r>
              <a:rPr lang="id-ID" dirty="0" smtClean="0"/>
              <a:t>S1 Teknik Informatika STIKOM PGRI Banyuwangi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00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648945"/>
            <a:ext cx="7315200" cy="3424309"/>
          </a:xfrm>
        </p:spPr>
        <p:txBody>
          <a:bodyPr>
            <a:normAutofit/>
          </a:bodyPr>
          <a:lstStyle/>
          <a:p>
            <a:r>
              <a:rPr lang="id-ID" dirty="0" smtClean="0"/>
              <a:t>Aturan (tidak baku):</a:t>
            </a:r>
          </a:p>
          <a:p>
            <a:pPr lvl="1"/>
            <a:r>
              <a:rPr lang="id-ID" dirty="0"/>
              <a:t>Data di node kiri selalu lebih kecil dibandingkan parent node</a:t>
            </a:r>
          </a:p>
          <a:p>
            <a:pPr lvl="1"/>
            <a:r>
              <a:rPr lang="id-ID" dirty="0"/>
              <a:t>Data di node kanan selalu lebih besar dibandingkan parent </a:t>
            </a:r>
            <a:r>
              <a:rPr lang="id-ID" dirty="0" smtClean="0"/>
              <a:t>node</a:t>
            </a:r>
          </a:p>
          <a:p>
            <a:r>
              <a:rPr lang="id-ID" dirty="0" smtClean="0"/>
              <a:t>Lalu bagaimana jika ada data-data baru yang dimasukkan dan semua data tersebut selalu lebih besar dibandingkan root node?</a:t>
            </a:r>
          </a:p>
          <a:p>
            <a:pPr lvl="1"/>
            <a:r>
              <a:rPr lang="id-ID" dirty="0"/>
              <a:t>Cabang kanan akan lebih panjang dibandingkan cabang kiri</a:t>
            </a:r>
          </a:p>
          <a:p>
            <a:pPr lvl="1"/>
            <a:r>
              <a:rPr lang="id-ID" dirty="0"/>
              <a:t>Kerugian: penelusuran ke cabang kanan lebih lama dibandingkan penelusuran ke cabang </a:t>
            </a:r>
            <a:r>
              <a:rPr lang="id-ID" dirty="0" smtClean="0"/>
              <a:t>kiri</a:t>
            </a:r>
          </a:p>
          <a:p>
            <a:r>
              <a:rPr lang="id-ID" dirty="0" smtClean="0"/>
              <a:t>Solusi: selalu pastikan panjang cabang kiri dan kanan seimbang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7383441" y="57792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5" name="Flowchart: Connector 4"/>
          <p:cNvSpPr/>
          <p:nvPr/>
        </p:nvSpPr>
        <p:spPr>
          <a:xfrm>
            <a:off x="6281385" y="124194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6" name="Flowchart: Connector 5"/>
          <p:cNvSpPr/>
          <p:nvPr/>
        </p:nvSpPr>
        <p:spPr>
          <a:xfrm>
            <a:off x="6724938" y="197892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7" name="Flowchart: Connector 6"/>
          <p:cNvSpPr/>
          <p:nvPr/>
        </p:nvSpPr>
        <p:spPr>
          <a:xfrm>
            <a:off x="5868540" y="199256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488911" y="124194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12</a:t>
            </a:r>
            <a:endParaRPr lang="id-ID" sz="1100" dirty="0"/>
          </a:p>
        </p:txBody>
      </p:sp>
      <p:sp>
        <p:nvSpPr>
          <p:cNvPr id="9" name="Flowchart: Connector 8"/>
          <p:cNvSpPr/>
          <p:nvPr/>
        </p:nvSpPr>
        <p:spPr>
          <a:xfrm>
            <a:off x="8028299" y="197892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10</a:t>
            </a:r>
            <a:endParaRPr lang="id-ID" sz="1100" dirty="0"/>
          </a:p>
        </p:txBody>
      </p:sp>
      <p:sp>
        <p:nvSpPr>
          <p:cNvPr id="10" name="Flowchart: Connector 9"/>
          <p:cNvSpPr/>
          <p:nvPr/>
        </p:nvSpPr>
        <p:spPr>
          <a:xfrm>
            <a:off x="8966710" y="199256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15</a:t>
            </a:r>
            <a:endParaRPr lang="id-ID" sz="1100" dirty="0"/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6671630" y="968167"/>
            <a:ext cx="778766" cy="340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8" idx="1"/>
          </p:cNvCxnSpPr>
          <p:nvPr/>
        </p:nvCxnSpPr>
        <p:spPr>
          <a:xfrm>
            <a:off x="7773686" y="968167"/>
            <a:ext cx="782180" cy="340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9" idx="0"/>
          </p:cNvCxnSpPr>
          <p:nvPr/>
        </p:nvCxnSpPr>
        <p:spPr>
          <a:xfrm flipH="1">
            <a:off x="8256899" y="1632187"/>
            <a:ext cx="298967" cy="34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5"/>
            <a:endCxn id="10" idx="0"/>
          </p:cNvCxnSpPr>
          <p:nvPr/>
        </p:nvCxnSpPr>
        <p:spPr>
          <a:xfrm>
            <a:off x="8879156" y="1632187"/>
            <a:ext cx="316154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7" idx="0"/>
          </p:cNvCxnSpPr>
          <p:nvPr/>
        </p:nvCxnSpPr>
        <p:spPr>
          <a:xfrm flipH="1">
            <a:off x="6097140" y="1632187"/>
            <a:ext cx="251200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5"/>
            <a:endCxn id="6" idx="0"/>
          </p:cNvCxnSpPr>
          <p:nvPr/>
        </p:nvCxnSpPr>
        <p:spPr>
          <a:xfrm>
            <a:off x="6671630" y="1632187"/>
            <a:ext cx="281908" cy="34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6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AVL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23749"/>
          </a:xfrm>
        </p:spPr>
        <p:txBody>
          <a:bodyPr/>
          <a:lstStyle/>
          <a:p>
            <a:r>
              <a:rPr lang="id-ID" dirty="0" smtClean="0"/>
              <a:t>Binary tree dengan panjang cabang kiri dan kanan maksimal berselisih 1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17" y="1787857"/>
            <a:ext cx="8058150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8478" y="4559632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AVL Tree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9662615" y="4559632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Bukan AVL Tree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626019" y="5158853"/>
            <a:ext cx="8107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Keterangan: angka di atas node menunjukkan keseimbangan cabang node tersebut</a:t>
            </a:r>
          </a:p>
          <a:p>
            <a:endParaRPr lang="id-ID" dirty="0"/>
          </a:p>
          <a:p>
            <a:r>
              <a:rPr lang="id-ID" dirty="0" smtClean="0"/>
              <a:t>Keseimbangan = panjang kiri – panjang kanan</a:t>
            </a:r>
            <a:endParaRPr lang="id-ID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Transformasi AVL Tree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850398"/>
              </p:ext>
            </p:extLst>
          </p:nvPr>
        </p:nvGraphicFramePr>
        <p:xfrm>
          <a:off x="3507475" y="170167"/>
          <a:ext cx="8305697" cy="618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R-rotation atau L-rotation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3038" y="1838325"/>
            <a:ext cx="7086600" cy="31718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LR-rotation / RL-rotation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022370"/>
            <a:ext cx="7315200" cy="2803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278591"/>
          </a:xfrm>
        </p:spPr>
        <p:txBody>
          <a:bodyPr/>
          <a:lstStyle/>
          <a:p>
            <a:r>
              <a:rPr lang="id-ID" dirty="0" smtClean="0"/>
              <a:t>Seperti binary tree</a:t>
            </a:r>
          </a:p>
          <a:p>
            <a:r>
              <a:rPr lang="id-ID" dirty="0" smtClean="0"/>
              <a:t>Parent node selalu lebih besar dibandingkan child node</a:t>
            </a:r>
          </a:p>
          <a:p>
            <a:pPr lvl="1"/>
            <a:r>
              <a:rPr lang="id-ID" dirty="0" smtClean="0"/>
              <a:t>Root node menyimpan data terbesar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349902"/>
            <a:ext cx="7562850" cy="1666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8478" y="401677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Heap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7196707" y="402566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Bukan Heap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9600991" y="402793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Bukan Heap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47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Representasi Heap ke Array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3261814"/>
                <a:ext cx="7315200" cy="2722933"/>
              </a:xfrm>
            </p:spPr>
            <p:txBody>
              <a:bodyPr/>
              <a:lstStyle/>
              <a:p>
                <a:r>
                  <a:rPr lang="id-ID" dirty="0" smtClean="0"/>
                  <a:t>Parent node selalu berada di posisi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dirty="0" smtClean="0"/>
                  <a:t> pertama</a:t>
                </a:r>
              </a:p>
              <a:p>
                <a:r>
                  <a:rPr lang="id-ID" dirty="0" smtClean="0"/>
                  <a:t>Leaves node selalu berada di posisi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dirty="0" smtClean="0"/>
                  <a:t> terakhir</a:t>
                </a:r>
              </a:p>
              <a:p>
                <a:r>
                  <a:rPr lang="id-ID" dirty="0" smtClean="0"/>
                  <a:t>Child node dari parent node pada posisi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 smtClean="0"/>
                  <a:t> pasti berada di posisi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 smtClean="0"/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Parent node dari child node pada posisi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 smtClean="0"/>
                  <a:t> pasti berada di posisi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3261814"/>
                <a:ext cx="7315200" cy="2722933"/>
              </a:xfrm>
              <a:blipFill>
                <a:blip r:embed="rId2"/>
                <a:stretch>
                  <a:fillRect l="-667" t="-8725" b="-165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80" y="732436"/>
            <a:ext cx="63531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Heap Sort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48630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678CA0-8AAC-4BFE-9701-49A794F78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E678CA0-8AAC-4BFE-9701-49A794F78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6E678CA0-8AAC-4BFE-9701-49A794F78E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466FD4-F1BE-4FD7-A68F-87F22D613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6">
                                            <p:graphicEl>
                                              <a:dgm id="{B2466FD4-F1BE-4FD7-A68F-87F22D613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6">
                                            <p:graphicEl>
                                              <a:dgm id="{B2466FD4-F1BE-4FD7-A68F-87F22D613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9F33F0-E682-4283-B502-0EC6A5AB6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0A9F33F0-E682-4283-B502-0EC6A5AB6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0A9F33F0-E682-4283-B502-0EC6A5AB6F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Heap Construction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89361" y="818866"/>
                <a:ext cx="6232796" cy="4770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ALGORITHM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HeapConstruction(H[1..n])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//Bentuk heap dengan pendekatan bottom-up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//Input: Array H dengan data yang dapat diurutkan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//Output: Heap H</a:t>
                </a:r>
              </a:p>
              <a:p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downto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 i; v  H[k]</a:t>
                </a: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heap  false</a:t>
                </a:r>
              </a:p>
              <a:p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endParaRP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while not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heap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and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2 * k ≤ n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do</a:t>
                </a: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j  2*k</a:t>
                </a:r>
              </a:p>
              <a:p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endParaRP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if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j &lt; n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then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//ada 2 child node</a:t>
                </a: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	if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H[j] &lt; H[j+1]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then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j  j+1</a:t>
                </a: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if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v ≥ H[j]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then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heap  true</a:t>
                </a: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else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H[k]  H[j]; k  j</a:t>
                </a:r>
              </a:p>
              <a:p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endParaRP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H[k]  v</a:t>
                </a:r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61" y="818866"/>
                <a:ext cx="6232796" cy="4770537"/>
              </a:xfrm>
              <a:prstGeom prst="rect">
                <a:avLst/>
              </a:prstGeom>
              <a:blipFill>
                <a:blip r:embed="rId2"/>
                <a:stretch>
                  <a:fillRect l="-587" t="-383" b="-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Heap Construction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606" y="2114740"/>
            <a:ext cx="2438400" cy="2619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7942742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1" name="Flowchart: Connector 10"/>
          <p:cNvSpPr/>
          <p:nvPr/>
        </p:nvSpPr>
        <p:spPr>
          <a:xfrm>
            <a:off x="8884688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2" name="Flowchart: Connector 11"/>
          <p:cNvSpPr/>
          <p:nvPr/>
        </p:nvSpPr>
        <p:spPr>
          <a:xfrm>
            <a:off x="9393066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cxnSp>
        <p:nvCxnSpPr>
          <p:cNvPr id="14" name="Straight Connector 13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0"/>
          </p:cNvCxnSpPr>
          <p:nvPr/>
        </p:nvCxnSpPr>
        <p:spPr>
          <a:xfrm flipH="1">
            <a:off x="8171342" y="3638247"/>
            <a:ext cx="288984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1" idx="0"/>
          </p:cNvCxnSpPr>
          <p:nvPr/>
        </p:nvCxnSpPr>
        <p:spPr>
          <a:xfrm>
            <a:off x="8783616" y="3638247"/>
            <a:ext cx="329672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2" idx="0"/>
          </p:cNvCxnSpPr>
          <p:nvPr/>
        </p:nvCxnSpPr>
        <p:spPr>
          <a:xfrm flipH="1">
            <a:off x="9621666" y="3638247"/>
            <a:ext cx="239721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326340" y="2333767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29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Ingat Kembali!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55510"/>
          </a:xfrm>
        </p:spPr>
        <p:txBody>
          <a:bodyPr/>
          <a:lstStyle/>
          <a:p>
            <a:r>
              <a:rPr lang="id-ID" dirty="0" smtClean="0"/>
              <a:t>Bagaimana algoritma untuk menentukan keunikan data-data dalam suatu array?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24784"/>
              </p:ext>
            </p:extLst>
          </p:nvPr>
        </p:nvGraphicFramePr>
        <p:xfrm>
          <a:off x="4213495" y="1734343"/>
          <a:ext cx="6854840" cy="486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84">
                  <a:extLst>
                    <a:ext uri="{9D8B030D-6E8A-4147-A177-3AD203B41FA5}">
                      <a16:colId xmlns:a16="http://schemas.microsoft.com/office/drawing/2014/main" val="2475582738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05321187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994961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71482517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179456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9246863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1175601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336049150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14784419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31366324"/>
                    </a:ext>
                  </a:extLst>
                </a:gridCol>
              </a:tblGrid>
              <a:tr h="48683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2025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95792"/>
              </p:ext>
            </p:extLst>
          </p:nvPr>
        </p:nvGraphicFramePr>
        <p:xfrm>
          <a:off x="4213495" y="2221174"/>
          <a:ext cx="6854840" cy="4868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484">
                  <a:extLst>
                    <a:ext uri="{9D8B030D-6E8A-4147-A177-3AD203B41FA5}">
                      <a16:colId xmlns:a16="http://schemas.microsoft.com/office/drawing/2014/main" val="2475582738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05321187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994961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71482517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179456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9246863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1175601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336049150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14784419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31366324"/>
                    </a:ext>
                  </a:extLst>
                </a:gridCol>
              </a:tblGrid>
              <a:tr h="486831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n-1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202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869268" y="2568917"/>
                <a:ext cx="7315200" cy="177107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Bagaimanakah kompleksitas algoritma tersebut bila data-datanya </a:t>
                </a:r>
                <a:r>
                  <a:rPr lang="id-ID" b="1" dirty="0" smtClean="0"/>
                  <a:t>tidak terurut</a:t>
                </a:r>
                <a:r>
                  <a:rPr lang="id-ID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id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id-ID" dirty="0" smtClean="0"/>
                  <a:t> </a:t>
                </a:r>
                <a:r>
                  <a:rPr lang="id-ID" dirty="0">
                    <a:sym typeface="Wingdings" panose="05000000000000000000" pitchFamily="2" charset="2"/>
                  </a:rPr>
                  <a:t> lihat file PPT </a:t>
                </a:r>
                <a:r>
                  <a:rPr lang="id-ID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DAA 2 - Analisis Algoritma Rekursif dan Nonrekursif</a:t>
                </a:r>
                <a:endParaRPr lang="id-ID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id-ID" dirty="0" smtClean="0"/>
                  <a:t>Dari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buah data, maka data ke-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 smtClean="0"/>
                  <a:t> harus dibandingkan dengan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−1−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 smtClean="0"/>
                  <a:t> data lainnya </a:t>
                </a:r>
                <a:r>
                  <a:rPr lang="id-ID" dirty="0" smtClean="0">
                    <a:sym typeface="Wingdings" panose="05000000000000000000" pitchFamily="2" charset="2"/>
                  </a:rPr>
                  <a:t> butuh 2 set looping</a:t>
                </a:r>
                <a:endParaRPr lang="id-ID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2568917"/>
                <a:ext cx="7315200" cy="1771071"/>
              </a:xfrm>
              <a:prstGeom prst="rect">
                <a:avLst/>
              </a:prstGeom>
              <a:blipFill>
                <a:blip r:embed="rId2"/>
                <a:stretch>
                  <a:fillRect l="-667" r="-917" b="-6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3869268" y="4339987"/>
            <a:ext cx="7315200" cy="873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Lalu bagaimana kompleksitas algoritma tersebut jika faktanya adalah data-data dalam kondisi </a:t>
            </a:r>
            <a:r>
              <a:rPr lang="id-ID" b="1" dirty="0" smtClean="0"/>
              <a:t>terurut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2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r>
              <a:rPr lang="id-ID" dirty="0"/>
              <a:t> Heap Construction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606" y="2114740"/>
            <a:ext cx="2438400" cy="2619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7942742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1" name="Flowchart: Connector 10"/>
          <p:cNvSpPr/>
          <p:nvPr/>
        </p:nvSpPr>
        <p:spPr>
          <a:xfrm>
            <a:off x="8884688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2" name="Flowchart: Connector 11"/>
          <p:cNvSpPr/>
          <p:nvPr/>
        </p:nvSpPr>
        <p:spPr>
          <a:xfrm>
            <a:off x="9393066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cxnSp>
        <p:nvCxnSpPr>
          <p:cNvPr id="14" name="Straight Connector 13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0"/>
          </p:cNvCxnSpPr>
          <p:nvPr/>
        </p:nvCxnSpPr>
        <p:spPr>
          <a:xfrm flipH="1">
            <a:off x="8171342" y="3638247"/>
            <a:ext cx="288984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1" idx="0"/>
          </p:cNvCxnSpPr>
          <p:nvPr/>
        </p:nvCxnSpPr>
        <p:spPr>
          <a:xfrm>
            <a:off x="8783616" y="3638247"/>
            <a:ext cx="329672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2" idx="0"/>
          </p:cNvCxnSpPr>
          <p:nvPr/>
        </p:nvCxnSpPr>
        <p:spPr>
          <a:xfrm flipH="1">
            <a:off x="9621666" y="3638247"/>
            <a:ext cx="239721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326340" y="2866030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6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r>
              <a:rPr lang="id-ID" dirty="0"/>
              <a:t> Heap Construction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606" y="2114740"/>
            <a:ext cx="2438400" cy="2619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7942742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1" name="Flowchart: Connector 10"/>
          <p:cNvSpPr/>
          <p:nvPr/>
        </p:nvSpPr>
        <p:spPr>
          <a:xfrm>
            <a:off x="8884688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2" name="Flowchart: Connector 11"/>
          <p:cNvSpPr/>
          <p:nvPr/>
        </p:nvSpPr>
        <p:spPr>
          <a:xfrm>
            <a:off x="9393066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cxnSp>
        <p:nvCxnSpPr>
          <p:cNvPr id="14" name="Straight Connector 13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0"/>
          </p:cNvCxnSpPr>
          <p:nvPr/>
        </p:nvCxnSpPr>
        <p:spPr>
          <a:xfrm flipH="1">
            <a:off x="8171342" y="3638247"/>
            <a:ext cx="288984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1" idx="0"/>
          </p:cNvCxnSpPr>
          <p:nvPr/>
        </p:nvCxnSpPr>
        <p:spPr>
          <a:xfrm>
            <a:off x="8783616" y="3638247"/>
            <a:ext cx="329672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2" idx="0"/>
          </p:cNvCxnSpPr>
          <p:nvPr/>
        </p:nvCxnSpPr>
        <p:spPr>
          <a:xfrm flipH="1">
            <a:off x="9621666" y="3638247"/>
            <a:ext cx="239721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326340" y="3371006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42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r>
              <a:rPr lang="id-ID" dirty="0"/>
              <a:t> Heap Construction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606" y="2114740"/>
            <a:ext cx="2438400" cy="2619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7942742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1" name="Flowchart: Connector 10"/>
          <p:cNvSpPr/>
          <p:nvPr/>
        </p:nvSpPr>
        <p:spPr>
          <a:xfrm>
            <a:off x="8884688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2" name="Flowchart: Connector 11"/>
          <p:cNvSpPr/>
          <p:nvPr/>
        </p:nvSpPr>
        <p:spPr>
          <a:xfrm>
            <a:off x="9393066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cxnSp>
        <p:nvCxnSpPr>
          <p:cNvPr id="14" name="Straight Connector 13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0"/>
          </p:cNvCxnSpPr>
          <p:nvPr/>
        </p:nvCxnSpPr>
        <p:spPr>
          <a:xfrm flipH="1">
            <a:off x="8171342" y="3638247"/>
            <a:ext cx="288984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1" idx="0"/>
          </p:cNvCxnSpPr>
          <p:nvPr/>
        </p:nvCxnSpPr>
        <p:spPr>
          <a:xfrm>
            <a:off x="8783616" y="3638247"/>
            <a:ext cx="329672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2" idx="0"/>
          </p:cNvCxnSpPr>
          <p:nvPr/>
        </p:nvCxnSpPr>
        <p:spPr>
          <a:xfrm flipH="1">
            <a:off x="9621666" y="3638247"/>
            <a:ext cx="239721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326340" y="3862328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67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r>
              <a:rPr lang="id-ID" dirty="0"/>
              <a:t> Heap Construction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606" y="2114740"/>
            <a:ext cx="2438400" cy="2619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7942742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11" name="Flowchart: Connector 10"/>
          <p:cNvSpPr/>
          <p:nvPr/>
        </p:nvSpPr>
        <p:spPr>
          <a:xfrm>
            <a:off x="8884688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2" name="Flowchart: Connector 11"/>
          <p:cNvSpPr/>
          <p:nvPr/>
        </p:nvSpPr>
        <p:spPr>
          <a:xfrm>
            <a:off x="9393066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cxnSp>
        <p:nvCxnSpPr>
          <p:cNvPr id="14" name="Straight Connector 13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0"/>
          </p:cNvCxnSpPr>
          <p:nvPr/>
        </p:nvCxnSpPr>
        <p:spPr>
          <a:xfrm flipH="1">
            <a:off x="8171342" y="3638247"/>
            <a:ext cx="288984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1" idx="0"/>
          </p:cNvCxnSpPr>
          <p:nvPr/>
        </p:nvCxnSpPr>
        <p:spPr>
          <a:xfrm>
            <a:off x="8783616" y="3638247"/>
            <a:ext cx="329672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2" idx="0"/>
          </p:cNvCxnSpPr>
          <p:nvPr/>
        </p:nvCxnSpPr>
        <p:spPr>
          <a:xfrm flipH="1">
            <a:off x="9621666" y="3638247"/>
            <a:ext cx="239721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326340" y="4367300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10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Maximum Deletion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Langkah-langkah:</a:t>
            </a:r>
          </a:p>
          <a:p>
            <a:pPr lvl="1"/>
            <a:r>
              <a:rPr lang="id-ID" dirty="0" smtClean="0"/>
              <a:t>Tukar posisi root dengan data terakhir</a:t>
            </a:r>
          </a:p>
          <a:p>
            <a:pPr lvl="1"/>
            <a:r>
              <a:rPr lang="id-ID" dirty="0" smtClean="0"/>
              <a:t>Ukuran heap dikurangi 1</a:t>
            </a:r>
          </a:p>
          <a:p>
            <a:pPr lvl="1"/>
            <a:r>
              <a:rPr lang="id-ID" dirty="0" smtClean="0"/>
              <a:t>Heapify kembali tree yang tersisa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Maximum Deletions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96" y="863790"/>
            <a:ext cx="2359719" cy="5121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7942742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11" name="Flowchart: Connector 10"/>
          <p:cNvSpPr/>
          <p:nvPr/>
        </p:nvSpPr>
        <p:spPr>
          <a:xfrm>
            <a:off x="8884688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2" name="Flowchart: Connector 11"/>
          <p:cNvSpPr/>
          <p:nvPr/>
        </p:nvSpPr>
        <p:spPr>
          <a:xfrm>
            <a:off x="9393066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cxnSp>
        <p:nvCxnSpPr>
          <p:cNvPr id="13" name="Straight Connector 12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10" idx="0"/>
          </p:cNvCxnSpPr>
          <p:nvPr/>
        </p:nvCxnSpPr>
        <p:spPr>
          <a:xfrm flipH="1">
            <a:off x="8171342" y="3638247"/>
            <a:ext cx="288984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11" idx="0"/>
          </p:cNvCxnSpPr>
          <p:nvPr/>
        </p:nvCxnSpPr>
        <p:spPr>
          <a:xfrm>
            <a:off x="8783616" y="3638247"/>
            <a:ext cx="329672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  <a:endCxn id="12" idx="0"/>
          </p:cNvCxnSpPr>
          <p:nvPr/>
        </p:nvCxnSpPr>
        <p:spPr>
          <a:xfrm flipH="1">
            <a:off x="9621666" y="3638247"/>
            <a:ext cx="239721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36725" y="1110189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6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Maximum Deletions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96" y="863790"/>
            <a:ext cx="2359719" cy="5121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7942742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11" name="Flowchart: Connector 10"/>
          <p:cNvSpPr/>
          <p:nvPr/>
        </p:nvSpPr>
        <p:spPr>
          <a:xfrm>
            <a:off x="8884688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cxnSp>
        <p:nvCxnSpPr>
          <p:cNvPr id="13" name="Straight Connector 12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10" idx="0"/>
          </p:cNvCxnSpPr>
          <p:nvPr/>
        </p:nvCxnSpPr>
        <p:spPr>
          <a:xfrm flipH="1">
            <a:off x="8171342" y="3638247"/>
            <a:ext cx="288984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11" idx="0"/>
          </p:cNvCxnSpPr>
          <p:nvPr/>
        </p:nvCxnSpPr>
        <p:spPr>
          <a:xfrm>
            <a:off x="8783616" y="3638247"/>
            <a:ext cx="329672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36725" y="1546922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lowchart: Connector 2"/>
          <p:cNvSpPr/>
          <p:nvPr/>
        </p:nvSpPr>
        <p:spPr>
          <a:xfrm>
            <a:off x="10405535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64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Maximum Deletions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96" y="863790"/>
            <a:ext cx="2359719" cy="5121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7942742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11" name="Flowchart: Connector 10"/>
          <p:cNvSpPr/>
          <p:nvPr/>
        </p:nvSpPr>
        <p:spPr>
          <a:xfrm>
            <a:off x="8884688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cxnSp>
        <p:nvCxnSpPr>
          <p:cNvPr id="13" name="Straight Connector 12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10" idx="0"/>
          </p:cNvCxnSpPr>
          <p:nvPr/>
        </p:nvCxnSpPr>
        <p:spPr>
          <a:xfrm flipH="1">
            <a:off x="8171342" y="3638247"/>
            <a:ext cx="288984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11" idx="0"/>
          </p:cNvCxnSpPr>
          <p:nvPr/>
        </p:nvCxnSpPr>
        <p:spPr>
          <a:xfrm>
            <a:off x="8783616" y="3638247"/>
            <a:ext cx="329672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36725" y="1997298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lowchart: Connector 16"/>
          <p:cNvSpPr/>
          <p:nvPr/>
        </p:nvSpPr>
        <p:spPr>
          <a:xfrm>
            <a:off x="10405535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31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Maximum Deletions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96" y="863790"/>
            <a:ext cx="2359719" cy="5121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7942742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cxnSp>
        <p:nvCxnSpPr>
          <p:cNvPr id="13" name="Straight Connector 12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10" idx="0"/>
          </p:cNvCxnSpPr>
          <p:nvPr/>
        </p:nvCxnSpPr>
        <p:spPr>
          <a:xfrm flipH="1">
            <a:off x="8171342" y="3638247"/>
            <a:ext cx="288984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36725" y="2461321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lowchart: Connector 16"/>
          <p:cNvSpPr/>
          <p:nvPr/>
        </p:nvSpPr>
        <p:spPr>
          <a:xfrm>
            <a:off x="10405535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19" name="Flowchart: Connector 18"/>
          <p:cNvSpPr/>
          <p:nvPr/>
        </p:nvSpPr>
        <p:spPr>
          <a:xfrm>
            <a:off x="9861387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9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Maximum Deletions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96" y="863790"/>
            <a:ext cx="2359719" cy="5121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7942742" y="3998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cxnSp>
        <p:nvCxnSpPr>
          <p:cNvPr id="13" name="Straight Connector 12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10" idx="0"/>
          </p:cNvCxnSpPr>
          <p:nvPr/>
        </p:nvCxnSpPr>
        <p:spPr>
          <a:xfrm flipH="1">
            <a:off x="8171342" y="3638247"/>
            <a:ext cx="288984" cy="3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36725" y="2898054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lowchart: Connector 14"/>
          <p:cNvSpPr/>
          <p:nvPr/>
        </p:nvSpPr>
        <p:spPr>
          <a:xfrm>
            <a:off x="10405535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17" name="Flowchart: Connector 16"/>
          <p:cNvSpPr/>
          <p:nvPr/>
        </p:nvSpPr>
        <p:spPr>
          <a:xfrm>
            <a:off x="9861387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6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Memeriksa Keunikan Sekumpulan Data dengan Presorting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589361" y="818866"/>
            <a:ext cx="709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PresortingIsUnik(A[0..n-1])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//Periksa keunikan data dengan kondisi data-data terurut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Array A dengan data terurut secara ascending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True jika A unik, false jika sebaliknya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n-2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A[i] = A[i+1]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 return false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 true</a:t>
            </a:r>
            <a:endParaRPr lang="id-ID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1875" y="2306472"/>
            <a:ext cx="1719618" cy="27295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6892120" y="323976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8" name="Curved Connector 7"/>
          <p:cNvCxnSpPr>
            <a:stCxn id="6" idx="1"/>
            <a:endCxn id="5" idx="2"/>
          </p:cNvCxnSpPr>
          <p:nvPr/>
        </p:nvCxnSpPr>
        <p:spPr>
          <a:xfrm rot="10800000">
            <a:off x="5281684" y="2579428"/>
            <a:ext cx="1610436" cy="84500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855621" y="3944336"/>
            <a:ext cx="7315200" cy="39147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Analisis kompleksitas: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892426" y="4370726"/>
                <a:ext cx="3048976" cy="785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26" y="4370726"/>
                <a:ext cx="3048976" cy="785664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Maximum Deletions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96" y="863790"/>
            <a:ext cx="2359719" cy="5121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cxnSp>
        <p:nvCxnSpPr>
          <p:cNvPr id="13" name="Straight Connector 12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36725" y="3362079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lowchart: Connector 14"/>
          <p:cNvSpPr/>
          <p:nvPr/>
        </p:nvSpPr>
        <p:spPr>
          <a:xfrm>
            <a:off x="10405535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17" name="Flowchart: Connector 16"/>
          <p:cNvSpPr/>
          <p:nvPr/>
        </p:nvSpPr>
        <p:spPr>
          <a:xfrm>
            <a:off x="9861387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9" name="Flowchart: Connector 18"/>
          <p:cNvSpPr/>
          <p:nvPr/>
        </p:nvSpPr>
        <p:spPr>
          <a:xfrm>
            <a:off x="9317239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93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Maximum Deletions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96" y="863790"/>
            <a:ext cx="2359719" cy="5121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794432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cxnSp>
        <p:nvCxnSpPr>
          <p:cNvPr id="13" name="Straight Connector 12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  <a:endCxn id="9" idx="1"/>
          </p:cNvCxnSpPr>
          <p:nvPr/>
        </p:nvCxnSpPr>
        <p:spPr>
          <a:xfrm>
            <a:off x="9452357" y="2928564"/>
            <a:ext cx="409030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36725" y="3798813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Flowchart: Connector 11"/>
          <p:cNvSpPr/>
          <p:nvPr/>
        </p:nvSpPr>
        <p:spPr>
          <a:xfrm>
            <a:off x="10405535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14" name="Flowchart: Connector 13"/>
          <p:cNvSpPr/>
          <p:nvPr/>
        </p:nvSpPr>
        <p:spPr>
          <a:xfrm>
            <a:off x="9861387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5" name="Flowchart: Connector 14"/>
          <p:cNvSpPr/>
          <p:nvPr/>
        </p:nvSpPr>
        <p:spPr>
          <a:xfrm>
            <a:off x="9317239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84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Maximum Deletions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96" y="863790"/>
            <a:ext cx="2359719" cy="5121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cxnSp>
        <p:nvCxnSpPr>
          <p:cNvPr id="13" name="Straight Connector 12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36725" y="4276484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Flowchart: Connector 11"/>
          <p:cNvSpPr/>
          <p:nvPr/>
        </p:nvSpPr>
        <p:spPr>
          <a:xfrm>
            <a:off x="10405535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14" name="Flowchart: Connector 13"/>
          <p:cNvSpPr/>
          <p:nvPr/>
        </p:nvSpPr>
        <p:spPr>
          <a:xfrm>
            <a:off x="9861387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5" name="Flowchart: Connector 14"/>
          <p:cNvSpPr/>
          <p:nvPr/>
        </p:nvSpPr>
        <p:spPr>
          <a:xfrm>
            <a:off x="9317239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7" name="Flowchart: Connector 16"/>
          <p:cNvSpPr/>
          <p:nvPr/>
        </p:nvSpPr>
        <p:spPr>
          <a:xfrm>
            <a:off x="8773091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21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Maximum Deletions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96" y="863790"/>
            <a:ext cx="2359719" cy="5121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393371" y="32480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cxnSp>
        <p:nvCxnSpPr>
          <p:cNvPr id="13" name="Straight Connector 12"/>
          <p:cNvCxnSpPr>
            <a:stCxn id="7" idx="3"/>
            <a:endCxn id="8" idx="7"/>
          </p:cNvCxnSpPr>
          <p:nvPr/>
        </p:nvCxnSpPr>
        <p:spPr>
          <a:xfrm flipH="1">
            <a:off x="8783616" y="2928564"/>
            <a:ext cx="345451" cy="38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36725" y="4713211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lowchart: Connector 9"/>
          <p:cNvSpPr/>
          <p:nvPr/>
        </p:nvSpPr>
        <p:spPr>
          <a:xfrm>
            <a:off x="10405535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11" name="Flowchart: Connector 10"/>
          <p:cNvSpPr/>
          <p:nvPr/>
        </p:nvSpPr>
        <p:spPr>
          <a:xfrm>
            <a:off x="9861387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2" name="Flowchart: Connector 11"/>
          <p:cNvSpPr/>
          <p:nvPr/>
        </p:nvSpPr>
        <p:spPr>
          <a:xfrm>
            <a:off x="9317239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4" name="Flowchart: Connector 13"/>
          <p:cNvSpPr/>
          <p:nvPr/>
        </p:nvSpPr>
        <p:spPr>
          <a:xfrm>
            <a:off x="8773091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89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Maximum Deletions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96" y="863790"/>
            <a:ext cx="2359719" cy="5121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062112" y="2538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18" name="Rounded Rectangle 17"/>
          <p:cNvSpPr/>
          <p:nvPr/>
        </p:nvSpPr>
        <p:spPr>
          <a:xfrm>
            <a:off x="3636725" y="5190885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lowchart: Connector 9"/>
          <p:cNvSpPr/>
          <p:nvPr/>
        </p:nvSpPr>
        <p:spPr>
          <a:xfrm>
            <a:off x="10405535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11" name="Flowchart: Connector 10"/>
          <p:cNvSpPr/>
          <p:nvPr/>
        </p:nvSpPr>
        <p:spPr>
          <a:xfrm>
            <a:off x="9861387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2" name="Flowchart: Connector 11"/>
          <p:cNvSpPr/>
          <p:nvPr/>
        </p:nvSpPr>
        <p:spPr>
          <a:xfrm>
            <a:off x="9317239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4" name="Flowchart: Connector 13"/>
          <p:cNvSpPr/>
          <p:nvPr/>
        </p:nvSpPr>
        <p:spPr>
          <a:xfrm>
            <a:off x="8773091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5" name="Flowchart: Connector 14"/>
          <p:cNvSpPr/>
          <p:nvPr/>
        </p:nvSpPr>
        <p:spPr>
          <a:xfrm>
            <a:off x="8228943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09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Maximum Deletions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96" y="863790"/>
            <a:ext cx="2359719" cy="5121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7684795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18" name="Rounded Rectangle 17"/>
          <p:cNvSpPr/>
          <p:nvPr/>
        </p:nvSpPr>
        <p:spPr>
          <a:xfrm>
            <a:off x="3636725" y="5613967"/>
            <a:ext cx="2074460" cy="436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Connector 7"/>
          <p:cNvSpPr/>
          <p:nvPr/>
        </p:nvSpPr>
        <p:spPr>
          <a:xfrm>
            <a:off x="10405535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861387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9317239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1" name="Flowchart: Connector 10"/>
          <p:cNvSpPr/>
          <p:nvPr/>
        </p:nvSpPr>
        <p:spPr>
          <a:xfrm>
            <a:off x="8773091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2" name="Flowchart: Connector 11"/>
          <p:cNvSpPr/>
          <p:nvPr/>
        </p:nvSpPr>
        <p:spPr>
          <a:xfrm>
            <a:off x="8228943" y="5267820"/>
            <a:ext cx="457200" cy="4572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37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Lebih Mendalam...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384059"/>
              </a:xfrm>
            </p:spPr>
            <p:txBody>
              <a:bodyPr/>
              <a:lstStyle/>
              <a:p>
                <a:r>
                  <a:rPr lang="id-ID" dirty="0" smtClean="0"/>
                  <a:t>Memeriksa keunikan sekumpulan data lebih efisien jika data dalam kondisi terurut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id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id-ID" dirty="0" smtClean="0"/>
                  <a:t> vs </a:t>
                </a:r>
                <a14:m>
                  <m:oMath xmlns:m="http://schemas.openxmlformats.org/officeDocument/2006/math">
                    <m:r>
                      <a:rPr lang="id-ID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d-ID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id-ID" dirty="0" smtClean="0"/>
              </a:p>
              <a:p>
                <a:pPr lvl="1"/>
                <a:r>
                  <a:rPr lang="id-ID" dirty="0" smtClean="0"/>
                  <a:t>Dari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buah data, data ke-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 smtClean="0"/>
                  <a:t> hanya perlu dibandingkan dengan tetangganya saja </a:t>
                </a:r>
                <a:r>
                  <a:rPr lang="id-ID" dirty="0" smtClean="0">
                    <a:sym typeface="Wingdings" panose="05000000000000000000" pitchFamily="2" charset="2"/>
                  </a:rPr>
                  <a:t> hanya butuh 1 set looping</a:t>
                </a:r>
                <a:endParaRPr lang="id-ID" dirty="0" smtClean="0"/>
              </a:p>
              <a:p>
                <a:r>
                  <a:rPr lang="id-ID" dirty="0" smtClean="0"/>
                  <a:t>Namun jika kompleksitas pengurutan data juga diperhitungkan, maka kompleksitas sesunggunya adalah:</a:t>
                </a:r>
                <a:endParaRPr lang="id-ID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384059"/>
              </a:xfrm>
              <a:blipFill>
                <a:blip r:embed="rId2"/>
                <a:stretch>
                  <a:fillRect l="-667" t="-256" b="-20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418613" y="3424428"/>
                <a:ext cx="6216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𝒔𝒐𝒓𝒕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𝒔𝒄𝒂𝒏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func>
                            <m:func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func>
                            <m:funcPr>
                              <m:ctrlPr>
                                <a:rPr lang="id-ID" b="1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id-ID" b="1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13" y="3424428"/>
                <a:ext cx="6216510" cy="276999"/>
              </a:xfrm>
              <a:prstGeom prst="rect">
                <a:avLst/>
              </a:prstGeom>
              <a:blipFill>
                <a:blip r:embed="rId3"/>
                <a:stretch>
                  <a:fillRect l="-490" t="-4444" b="-444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3869268" y="3877689"/>
                <a:ext cx="7315200" cy="22638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Catatan: </a:t>
                </a:r>
                <a14:m>
                  <m:oMath xmlns:m="http://schemas.openxmlformats.org/officeDocument/2006/math">
                    <m:r>
                      <a:rPr lang="id-ID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d-ID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id-ID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d-ID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id-ID" dirty="0" smtClean="0"/>
                  <a:t> adalah kompleksitas terbaik yang dapat dimiliki oleh suatu algoritma sorting (lihat kembali Merge Sort dan Quick Sort)</a:t>
                </a:r>
              </a:p>
              <a:p>
                <a:r>
                  <a:rPr lang="id-ID" dirty="0" smtClean="0"/>
                  <a:t>Kesimpulan: penentuan keunikan sekumpulan data tetap lebih efisien dengan diawali proses pengurutan</a:t>
                </a:r>
                <a:endParaRPr lang="id-ID" dirty="0"/>
              </a:p>
            </p:txBody>
          </p:sp>
        </mc:Choice>
        <mc:Fallback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3877689"/>
                <a:ext cx="7315200" cy="2263804"/>
              </a:xfrm>
              <a:prstGeom prst="rect">
                <a:avLst/>
              </a:prstGeom>
              <a:blipFill>
                <a:blip r:embed="rId4"/>
                <a:stretch>
                  <a:fillRect l="-667" r="-1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2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Menentukan Modus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58268"/>
          </a:xfrm>
        </p:spPr>
        <p:txBody>
          <a:bodyPr/>
          <a:lstStyle/>
          <a:p>
            <a:r>
              <a:rPr lang="id-ID" dirty="0" smtClean="0"/>
              <a:t>Definisi:</a:t>
            </a:r>
          </a:p>
          <a:p>
            <a:pPr lvl="1"/>
            <a:r>
              <a:rPr lang="id-ID" dirty="0" smtClean="0"/>
              <a:t>Modus = data yang paling sering muncul / memiliki frekuensi kemunculan terbesar</a:t>
            </a:r>
          </a:p>
          <a:p>
            <a:r>
              <a:rPr lang="id-ID" dirty="0" smtClean="0"/>
              <a:t>Berapakah modus dari sekumpulan data berikut:</a:t>
            </a:r>
          </a:p>
          <a:p>
            <a:pPr lvl="1"/>
            <a:r>
              <a:rPr lang="id-ID" b="1" dirty="0" smtClean="0"/>
              <a:t>5, 1, 5, 7, 6, 5, 7</a:t>
            </a:r>
          </a:p>
          <a:p>
            <a:pPr lvl="1"/>
            <a:r>
              <a:rPr lang="id-ID" dirty="0" smtClean="0"/>
              <a:t>Modus = </a:t>
            </a:r>
            <a:r>
              <a:rPr lang="id-ID" b="1" dirty="0" smtClean="0"/>
              <a:t>5</a:t>
            </a:r>
          </a:p>
          <a:p>
            <a:r>
              <a:rPr lang="id-ID" dirty="0" smtClean="0"/>
              <a:t>Bagaimana cara menentukan modus dengan pendekatan brute-force?</a:t>
            </a:r>
          </a:p>
          <a:p>
            <a:pPr lvl="1"/>
            <a:r>
              <a:rPr lang="id-ID" dirty="0" smtClean="0"/>
              <a:t>Scan semua data</a:t>
            </a:r>
          </a:p>
          <a:p>
            <a:pPr lvl="1"/>
            <a:r>
              <a:rPr lang="id-ID" dirty="0" smtClean="0"/>
              <a:t>Hitung frekuensi data berbeda</a:t>
            </a:r>
          </a:p>
          <a:p>
            <a:pPr lvl="1"/>
            <a:r>
              <a:rPr lang="id-ID" dirty="0" smtClean="0"/>
              <a:t>Cari data dengan frekuensi terbesar</a:t>
            </a:r>
          </a:p>
          <a:p>
            <a:r>
              <a:rPr lang="id-ID" dirty="0" smtClean="0"/>
              <a:t>Kompleksitas?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56168" y="5188713"/>
                <a:ext cx="3941400" cy="75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68" y="5188713"/>
                <a:ext cx="3941400" cy="754887"/>
              </a:xfrm>
              <a:prstGeom prst="rect">
                <a:avLst/>
              </a:prstGeom>
              <a:blipFill>
                <a:blip r:embed="rId2"/>
                <a:stretch>
                  <a:fillRect r="-155" b="-725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2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Menentukan Modus dengan Presorting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589361" y="818866"/>
            <a:ext cx="718818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PresortingMode(A[0..n-1])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//Tentukan modus sekumpulan data dengan kondisi terurut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Array A dengan data terurut secara ascending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Data yang menjadi modus</a:t>
            </a:r>
          </a:p>
          <a:p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0; modefreq  0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≤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n-1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runlength  1; runvalue  A[i]</a:t>
            </a:r>
          </a:p>
          <a:p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i+runlength ≤ n-1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A[i+runlength] = runvalue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runlength  runlength+1</a:t>
            </a:r>
          </a:p>
          <a:p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runlength &gt; modefreq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modefreq  runlength; modevalue  runvalue;</a:t>
            </a:r>
          </a:p>
          <a:p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  i+runlength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modevalue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1933683"/>
              </a:xfrm>
            </p:spPr>
            <p:txBody>
              <a:bodyPr/>
              <a:lstStyle/>
              <a:p>
                <a:r>
                  <a:rPr lang="id-ID" dirty="0" smtClean="0"/>
                  <a:t>Dikarenakan data sudah diurutkan terlebih dahulu, maka data-data yang kembar akan saling bertetangga</a:t>
                </a:r>
              </a:p>
              <a:p>
                <a:r>
                  <a:rPr lang="id-ID" dirty="0" smtClean="0"/>
                  <a:t>Penghitungan frekuensi kemunculan tiap data hanya perlu dilakukan dalam 1 set looping </a:t>
                </a:r>
                <a:r>
                  <a:rPr lang="id-ID" dirty="0" smtClean="0">
                    <a:sym typeface="Wingdings" panose="05000000000000000000" pitchFamily="2" charset="2"/>
                  </a:rPr>
                  <a:t> kompleksitas </a:t>
                </a:r>
                <a:r>
                  <a:rPr lang="id-ID" b="1" dirty="0" smtClean="0">
                    <a:sym typeface="Wingdings" panose="05000000000000000000" pitchFamily="2" charset="2"/>
                  </a:rPr>
                  <a:t>linear</a:t>
                </a:r>
                <a:r>
                  <a:rPr lang="id-ID" dirty="0" smtClean="0">
                    <a:sym typeface="Wingdings" panose="05000000000000000000" pitchFamily="2" charset="2"/>
                  </a:rPr>
                  <a:t> atau 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𝚯</m:t>
                    </m:r>
                    <m:d>
                      <m:dPr>
                        <m:ctrlPr>
                          <a:rPr lang="id-ID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</m:d>
                  </m:oMath>
                </a14:m>
                <a:endParaRPr lang="id-ID" dirty="0" smtClean="0"/>
              </a:p>
              <a:p>
                <a:r>
                  <a:rPr lang="id-ID" dirty="0" smtClean="0"/>
                  <a:t>Analisis dengan proses pengurutan:</a:t>
                </a:r>
                <a:endParaRPr lang="id-ID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1933683"/>
              </a:xfrm>
              <a:blipFill>
                <a:blip r:embed="rId2"/>
                <a:stretch>
                  <a:fillRect l="-667" b="-12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418613" y="2960404"/>
                <a:ext cx="6216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𝒔𝒐𝒓𝒕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𝒔𝒄𝒂𝒏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func>
                            <m:func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func>
                            <m:funcPr>
                              <m:ctrlPr>
                                <a:rPr lang="id-ID" b="1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id-ID" b="1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13" y="2960404"/>
                <a:ext cx="6216510" cy="276999"/>
              </a:xfrm>
              <a:prstGeom prst="rect">
                <a:avLst/>
              </a:prstGeom>
              <a:blipFill>
                <a:blip r:embed="rId3"/>
                <a:stretch>
                  <a:fillRect l="-490" t="-4444" b="-444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3"/>
          <p:cNvSpPr txBox="1">
            <a:spLocks/>
          </p:cNvSpPr>
          <p:nvPr/>
        </p:nvSpPr>
        <p:spPr>
          <a:xfrm>
            <a:off x="3869268" y="3400017"/>
            <a:ext cx="7315200" cy="96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Kesimpulan: pencarian modus dengan pengurutan terlebih dahulu tetap lebih efisien dibandingkan tanpa pengurutan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8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Sequential Search vs Binary Search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Kompleksitas (dalam kondisi data telah terurut):</a:t>
                </a:r>
              </a:p>
              <a:p>
                <a:pPr lvl="1"/>
                <a:r>
                  <a:rPr lang="id-ID" dirty="0" smtClean="0"/>
                  <a:t>Sequential search: 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d-ID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id-ID" b="1" dirty="0" smtClean="0"/>
              </a:p>
              <a:p>
                <a:pPr lvl="1"/>
                <a:r>
                  <a:rPr lang="id-ID" dirty="0" smtClean="0"/>
                  <a:t>Binary search: 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d-ID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d-ID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d-ID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id-ID" b="1" dirty="0" smtClean="0"/>
              </a:p>
              <a:p>
                <a:pPr lvl="1"/>
                <a:r>
                  <a:rPr lang="id-ID" dirty="0" smtClean="0"/>
                  <a:t>Kesimpulan: binary search lebih baik dibandingkan sequential search pada kondisi data telah terurut sejak awal</a:t>
                </a:r>
              </a:p>
              <a:p>
                <a:r>
                  <a:rPr lang="id-ID" dirty="0" smtClean="0"/>
                  <a:t>Namun jika data belum terurut, maka binary search harus mengurutkan data terlebih dahulu</a:t>
                </a:r>
              </a:p>
              <a:p>
                <a:r>
                  <a:rPr lang="id-ID" dirty="0" smtClean="0"/>
                  <a:t>Dengan demikian:</a:t>
                </a:r>
              </a:p>
              <a:p>
                <a:pPr lvl="1"/>
                <a:r>
                  <a:rPr lang="id-ID" dirty="0"/>
                  <a:t>Sequential search:</a:t>
                </a:r>
                <a:r>
                  <a:rPr lang="id-ID" dirty="0" smtClean="0"/>
                  <a:t> </a:t>
                </a:r>
                <a14:m>
                  <m:oMath xmlns:m="http://schemas.openxmlformats.org/officeDocument/2006/math">
                    <m:r>
                      <a:rPr lang="id-ID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d-ID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id-ID" b="1" dirty="0"/>
              </a:p>
              <a:p>
                <a:pPr lvl="1"/>
                <a:r>
                  <a:rPr lang="id-ID" dirty="0"/>
                  <a:t>Binary search:</a:t>
                </a:r>
                <a14:m>
                  <m:oMath xmlns:m="http://schemas.openxmlformats.org/officeDocument/2006/math">
                    <m:r>
                      <a:rPr lang="id-ID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d-ID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id-ID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d-ID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id-ID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d-ID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d-ID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d-ID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d-ID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id-ID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d-ID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id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d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id-ID" b="1" dirty="0"/>
              </a:p>
              <a:p>
                <a:pPr lvl="1"/>
                <a:r>
                  <a:rPr lang="id-ID" dirty="0"/>
                  <a:t>Kesimpulan: </a:t>
                </a:r>
                <a:r>
                  <a:rPr lang="id-ID" dirty="0" smtClean="0"/>
                  <a:t>sequential </a:t>
                </a:r>
                <a:r>
                  <a:rPr lang="id-ID" dirty="0"/>
                  <a:t>search lebih baik dibandingkan </a:t>
                </a:r>
                <a:r>
                  <a:rPr lang="id-ID" dirty="0" smtClean="0"/>
                  <a:t>binary search jika data belum diurutkan</a:t>
                </a:r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Tidak semua algoritma atau pemecahan masalah akan menjadi lebih baik dengan pendekatan transform &amp; conquer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6 - Transform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256</TotalTime>
  <Words>960</Words>
  <Application>Microsoft Office PowerPoint</Application>
  <PresentationFormat>Widescreen</PresentationFormat>
  <Paragraphs>350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Cambria Math</vt:lpstr>
      <vt:lpstr>Corbel</vt:lpstr>
      <vt:lpstr>Courier New</vt:lpstr>
      <vt:lpstr>Wingdings</vt:lpstr>
      <vt:lpstr>Wingdings 2</vt:lpstr>
      <vt:lpstr>Frame</vt:lpstr>
      <vt:lpstr>Transform and Conquer</vt:lpstr>
      <vt:lpstr>Ingat Kembali!</vt:lpstr>
      <vt:lpstr>Memeriksa Keunikan Sekumpulan Data dengan Presorting</vt:lpstr>
      <vt:lpstr>Analisis Lebih Mendalam...</vt:lpstr>
      <vt:lpstr>Menentukan Modus</vt:lpstr>
      <vt:lpstr>Menentukan Modus dengan Presorting</vt:lpstr>
      <vt:lpstr>Analisis</vt:lpstr>
      <vt:lpstr>Sequential Search vs Binary Search</vt:lpstr>
      <vt:lpstr>Kesimpulan</vt:lpstr>
      <vt:lpstr>Binary Tree</vt:lpstr>
      <vt:lpstr>AVL Tree</vt:lpstr>
      <vt:lpstr>Transformasi AVL Tree</vt:lpstr>
      <vt:lpstr>R-rotation atau L-rotation</vt:lpstr>
      <vt:lpstr>LR-rotation / RL-rotation</vt:lpstr>
      <vt:lpstr>Heap</vt:lpstr>
      <vt:lpstr>Representasi Heap ke Array</vt:lpstr>
      <vt:lpstr>Heap Sort</vt:lpstr>
      <vt:lpstr>Heap Construction</vt:lpstr>
      <vt:lpstr>Contoh Heap Construction</vt:lpstr>
      <vt:lpstr>Contoh Heap Construction</vt:lpstr>
      <vt:lpstr>Contoh Heap Construction</vt:lpstr>
      <vt:lpstr>Contoh Heap Construction</vt:lpstr>
      <vt:lpstr>Contoh Heap Construction</vt:lpstr>
      <vt:lpstr>Maximum Deletion</vt:lpstr>
      <vt:lpstr>Contoh Maximum Deletions</vt:lpstr>
      <vt:lpstr>Contoh Maximum Deletions</vt:lpstr>
      <vt:lpstr>Contoh Maximum Deletions</vt:lpstr>
      <vt:lpstr>Contoh Maximum Deletions</vt:lpstr>
      <vt:lpstr>Contoh Maximum Deletions</vt:lpstr>
      <vt:lpstr>Contoh Maximum Deletions</vt:lpstr>
      <vt:lpstr>Contoh Maximum Deletions</vt:lpstr>
      <vt:lpstr>Contoh Maximum Deletions</vt:lpstr>
      <vt:lpstr>Contoh Maximum Deletions</vt:lpstr>
      <vt:lpstr>Contoh Maximum Deletions</vt:lpstr>
      <vt:lpstr>Contoh Maximum Deletions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 and Conquer</dc:title>
  <dc:creator>Khoirul Umam</dc:creator>
  <cp:lastModifiedBy>Khoirul Umam</cp:lastModifiedBy>
  <cp:revision>49</cp:revision>
  <dcterms:created xsi:type="dcterms:W3CDTF">2017-09-17T19:48:51Z</dcterms:created>
  <dcterms:modified xsi:type="dcterms:W3CDTF">2017-09-18T00:05:44Z</dcterms:modified>
</cp:coreProperties>
</file>