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8D4DF-B21A-4558-8ADF-56DCDA8A6B46}" type="datetimeFigureOut">
              <a:rPr lang="id-ID" smtClean="0"/>
              <a:t>23/10/2017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C9D9F-70F4-42EC-9019-257DFE6F66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66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AC13-C61C-4101-B978-44776D0F8645}" type="datetime1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046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3CF2-6698-4F0D-8E05-73AB56201F9C}" type="datetime1">
              <a:rPr lang="id-ID" smtClean="0"/>
              <a:t>23/10/2017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069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4113-CDAF-4736-931D-3B4D497FFA9F}" type="datetime1">
              <a:rPr lang="id-ID" smtClean="0"/>
              <a:t>23/10/2017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28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08B4-18D5-4F7F-9FA5-D5B217681A3A}" type="datetime1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46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0B3B-00DB-4EDF-B01F-BC8E4CCB0AAD}" type="datetime1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89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1E71-A476-4007-8F5C-E1BFE7660FBF}" type="datetime1">
              <a:rPr lang="id-ID" smtClean="0"/>
              <a:t>23/10/2017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478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E825-56B3-4E2C-9438-EE807DB63B06}" type="datetime1">
              <a:rPr lang="id-ID" smtClean="0"/>
              <a:t>23/10/2017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405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4BB-1197-40C4-8BC2-60E41F4B2BE2}" type="datetime1">
              <a:rPr lang="id-ID" smtClean="0"/>
              <a:t>23/10/2017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75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27FB-BC65-4B39-AEBE-826B898ED51B}" type="datetime1">
              <a:rPr lang="id-ID" smtClean="0"/>
              <a:t>23/10/2017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5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328F-2B36-41FF-8537-2F3A85178290}" type="datetime1">
              <a:rPr lang="id-ID" smtClean="0"/>
              <a:t>23/10/2017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66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E76-3AC2-4B66-8437-606873DBAEBF}" type="datetime1">
              <a:rPr lang="id-ID" smtClean="0"/>
              <a:t>23/10/2017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305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A43C194-66AE-47E0-8FF8-9ABF5D3E7AC6}" type="datetime1">
              <a:rPr lang="id-ID" smtClean="0"/>
              <a:t>23/10/2017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20046DC-105E-4B48-A40F-7593404A55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41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Dynamic Programming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Matakuliah Design Analysis Algorithm</a:t>
            </a:r>
          </a:p>
          <a:p>
            <a:r>
              <a:rPr lang="id-ID" dirty="0"/>
              <a:t>S1 Teknik Informatika STIKOM PGRI Banyuwangi</a:t>
            </a:r>
          </a:p>
          <a:p>
            <a:r>
              <a:rPr lang="id-ID" dirty="0"/>
              <a:t>Dosen Pengampu: </a:t>
            </a:r>
            <a:r>
              <a:rPr lang="id-ID" b="1" dirty="0"/>
              <a:t>Khoirul Umam, </a:t>
            </a:r>
            <a:r>
              <a:rPr lang="id-ID" b="1" dirty="0" smtClean="0"/>
              <a:t>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87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 Segitiga Pascal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10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49436" y="1897710"/>
                <a:ext cx="2605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36" y="1897710"/>
                <a:ext cx="2605393" cy="276999"/>
              </a:xfrm>
              <a:prstGeom prst="rect">
                <a:avLst/>
              </a:prstGeom>
              <a:blipFill>
                <a:blip r:embed="rId2"/>
                <a:stretch>
                  <a:fillRect t="-4348" r="-468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49436" y="1359045"/>
                <a:ext cx="1721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36" y="1359045"/>
                <a:ext cx="1721240" cy="276999"/>
              </a:xfrm>
              <a:prstGeom prst="rect">
                <a:avLst/>
              </a:prstGeom>
              <a:blipFill>
                <a:blip r:embed="rId3"/>
                <a:stretch>
                  <a:fillRect t="-4444" r="-2837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49436" y="820380"/>
                <a:ext cx="1314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36" y="820380"/>
                <a:ext cx="1314719" cy="276999"/>
              </a:xfrm>
              <a:prstGeom prst="rect">
                <a:avLst/>
              </a:prstGeom>
              <a:blipFill>
                <a:blip r:embed="rId4"/>
                <a:stretch>
                  <a:fillRect t="-4444" r="-370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49436" y="2436375"/>
                <a:ext cx="3495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36" y="2436375"/>
                <a:ext cx="3495892" cy="276999"/>
              </a:xfrm>
              <a:prstGeom prst="rect">
                <a:avLst/>
              </a:prstGeom>
              <a:blipFill>
                <a:blip r:embed="rId5"/>
                <a:stretch>
                  <a:fillRect t="-4444" r="-175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49436" y="2970319"/>
                <a:ext cx="438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36" y="2970319"/>
                <a:ext cx="4380750" cy="276999"/>
              </a:xfrm>
              <a:prstGeom prst="rect">
                <a:avLst/>
              </a:prstGeom>
              <a:blipFill>
                <a:blip r:embed="rId6"/>
                <a:stretch>
                  <a:fillRect t="-4348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49436" y="3611697"/>
                <a:ext cx="5522088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36" y="3611697"/>
                <a:ext cx="5522088" cy="280077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399598" y="71440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10736" y="125307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80507" y="125307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21874" y="179173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76147" y="179173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33012" y="233040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265009" y="233428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44150" y="2869068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53871" y="2876824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70081" y="3507664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842733" y="3507664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91645" y="1796459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2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10736" y="233040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3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0507" y="233040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3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21874" y="286434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4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76147" y="286434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4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91645" y="286906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6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3790" y="350184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5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65787" y="350572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5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58623" y="3501847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10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67637" y="3501847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rgbClr val="0070C0"/>
                </a:solidFill>
              </a:rPr>
              <a:t>10</a:t>
            </a:r>
            <a:endParaRPr lang="id-ID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491105" y="4926190"/>
                <a:ext cx="44449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400" dirty="0" smtClean="0"/>
                  <a:t>Lalu bagaimana dengan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d-ID" sz="2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id-ID" sz="2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2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id-ID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id-ID" sz="24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05" y="4926190"/>
                <a:ext cx="4444935" cy="461665"/>
              </a:xfrm>
              <a:prstGeom prst="rect">
                <a:avLst/>
              </a:prstGeom>
              <a:blipFill>
                <a:blip r:embed="rId8"/>
                <a:stretch>
                  <a:fillRect l="-2195" t="-10526" b="-289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>
            <a:stCxn id="30" idx="3"/>
            <a:endCxn id="39" idx="1"/>
          </p:cNvCxnSpPr>
          <p:nvPr/>
        </p:nvCxnSpPr>
        <p:spPr>
          <a:xfrm flipV="1">
            <a:off x="7830186" y="3099901"/>
            <a:ext cx="1413964" cy="8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9" idx="3"/>
            <a:endCxn id="37" idx="1"/>
          </p:cNvCxnSpPr>
          <p:nvPr/>
        </p:nvCxnSpPr>
        <p:spPr>
          <a:xfrm flipV="1">
            <a:off x="6945328" y="2561236"/>
            <a:ext cx="2587684" cy="136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3"/>
            <a:endCxn id="35" idx="1"/>
          </p:cNvCxnSpPr>
          <p:nvPr/>
        </p:nvCxnSpPr>
        <p:spPr>
          <a:xfrm flipV="1">
            <a:off x="6054829" y="2022571"/>
            <a:ext cx="3767045" cy="136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3"/>
            <a:endCxn id="33" idx="1"/>
          </p:cNvCxnSpPr>
          <p:nvPr/>
        </p:nvCxnSpPr>
        <p:spPr>
          <a:xfrm flipV="1">
            <a:off x="5170676" y="1483906"/>
            <a:ext cx="4940060" cy="136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3"/>
            <a:endCxn id="32" idx="1"/>
          </p:cNvCxnSpPr>
          <p:nvPr/>
        </p:nvCxnSpPr>
        <p:spPr>
          <a:xfrm flipV="1">
            <a:off x="4764155" y="945241"/>
            <a:ext cx="5635443" cy="136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1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Koefisien Binomial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11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82861" y="980111"/>
                <a:ext cx="6088013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sSup>
                        <m:sSup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sSup>
                        <m:sSup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sSup>
                        <m:sSup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61" y="980111"/>
                <a:ext cx="6088013" cy="287451"/>
              </a:xfrm>
              <a:prstGeom prst="rect">
                <a:avLst/>
              </a:prstGeom>
              <a:blipFill>
                <a:blip r:embed="rId2"/>
                <a:stretch>
                  <a:fillRect t="-6383" r="-200" b="-170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79236" y="1454499"/>
                <a:ext cx="7405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/>
                  <a:t>dengan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d-ID" dirty="0" smtClean="0"/>
                  <a:t> menunjukkan kombinasi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dirty="0" smtClean="0"/>
                  <a:t> buah elemen dari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buah elemen</a:t>
                </a:r>
                <a:endParaRPr lang="id-ID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36" y="1454499"/>
                <a:ext cx="7405232" cy="369332"/>
              </a:xfrm>
              <a:prstGeom prst="rect">
                <a:avLst/>
              </a:prstGeom>
              <a:blipFill>
                <a:blip r:embed="rId3"/>
                <a:stretch>
                  <a:fillRect l="-741" t="-10000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8719" y="2010768"/>
                <a:ext cx="3760709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d-ID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19" y="2010768"/>
                <a:ext cx="3760709" cy="557781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9236" y="2755486"/>
                <a:ext cx="7479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/>
                  <a:t>Jika dilihat dari sifat segitiga Pascal, maka kombinasi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d-ID" dirty="0" smtClean="0"/>
                  <a:t> dapat diperoleh</a:t>
                </a:r>
              </a:p>
              <a:p>
                <a:r>
                  <a:rPr lang="id-ID" dirty="0" smtClean="0"/>
                  <a:t>dengan pendekatan:</a:t>
                </a:r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36" y="2755486"/>
                <a:ext cx="7479483" cy="646331"/>
              </a:xfrm>
              <a:prstGeom prst="rect">
                <a:avLst/>
              </a:prstGeom>
              <a:blipFill>
                <a:blip r:embed="rId5"/>
                <a:stretch>
                  <a:fillRect l="-733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09811" y="3630317"/>
                <a:ext cx="5544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11" y="3630317"/>
                <a:ext cx="5544082" cy="276999"/>
              </a:xfrm>
              <a:prstGeom prst="rect">
                <a:avLst/>
              </a:prstGeom>
              <a:blipFill>
                <a:blip r:embed="rId6"/>
                <a:stretch>
                  <a:fillRect l="-660" r="-66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79236" y="4135816"/>
                <a:ext cx="4766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d</a:t>
                </a:r>
                <a:r>
                  <a:rPr lang="id-ID" dirty="0" smtClean="0"/>
                  <a:t>engan initial conditions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id-ID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36" y="4135816"/>
                <a:ext cx="4766113" cy="369332"/>
              </a:xfrm>
              <a:prstGeom prst="rect">
                <a:avLst/>
              </a:prstGeom>
              <a:blipFill>
                <a:blip r:embed="rId7"/>
                <a:stretch>
                  <a:fillRect l="-1151" t="-8197" b="-245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Koefisien Binomial dengan DP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187246"/>
                  </p:ext>
                </p:extLst>
              </p:nvPr>
            </p:nvGraphicFramePr>
            <p:xfrm>
              <a:off x="3616658" y="863600"/>
              <a:ext cx="8134064" cy="370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6852">
                      <a:extLst>
                        <a:ext uri="{9D8B030D-6E8A-4147-A177-3AD203B41FA5}">
                          <a16:colId xmlns:a16="http://schemas.microsoft.com/office/drawing/2014/main" val="2576585876"/>
                        </a:ext>
                      </a:extLst>
                    </a:gridCol>
                    <a:gridCol w="928048">
                      <a:extLst>
                        <a:ext uri="{9D8B030D-6E8A-4147-A177-3AD203B41FA5}">
                          <a16:colId xmlns:a16="http://schemas.microsoft.com/office/drawing/2014/main" val="3495453906"/>
                        </a:ext>
                      </a:extLst>
                    </a:gridCol>
                    <a:gridCol w="941696">
                      <a:extLst>
                        <a:ext uri="{9D8B030D-6E8A-4147-A177-3AD203B41FA5}">
                          <a16:colId xmlns:a16="http://schemas.microsoft.com/office/drawing/2014/main" val="2866498019"/>
                        </a:ext>
                      </a:extLst>
                    </a:gridCol>
                    <a:gridCol w="928047">
                      <a:extLst>
                        <a:ext uri="{9D8B030D-6E8A-4147-A177-3AD203B41FA5}">
                          <a16:colId xmlns:a16="http://schemas.microsoft.com/office/drawing/2014/main" val="119845771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80809645"/>
                        </a:ext>
                      </a:extLst>
                    </a:gridCol>
                    <a:gridCol w="736980">
                      <a:extLst>
                        <a:ext uri="{9D8B030D-6E8A-4147-A177-3AD203B41FA5}">
                          <a16:colId xmlns:a16="http://schemas.microsoft.com/office/drawing/2014/main" val="2384123394"/>
                        </a:ext>
                      </a:extLst>
                    </a:gridCol>
                    <a:gridCol w="1733265">
                      <a:extLst>
                        <a:ext uri="{9D8B030D-6E8A-4147-A177-3AD203B41FA5}">
                          <a16:colId xmlns:a16="http://schemas.microsoft.com/office/drawing/2014/main" val="3522004494"/>
                        </a:ext>
                      </a:extLst>
                    </a:gridCol>
                    <a:gridCol w="1364776">
                      <a:extLst>
                        <a:ext uri="{9D8B030D-6E8A-4147-A177-3AD203B41FA5}">
                          <a16:colId xmlns:a16="http://schemas.microsoft.com/office/drawing/2014/main" val="3128407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0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...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k-1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k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58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0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785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310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24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53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id-ID" dirty="0" smtClean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248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k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344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id-ID" dirty="0" smtClean="0"/>
                            <a:t> 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9080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n-1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892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n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5644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187246"/>
                  </p:ext>
                </p:extLst>
              </p:nvPr>
            </p:nvGraphicFramePr>
            <p:xfrm>
              <a:off x="3616658" y="863600"/>
              <a:ext cx="8134064" cy="370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6852">
                      <a:extLst>
                        <a:ext uri="{9D8B030D-6E8A-4147-A177-3AD203B41FA5}">
                          <a16:colId xmlns:a16="http://schemas.microsoft.com/office/drawing/2014/main" val="2576585876"/>
                        </a:ext>
                      </a:extLst>
                    </a:gridCol>
                    <a:gridCol w="928048">
                      <a:extLst>
                        <a:ext uri="{9D8B030D-6E8A-4147-A177-3AD203B41FA5}">
                          <a16:colId xmlns:a16="http://schemas.microsoft.com/office/drawing/2014/main" val="3495453906"/>
                        </a:ext>
                      </a:extLst>
                    </a:gridCol>
                    <a:gridCol w="941696">
                      <a:extLst>
                        <a:ext uri="{9D8B030D-6E8A-4147-A177-3AD203B41FA5}">
                          <a16:colId xmlns:a16="http://schemas.microsoft.com/office/drawing/2014/main" val="2866498019"/>
                        </a:ext>
                      </a:extLst>
                    </a:gridCol>
                    <a:gridCol w="928047">
                      <a:extLst>
                        <a:ext uri="{9D8B030D-6E8A-4147-A177-3AD203B41FA5}">
                          <a16:colId xmlns:a16="http://schemas.microsoft.com/office/drawing/2014/main" val="119845771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80809645"/>
                        </a:ext>
                      </a:extLst>
                    </a:gridCol>
                    <a:gridCol w="736980">
                      <a:extLst>
                        <a:ext uri="{9D8B030D-6E8A-4147-A177-3AD203B41FA5}">
                          <a16:colId xmlns:a16="http://schemas.microsoft.com/office/drawing/2014/main" val="2384123394"/>
                        </a:ext>
                      </a:extLst>
                    </a:gridCol>
                    <a:gridCol w="1733265">
                      <a:extLst>
                        <a:ext uri="{9D8B030D-6E8A-4147-A177-3AD203B41FA5}">
                          <a16:colId xmlns:a16="http://schemas.microsoft.com/office/drawing/2014/main" val="3522004494"/>
                        </a:ext>
                      </a:extLst>
                    </a:gridCol>
                    <a:gridCol w="1364776">
                      <a:extLst>
                        <a:ext uri="{9D8B030D-6E8A-4147-A177-3AD203B41FA5}">
                          <a16:colId xmlns:a16="http://schemas.microsoft.com/office/drawing/2014/main" val="3128407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0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...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k-1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k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58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0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785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310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24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53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516667" r="-129479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248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k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344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1042" t="-706557" r="-129479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9080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n-1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91549" t="-806557" r="-8028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496429" t="-806557" r="-178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892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n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d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496429" t="-906557" r="-178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55644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2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Pseudocode Koefisien Binomial dengan DP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13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869268" y="900752"/>
            <a:ext cx="73436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5600"/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Binomial(n,k)</a:t>
            </a:r>
          </a:p>
          <a:p>
            <a:pPr defTabSz="355600"/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Hitung C(n,k) dengan pendekatan Dynamic Programming</a:t>
            </a:r>
          </a:p>
          <a:p>
            <a:pPr defTabSz="355600"/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Input: Bilangan bulat positif dengan n ≥ k ≥ 0</a:t>
            </a:r>
          </a:p>
          <a:p>
            <a:pPr defTabSz="355600"/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Output: Nilai C(n,k)</a:t>
            </a:r>
          </a:p>
          <a:p>
            <a:pPr defTabSz="355600"/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5600"/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Inisialisasi array C dengan ukuran n+1 X k+1 (array 2D)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5600"/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5600"/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 defTabSz="355600"/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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min(i,k)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 defTabSz="355600"/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 =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</a:t>
            </a:r>
            <a:r>
              <a:rPr lang="id-ID" sz="1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id-ID" sz="1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 defTabSz="355600"/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C[i,j]  1</a:t>
            </a:r>
          </a:p>
          <a:p>
            <a:pPr defTabSz="355600"/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else</a:t>
            </a:r>
          </a:p>
          <a:p>
            <a:pPr defTabSz="355600"/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C[i,j]  C[i-1,j-1]+C[i-1,j]</a:t>
            </a:r>
          </a:p>
          <a:p>
            <a:pPr defTabSz="355600"/>
            <a:endParaRPr lang="id-ID" sz="16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defTabSz="355600"/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C[n,k]</a:t>
            </a:r>
            <a:endParaRPr lang="id-ID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Diciptakan oleh Richard Bellman pada tahun 1950an</a:t>
            </a:r>
          </a:p>
          <a:p>
            <a:r>
              <a:rPr lang="id-ID" dirty="0" smtClean="0"/>
              <a:t>“Programming” merujuk ke “planning”, bukan “computer programming”</a:t>
            </a:r>
          </a:p>
          <a:p>
            <a:r>
              <a:rPr lang="id-ID" dirty="0" smtClean="0"/>
              <a:t>Termasuk metode optimasi untuk proses penentuan keputusan multi-tahap</a:t>
            </a:r>
          </a:p>
          <a:p>
            <a:r>
              <a:rPr lang="id-ID" dirty="0" smtClean="0"/>
              <a:t>Metode penyelesaian suatu masalah yang mengandung submasalah yang overlap</a:t>
            </a:r>
          </a:p>
          <a:p>
            <a:r>
              <a:rPr lang="id-ID" dirty="0" smtClean="0"/>
              <a:t>Termasuk ke dalam pendekatan divide-and-conquer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50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Daripada harus menyelesaikan submasalah yang sama berulang kali, lebih baik selesaikan submasalah tersebut satu kali lalu simpan/rekam untuk digunakan kembali jika dibutuhkan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9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dalam Bilangan Fibonacci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Rumus umum: </a:t>
                </a:r>
                <a14:m>
                  <m:oMath xmlns:m="http://schemas.openxmlformats.org/officeDocument/2006/math"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id-ID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id-ID" dirty="0" smtClean="0"/>
                  <a:t>Initial conditions: </a:t>
                </a:r>
                <a14:m>
                  <m:oMath xmlns:m="http://schemas.openxmlformats.org/officeDocument/2006/math"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d-ID" dirty="0" smtClean="0"/>
                  <a:t> dan </a:t>
                </a:r>
                <a14:m>
                  <m:oMath xmlns:m="http://schemas.openxmlformats.org/officeDocument/2006/math"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1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Piramida Fibonacci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5</a:t>
            </a:fld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7274255" y="1378428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F(n)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6155138" y="2242957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F(n-1)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8393372" y="2242957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F(n-2)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5037166" y="3112207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F(n-2)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7274254" y="3112207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F(n-3)</a:t>
            </a:r>
            <a:endParaRPr lang="id-ID" dirty="0"/>
          </a:p>
        </p:txBody>
      </p:sp>
      <p:sp>
        <p:nvSpPr>
          <p:cNvPr id="11" name="Rounded Rectangle 10"/>
          <p:cNvSpPr/>
          <p:nvPr/>
        </p:nvSpPr>
        <p:spPr>
          <a:xfrm>
            <a:off x="9515018" y="3112207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F(n-4)</a:t>
            </a:r>
            <a:endParaRPr lang="id-ID" dirty="0"/>
          </a:p>
        </p:txBody>
      </p:sp>
      <p:sp>
        <p:nvSpPr>
          <p:cNvPr id="12" name="Rounded Rectangle 11"/>
          <p:cNvSpPr/>
          <p:nvPr/>
        </p:nvSpPr>
        <p:spPr>
          <a:xfrm>
            <a:off x="3918049" y="4061156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F(n-3)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6155137" y="4061156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F(n-4)</a:t>
            </a:r>
            <a:endParaRPr lang="id-ID" dirty="0"/>
          </a:p>
        </p:txBody>
      </p:sp>
      <p:sp>
        <p:nvSpPr>
          <p:cNvPr id="14" name="Rounded Rectangle 13"/>
          <p:cNvSpPr/>
          <p:nvPr/>
        </p:nvSpPr>
        <p:spPr>
          <a:xfrm>
            <a:off x="8393372" y="4061156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F(n-5)</a:t>
            </a:r>
            <a:endParaRPr lang="id-ID" dirty="0"/>
          </a:p>
        </p:txBody>
      </p:sp>
      <p:sp>
        <p:nvSpPr>
          <p:cNvPr id="15" name="Rounded Rectangle 14"/>
          <p:cNvSpPr/>
          <p:nvPr/>
        </p:nvSpPr>
        <p:spPr>
          <a:xfrm>
            <a:off x="10631607" y="4061156"/>
            <a:ext cx="1119117" cy="48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F(n-6)</a:t>
            </a:r>
            <a:endParaRPr lang="id-ID" dirty="0"/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6714697" y="1860820"/>
            <a:ext cx="1119117" cy="3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7833814" y="1860820"/>
            <a:ext cx="1119117" cy="3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5596725" y="2725349"/>
            <a:ext cx="1117972" cy="38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>
            <a:off x="6714697" y="2725349"/>
            <a:ext cx="1119116" cy="38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2" idx="0"/>
          </p:cNvCxnSpPr>
          <p:nvPr/>
        </p:nvCxnSpPr>
        <p:spPr>
          <a:xfrm flipH="1">
            <a:off x="4477608" y="3594599"/>
            <a:ext cx="1119117" cy="46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3" idx="0"/>
          </p:cNvCxnSpPr>
          <p:nvPr/>
        </p:nvCxnSpPr>
        <p:spPr>
          <a:xfrm>
            <a:off x="5596725" y="3594599"/>
            <a:ext cx="1117971" cy="46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3" idx="0"/>
          </p:cNvCxnSpPr>
          <p:nvPr/>
        </p:nvCxnSpPr>
        <p:spPr>
          <a:xfrm flipH="1">
            <a:off x="6714696" y="3594599"/>
            <a:ext cx="1119117" cy="46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4" idx="0"/>
          </p:cNvCxnSpPr>
          <p:nvPr/>
        </p:nvCxnSpPr>
        <p:spPr>
          <a:xfrm>
            <a:off x="7833813" y="3594599"/>
            <a:ext cx="1119118" cy="46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0" idx="0"/>
          </p:cNvCxnSpPr>
          <p:nvPr/>
        </p:nvCxnSpPr>
        <p:spPr>
          <a:xfrm flipH="1">
            <a:off x="7833813" y="2725349"/>
            <a:ext cx="1119118" cy="38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8952931" y="2725349"/>
            <a:ext cx="1121646" cy="38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4" idx="0"/>
          </p:cNvCxnSpPr>
          <p:nvPr/>
        </p:nvCxnSpPr>
        <p:spPr>
          <a:xfrm flipH="1">
            <a:off x="8952931" y="3594599"/>
            <a:ext cx="1121646" cy="46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5" idx="0"/>
          </p:cNvCxnSpPr>
          <p:nvPr/>
        </p:nvCxnSpPr>
        <p:spPr>
          <a:xfrm>
            <a:off x="10074577" y="3594599"/>
            <a:ext cx="1116589" cy="46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17783" y="4946592"/>
                <a:ext cx="66320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/>
                  <a:t>Kompleksitas eksponensial</a:t>
                </a:r>
              </a:p>
              <a:p>
                <a:pPr algn="ctr"/>
                <a:r>
                  <a:rPr lang="id-ID" dirty="0" smtClean="0"/>
                  <a:t>Semakin besar nilai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maka jumlah submasalah yang harus diproses</a:t>
                </a:r>
              </a:p>
              <a:p>
                <a:pPr algn="ctr"/>
                <a:r>
                  <a:rPr lang="id-ID" dirty="0" smtClean="0"/>
                  <a:t>meningkat drastis (demikian pula dengan submasalah yang overlap)</a:t>
                </a:r>
                <a:endParaRPr lang="id-ID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83" y="4946592"/>
                <a:ext cx="6632072" cy="923330"/>
              </a:xfrm>
              <a:prstGeom prst="rect">
                <a:avLst/>
              </a:prstGeom>
              <a:blipFill>
                <a:blip r:embed="rId2"/>
                <a:stretch>
                  <a:fillRect l="-368" t="-3289" r="-368" b="-92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0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Pseudocode Fibonacci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6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869268" y="2454932"/>
            <a:ext cx="61798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0850" algn="l"/>
              </a:tabLst>
            </a:pP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Fibonacci(n)</a:t>
            </a:r>
          </a:p>
          <a:p>
            <a:pPr>
              <a:tabLst>
                <a:tab pos="450850" algn="l"/>
              </a:tabLst>
            </a:pP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0850" algn="l"/>
              </a:tabLst>
            </a:pP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≤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 </a:t>
            </a: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tabLst>
                <a:tab pos="450850" algn="l"/>
              </a:tabLst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</a:p>
          <a:p>
            <a:pPr>
              <a:tabLst>
                <a:tab pos="450850" algn="l"/>
              </a:tabLst>
            </a:pP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</a:p>
          <a:p>
            <a:pPr>
              <a:tabLst>
                <a:tab pos="450850" algn="l"/>
              </a:tabLst>
            </a:pP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return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Fibonacci(n-1)+Fibonacci(n-2)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Dynamic Programming (DP) untuk Fibonacci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006642"/>
              </a:xfrm>
            </p:spPr>
            <p:txBody>
              <a:bodyPr/>
              <a:lstStyle/>
              <a:p>
                <a:r>
                  <a:rPr lang="id-ID" dirty="0" smtClean="0"/>
                  <a:t>Menggunakan array untuk menyimpan bilangan-bilangan Fibonacci sebelum bilangan ke-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006642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DAA 7 - Dynamic Programming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7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4009948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F(0)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651393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F(1)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292838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F(2)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934283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F(3)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6575728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F(4)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7217173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F(5)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7858618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F(6)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8500063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...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9141508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F(n-1)</a:t>
            </a:r>
            <a:endParaRPr lang="id-ID" sz="1400" dirty="0"/>
          </a:p>
        </p:txBody>
      </p:sp>
      <p:sp>
        <p:nvSpPr>
          <p:cNvPr id="14" name="Rectangle 13"/>
          <p:cNvSpPr/>
          <p:nvPr/>
        </p:nvSpPr>
        <p:spPr>
          <a:xfrm>
            <a:off x="9782953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F(n-2)</a:t>
            </a:r>
            <a:endParaRPr lang="id-ID" sz="1400" dirty="0"/>
          </a:p>
        </p:txBody>
      </p:sp>
      <p:sp>
        <p:nvSpPr>
          <p:cNvPr id="15" name="Rectangle 14"/>
          <p:cNvSpPr/>
          <p:nvPr/>
        </p:nvSpPr>
        <p:spPr>
          <a:xfrm>
            <a:off x="10424398" y="3025497"/>
            <a:ext cx="641445" cy="5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F(n)</a:t>
            </a:r>
            <a:endParaRPr lang="id-ID" dirty="0"/>
          </a:p>
        </p:txBody>
      </p:sp>
      <p:cxnSp>
        <p:nvCxnSpPr>
          <p:cNvPr id="18" name="Curved Connector 17"/>
          <p:cNvCxnSpPr>
            <a:stCxn id="5" idx="2"/>
            <a:endCxn id="7" idx="2"/>
          </p:cNvCxnSpPr>
          <p:nvPr/>
        </p:nvCxnSpPr>
        <p:spPr>
          <a:xfrm rot="16200000" flipH="1">
            <a:off x="4972116" y="2911594"/>
            <a:ext cx="12700" cy="12828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2"/>
            <a:endCxn id="7" idx="2"/>
          </p:cNvCxnSpPr>
          <p:nvPr/>
        </p:nvCxnSpPr>
        <p:spPr>
          <a:xfrm rot="16200000" flipH="1">
            <a:off x="5292838" y="3232316"/>
            <a:ext cx="12700" cy="6414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2"/>
            <a:endCxn id="8" idx="2"/>
          </p:cNvCxnSpPr>
          <p:nvPr/>
        </p:nvCxnSpPr>
        <p:spPr>
          <a:xfrm rot="16200000" flipH="1">
            <a:off x="5613561" y="2911594"/>
            <a:ext cx="12700" cy="12828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2"/>
            <a:endCxn id="8" idx="2"/>
          </p:cNvCxnSpPr>
          <p:nvPr/>
        </p:nvCxnSpPr>
        <p:spPr>
          <a:xfrm rot="16200000" flipH="1">
            <a:off x="5934283" y="3232316"/>
            <a:ext cx="12700" cy="6414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2"/>
            <a:endCxn id="9" idx="2"/>
          </p:cNvCxnSpPr>
          <p:nvPr/>
        </p:nvCxnSpPr>
        <p:spPr>
          <a:xfrm rot="16200000" flipH="1">
            <a:off x="6255006" y="2911594"/>
            <a:ext cx="12700" cy="12828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2"/>
            <a:endCxn id="9" idx="2"/>
          </p:cNvCxnSpPr>
          <p:nvPr/>
        </p:nvCxnSpPr>
        <p:spPr>
          <a:xfrm rot="16200000" flipH="1">
            <a:off x="6575728" y="3232316"/>
            <a:ext cx="12700" cy="6414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2"/>
            <a:endCxn id="10" idx="2"/>
          </p:cNvCxnSpPr>
          <p:nvPr/>
        </p:nvCxnSpPr>
        <p:spPr>
          <a:xfrm rot="16200000" flipH="1">
            <a:off x="6896451" y="2911594"/>
            <a:ext cx="12700" cy="12828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2"/>
            <a:endCxn id="10" idx="2"/>
          </p:cNvCxnSpPr>
          <p:nvPr/>
        </p:nvCxnSpPr>
        <p:spPr>
          <a:xfrm rot="16200000" flipH="1">
            <a:off x="7217173" y="3232316"/>
            <a:ext cx="12700" cy="6414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2"/>
            <a:endCxn id="11" idx="2"/>
          </p:cNvCxnSpPr>
          <p:nvPr/>
        </p:nvCxnSpPr>
        <p:spPr>
          <a:xfrm rot="16200000" flipH="1">
            <a:off x="7537896" y="2911594"/>
            <a:ext cx="12700" cy="12828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2"/>
            <a:endCxn id="11" idx="2"/>
          </p:cNvCxnSpPr>
          <p:nvPr/>
        </p:nvCxnSpPr>
        <p:spPr>
          <a:xfrm rot="16200000" flipH="1">
            <a:off x="7858618" y="3232316"/>
            <a:ext cx="12700" cy="6414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61600" y="4946592"/>
                <a:ext cx="73444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b="1" dirty="0" smtClean="0"/>
                  <a:t>Kompleksitas linear</a:t>
                </a:r>
              </a:p>
              <a:p>
                <a:pPr algn="ctr"/>
                <a:r>
                  <a:rPr lang="id-ID" dirty="0" smtClean="0"/>
                  <a:t>Jumlah submasalah yang harus diselesaikan sebanding dengan besar nilai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00" y="4946592"/>
                <a:ext cx="7344446" cy="646331"/>
              </a:xfrm>
              <a:prstGeom prst="rect">
                <a:avLst/>
              </a:prstGeom>
              <a:blipFill>
                <a:blip r:embed="rId3"/>
                <a:stretch>
                  <a:fillRect l="-249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Pseudocode Fibonacci dengan DP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8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869268" y="1685490"/>
            <a:ext cx="64940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0850" algn="l"/>
              </a:tabLst>
            </a:pP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FibonacciDP(n)</a:t>
            </a:r>
          </a:p>
          <a:p>
            <a:pPr>
              <a:tabLst>
                <a:tab pos="450850" algn="l"/>
              </a:tabLst>
            </a:pP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0850" algn="l"/>
              </a:tabLst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Inisialisasi array F dengan n+1 elemen</a:t>
            </a:r>
          </a:p>
          <a:p>
            <a:pPr>
              <a:tabLst>
                <a:tab pos="450850" algn="l"/>
              </a:tabLst>
            </a:pP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0850" algn="l"/>
              </a:tabLst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F[0]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</a:t>
            </a:r>
          </a:p>
          <a:p>
            <a:pPr>
              <a:tabLst>
                <a:tab pos="450850" algn="l"/>
              </a:tabLst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F[1]  1</a:t>
            </a:r>
          </a:p>
          <a:p>
            <a:pPr>
              <a:tabLst>
                <a:tab pos="450850" algn="l"/>
              </a:tabLst>
            </a:pP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0850" algn="l"/>
              </a:tabLst>
            </a:pP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i=2 </a:t>
            </a: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 </a:t>
            </a: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tabLst>
                <a:tab pos="450850" algn="l"/>
              </a:tabLst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F[i]  F[i-1]+F[i-2]</a:t>
            </a:r>
          </a:p>
          <a:p>
            <a:pPr>
              <a:tabLst>
                <a:tab pos="450850" algn="l"/>
              </a:tabLst>
            </a:pPr>
            <a:endParaRPr lang="id-ID" sz="2000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tabLst>
                <a:tab pos="450850" algn="l"/>
              </a:tabLst>
            </a:pP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F[n]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Masih Ingat Segitiga Pascal?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DAA 7 - Dynamic Programming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46DC-105E-4B48-A40F-7593404A554A}" type="slidenum">
              <a:rPr lang="id-ID" smtClean="0"/>
              <a:t>9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7724633" y="153327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35771" y="20719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05542" y="20719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146909" y="26106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01182" y="26106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47" y="314926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90044" y="315314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69185" y="368793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878906" y="369568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95116" y="432652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67768" y="432652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</a:t>
            </a:r>
            <a:endParaRPr lang="id-ID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716680" y="2615321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2</a:t>
            </a:r>
            <a:endParaRPr lang="id-ID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35771" y="314926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3</a:t>
            </a:r>
            <a:endParaRPr lang="id-ID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05542" y="314926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3</a:t>
            </a:r>
            <a:endParaRPr lang="id-ID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46909" y="368320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4</a:t>
            </a:r>
            <a:endParaRPr lang="id-ID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301182" y="368320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4</a:t>
            </a:r>
            <a:endParaRPr lang="id-ID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716680" y="368793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6</a:t>
            </a:r>
            <a:endParaRPr lang="id-ID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825" y="432070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5</a:t>
            </a:r>
            <a:endParaRPr lang="id-ID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590822" y="432458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5</a:t>
            </a:r>
            <a:endParaRPr lang="id-ID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3658" y="4320709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10</a:t>
            </a:r>
            <a:endParaRPr lang="id-ID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92672" y="4320709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10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914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721</TotalTime>
  <Words>461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Corbel</vt:lpstr>
      <vt:lpstr>Courier New</vt:lpstr>
      <vt:lpstr>Wingdings</vt:lpstr>
      <vt:lpstr>Wingdings 2</vt:lpstr>
      <vt:lpstr>Frame</vt:lpstr>
      <vt:lpstr>Dynamic Programming</vt:lpstr>
      <vt:lpstr>Overview</vt:lpstr>
      <vt:lpstr>Prinsip</vt:lpstr>
      <vt:lpstr>Contoh dalam Bilangan Fibonacci</vt:lpstr>
      <vt:lpstr>Piramida Fibonacci</vt:lpstr>
      <vt:lpstr>Pseudocode Fibonacci</vt:lpstr>
      <vt:lpstr>Dynamic Programming (DP) untuk Fibonacci</vt:lpstr>
      <vt:lpstr>Pseudocode Fibonacci dengan DP</vt:lpstr>
      <vt:lpstr>Masih Ingat Segitiga Pascal?</vt:lpstr>
      <vt:lpstr>Implementasi Segitiga Pascal</vt:lpstr>
      <vt:lpstr>Koefisien Binomial</vt:lpstr>
      <vt:lpstr>Koefisien Binomial dengan DP</vt:lpstr>
      <vt:lpstr>Pseudocode Koefisien Binomial dengan 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Khoirul Umam</dc:creator>
  <cp:lastModifiedBy>Khoirul Umam</cp:lastModifiedBy>
  <cp:revision>50</cp:revision>
  <dcterms:created xsi:type="dcterms:W3CDTF">2017-10-22T12:09:16Z</dcterms:created>
  <dcterms:modified xsi:type="dcterms:W3CDTF">2017-10-23T02:24:03Z</dcterms:modified>
</cp:coreProperties>
</file>