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Greedy Algorithm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 smtClean="0"/>
              <a:t>Matakuliah Design &amp; Analysis Algorithm</a:t>
            </a:r>
          </a:p>
          <a:p>
            <a:r>
              <a:rPr lang="id-ID" dirty="0" smtClean="0"/>
              <a:t>S1 Teknik Informatika STIKOM PGRI Banyuwangi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6943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046579"/>
          </a:xfrm>
        </p:spPr>
        <p:txBody>
          <a:bodyPr/>
          <a:lstStyle/>
          <a:p>
            <a:r>
              <a:rPr lang="id-ID" dirty="0" smtClean="0"/>
              <a:t>Gunakan algoritma Djikstra untuk mencari jalur terpendek dari node </a:t>
            </a:r>
            <a:r>
              <a:rPr lang="id-ID" b="1" dirty="0" smtClean="0"/>
              <a:t>a</a:t>
            </a:r>
            <a:r>
              <a:rPr lang="id-ID" dirty="0" smtClean="0"/>
              <a:t> ke node </a:t>
            </a:r>
            <a:r>
              <a:rPr lang="id-ID" b="1" dirty="0" smtClean="0"/>
              <a:t>l</a:t>
            </a:r>
            <a:r>
              <a:rPr lang="id-ID" dirty="0" smtClean="0"/>
              <a:t>!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397" y="2210938"/>
            <a:ext cx="4922942" cy="40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Greedy Algorithm Overview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Greedy = rakus</a:t>
            </a:r>
          </a:p>
          <a:p>
            <a:r>
              <a:rPr lang="id-ID" dirty="0" smtClean="0"/>
              <a:t>Selalu memilih solusi yang terlihat </a:t>
            </a:r>
            <a:r>
              <a:rPr lang="id-ID" b="1" dirty="0" smtClean="0"/>
              <a:t>paling baik saat itu</a:t>
            </a:r>
          </a:p>
          <a:p>
            <a:r>
              <a:rPr lang="id-ID" dirty="0" smtClean="0"/>
              <a:t>Namun tidak selalu mendapatkan solusi paling optimal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2599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Kasus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Sebagai kasir Anda harus memberikan kembalian pembayaran kepada seorang pelanggan sebesar </a:t>
            </a:r>
            <a:r>
              <a:rPr lang="id-ID" b="1" dirty="0" smtClean="0"/>
              <a:t>Rp4.800</a:t>
            </a:r>
            <a:r>
              <a:rPr lang="id-ID" dirty="0" smtClean="0"/>
              <a:t>. Sementara itu di meja kasir hanya ada uang pecahan Rp2.000, Rp1.000, Rp500, dan Rp200 saja. Berapa lembar/keping pecahan uang yang akan Anda berikan kepada pelanggan tersebut sehingga pelanggan menerima jumlah lembaran/kepingan paling sedikit? (Asumsi tersedia banyak lembaran/kepingan untuk tiap pecahan uang)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96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Penyelesaian secara greedy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Total kembalian = Rp4.800</a:t>
            </a:r>
          </a:p>
          <a:p>
            <a:r>
              <a:rPr lang="id-ID" dirty="0" smtClean="0"/>
              <a:t>Pecahan mana yang dapat mengurangi total kembalian dengan cepat?</a:t>
            </a:r>
          </a:p>
          <a:p>
            <a:pPr marL="845820" lvl="1" indent="-342900">
              <a:buFont typeface="+mj-lt"/>
              <a:buAutoNum type="arabicPeriod"/>
            </a:pPr>
            <a:r>
              <a:rPr lang="id-ID" dirty="0" smtClean="0"/>
              <a:t>2 lembar Rp2.000 </a:t>
            </a:r>
            <a:r>
              <a:rPr lang="id-ID" dirty="0" smtClean="0">
                <a:sym typeface="Wingdings" panose="05000000000000000000" pitchFamily="2" charset="2"/>
              </a:rPr>
              <a:t> Sisa kembalian = </a:t>
            </a:r>
            <a:r>
              <a:rPr lang="id-ID" dirty="0" smtClean="0">
                <a:sym typeface="Wingdings" panose="05000000000000000000" pitchFamily="2" charset="2"/>
              </a:rPr>
              <a:t>Rp800</a:t>
            </a:r>
          </a:p>
          <a:p>
            <a:pPr marL="845820" lvl="1" indent="-342900">
              <a:buFont typeface="+mj-lt"/>
              <a:buAutoNum type="arabicPeriod"/>
            </a:pPr>
            <a:r>
              <a:rPr lang="id-ID" dirty="0" smtClean="0">
                <a:sym typeface="Wingdings" panose="05000000000000000000" pitchFamily="2" charset="2"/>
              </a:rPr>
              <a:t>1 keping Rp500  Sisa kembalian = Rp300</a:t>
            </a:r>
          </a:p>
          <a:p>
            <a:pPr marL="845820" lvl="1" indent="-342900">
              <a:buFont typeface="+mj-lt"/>
              <a:buAutoNum type="arabicPeriod"/>
            </a:pPr>
            <a:r>
              <a:rPr lang="id-ID" dirty="0" smtClean="0">
                <a:sym typeface="Wingdings" panose="05000000000000000000" pitchFamily="2" charset="2"/>
              </a:rPr>
              <a:t>1 keping Rp200  Sisa kembalian = Rp100</a:t>
            </a:r>
          </a:p>
          <a:p>
            <a:pPr lvl="2"/>
            <a:r>
              <a:rPr lang="id-ID" dirty="0" smtClean="0">
                <a:sym typeface="Wingdings" panose="05000000000000000000" pitchFamily="2" charset="2"/>
              </a:rPr>
              <a:t>tidak dapat solusi</a:t>
            </a:r>
          </a:p>
          <a:p>
            <a:pPr lvl="2"/>
            <a:r>
              <a:rPr lang="id-ID" dirty="0">
                <a:sym typeface="Wingdings" panose="05000000000000000000" pitchFamily="2" charset="2"/>
              </a:rPr>
              <a:t>Rollback ke langkah 2</a:t>
            </a:r>
            <a:endParaRPr lang="id-ID" dirty="0" smtClean="0">
              <a:sym typeface="Wingdings" panose="05000000000000000000" pitchFamily="2" charset="2"/>
            </a:endParaRPr>
          </a:p>
          <a:p>
            <a:pPr marL="845820" lvl="1" indent="-342900">
              <a:buFont typeface="+mj-lt"/>
              <a:buAutoNum type="arabicPeriod"/>
            </a:pPr>
            <a:r>
              <a:rPr lang="id-ID" dirty="0" smtClean="0">
                <a:sym typeface="Wingdings" panose="05000000000000000000" pitchFamily="2" charset="2"/>
              </a:rPr>
              <a:t>4 keping Rp200  Sisa kembalian = Rp0</a:t>
            </a:r>
          </a:p>
          <a:p>
            <a:pPr lvl="2"/>
            <a:r>
              <a:rPr lang="id-ID" dirty="0" smtClean="0">
                <a:sym typeface="Wingdings" panose="05000000000000000000" pitchFamily="2" charset="2"/>
              </a:rPr>
              <a:t>Solusi ditemukan</a:t>
            </a:r>
          </a:p>
          <a:p>
            <a:pPr marL="845820" lvl="1" indent="-342900">
              <a:buFont typeface="+mj-lt"/>
              <a:buAutoNum type="arabicPeriod"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93860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Djikstra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Algoritma untuk mencari jalur terpendek dari suatu titik ke titik-titik yang lain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015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lowchart: Connector 4"/>
          <p:cNvSpPr/>
          <p:nvPr/>
        </p:nvSpPr>
        <p:spPr>
          <a:xfrm>
            <a:off x="4408227" y="131018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</a:t>
            </a:r>
            <a:endParaRPr lang="id-ID" dirty="0"/>
          </a:p>
        </p:txBody>
      </p:sp>
      <p:sp>
        <p:nvSpPr>
          <p:cNvPr id="6" name="Flowchart: Connector 5"/>
          <p:cNvSpPr/>
          <p:nvPr/>
        </p:nvSpPr>
        <p:spPr>
          <a:xfrm>
            <a:off x="5732060" y="36638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</a:t>
            </a:r>
            <a:endParaRPr lang="id-ID" dirty="0"/>
          </a:p>
        </p:txBody>
      </p:sp>
      <p:sp>
        <p:nvSpPr>
          <p:cNvPr id="7" name="Flowchart: Connector 6"/>
          <p:cNvSpPr/>
          <p:nvPr/>
        </p:nvSpPr>
        <p:spPr>
          <a:xfrm>
            <a:off x="7001302" y="131018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</a:t>
            </a:r>
            <a:endParaRPr lang="id-ID" dirty="0"/>
          </a:p>
        </p:txBody>
      </p:sp>
      <p:sp>
        <p:nvSpPr>
          <p:cNvPr id="8" name="Flowchart: Connector 7"/>
          <p:cNvSpPr/>
          <p:nvPr/>
        </p:nvSpPr>
        <p:spPr>
          <a:xfrm>
            <a:off x="8263719" y="36638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</a:t>
            </a:r>
            <a:endParaRPr lang="id-ID" dirty="0"/>
          </a:p>
        </p:txBody>
      </p:sp>
      <p:sp>
        <p:nvSpPr>
          <p:cNvPr id="9" name="Flowchart: Connector 8"/>
          <p:cNvSpPr/>
          <p:nvPr/>
        </p:nvSpPr>
        <p:spPr>
          <a:xfrm>
            <a:off x="9594377" y="131018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</a:t>
            </a:r>
            <a:endParaRPr lang="id-ID" dirty="0"/>
          </a:p>
        </p:txBody>
      </p:sp>
      <p:cxnSp>
        <p:nvCxnSpPr>
          <p:cNvPr id="11" name="Straight Connector 10"/>
          <p:cNvCxnSpPr>
            <a:stCxn id="5" idx="7"/>
            <a:endCxn id="6" idx="3"/>
          </p:cNvCxnSpPr>
          <p:nvPr/>
        </p:nvCxnSpPr>
        <p:spPr>
          <a:xfrm flipV="1">
            <a:off x="4798472" y="756629"/>
            <a:ext cx="1000543" cy="62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6"/>
            <a:endCxn id="8" idx="2"/>
          </p:cNvCxnSpPr>
          <p:nvPr/>
        </p:nvCxnSpPr>
        <p:spPr>
          <a:xfrm>
            <a:off x="6189260" y="594984"/>
            <a:ext cx="2074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7" idx="2"/>
          </p:cNvCxnSpPr>
          <p:nvPr/>
        </p:nvCxnSpPr>
        <p:spPr>
          <a:xfrm>
            <a:off x="4865427" y="1538783"/>
            <a:ext cx="213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7458502" y="1538783"/>
            <a:ext cx="213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5"/>
            <a:endCxn id="9" idx="1"/>
          </p:cNvCxnSpPr>
          <p:nvPr/>
        </p:nvCxnSpPr>
        <p:spPr>
          <a:xfrm>
            <a:off x="8653964" y="756629"/>
            <a:ext cx="1007368" cy="62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7" idx="7"/>
          </p:cNvCxnSpPr>
          <p:nvPr/>
        </p:nvCxnSpPr>
        <p:spPr>
          <a:xfrm flipH="1">
            <a:off x="7391547" y="756629"/>
            <a:ext cx="939127" cy="62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5"/>
            <a:endCxn id="7" idx="1"/>
          </p:cNvCxnSpPr>
          <p:nvPr/>
        </p:nvCxnSpPr>
        <p:spPr>
          <a:xfrm>
            <a:off x="6122305" y="756629"/>
            <a:ext cx="945952" cy="62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63319" y="7553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25" name="TextBox 24"/>
          <p:cNvSpPr txBox="1"/>
          <p:nvPr/>
        </p:nvSpPr>
        <p:spPr>
          <a:xfrm>
            <a:off x="6595281" y="7553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26" name="TextBox 25"/>
          <p:cNvSpPr txBox="1"/>
          <p:nvPr/>
        </p:nvSpPr>
        <p:spPr>
          <a:xfrm>
            <a:off x="5781720" y="158271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27" name="TextBox 26"/>
          <p:cNvSpPr txBox="1"/>
          <p:nvPr/>
        </p:nvSpPr>
        <p:spPr>
          <a:xfrm>
            <a:off x="7126212" y="20473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28" name="TextBox 27"/>
          <p:cNvSpPr txBox="1"/>
          <p:nvPr/>
        </p:nvSpPr>
        <p:spPr>
          <a:xfrm>
            <a:off x="7878575" y="94001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29" name="TextBox 28"/>
          <p:cNvSpPr txBox="1"/>
          <p:nvPr/>
        </p:nvSpPr>
        <p:spPr>
          <a:xfrm>
            <a:off x="9164893" y="755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30" name="TextBox 29"/>
          <p:cNvSpPr txBox="1"/>
          <p:nvPr/>
        </p:nvSpPr>
        <p:spPr>
          <a:xfrm>
            <a:off x="8414425" y="15775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33" name="Flowchart: Connector 32"/>
          <p:cNvSpPr/>
          <p:nvPr/>
        </p:nvSpPr>
        <p:spPr>
          <a:xfrm>
            <a:off x="7023058" y="20774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</a:t>
            </a:r>
            <a:endParaRPr lang="id-ID" dirty="0"/>
          </a:p>
        </p:txBody>
      </p:sp>
      <p:sp>
        <p:nvSpPr>
          <p:cNvPr id="40" name="Flowchart: Connector 39"/>
          <p:cNvSpPr/>
          <p:nvPr/>
        </p:nvSpPr>
        <p:spPr>
          <a:xfrm>
            <a:off x="6289725" y="279568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</a:t>
            </a:r>
            <a:endParaRPr lang="id-ID" dirty="0"/>
          </a:p>
        </p:txBody>
      </p:sp>
      <p:sp>
        <p:nvSpPr>
          <p:cNvPr id="41" name="Flowchart: Connector 40"/>
          <p:cNvSpPr/>
          <p:nvPr/>
        </p:nvSpPr>
        <p:spPr>
          <a:xfrm>
            <a:off x="7801619" y="279568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</a:t>
            </a:r>
            <a:endParaRPr lang="id-ID" dirty="0"/>
          </a:p>
        </p:txBody>
      </p:sp>
      <p:cxnSp>
        <p:nvCxnSpPr>
          <p:cNvPr id="43" name="Straight Connector 42"/>
          <p:cNvCxnSpPr>
            <a:stCxn id="33" idx="3"/>
            <a:endCxn id="40" idx="7"/>
          </p:cNvCxnSpPr>
          <p:nvPr/>
        </p:nvCxnSpPr>
        <p:spPr>
          <a:xfrm flipH="1">
            <a:off x="6679970" y="2467647"/>
            <a:ext cx="410043" cy="394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5"/>
            <a:endCxn id="41" idx="1"/>
          </p:cNvCxnSpPr>
          <p:nvPr/>
        </p:nvCxnSpPr>
        <p:spPr>
          <a:xfrm>
            <a:off x="7413303" y="2467647"/>
            <a:ext cx="455271" cy="394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09707" y="22958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71" name="TextBox 70"/>
          <p:cNvSpPr txBox="1"/>
          <p:nvPr/>
        </p:nvSpPr>
        <p:spPr>
          <a:xfrm>
            <a:off x="7584522" y="2349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7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194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3" grpId="0" animBg="1"/>
      <p:bldP spid="40" grpId="0" animBg="1"/>
      <p:bldP spid="41" grpId="0" animBg="1"/>
      <p:bldP spid="70" grpId="0"/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lowchart: Connector 4"/>
          <p:cNvSpPr/>
          <p:nvPr/>
        </p:nvSpPr>
        <p:spPr>
          <a:xfrm>
            <a:off x="4408227" y="131018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</a:t>
            </a:r>
            <a:endParaRPr lang="id-ID" dirty="0"/>
          </a:p>
        </p:txBody>
      </p:sp>
      <p:sp>
        <p:nvSpPr>
          <p:cNvPr id="6" name="Flowchart: Connector 5"/>
          <p:cNvSpPr/>
          <p:nvPr/>
        </p:nvSpPr>
        <p:spPr>
          <a:xfrm>
            <a:off x="5732060" y="36638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</a:t>
            </a:r>
            <a:endParaRPr lang="id-ID" dirty="0"/>
          </a:p>
        </p:txBody>
      </p:sp>
      <p:sp>
        <p:nvSpPr>
          <p:cNvPr id="7" name="Flowchart: Connector 6"/>
          <p:cNvSpPr/>
          <p:nvPr/>
        </p:nvSpPr>
        <p:spPr>
          <a:xfrm>
            <a:off x="7001302" y="131018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</a:t>
            </a:r>
            <a:endParaRPr lang="id-ID" dirty="0"/>
          </a:p>
        </p:txBody>
      </p:sp>
      <p:sp>
        <p:nvSpPr>
          <p:cNvPr id="8" name="Flowchart: Connector 7"/>
          <p:cNvSpPr/>
          <p:nvPr/>
        </p:nvSpPr>
        <p:spPr>
          <a:xfrm>
            <a:off x="8263719" y="36638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</a:t>
            </a:r>
            <a:endParaRPr lang="id-ID" dirty="0"/>
          </a:p>
        </p:txBody>
      </p:sp>
      <p:sp>
        <p:nvSpPr>
          <p:cNvPr id="9" name="Flowchart: Connector 8"/>
          <p:cNvSpPr/>
          <p:nvPr/>
        </p:nvSpPr>
        <p:spPr>
          <a:xfrm>
            <a:off x="9594377" y="131018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</a:t>
            </a:r>
            <a:endParaRPr lang="id-ID" dirty="0"/>
          </a:p>
        </p:txBody>
      </p:sp>
      <p:cxnSp>
        <p:nvCxnSpPr>
          <p:cNvPr id="11" name="Straight Connector 10"/>
          <p:cNvCxnSpPr>
            <a:stCxn id="5" idx="7"/>
            <a:endCxn id="6" idx="3"/>
          </p:cNvCxnSpPr>
          <p:nvPr/>
        </p:nvCxnSpPr>
        <p:spPr>
          <a:xfrm flipV="1">
            <a:off x="4798472" y="756629"/>
            <a:ext cx="1000543" cy="62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6"/>
            <a:endCxn id="8" idx="2"/>
          </p:cNvCxnSpPr>
          <p:nvPr/>
        </p:nvCxnSpPr>
        <p:spPr>
          <a:xfrm>
            <a:off x="6189260" y="594984"/>
            <a:ext cx="2074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7" idx="2"/>
          </p:cNvCxnSpPr>
          <p:nvPr/>
        </p:nvCxnSpPr>
        <p:spPr>
          <a:xfrm>
            <a:off x="4865427" y="1538783"/>
            <a:ext cx="213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7458502" y="1538783"/>
            <a:ext cx="213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5"/>
            <a:endCxn id="9" idx="1"/>
          </p:cNvCxnSpPr>
          <p:nvPr/>
        </p:nvCxnSpPr>
        <p:spPr>
          <a:xfrm>
            <a:off x="8653964" y="756629"/>
            <a:ext cx="1007368" cy="62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7" idx="7"/>
          </p:cNvCxnSpPr>
          <p:nvPr/>
        </p:nvCxnSpPr>
        <p:spPr>
          <a:xfrm flipH="1">
            <a:off x="7391547" y="756629"/>
            <a:ext cx="939127" cy="62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5"/>
            <a:endCxn id="7" idx="1"/>
          </p:cNvCxnSpPr>
          <p:nvPr/>
        </p:nvCxnSpPr>
        <p:spPr>
          <a:xfrm>
            <a:off x="6122305" y="756629"/>
            <a:ext cx="945952" cy="62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63319" y="7553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25" name="TextBox 24"/>
          <p:cNvSpPr txBox="1"/>
          <p:nvPr/>
        </p:nvSpPr>
        <p:spPr>
          <a:xfrm>
            <a:off x="6595281" y="7553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26" name="TextBox 25"/>
          <p:cNvSpPr txBox="1"/>
          <p:nvPr/>
        </p:nvSpPr>
        <p:spPr>
          <a:xfrm>
            <a:off x="5781720" y="158271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27" name="TextBox 26"/>
          <p:cNvSpPr txBox="1"/>
          <p:nvPr/>
        </p:nvSpPr>
        <p:spPr>
          <a:xfrm>
            <a:off x="7126212" y="20473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28" name="TextBox 27"/>
          <p:cNvSpPr txBox="1"/>
          <p:nvPr/>
        </p:nvSpPr>
        <p:spPr>
          <a:xfrm>
            <a:off x="7878575" y="94001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29" name="TextBox 28"/>
          <p:cNvSpPr txBox="1"/>
          <p:nvPr/>
        </p:nvSpPr>
        <p:spPr>
          <a:xfrm>
            <a:off x="9164893" y="755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30" name="TextBox 29"/>
          <p:cNvSpPr txBox="1"/>
          <p:nvPr/>
        </p:nvSpPr>
        <p:spPr>
          <a:xfrm>
            <a:off x="8414425" y="15775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33" name="Flowchart: Connector 32"/>
          <p:cNvSpPr/>
          <p:nvPr/>
        </p:nvSpPr>
        <p:spPr>
          <a:xfrm>
            <a:off x="7023058" y="20774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</a:t>
            </a:r>
            <a:endParaRPr lang="id-ID" dirty="0"/>
          </a:p>
        </p:txBody>
      </p:sp>
      <p:sp>
        <p:nvSpPr>
          <p:cNvPr id="40" name="Flowchart: Connector 39"/>
          <p:cNvSpPr/>
          <p:nvPr/>
        </p:nvSpPr>
        <p:spPr>
          <a:xfrm>
            <a:off x="6289725" y="279568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</a:t>
            </a:r>
            <a:endParaRPr lang="id-ID" dirty="0"/>
          </a:p>
        </p:txBody>
      </p:sp>
      <p:sp>
        <p:nvSpPr>
          <p:cNvPr id="41" name="Flowchart: Connector 40"/>
          <p:cNvSpPr/>
          <p:nvPr/>
        </p:nvSpPr>
        <p:spPr>
          <a:xfrm>
            <a:off x="7801619" y="279568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</a:t>
            </a:r>
            <a:endParaRPr lang="id-ID" dirty="0"/>
          </a:p>
        </p:txBody>
      </p:sp>
      <p:cxnSp>
        <p:nvCxnSpPr>
          <p:cNvPr id="43" name="Straight Connector 42"/>
          <p:cNvCxnSpPr>
            <a:stCxn id="33" idx="3"/>
            <a:endCxn id="40" idx="7"/>
          </p:cNvCxnSpPr>
          <p:nvPr/>
        </p:nvCxnSpPr>
        <p:spPr>
          <a:xfrm flipH="1">
            <a:off x="6679970" y="2467647"/>
            <a:ext cx="410043" cy="394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5"/>
            <a:endCxn id="41" idx="1"/>
          </p:cNvCxnSpPr>
          <p:nvPr/>
        </p:nvCxnSpPr>
        <p:spPr>
          <a:xfrm>
            <a:off x="7413303" y="2467647"/>
            <a:ext cx="455271" cy="394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09707" y="22958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71" name="TextBox 70"/>
          <p:cNvSpPr txBox="1"/>
          <p:nvPr/>
        </p:nvSpPr>
        <p:spPr>
          <a:xfrm>
            <a:off x="7584522" y="2349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31" name="Flowchart: Connector 30"/>
          <p:cNvSpPr/>
          <p:nvPr/>
        </p:nvSpPr>
        <p:spPr>
          <a:xfrm>
            <a:off x="5781720" y="361455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</a:t>
            </a:r>
            <a:endParaRPr lang="id-ID" dirty="0"/>
          </a:p>
        </p:txBody>
      </p:sp>
      <p:sp>
        <p:nvSpPr>
          <p:cNvPr id="32" name="Flowchart: Connector 31"/>
          <p:cNvSpPr/>
          <p:nvPr/>
        </p:nvSpPr>
        <p:spPr>
          <a:xfrm>
            <a:off x="6779525" y="361455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</a:t>
            </a:r>
            <a:endParaRPr lang="id-ID" dirty="0"/>
          </a:p>
        </p:txBody>
      </p:sp>
      <p:cxnSp>
        <p:nvCxnSpPr>
          <p:cNvPr id="3" name="Straight Connector 2"/>
          <p:cNvCxnSpPr>
            <a:stCxn id="40" idx="3"/>
            <a:endCxn id="31" idx="7"/>
          </p:cNvCxnSpPr>
          <p:nvPr/>
        </p:nvCxnSpPr>
        <p:spPr>
          <a:xfrm flipH="1">
            <a:off x="6171965" y="3185931"/>
            <a:ext cx="184715" cy="49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0" idx="5"/>
            <a:endCxn id="32" idx="1"/>
          </p:cNvCxnSpPr>
          <p:nvPr/>
        </p:nvCxnSpPr>
        <p:spPr>
          <a:xfrm>
            <a:off x="6679970" y="3185931"/>
            <a:ext cx="166510" cy="49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95156" y="317910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37" name="TextBox 36"/>
          <p:cNvSpPr txBox="1"/>
          <p:nvPr/>
        </p:nvSpPr>
        <p:spPr>
          <a:xfrm>
            <a:off x="6735499" y="31943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06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lowchart: Connector 4"/>
          <p:cNvSpPr/>
          <p:nvPr/>
        </p:nvSpPr>
        <p:spPr>
          <a:xfrm>
            <a:off x="4408227" y="131018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</a:t>
            </a:r>
            <a:endParaRPr lang="id-ID" dirty="0"/>
          </a:p>
        </p:txBody>
      </p:sp>
      <p:sp>
        <p:nvSpPr>
          <p:cNvPr id="6" name="Flowchart: Connector 5"/>
          <p:cNvSpPr/>
          <p:nvPr/>
        </p:nvSpPr>
        <p:spPr>
          <a:xfrm>
            <a:off x="5732060" y="36638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</a:t>
            </a:r>
            <a:endParaRPr lang="id-ID" dirty="0"/>
          </a:p>
        </p:txBody>
      </p:sp>
      <p:sp>
        <p:nvSpPr>
          <p:cNvPr id="7" name="Flowchart: Connector 6"/>
          <p:cNvSpPr/>
          <p:nvPr/>
        </p:nvSpPr>
        <p:spPr>
          <a:xfrm>
            <a:off x="7001302" y="131018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</a:t>
            </a:r>
            <a:endParaRPr lang="id-ID" dirty="0"/>
          </a:p>
        </p:txBody>
      </p:sp>
      <p:sp>
        <p:nvSpPr>
          <p:cNvPr id="8" name="Flowchart: Connector 7"/>
          <p:cNvSpPr/>
          <p:nvPr/>
        </p:nvSpPr>
        <p:spPr>
          <a:xfrm>
            <a:off x="8263719" y="36638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</a:t>
            </a:r>
            <a:endParaRPr lang="id-ID" dirty="0"/>
          </a:p>
        </p:txBody>
      </p:sp>
      <p:sp>
        <p:nvSpPr>
          <p:cNvPr id="9" name="Flowchart: Connector 8"/>
          <p:cNvSpPr/>
          <p:nvPr/>
        </p:nvSpPr>
        <p:spPr>
          <a:xfrm>
            <a:off x="9594377" y="131018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</a:t>
            </a:r>
            <a:endParaRPr lang="id-ID" dirty="0"/>
          </a:p>
        </p:txBody>
      </p:sp>
      <p:cxnSp>
        <p:nvCxnSpPr>
          <p:cNvPr id="11" name="Straight Connector 10"/>
          <p:cNvCxnSpPr>
            <a:stCxn id="5" idx="7"/>
            <a:endCxn id="6" idx="3"/>
          </p:cNvCxnSpPr>
          <p:nvPr/>
        </p:nvCxnSpPr>
        <p:spPr>
          <a:xfrm flipV="1">
            <a:off x="4798472" y="756629"/>
            <a:ext cx="1000543" cy="62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6"/>
            <a:endCxn id="8" idx="2"/>
          </p:cNvCxnSpPr>
          <p:nvPr/>
        </p:nvCxnSpPr>
        <p:spPr>
          <a:xfrm>
            <a:off x="6189260" y="594984"/>
            <a:ext cx="2074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7" idx="2"/>
          </p:cNvCxnSpPr>
          <p:nvPr/>
        </p:nvCxnSpPr>
        <p:spPr>
          <a:xfrm>
            <a:off x="4865427" y="1538783"/>
            <a:ext cx="213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7458502" y="1538783"/>
            <a:ext cx="213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5"/>
            <a:endCxn id="9" idx="1"/>
          </p:cNvCxnSpPr>
          <p:nvPr/>
        </p:nvCxnSpPr>
        <p:spPr>
          <a:xfrm>
            <a:off x="8653964" y="756629"/>
            <a:ext cx="1007368" cy="62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7" idx="7"/>
          </p:cNvCxnSpPr>
          <p:nvPr/>
        </p:nvCxnSpPr>
        <p:spPr>
          <a:xfrm flipH="1">
            <a:off x="7391547" y="756629"/>
            <a:ext cx="939127" cy="62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5"/>
            <a:endCxn id="7" idx="1"/>
          </p:cNvCxnSpPr>
          <p:nvPr/>
        </p:nvCxnSpPr>
        <p:spPr>
          <a:xfrm>
            <a:off x="6122305" y="756629"/>
            <a:ext cx="945952" cy="62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63319" y="7553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25" name="TextBox 24"/>
          <p:cNvSpPr txBox="1"/>
          <p:nvPr/>
        </p:nvSpPr>
        <p:spPr>
          <a:xfrm>
            <a:off x="6595281" y="7553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26" name="TextBox 25"/>
          <p:cNvSpPr txBox="1"/>
          <p:nvPr/>
        </p:nvSpPr>
        <p:spPr>
          <a:xfrm>
            <a:off x="5781720" y="158271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27" name="TextBox 26"/>
          <p:cNvSpPr txBox="1"/>
          <p:nvPr/>
        </p:nvSpPr>
        <p:spPr>
          <a:xfrm>
            <a:off x="7126212" y="20473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28" name="TextBox 27"/>
          <p:cNvSpPr txBox="1"/>
          <p:nvPr/>
        </p:nvSpPr>
        <p:spPr>
          <a:xfrm>
            <a:off x="7878575" y="94001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29" name="TextBox 28"/>
          <p:cNvSpPr txBox="1"/>
          <p:nvPr/>
        </p:nvSpPr>
        <p:spPr>
          <a:xfrm>
            <a:off x="9164893" y="755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30" name="TextBox 29"/>
          <p:cNvSpPr txBox="1"/>
          <p:nvPr/>
        </p:nvSpPr>
        <p:spPr>
          <a:xfrm>
            <a:off x="8414425" y="15775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33" name="Flowchart: Connector 32"/>
          <p:cNvSpPr/>
          <p:nvPr/>
        </p:nvSpPr>
        <p:spPr>
          <a:xfrm>
            <a:off x="7023058" y="20774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</a:t>
            </a:r>
            <a:endParaRPr lang="id-ID" dirty="0"/>
          </a:p>
        </p:txBody>
      </p:sp>
      <p:sp>
        <p:nvSpPr>
          <p:cNvPr id="40" name="Flowchart: Connector 39"/>
          <p:cNvSpPr/>
          <p:nvPr/>
        </p:nvSpPr>
        <p:spPr>
          <a:xfrm>
            <a:off x="6289725" y="279568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</a:t>
            </a:r>
            <a:endParaRPr lang="id-ID" dirty="0"/>
          </a:p>
        </p:txBody>
      </p:sp>
      <p:sp>
        <p:nvSpPr>
          <p:cNvPr id="41" name="Flowchart: Connector 40"/>
          <p:cNvSpPr/>
          <p:nvPr/>
        </p:nvSpPr>
        <p:spPr>
          <a:xfrm>
            <a:off x="7801619" y="279568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</a:t>
            </a:r>
            <a:endParaRPr lang="id-ID" dirty="0"/>
          </a:p>
        </p:txBody>
      </p:sp>
      <p:cxnSp>
        <p:nvCxnSpPr>
          <p:cNvPr id="43" name="Straight Connector 42"/>
          <p:cNvCxnSpPr>
            <a:stCxn id="33" idx="3"/>
            <a:endCxn id="40" idx="7"/>
          </p:cNvCxnSpPr>
          <p:nvPr/>
        </p:nvCxnSpPr>
        <p:spPr>
          <a:xfrm flipH="1">
            <a:off x="6679970" y="2467647"/>
            <a:ext cx="410043" cy="394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5"/>
            <a:endCxn id="41" idx="1"/>
          </p:cNvCxnSpPr>
          <p:nvPr/>
        </p:nvCxnSpPr>
        <p:spPr>
          <a:xfrm>
            <a:off x="7413303" y="2467647"/>
            <a:ext cx="455271" cy="394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09707" y="22958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71" name="TextBox 70"/>
          <p:cNvSpPr txBox="1"/>
          <p:nvPr/>
        </p:nvSpPr>
        <p:spPr>
          <a:xfrm>
            <a:off x="7584522" y="2349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31" name="Flowchart: Connector 30"/>
          <p:cNvSpPr/>
          <p:nvPr/>
        </p:nvSpPr>
        <p:spPr>
          <a:xfrm>
            <a:off x="5781720" y="361455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</a:t>
            </a:r>
            <a:endParaRPr lang="id-ID" dirty="0"/>
          </a:p>
        </p:txBody>
      </p:sp>
      <p:sp>
        <p:nvSpPr>
          <p:cNvPr id="32" name="Flowchart: Connector 31"/>
          <p:cNvSpPr/>
          <p:nvPr/>
        </p:nvSpPr>
        <p:spPr>
          <a:xfrm>
            <a:off x="6779525" y="361455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</a:t>
            </a:r>
            <a:endParaRPr lang="id-ID" dirty="0"/>
          </a:p>
        </p:txBody>
      </p:sp>
      <p:cxnSp>
        <p:nvCxnSpPr>
          <p:cNvPr id="3" name="Straight Connector 2"/>
          <p:cNvCxnSpPr>
            <a:stCxn id="40" idx="3"/>
            <a:endCxn id="31" idx="7"/>
          </p:cNvCxnSpPr>
          <p:nvPr/>
        </p:nvCxnSpPr>
        <p:spPr>
          <a:xfrm flipH="1">
            <a:off x="6171965" y="3185931"/>
            <a:ext cx="184715" cy="49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0" idx="5"/>
            <a:endCxn id="32" idx="1"/>
          </p:cNvCxnSpPr>
          <p:nvPr/>
        </p:nvCxnSpPr>
        <p:spPr>
          <a:xfrm>
            <a:off x="6679970" y="3185931"/>
            <a:ext cx="166510" cy="49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95156" y="317910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37" name="TextBox 36"/>
          <p:cNvSpPr txBox="1"/>
          <p:nvPr/>
        </p:nvSpPr>
        <p:spPr>
          <a:xfrm>
            <a:off x="6735499" y="31943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38" name="Flowchart: Connector 37"/>
          <p:cNvSpPr/>
          <p:nvPr/>
        </p:nvSpPr>
        <p:spPr>
          <a:xfrm>
            <a:off x="6449798" y="454687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</a:t>
            </a:r>
            <a:endParaRPr lang="id-ID" dirty="0"/>
          </a:p>
        </p:txBody>
      </p:sp>
      <p:sp>
        <p:nvSpPr>
          <p:cNvPr id="39" name="Flowchart: Connector 38"/>
          <p:cNvSpPr/>
          <p:nvPr/>
        </p:nvSpPr>
        <p:spPr>
          <a:xfrm>
            <a:off x="7374238" y="454763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</a:t>
            </a:r>
            <a:endParaRPr lang="id-ID" dirty="0"/>
          </a:p>
        </p:txBody>
      </p:sp>
      <p:cxnSp>
        <p:nvCxnSpPr>
          <p:cNvPr id="10" name="Straight Connector 9"/>
          <p:cNvCxnSpPr>
            <a:stCxn id="32" idx="3"/>
            <a:endCxn id="38" idx="7"/>
          </p:cNvCxnSpPr>
          <p:nvPr/>
        </p:nvCxnSpPr>
        <p:spPr>
          <a:xfrm flipH="1">
            <a:off x="6840043" y="4004796"/>
            <a:ext cx="6437" cy="609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2" idx="5"/>
            <a:endCxn id="39" idx="1"/>
          </p:cNvCxnSpPr>
          <p:nvPr/>
        </p:nvCxnSpPr>
        <p:spPr>
          <a:xfrm>
            <a:off x="7169770" y="4004796"/>
            <a:ext cx="271423" cy="60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21360" y="406998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10</a:t>
            </a:r>
            <a:endParaRPr lang="id-ID" dirty="0"/>
          </a:p>
        </p:txBody>
      </p:sp>
      <p:sp>
        <p:nvSpPr>
          <p:cNvPr id="44" name="TextBox 43"/>
          <p:cNvSpPr txBox="1"/>
          <p:nvPr/>
        </p:nvSpPr>
        <p:spPr>
          <a:xfrm>
            <a:off x="7455201" y="40331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9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69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lowchart: Connector 4"/>
          <p:cNvSpPr/>
          <p:nvPr/>
        </p:nvSpPr>
        <p:spPr>
          <a:xfrm>
            <a:off x="4408227" y="131018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</a:t>
            </a:r>
            <a:endParaRPr lang="id-ID" dirty="0"/>
          </a:p>
        </p:txBody>
      </p:sp>
      <p:sp>
        <p:nvSpPr>
          <p:cNvPr id="6" name="Flowchart: Connector 5"/>
          <p:cNvSpPr/>
          <p:nvPr/>
        </p:nvSpPr>
        <p:spPr>
          <a:xfrm>
            <a:off x="5732060" y="36638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</a:t>
            </a:r>
            <a:endParaRPr lang="id-ID" dirty="0"/>
          </a:p>
        </p:txBody>
      </p:sp>
      <p:sp>
        <p:nvSpPr>
          <p:cNvPr id="7" name="Flowchart: Connector 6"/>
          <p:cNvSpPr/>
          <p:nvPr/>
        </p:nvSpPr>
        <p:spPr>
          <a:xfrm>
            <a:off x="7001302" y="131018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</a:t>
            </a:r>
            <a:endParaRPr lang="id-ID" dirty="0"/>
          </a:p>
        </p:txBody>
      </p:sp>
      <p:sp>
        <p:nvSpPr>
          <p:cNvPr id="8" name="Flowchart: Connector 7"/>
          <p:cNvSpPr/>
          <p:nvPr/>
        </p:nvSpPr>
        <p:spPr>
          <a:xfrm>
            <a:off x="8263719" y="36638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</a:t>
            </a:r>
            <a:endParaRPr lang="id-ID" dirty="0"/>
          </a:p>
        </p:txBody>
      </p:sp>
      <p:sp>
        <p:nvSpPr>
          <p:cNvPr id="9" name="Flowchart: Connector 8"/>
          <p:cNvSpPr/>
          <p:nvPr/>
        </p:nvSpPr>
        <p:spPr>
          <a:xfrm>
            <a:off x="9594377" y="131018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</a:t>
            </a:r>
            <a:endParaRPr lang="id-ID" dirty="0"/>
          </a:p>
        </p:txBody>
      </p:sp>
      <p:cxnSp>
        <p:nvCxnSpPr>
          <p:cNvPr id="11" name="Straight Connector 10"/>
          <p:cNvCxnSpPr>
            <a:stCxn id="5" idx="7"/>
            <a:endCxn id="6" idx="3"/>
          </p:cNvCxnSpPr>
          <p:nvPr/>
        </p:nvCxnSpPr>
        <p:spPr>
          <a:xfrm flipV="1">
            <a:off x="4798472" y="756629"/>
            <a:ext cx="1000543" cy="62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6"/>
            <a:endCxn id="8" idx="2"/>
          </p:cNvCxnSpPr>
          <p:nvPr/>
        </p:nvCxnSpPr>
        <p:spPr>
          <a:xfrm>
            <a:off x="6189260" y="594984"/>
            <a:ext cx="2074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7" idx="2"/>
          </p:cNvCxnSpPr>
          <p:nvPr/>
        </p:nvCxnSpPr>
        <p:spPr>
          <a:xfrm>
            <a:off x="4865427" y="1538783"/>
            <a:ext cx="213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7458502" y="1538783"/>
            <a:ext cx="213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5"/>
            <a:endCxn id="9" idx="1"/>
          </p:cNvCxnSpPr>
          <p:nvPr/>
        </p:nvCxnSpPr>
        <p:spPr>
          <a:xfrm>
            <a:off x="8653964" y="756629"/>
            <a:ext cx="1007368" cy="62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7" idx="7"/>
          </p:cNvCxnSpPr>
          <p:nvPr/>
        </p:nvCxnSpPr>
        <p:spPr>
          <a:xfrm flipH="1">
            <a:off x="7391547" y="756629"/>
            <a:ext cx="939127" cy="62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5"/>
            <a:endCxn id="7" idx="1"/>
          </p:cNvCxnSpPr>
          <p:nvPr/>
        </p:nvCxnSpPr>
        <p:spPr>
          <a:xfrm>
            <a:off x="6122305" y="756629"/>
            <a:ext cx="945952" cy="62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63319" y="7553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25" name="TextBox 24"/>
          <p:cNvSpPr txBox="1"/>
          <p:nvPr/>
        </p:nvSpPr>
        <p:spPr>
          <a:xfrm>
            <a:off x="6595281" y="7553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26" name="TextBox 25"/>
          <p:cNvSpPr txBox="1"/>
          <p:nvPr/>
        </p:nvSpPr>
        <p:spPr>
          <a:xfrm>
            <a:off x="5781720" y="158271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27" name="TextBox 26"/>
          <p:cNvSpPr txBox="1"/>
          <p:nvPr/>
        </p:nvSpPr>
        <p:spPr>
          <a:xfrm>
            <a:off x="7126212" y="20473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28" name="TextBox 27"/>
          <p:cNvSpPr txBox="1"/>
          <p:nvPr/>
        </p:nvSpPr>
        <p:spPr>
          <a:xfrm>
            <a:off x="7878575" y="94001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29" name="TextBox 28"/>
          <p:cNvSpPr txBox="1"/>
          <p:nvPr/>
        </p:nvSpPr>
        <p:spPr>
          <a:xfrm>
            <a:off x="9164893" y="755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30" name="TextBox 29"/>
          <p:cNvSpPr txBox="1"/>
          <p:nvPr/>
        </p:nvSpPr>
        <p:spPr>
          <a:xfrm>
            <a:off x="8414425" y="15775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33" name="Flowchart: Connector 32"/>
          <p:cNvSpPr/>
          <p:nvPr/>
        </p:nvSpPr>
        <p:spPr>
          <a:xfrm>
            <a:off x="7023058" y="20774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</a:t>
            </a:r>
            <a:endParaRPr lang="id-ID" dirty="0"/>
          </a:p>
        </p:txBody>
      </p:sp>
      <p:sp>
        <p:nvSpPr>
          <p:cNvPr id="40" name="Flowchart: Connector 39"/>
          <p:cNvSpPr/>
          <p:nvPr/>
        </p:nvSpPr>
        <p:spPr>
          <a:xfrm>
            <a:off x="6289725" y="279568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</a:t>
            </a:r>
            <a:endParaRPr lang="id-ID" dirty="0"/>
          </a:p>
        </p:txBody>
      </p:sp>
      <p:sp>
        <p:nvSpPr>
          <p:cNvPr id="41" name="Flowchart: Connector 40"/>
          <p:cNvSpPr/>
          <p:nvPr/>
        </p:nvSpPr>
        <p:spPr>
          <a:xfrm>
            <a:off x="7801619" y="279568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</a:t>
            </a:r>
            <a:endParaRPr lang="id-ID" dirty="0"/>
          </a:p>
        </p:txBody>
      </p:sp>
      <p:cxnSp>
        <p:nvCxnSpPr>
          <p:cNvPr id="43" name="Straight Connector 42"/>
          <p:cNvCxnSpPr>
            <a:stCxn id="33" idx="3"/>
            <a:endCxn id="40" idx="7"/>
          </p:cNvCxnSpPr>
          <p:nvPr/>
        </p:nvCxnSpPr>
        <p:spPr>
          <a:xfrm flipH="1">
            <a:off x="6679970" y="2467647"/>
            <a:ext cx="410043" cy="394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5"/>
            <a:endCxn id="41" idx="1"/>
          </p:cNvCxnSpPr>
          <p:nvPr/>
        </p:nvCxnSpPr>
        <p:spPr>
          <a:xfrm>
            <a:off x="7413303" y="2467647"/>
            <a:ext cx="455271" cy="394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09707" y="22958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71" name="TextBox 70"/>
          <p:cNvSpPr txBox="1"/>
          <p:nvPr/>
        </p:nvSpPr>
        <p:spPr>
          <a:xfrm>
            <a:off x="7584522" y="2349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31" name="Flowchart: Connector 30"/>
          <p:cNvSpPr/>
          <p:nvPr/>
        </p:nvSpPr>
        <p:spPr>
          <a:xfrm>
            <a:off x="5781720" y="361455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</a:t>
            </a:r>
            <a:endParaRPr lang="id-ID" dirty="0"/>
          </a:p>
        </p:txBody>
      </p:sp>
      <p:sp>
        <p:nvSpPr>
          <p:cNvPr id="32" name="Flowchart: Connector 31"/>
          <p:cNvSpPr/>
          <p:nvPr/>
        </p:nvSpPr>
        <p:spPr>
          <a:xfrm>
            <a:off x="6779525" y="361455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</a:t>
            </a:r>
            <a:endParaRPr lang="id-ID" dirty="0"/>
          </a:p>
        </p:txBody>
      </p:sp>
      <p:cxnSp>
        <p:nvCxnSpPr>
          <p:cNvPr id="3" name="Straight Connector 2"/>
          <p:cNvCxnSpPr>
            <a:stCxn id="40" idx="3"/>
            <a:endCxn id="31" idx="7"/>
          </p:cNvCxnSpPr>
          <p:nvPr/>
        </p:nvCxnSpPr>
        <p:spPr>
          <a:xfrm flipH="1">
            <a:off x="6171965" y="3185931"/>
            <a:ext cx="184715" cy="49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0" idx="5"/>
            <a:endCxn id="32" idx="1"/>
          </p:cNvCxnSpPr>
          <p:nvPr/>
        </p:nvCxnSpPr>
        <p:spPr>
          <a:xfrm>
            <a:off x="6679970" y="3185931"/>
            <a:ext cx="166510" cy="49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95156" y="317910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37" name="TextBox 36"/>
          <p:cNvSpPr txBox="1"/>
          <p:nvPr/>
        </p:nvSpPr>
        <p:spPr>
          <a:xfrm>
            <a:off x="6735499" y="31943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38" name="Flowchart: Connector 37"/>
          <p:cNvSpPr/>
          <p:nvPr/>
        </p:nvSpPr>
        <p:spPr>
          <a:xfrm>
            <a:off x="6449798" y="454687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</a:t>
            </a:r>
            <a:endParaRPr lang="id-ID" dirty="0"/>
          </a:p>
        </p:txBody>
      </p:sp>
      <p:sp>
        <p:nvSpPr>
          <p:cNvPr id="39" name="Flowchart: Connector 38"/>
          <p:cNvSpPr/>
          <p:nvPr/>
        </p:nvSpPr>
        <p:spPr>
          <a:xfrm>
            <a:off x="7374238" y="454763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</a:t>
            </a:r>
            <a:endParaRPr lang="id-ID" dirty="0"/>
          </a:p>
        </p:txBody>
      </p:sp>
      <p:cxnSp>
        <p:nvCxnSpPr>
          <p:cNvPr id="10" name="Straight Connector 9"/>
          <p:cNvCxnSpPr>
            <a:stCxn id="32" idx="3"/>
            <a:endCxn id="38" idx="7"/>
          </p:cNvCxnSpPr>
          <p:nvPr/>
        </p:nvCxnSpPr>
        <p:spPr>
          <a:xfrm flipH="1">
            <a:off x="6840043" y="4004796"/>
            <a:ext cx="6437" cy="609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2" idx="5"/>
            <a:endCxn id="39" idx="1"/>
          </p:cNvCxnSpPr>
          <p:nvPr/>
        </p:nvCxnSpPr>
        <p:spPr>
          <a:xfrm>
            <a:off x="7169770" y="4004796"/>
            <a:ext cx="271423" cy="60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21360" y="406998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10</a:t>
            </a:r>
            <a:endParaRPr lang="id-ID" dirty="0"/>
          </a:p>
        </p:txBody>
      </p:sp>
      <p:sp>
        <p:nvSpPr>
          <p:cNvPr id="44" name="TextBox 43"/>
          <p:cNvSpPr txBox="1"/>
          <p:nvPr/>
        </p:nvSpPr>
        <p:spPr>
          <a:xfrm>
            <a:off x="7455201" y="40331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9</a:t>
            </a:r>
            <a:endParaRPr lang="id-ID" dirty="0"/>
          </a:p>
        </p:txBody>
      </p:sp>
      <p:sp>
        <p:nvSpPr>
          <p:cNvPr id="46" name="Flowchart: Connector 45"/>
          <p:cNvSpPr/>
          <p:nvPr/>
        </p:nvSpPr>
        <p:spPr>
          <a:xfrm>
            <a:off x="4854252" y="454687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</a:t>
            </a:r>
            <a:endParaRPr lang="id-ID" dirty="0"/>
          </a:p>
        </p:txBody>
      </p:sp>
      <p:sp>
        <p:nvSpPr>
          <p:cNvPr id="47" name="Flowchart: Connector 46"/>
          <p:cNvSpPr/>
          <p:nvPr/>
        </p:nvSpPr>
        <p:spPr>
          <a:xfrm>
            <a:off x="5782627" y="454687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</a:t>
            </a:r>
            <a:endParaRPr lang="id-ID" dirty="0"/>
          </a:p>
        </p:txBody>
      </p:sp>
      <p:cxnSp>
        <p:nvCxnSpPr>
          <p:cNvPr id="14" name="Straight Connector 13"/>
          <p:cNvCxnSpPr>
            <a:stCxn id="31" idx="3"/>
            <a:endCxn id="46" idx="7"/>
          </p:cNvCxnSpPr>
          <p:nvPr/>
        </p:nvCxnSpPr>
        <p:spPr>
          <a:xfrm flipH="1">
            <a:off x="5244497" y="4004796"/>
            <a:ext cx="604178" cy="609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1" idx="4"/>
            <a:endCxn id="47" idx="0"/>
          </p:cNvCxnSpPr>
          <p:nvPr/>
        </p:nvCxnSpPr>
        <p:spPr>
          <a:xfrm>
            <a:off x="6010320" y="4071751"/>
            <a:ext cx="907" cy="47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57647" y="398241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12</a:t>
            </a:r>
            <a:endParaRPr lang="id-ID" dirty="0"/>
          </a:p>
        </p:txBody>
      </p:sp>
      <p:sp>
        <p:nvSpPr>
          <p:cNvPr id="49" name="TextBox 48"/>
          <p:cNvSpPr txBox="1"/>
          <p:nvPr/>
        </p:nvSpPr>
        <p:spPr>
          <a:xfrm>
            <a:off x="5954818" y="4124645"/>
            <a:ext cx="38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7607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/>
      <p:bldP spid="49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350</TotalTime>
  <Words>284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Corbel</vt:lpstr>
      <vt:lpstr>Wingdings</vt:lpstr>
      <vt:lpstr>Wingdings 2</vt:lpstr>
      <vt:lpstr>Frame</vt:lpstr>
      <vt:lpstr>Greedy Algorithm</vt:lpstr>
      <vt:lpstr>Greedy Algorithm Overview</vt:lpstr>
      <vt:lpstr>Contoh Kasus</vt:lpstr>
      <vt:lpstr>Penyelesaian secara greedy</vt:lpstr>
      <vt:lpstr>Algoritma Djikstra</vt:lpstr>
      <vt:lpstr>PowerPoint Presentation</vt:lpstr>
      <vt:lpstr>PowerPoint Presentation</vt:lpstr>
      <vt:lpstr>PowerPoint Presentation</vt:lpstr>
      <vt:lpstr>PowerPoint Presentation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</dc:title>
  <dc:creator>Khoirul Umam</dc:creator>
  <cp:lastModifiedBy>Khoirul Umam</cp:lastModifiedBy>
  <cp:revision>22</cp:revision>
  <dcterms:created xsi:type="dcterms:W3CDTF">2017-11-05T03:07:27Z</dcterms:created>
  <dcterms:modified xsi:type="dcterms:W3CDTF">2017-11-06T01:21:48Z</dcterms:modified>
</cp:coreProperties>
</file>