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81" r:id="rId4"/>
    <p:sldId id="277" r:id="rId5"/>
    <p:sldId id="279" r:id="rId6"/>
    <p:sldId id="280" r:id="rId7"/>
    <p:sldId id="278" r:id="rId8"/>
    <p:sldId id="266" r:id="rId9"/>
  </p:sldIdLst>
  <p:sldSz cx="9144000" cy="5143500" type="screen16x9"/>
  <p:notesSz cx="6858000" cy="9144000"/>
  <p:embeddedFontLst>
    <p:embeddedFont>
      <p:font typeface="Rubik" panose="020B0604020202020204" charset="-79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  <p:embeddedFont>
      <p:font typeface="Rubik Medium" panose="020B0604020202020204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6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49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6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7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9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3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8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67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899" y="1596200"/>
            <a:ext cx="6886511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29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Sales Dashboard and Data Analysis for Kimia </a:t>
            </a:r>
            <a:r>
              <a:rPr lang="en-US" sz="29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29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(2020-2023)</a:t>
            </a:r>
            <a:endParaRPr lang="fi-FI" sz="29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Wulan Indah Chahyani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876" y="1584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EC1C9E-D64B-5835-1991-FF19710E7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0094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354093"/>
            <a:ext cx="8463000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3200" b="0" i="0" dirty="0">
                <a:solidFill>
                  <a:srgbClr val="0D0D0D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Revenue Trends: 2020-2023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C1F25-3801-DD04-535F-F2BFC38ADEB2}"/>
              </a:ext>
            </a:extLst>
          </p:cNvPr>
          <p:cNvSpPr txBox="1"/>
          <p:nvPr/>
        </p:nvSpPr>
        <p:spPr>
          <a:xfrm>
            <a:off x="3863079" y="1673006"/>
            <a:ext cx="5174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Revenue remains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stable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from 2020-2023, with notable fluctuations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  <a:latin typeface="Rubik" panose="020B0604020202020204" charset="-79"/>
                <a:cs typeface="Rubik" panose="020B0604020202020204" charset="-79"/>
              </a:rPr>
              <a:t>2020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This year saw the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highest net sales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reflecting a strong 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  <a:latin typeface="Rubik" panose="020B0604020202020204" charset="-79"/>
                <a:cs typeface="Rubik" panose="020B0604020202020204" charset="-79"/>
              </a:rPr>
              <a:t>2021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We experienced a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significant drop 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in net sales, indicating potential external or internal 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  <a:latin typeface="Rubik" panose="020B0604020202020204" charset="-79"/>
                <a:cs typeface="Rubik" panose="020B0604020202020204" charset="-79"/>
              </a:rPr>
              <a:t>2022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The revenue bounced back, showing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resilience and recovery</a:t>
            </a:r>
            <a:endParaRPr lang="en-US" sz="1200" dirty="0"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  <a:latin typeface="Rubik" panose="020B0604020202020204" charset="-79"/>
                <a:cs typeface="Rubik" panose="020B0604020202020204" charset="-79"/>
              </a:rPr>
              <a:t>2023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There was a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slight decline 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compared to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DC425-E60E-BBF3-144E-F34533032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19" y="1156431"/>
            <a:ext cx="3650241" cy="27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354093"/>
            <a:ext cx="8463000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3200" b="0" i="0" dirty="0">
                <a:solidFill>
                  <a:srgbClr val="0D0D0D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Branch Performance Insights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C1F25-3801-DD04-535F-F2BFC38ADEB2}"/>
              </a:ext>
            </a:extLst>
          </p:cNvPr>
          <p:cNvSpPr txBox="1"/>
          <p:nvPr/>
        </p:nvSpPr>
        <p:spPr>
          <a:xfrm>
            <a:off x="4024273" y="1702340"/>
            <a:ext cx="51745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Gorontalo, Sumatera Barat, Sumatera Utara, Aceh, and Riau - These branches, despite having a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significant customer base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are receiving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lower ratings for transactions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These branches might need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operational improvements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to boost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FC2C3-D6D6-AE4C-FB35-2479D1BA4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4" y="1040415"/>
            <a:ext cx="3800401" cy="24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354093"/>
            <a:ext cx="8463000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Branch Distribution by Net Sales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C1F25-3801-DD04-535F-F2BFC38ADEB2}"/>
              </a:ext>
            </a:extLst>
          </p:cNvPr>
          <p:cNvSpPr txBox="1"/>
          <p:nvPr/>
        </p:nvSpPr>
        <p:spPr>
          <a:xfrm>
            <a:off x="361173" y="3232715"/>
            <a:ext cx="7837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Analyzing the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distribution of branches 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by net sales reveals a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balanced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presence of different branch types—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Apotek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(34%),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Klinik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&amp;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Apotek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(33.1%), and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Klinik-Apotek-Laboratorium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(33%)—across various provinces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Each branch type contributes significantly to the overall sales, reflecting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a well-balanced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Provinces with the highest net sales, such as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Jawa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Barat and Sumatera Utara, benefit from this distribution, while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provinces with lower sales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could potentially improve by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adopting a similar model</a:t>
            </a:r>
            <a:endParaRPr lang="en-US" sz="12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EB7BE-B557-F514-490E-C437EA607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75" y="989909"/>
            <a:ext cx="2555192" cy="1733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63F6E-5AF4-930B-BED3-04E33ADB0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026" y="1031171"/>
            <a:ext cx="2475611" cy="1792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9FB4B-0D87-3A22-D79B-E97BE8CB3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504" y="1009616"/>
            <a:ext cx="2667852" cy="1792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6C0B5-C42A-7BC6-41F0-06CCB2244398}"/>
              </a:ext>
            </a:extLst>
          </p:cNvPr>
          <p:cNvSpPr txBox="1"/>
          <p:nvPr/>
        </p:nvSpPr>
        <p:spPr>
          <a:xfrm>
            <a:off x="2974003" y="2775890"/>
            <a:ext cx="26115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ubik" panose="020B0604020202020204" charset="-79"/>
                <a:cs typeface="Rubik" panose="020B0604020202020204" charset="-79"/>
              </a:rPr>
              <a:t>Branch Distribution in </a:t>
            </a:r>
            <a:r>
              <a:rPr lang="en-US" sz="1100" dirty="0" err="1">
                <a:latin typeface="Rubik" panose="020B0604020202020204" charset="-79"/>
                <a:cs typeface="Rubik" panose="020B0604020202020204" charset="-79"/>
              </a:rPr>
              <a:t>Jawa</a:t>
            </a:r>
            <a:r>
              <a:rPr lang="en-US" sz="1100" dirty="0">
                <a:latin typeface="Rubik" panose="020B0604020202020204" charset="-79"/>
                <a:cs typeface="Rubik" panose="020B0604020202020204" charset="-79"/>
              </a:rPr>
              <a:t> Barat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8624E-F8D8-F518-F61F-75262B960F0A}"/>
              </a:ext>
            </a:extLst>
          </p:cNvPr>
          <p:cNvSpPr txBox="1"/>
          <p:nvPr/>
        </p:nvSpPr>
        <p:spPr>
          <a:xfrm>
            <a:off x="6188026" y="2794447"/>
            <a:ext cx="26115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ubik" panose="020B0604020202020204" charset="-79"/>
                <a:cs typeface="Rubik" panose="020B0604020202020204" charset="-79"/>
              </a:rPr>
              <a:t>Branch Distribution in NTT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6522A-9932-F4F0-A0F1-96FABE359E1F}"/>
              </a:ext>
            </a:extLst>
          </p:cNvPr>
          <p:cNvSpPr txBox="1"/>
          <p:nvPr/>
        </p:nvSpPr>
        <p:spPr>
          <a:xfrm>
            <a:off x="124245" y="2671656"/>
            <a:ext cx="26115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ubik" panose="020B0604020202020204" charset="-79"/>
                <a:cs typeface="Rubik" panose="020B0604020202020204" charset="-79"/>
              </a:rPr>
              <a:t>Branch Distribution all provinces</a:t>
            </a:r>
          </a:p>
        </p:txBody>
      </p:sp>
    </p:spTree>
    <p:extLst>
      <p:ext uri="{BB962C8B-B14F-4D97-AF65-F5344CB8AC3E}">
        <p14:creationId xmlns:p14="http://schemas.microsoft.com/office/powerpoint/2010/main" val="58350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354093"/>
            <a:ext cx="8463000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Top-Selling Products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C1F25-3801-DD04-535F-F2BFC38ADEB2}"/>
              </a:ext>
            </a:extLst>
          </p:cNvPr>
          <p:cNvSpPr txBox="1"/>
          <p:nvPr/>
        </p:nvSpPr>
        <p:spPr>
          <a:xfrm>
            <a:off x="4839629" y="1702340"/>
            <a:ext cx="4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Psycholeptics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hypnotics, and sedatives are the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top-selling products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this indicates a 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strong demand 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for mental health-related medications.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AAF63-CFF2-7670-E82C-445D1BB9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5" y="928138"/>
            <a:ext cx="4465655" cy="30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354093"/>
            <a:ext cx="8463000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3200" b="0" i="0" dirty="0">
                <a:solidFill>
                  <a:srgbClr val="0D0D0D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Recommendations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C1F25-3801-DD04-535F-F2BFC38ADEB2}"/>
              </a:ext>
            </a:extLst>
          </p:cNvPr>
          <p:cNvSpPr txBox="1"/>
          <p:nvPr/>
        </p:nvSpPr>
        <p:spPr>
          <a:xfrm>
            <a:off x="340500" y="1199639"/>
            <a:ext cx="77775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Boost Marketing in High-Performing Provinces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Focus on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Jawa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Barat, Sumatera Utara, and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Jawa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Tengah to maximize sales 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Enhance Operations in Low-Performing Branches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Investigate and improve operations in branches like Aceh and Riau which have high customer satisfaction but low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Expand Product Range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Introduce new products in high-demand categories like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Psycholeptics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and Analgesics to capture more market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Ensure Equitable Branch Distribution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Maintain a balanced distribution of branch types across all provinces to ensure consistent sales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Enhance Underperforming Provinces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: Develop targeted strategies to boost revenue in provinces with the lowest net sales, such as increasing marketing efforts, improving branch services, and ensuring product availability</a:t>
            </a:r>
          </a:p>
        </p:txBody>
      </p:sp>
    </p:spTree>
    <p:extLst>
      <p:ext uri="{BB962C8B-B14F-4D97-AF65-F5344CB8AC3E}">
        <p14:creationId xmlns:p14="http://schemas.microsoft.com/office/powerpoint/2010/main" val="41183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sz="1400" b="0" i="0" u="none" strike="noStrike" cap="none" dirty="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374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Rubik</vt:lpstr>
      <vt:lpstr>arial</vt:lpstr>
      <vt:lpstr>Rubik SemiBold</vt:lpstr>
      <vt:lpstr>Rubik Medium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Wulan</dc:creator>
  <cp:lastModifiedBy>Wulan Indah Chahyani</cp:lastModifiedBy>
  <cp:revision>11</cp:revision>
  <dcterms:modified xsi:type="dcterms:W3CDTF">2024-05-21T16:09:23Z</dcterms:modified>
</cp:coreProperties>
</file>