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63" r:id="rId3"/>
    <p:sldId id="257" r:id="rId4"/>
    <p:sldId id="2062" r:id="rId5"/>
    <p:sldId id="2063" r:id="rId6"/>
    <p:sldId id="2066" r:id="rId7"/>
    <p:sldId id="1998" r:id="rId8"/>
    <p:sldId id="2065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8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/>
    <p:restoredTop sz="84173"/>
  </p:normalViewPr>
  <p:slideViewPr>
    <p:cSldViewPr snapToGrid="0" snapToObjects="1" showGuides="1">
      <p:cViewPr varScale="1">
        <p:scale>
          <a:sx n="63" d="100"/>
          <a:sy n="63" d="100"/>
        </p:scale>
        <p:origin x="654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CF9DB-89B8-4144-BFBE-F4D3B810C915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4EE4E-6067-CA43-BAD4-2F0481A23C21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EE4E-6067-CA43-BAD4-2F0481A23C21}" type="slidenum">
              <a:rPr lang="en-US" altLang="zh-CN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EE4E-6067-CA43-BAD4-2F0481A23C21}" type="slidenum">
              <a:rPr lang="en-US" altLang="zh-CN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EE4E-6067-CA43-BAD4-2F0481A23C21}" type="slidenum">
              <a:rPr lang="en-US" altLang="zh-CN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EE4E-6067-CA43-BAD4-2F0481A23C21}" type="slidenum">
              <a:rPr lang="en-US" altLang="zh-CN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EE4E-6067-CA43-BAD4-2F0481A23C21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874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EE4E-6067-CA43-BAD4-2F0481A23C21}" type="slidenum">
              <a:rPr lang="en-US" altLang="zh-CN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4EE4E-6067-CA43-BAD4-2F0481A23C21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1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  <p:sp>
        <p:nvSpPr>
          <p:cNvPr id="11" name="TextBox 9"/>
          <p:cNvSpPr txBox="1"/>
          <p:nvPr userDrawn="1"/>
        </p:nvSpPr>
        <p:spPr>
          <a:xfrm>
            <a:off x="1907704" y="5560038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F53F-AFE0-4A4F-9E1A-9EA7C044984A}" type="datetimeFigureOut">
              <a:rPr lang="zh-CN" altLang="en-US"/>
              <a:t>2023/12/15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0982-3B48-9E4D-9364-C9CD03300A94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6"/>
          <p:cNvSpPr txBox="1"/>
          <p:nvPr/>
        </p:nvSpPr>
        <p:spPr>
          <a:xfrm>
            <a:off x="1525905" y="2357755"/>
            <a:ext cx="96894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Исследование систем с реализацией параллелизма на основе Node.js</a:t>
            </a:r>
            <a:endParaRPr lang="en-US" sz="4000" b="1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70445" y="4899025"/>
            <a:ext cx="4317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400" b="1">
                <a:latin typeface="Times New Roman" panose="02020603050405020304" charset="0"/>
                <a:cs typeface="Times New Roman" panose="02020603050405020304" charset="0"/>
              </a:rPr>
              <a:t>Уласы Бахатибайкэ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8805" y="250825"/>
            <a:ext cx="3267075" cy="1066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5"/>
          <p:cNvSpPr/>
          <p:nvPr/>
        </p:nvSpPr>
        <p:spPr>
          <a:xfrm rot="18900000" flipH="1">
            <a:off x="8878614" y="3620182"/>
            <a:ext cx="8285244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8" name="Rectangle: Rounded Corners 25"/>
          <p:cNvSpPr/>
          <p:nvPr/>
        </p:nvSpPr>
        <p:spPr>
          <a:xfrm rot="18900000" flipH="1">
            <a:off x="-1967865" y="1127778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8662" y="890588"/>
            <a:ext cx="314325" cy="314325"/>
          </a:xfrm>
          <a:prstGeom prst="ellipse">
            <a:avLst/>
          </a:prstGeom>
          <a:solidFill>
            <a:srgbClr val="288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4122" y="727859"/>
            <a:ext cx="359228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ВВЕДЕНИЕ</a:t>
            </a:r>
          </a:p>
          <a:p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728345" y="2236470"/>
            <a:ext cx="10963275" cy="33305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Огромное количество пользователей делает трафик приложения огромным.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Технология Node.js сегодня является популярной серверной технологией.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Улучшена производительность параллелизма HTTP-серверов.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Nginx также может обрабатывать массивный высокий параллелизм.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5"/>
          <p:cNvSpPr/>
          <p:nvPr/>
        </p:nvSpPr>
        <p:spPr>
          <a:xfrm rot="18900000" flipH="1">
            <a:off x="8878614" y="3620182"/>
            <a:ext cx="8285244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8" name="Rectangle: Rounded Corners 25"/>
          <p:cNvSpPr/>
          <p:nvPr/>
        </p:nvSpPr>
        <p:spPr>
          <a:xfrm rot="18900000" flipH="1">
            <a:off x="-1967865" y="1127778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8662" y="890588"/>
            <a:ext cx="314325" cy="314325"/>
          </a:xfrm>
          <a:prstGeom prst="ellipse">
            <a:avLst/>
          </a:prstGeom>
          <a:solidFill>
            <a:srgbClr val="288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3965" y="727710"/>
            <a:ext cx="6049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Модель Node.js (ввод-вывод)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728345" y="1682750"/>
            <a:ext cx="10963275" cy="39884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indent="0">
              <a:buFont typeface="Wingdings" panose="05000000000000000000" charset="0"/>
              <a:buNone/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Основная теоретическая основа Node заключается в том, что ввод-вывод требует больших затрат, особенно дисковый и сетевой ввод-вывод. Как улучшить загрузку ЦП во время ввода-вывода, что имеет решающее значение для сетевых приложений.</a:t>
            </a:r>
          </a:p>
          <a:p>
            <a:pPr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     </a:t>
            </a:r>
          </a:p>
          <a:p>
            <a:pPr indent="45720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Существует много способов решения этой проблемы: модель блокирующего ввода-вывода, модель неблокирующего ввода-вывода, модель мультиплексирования ввода-вывода и модель асинхронного ввода-вывода.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" grpId="0" bldLvl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5"/>
          <p:cNvSpPr/>
          <p:nvPr/>
        </p:nvSpPr>
        <p:spPr>
          <a:xfrm rot="18900000" flipH="1">
            <a:off x="8878614" y="3620182"/>
            <a:ext cx="8285244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8" name="Rectangle: Rounded Corners 25"/>
          <p:cNvSpPr/>
          <p:nvPr/>
        </p:nvSpPr>
        <p:spPr>
          <a:xfrm rot="18900000" flipH="1">
            <a:off x="-1967865" y="1127778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8662" y="890588"/>
            <a:ext cx="314325" cy="314325"/>
          </a:xfrm>
          <a:prstGeom prst="ellipse">
            <a:avLst/>
          </a:prstGeom>
          <a:solidFill>
            <a:srgbClr val="288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3965" y="727710"/>
            <a:ext cx="6049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Кодирование и тестирование</a:t>
            </a:r>
          </a:p>
          <a:p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728345" y="1682750"/>
            <a:ext cx="10963275" cy="43503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Выбор соответствующих модулей и инструментов Node.js для проекта:Например: Express.js, Socket.IO и другие.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7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Написание асинхронного кода: Использование асинхронных возможностей Node.js для написания кода, обрабатывающего конкурентные задачи.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27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" grpId="0" bldLvl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5"/>
          <p:cNvSpPr/>
          <p:nvPr/>
        </p:nvSpPr>
        <p:spPr>
          <a:xfrm rot="18900000" flipH="1">
            <a:off x="8878614" y="3620182"/>
            <a:ext cx="8285244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8" name="Rectangle: Rounded Corners 25"/>
          <p:cNvSpPr/>
          <p:nvPr/>
        </p:nvSpPr>
        <p:spPr>
          <a:xfrm rot="18900000" flipH="1">
            <a:off x="-1967865" y="1127778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8662" y="890588"/>
            <a:ext cx="314325" cy="314325"/>
          </a:xfrm>
          <a:prstGeom prst="ellipse">
            <a:avLst/>
          </a:prstGeom>
          <a:solidFill>
            <a:srgbClr val="288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43965" y="727710"/>
            <a:ext cx="604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Кодирование и тестирование</a:t>
            </a:r>
          </a:p>
        </p:txBody>
      </p:sp>
      <p:sp>
        <p:nvSpPr>
          <p:cNvPr id="7" name="TextBox 9"/>
          <p:cNvSpPr txBox="1"/>
          <p:nvPr/>
        </p:nvSpPr>
        <p:spPr>
          <a:xfrm>
            <a:off x="728345" y="1682750"/>
            <a:ext cx="10963275" cy="48901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Юнит-тестирование: Написание модульных тестов для проверки функциональности каждого компонента; использование тестовых фреймворков, таких как Mocha, Jest и другие.</a:t>
            </a:r>
            <a:endParaRPr lang="zh-CN" altLang="en-US" sz="27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7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marL="457200" indent="-457200">
              <a:buFont typeface="Wingdings" panose="05000000000000000000" charset="0"/>
              <a:buChar char="l"/>
            </a:pPr>
            <a:r>
              <a:rPr lang="zh-CN" altLang="en-US" sz="27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Интеграционное тестирование: Тестирование взаимодействия и интеграции различных компонентов; моделирование конкурентных запросов для проверки обработки параллельных задач системой.</a:t>
            </a:r>
            <a:endParaRPr lang="zh-CN" altLang="en-US" sz="27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7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35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983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" grpId="0" bldLvl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-3966084" y="-3004845"/>
            <a:ext cx="22130139" cy="13123517"/>
            <a:chOff x="-3966084" y="-3004845"/>
            <a:chExt cx="22130139" cy="13123517"/>
          </a:xfrm>
        </p:grpSpPr>
        <p:sp>
          <p:nvSpPr>
            <p:cNvPr id="25" name="Rectangle: Rounded Corners 25"/>
            <p:cNvSpPr/>
            <p:nvPr/>
          </p:nvSpPr>
          <p:spPr>
            <a:xfrm rot="18900000" flipH="1">
              <a:off x="-3966084" y="7391920"/>
              <a:ext cx="6554870" cy="8813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18900000" flipH="1">
              <a:off x="8914565" y="-1866880"/>
              <a:ext cx="6554870" cy="8813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27" name="Rectangle: Rounded Corners 25"/>
            <p:cNvSpPr/>
            <p:nvPr/>
          </p:nvSpPr>
          <p:spPr>
            <a:xfrm rot="18900000" flipH="1">
              <a:off x="9878811" y="2540350"/>
              <a:ext cx="8285244" cy="8813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28" name="Freeform: Shape 26"/>
            <p:cNvSpPr/>
            <p:nvPr/>
          </p:nvSpPr>
          <p:spPr>
            <a:xfrm rot="18900000" flipH="1">
              <a:off x="5715615" y="6961347"/>
              <a:ext cx="6279749" cy="3157325"/>
            </a:xfrm>
            <a:custGeom>
              <a:avLst/>
              <a:gdLst>
                <a:gd name="connsiteX0" fmla="*/ 486951 w 3100723"/>
                <a:gd name="connsiteY0" fmla="*/ 463834 h 1558978"/>
                <a:gd name="connsiteX1" fmla="*/ 802606 w 3100723"/>
                <a:gd name="connsiteY1" fmla="*/ 333085 h 1558978"/>
                <a:gd name="connsiteX2" fmla="*/ 2298116 w 3100723"/>
                <a:gd name="connsiteY2" fmla="*/ 333085 h 1558978"/>
                <a:gd name="connsiteX3" fmla="*/ 2744519 w 3100723"/>
                <a:gd name="connsiteY3" fmla="*/ 779488 h 1558978"/>
                <a:gd name="connsiteX4" fmla="*/ 2298116 w 3100723"/>
                <a:gd name="connsiteY4" fmla="*/ 1225891 h 1558978"/>
                <a:gd name="connsiteX5" fmla="*/ 802606 w 3100723"/>
                <a:gd name="connsiteY5" fmla="*/ 1225891 h 1558978"/>
                <a:gd name="connsiteX6" fmla="*/ 356203 w 3100723"/>
                <a:gd name="connsiteY6" fmla="*/ 779488 h 1558978"/>
                <a:gd name="connsiteX7" fmla="*/ 486951 w 3100723"/>
                <a:gd name="connsiteY7" fmla="*/ 463834 h 1558978"/>
                <a:gd name="connsiteX8" fmla="*/ 0 w 3100723"/>
                <a:gd name="connsiteY8" fmla="*/ 779488 h 1558978"/>
                <a:gd name="connsiteX9" fmla="*/ 0 w 3100723"/>
                <a:gd name="connsiteY9" fmla="*/ 779489 h 1558978"/>
                <a:gd name="connsiteX10" fmla="*/ 0 w 3100723"/>
                <a:gd name="connsiteY10" fmla="*/ 779488 h 1558978"/>
                <a:gd name="connsiteX11" fmla="*/ 228307 w 3100723"/>
                <a:gd name="connsiteY11" fmla="*/ 228307 h 1558978"/>
                <a:gd name="connsiteX12" fmla="*/ 15836 w 3100723"/>
                <a:gd name="connsiteY12" fmla="*/ 622395 h 1558978"/>
                <a:gd name="connsiteX13" fmla="*/ 0 w 3100723"/>
                <a:gd name="connsiteY13" fmla="*/ 779488 h 1558978"/>
                <a:gd name="connsiteX14" fmla="*/ 15836 w 3100723"/>
                <a:gd name="connsiteY14" fmla="*/ 936582 h 1558978"/>
                <a:gd name="connsiteX15" fmla="*/ 779489 w 3100723"/>
                <a:gd name="connsiteY15" fmla="*/ 1558977 h 1558978"/>
                <a:gd name="connsiteX16" fmla="*/ 2321233 w 3100723"/>
                <a:gd name="connsiteY16" fmla="*/ 1558978 h 1558978"/>
                <a:gd name="connsiteX17" fmla="*/ 3100722 w 3100723"/>
                <a:gd name="connsiteY17" fmla="*/ 779489 h 1558978"/>
                <a:gd name="connsiteX18" fmla="*/ 3100723 w 3100723"/>
                <a:gd name="connsiteY18" fmla="*/ 779489 h 1558978"/>
                <a:gd name="connsiteX19" fmla="*/ 2321234 w 3100723"/>
                <a:gd name="connsiteY19" fmla="*/ 0 h 1558978"/>
                <a:gd name="connsiteX20" fmla="*/ 779489 w 3100723"/>
                <a:gd name="connsiteY20" fmla="*/ 0 h 1558978"/>
                <a:gd name="connsiteX21" fmla="*/ 228307 w 3100723"/>
                <a:gd name="connsiteY21" fmla="*/ 228307 h 155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00723" h="1558978">
                  <a:moveTo>
                    <a:pt x="486951" y="463834"/>
                  </a:moveTo>
                  <a:cubicBezTo>
                    <a:pt x="567734" y="383050"/>
                    <a:pt x="679335" y="333085"/>
                    <a:pt x="802606" y="333085"/>
                  </a:cubicBezTo>
                  <a:lnTo>
                    <a:pt x="2298116" y="333085"/>
                  </a:lnTo>
                  <a:cubicBezTo>
                    <a:pt x="2544658" y="333085"/>
                    <a:pt x="2744519" y="532946"/>
                    <a:pt x="2744519" y="779488"/>
                  </a:cubicBezTo>
                  <a:cubicBezTo>
                    <a:pt x="2744519" y="1026030"/>
                    <a:pt x="2544658" y="1225891"/>
                    <a:pt x="2298116" y="1225891"/>
                  </a:cubicBezTo>
                  <a:lnTo>
                    <a:pt x="802606" y="1225891"/>
                  </a:lnTo>
                  <a:cubicBezTo>
                    <a:pt x="556064" y="1225891"/>
                    <a:pt x="356203" y="1026030"/>
                    <a:pt x="356203" y="779488"/>
                  </a:cubicBezTo>
                  <a:cubicBezTo>
                    <a:pt x="356203" y="656217"/>
                    <a:pt x="406168" y="544616"/>
                    <a:pt x="486951" y="463834"/>
                  </a:cubicBezTo>
                  <a:close/>
                  <a:moveTo>
                    <a:pt x="0" y="779488"/>
                  </a:moveTo>
                  <a:lnTo>
                    <a:pt x="0" y="779489"/>
                  </a:lnTo>
                  <a:lnTo>
                    <a:pt x="0" y="779488"/>
                  </a:lnTo>
                  <a:close/>
                  <a:moveTo>
                    <a:pt x="228307" y="228307"/>
                  </a:moveTo>
                  <a:cubicBezTo>
                    <a:pt x="122512" y="334102"/>
                    <a:pt x="46987" y="470166"/>
                    <a:pt x="15836" y="622395"/>
                  </a:cubicBezTo>
                  <a:lnTo>
                    <a:pt x="0" y="779488"/>
                  </a:lnTo>
                  <a:lnTo>
                    <a:pt x="15836" y="936582"/>
                  </a:lnTo>
                  <a:cubicBezTo>
                    <a:pt x="88521" y="1291782"/>
                    <a:pt x="402802" y="1558977"/>
                    <a:pt x="779489" y="1558977"/>
                  </a:cubicBezTo>
                  <a:lnTo>
                    <a:pt x="2321233" y="1558978"/>
                  </a:lnTo>
                  <a:cubicBezTo>
                    <a:pt x="2751733" y="1558978"/>
                    <a:pt x="3100722" y="1209989"/>
                    <a:pt x="3100722" y="779489"/>
                  </a:cubicBezTo>
                  <a:lnTo>
                    <a:pt x="3100723" y="779489"/>
                  </a:lnTo>
                  <a:cubicBezTo>
                    <a:pt x="3100723" y="348989"/>
                    <a:pt x="2751734" y="0"/>
                    <a:pt x="2321234" y="0"/>
                  </a:cubicBezTo>
                  <a:lnTo>
                    <a:pt x="779489" y="0"/>
                  </a:lnTo>
                  <a:cubicBezTo>
                    <a:pt x="564239" y="0"/>
                    <a:pt x="369367" y="87247"/>
                    <a:pt x="228307" y="228307"/>
                  </a:cubicBezTo>
                  <a:close/>
                </a:path>
              </a:pathLst>
            </a:custGeom>
            <a:solidFill>
              <a:srgbClr val="288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9" name="Freeform: Shape 26"/>
            <p:cNvSpPr/>
            <p:nvPr/>
          </p:nvSpPr>
          <p:spPr>
            <a:xfrm rot="18900000" flipH="1">
              <a:off x="-1494941" y="-3004845"/>
              <a:ext cx="6279749" cy="3157325"/>
            </a:xfrm>
            <a:custGeom>
              <a:avLst/>
              <a:gdLst>
                <a:gd name="connsiteX0" fmla="*/ 486951 w 3100723"/>
                <a:gd name="connsiteY0" fmla="*/ 463834 h 1558978"/>
                <a:gd name="connsiteX1" fmla="*/ 802606 w 3100723"/>
                <a:gd name="connsiteY1" fmla="*/ 333085 h 1558978"/>
                <a:gd name="connsiteX2" fmla="*/ 2298116 w 3100723"/>
                <a:gd name="connsiteY2" fmla="*/ 333085 h 1558978"/>
                <a:gd name="connsiteX3" fmla="*/ 2744519 w 3100723"/>
                <a:gd name="connsiteY3" fmla="*/ 779488 h 1558978"/>
                <a:gd name="connsiteX4" fmla="*/ 2298116 w 3100723"/>
                <a:gd name="connsiteY4" fmla="*/ 1225891 h 1558978"/>
                <a:gd name="connsiteX5" fmla="*/ 802606 w 3100723"/>
                <a:gd name="connsiteY5" fmla="*/ 1225891 h 1558978"/>
                <a:gd name="connsiteX6" fmla="*/ 356203 w 3100723"/>
                <a:gd name="connsiteY6" fmla="*/ 779488 h 1558978"/>
                <a:gd name="connsiteX7" fmla="*/ 486951 w 3100723"/>
                <a:gd name="connsiteY7" fmla="*/ 463834 h 1558978"/>
                <a:gd name="connsiteX8" fmla="*/ 0 w 3100723"/>
                <a:gd name="connsiteY8" fmla="*/ 779488 h 1558978"/>
                <a:gd name="connsiteX9" fmla="*/ 0 w 3100723"/>
                <a:gd name="connsiteY9" fmla="*/ 779489 h 1558978"/>
                <a:gd name="connsiteX10" fmla="*/ 0 w 3100723"/>
                <a:gd name="connsiteY10" fmla="*/ 779488 h 1558978"/>
                <a:gd name="connsiteX11" fmla="*/ 228307 w 3100723"/>
                <a:gd name="connsiteY11" fmla="*/ 228307 h 1558978"/>
                <a:gd name="connsiteX12" fmla="*/ 15836 w 3100723"/>
                <a:gd name="connsiteY12" fmla="*/ 622395 h 1558978"/>
                <a:gd name="connsiteX13" fmla="*/ 0 w 3100723"/>
                <a:gd name="connsiteY13" fmla="*/ 779488 h 1558978"/>
                <a:gd name="connsiteX14" fmla="*/ 15836 w 3100723"/>
                <a:gd name="connsiteY14" fmla="*/ 936582 h 1558978"/>
                <a:gd name="connsiteX15" fmla="*/ 779489 w 3100723"/>
                <a:gd name="connsiteY15" fmla="*/ 1558977 h 1558978"/>
                <a:gd name="connsiteX16" fmla="*/ 2321233 w 3100723"/>
                <a:gd name="connsiteY16" fmla="*/ 1558978 h 1558978"/>
                <a:gd name="connsiteX17" fmla="*/ 3100722 w 3100723"/>
                <a:gd name="connsiteY17" fmla="*/ 779489 h 1558978"/>
                <a:gd name="connsiteX18" fmla="*/ 3100723 w 3100723"/>
                <a:gd name="connsiteY18" fmla="*/ 779489 h 1558978"/>
                <a:gd name="connsiteX19" fmla="*/ 2321234 w 3100723"/>
                <a:gd name="connsiteY19" fmla="*/ 0 h 1558978"/>
                <a:gd name="connsiteX20" fmla="*/ 779489 w 3100723"/>
                <a:gd name="connsiteY20" fmla="*/ 0 h 1558978"/>
                <a:gd name="connsiteX21" fmla="*/ 228307 w 3100723"/>
                <a:gd name="connsiteY21" fmla="*/ 228307 h 155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00723" h="1558978">
                  <a:moveTo>
                    <a:pt x="486951" y="463834"/>
                  </a:moveTo>
                  <a:cubicBezTo>
                    <a:pt x="567734" y="383050"/>
                    <a:pt x="679335" y="333085"/>
                    <a:pt x="802606" y="333085"/>
                  </a:cubicBezTo>
                  <a:lnTo>
                    <a:pt x="2298116" y="333085"/>
                  </a:lnTo>
                  <a:cubicBezTo>
                    <a:pt x="2544658" y="333085"/>
                    <a:pt x="2744519" y="532946"/>
                    <a:pt x="2744519" y="779488"/>
                  </a:cubicBezTo>
                  <a:cubicBezTo>
                    <a:pt x="2744519" y="1026030"/>
                    <a:pt x="2544658" y="1225891"/>
                    <a:pt x="2298116" y="1225891"/>
                  </a:cubicBezTo>
                  <a:lnTo>
                    <a:pt x="802606" y="1225891"/>
                  </a:lnTo>
                  <a:cubicBezTo>
                    <a:pt x="556064" y="1225891"/>
                    <a:pt x="356203" y="1026030"/>
                    <a:pt x="356203" y="779488"/>
                  </a:cubicBezTo>
                  <a:cubicBezTo>
                    <a:pt x="356203" y="656217"/>
                    <a:pt x="406168" y="544616"/>
                    <a:pt x="486951" y="463834"/>
                  </a:cubicBezTo>
                  <a:close/>
                  <a:moveTo>
                    <a:pt x="0" y="779488"/>
                  </a:moveTo>
                  <a:lnTo>
                    <a:pt x="0" y="779489"/>
                  </a:lnTo>
                  <a:lnTo>
                    <a:pt x="0" y="779488"/>
                  </a:lnTo>
                  <a:close/>
                  <a:moveTo>
                    <a:pt x="228307" y="228307"/>
                  </a:moveTo>
                  <a:cubicBezTo>
                    <a:pt x="122512" y="334102"/>
                    <a:pt x="46987" y="470166"/>
                    <a:pt x="15836" y="622395"/>
                  </a:cubicBezTo>
                  <a:lnTo>
                    <a:pt x="0" y="779488"/>
                  </a:lnTo>
                  <a:lnTo>
                    <a:pt x="15836" y="936582"/>
                  </a:lnTo>
                  <a:cubicBezTo>
                    <a:pt x="88521" y="1291782"/>
                    <a:pt x="402802" y="1558977"/>
                    <a:pt x="779489" y="1558977"/>
                  </a:cubicBezTo>
                  <a:lnTo>
                    <a:pt x="2321233" y="1558978"/>
                  </a:lnTo>
                  <a:cubicBezTo>
                    <a:pt x="2751733" y="1558978"/>
                    <a:pt x="3100722" y="1209989"/>
                    <a:pt x="3100722" y="779489"/>
                  </a:cubicBezTo>
                  <a:lnTo>
                    <a:pt x="3100723" y="779489"/>
                  </a:lnTo>
                  <a:cubicBezTo>
                    <a:pt x="3100723" y="348989"/>
                    <a:pt x="2751734" y="0"/>
                    <a:pt x="2321234" y="0"/>
                  </a:cubicBezTo>
                  <a:lnTo>
                    <a:pt x="779489" y="0"/>
                  </a:lnTo>
                  <a:cubicBezTo>
                    <a:pt x="564239" y="0"/>
                    <a:pt x="369367" y="87247"/>
                    <a:pt x="228307" y="228307"/>
                  </a:cubicBezTo>
                  <a:close/>
                </a:path>
              </a:pathLst>
            </a:custGeom>
            <a:solidFill>
              <a:srgbClr val="288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3564255" y="2454910"/>
            <a:ext cx="6809105" cy="104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5400"/>
              <a:t>Спасибо!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25"/>
          <p:cNvSpPr/>
          <p:nvPr/>
        </p:nvSpPr>
        <p:spPr>
          <a:xfrm rot="18900000" flipH="1">
            <a:off x="8878614" y="3620182"/>
            <a:ext cx="8285244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8" name="Rectangle: Rounded Corners 25"/>
          <p:cNvSpPr/>
          <p:nvPr/>
        </p:nvSpPr>
        <p:spPr>
          <a:xfrm rot="18900000" flipH="1">
            <a:off x="-1967865" y="1127778"/>
            <a:ext cx="6554870" cy="88139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28662" y="890588"/>
            <a:ext cx="314325" cy="314325"/>
          </a:xfrm>
          <a:prstGeom prst="ellipse">
            <a:avLst/>
          </a:prstGeom>
          <a:solidFill>
            <a:srgbClr val="288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ISPRING_QUIZ_SHAPE0">
            <a:extLst>
              <a:ext uri="{FF2B5EF4-FFF2-40B4-BE49-F238E27FC236}">
                <a16:creationId xmlns:a16="http://schemas.microsoft.com/office/drawing/2014/main" id="{75A0984D-2A92-8D1C-F750-3BA58E8551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ISPRING_QUIZ_SHAPE1">
            <a:extLst>
              <a:ext uri="{FF2B5EF4-FFF2-40B4-BE49-F238E27FC236}">
                <a16:creationId xmlns:a16="http://schemas.microsoft.com/office/drawing/2014/main" id="{8892C8C4-2964-C91D-741A-53E45889045A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22" name="ISPRING_QUIZ_SHAPE2">
            <a:extLst>
              <a:ext uri="{FF2B5EF4-FFF2-40B4-BE49-F238E27FC236}">
                <a16:creationId xmlns:a16="http://schemas.microsoft.com/office/drawing/2014/main" id="{8F659485-B919-9535-39EF-B6F1FADAF574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zh-CN" alt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测验</a:t>
            </a:r>
          </a:p>
        </p:txBody>
      </p:sp>
      <p:pic>
        <p:nvPicPr>
          <p:cNvPr id="24" name="ISPRING_QUIZ_SHAPE3">
            <a:extLst>
              <a:ext uri="{FF2B5EF4-FFF2-40B4-BE49-F238E27FC236}">
                <a16:creationId xmlns:a16="http://schemas.microsoft.com/office/drawing/2014/main" id="{0AE3B081-6B5A-7514-87B8-EBB735E9CD6E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61030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25" name="ISPRING_QUIZ_SHAPE4">
            <a:extLst>
              <a:ext uri="{FF2B5EF4-FFF2-40B4-BE49-F238E27FC236}">
                <a16:creationId xmlns:a16="http://schemas.microsoft.com/office/drawing/2014/main" id="{D9E550B5-A7A1-8E95-5219-6923C5A9E2D1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zh-CN" alt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点击 </a:t>
            </a:r>
            <a:r>
              <a:rPr lang="zh-CN" alt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测验</a:t>
            </a:r>
            <a:r>
              <a:rPr lang="zh-CN" alt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按钮编辑本测验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60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B23E8C26-BD40-4B04-B83B-D289AC4EE9D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C:\Users\codi\Desktop\20190514包图\5"/>
  <p:tag name="ISPRING_PRESENTATION_TITLE" val="蓝色大气稳重合作商业计划书PPT模板"/>
  <p:tag name="ISPRING_FIRST_PUBLISH" val="1"/>
  <p:tag name="COMMONDATA" val="eyJoZGlkIjoiMTI2Yzk3NTRkYTQ5NWJjZGIzNjI3MjhlMTkyNDZmYTMifQ=="/>
  <p:tag name="ISPRING_UUID" val="{E12CE3D2-81EB-41FE-89C2-18C04A807775}"/>
  <p:tag name="ISPRING_RESOURCE_FOLDER" val="D:\ITMO\III\wulasi\goss网上教育课程\"/>
  <p:tag name="ISPRING_PRESENTATION_PATH" val="D:\ITMO\III\wulasi\goss网上教育课程.pptx"/>
  <p:tag name="ISPRING_PROJECT_VERSION" val="9.3"/>
  <p:tag name="ISPRING_PROJECT_FOLDER_UPDATED" val="1"/>
  <p:tag name="ISPRING_SCREEN_RECS_UPDATED" val="D:\ITMO\III\wulasi\goss网上教育课程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37EA5A7-F6D2-4C5A-92D3-B76D2921A556}:26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458F1B7-A788-4860-A776-525AC52BF9B2}:2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1A07B0B-970E-4E9F-84E3-85F43163A0E7}:20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D:\ITMO\III\wulasi\goss网上教育课程\quiz\quiz1.quiz"/>
  <p:tag name="ISPRING_QUIZ_RELATIVE_PATH" val="goss网上教育课程\quiz\quiz1.quiz"/>
  <p:tag name="GENSWF_SLIDE_UID" val="{6B7B42E7-F4E8-48FF-AEA8-1E381FC6638B}:20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4E1EE41-C72C-462E-A4E2-23D27AB58EED}:206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95E38A7-A75F-41F0-BE08-ACFEB0090F08}:19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FULL_PATH" val="D:\ITMO\III\wulasi\goss网上教育课程\quiz\quiz2.quiz"/>
  <p:tag name="ISPRING_QUIZ_RELATIVE_PATH" val="goss网上教育课程\quiz\quiz2.quiz"/>
  <p:tag name="GENSWF_SLIDE_UID" val="{3655DE7C-6D86-43CF-B8F9-277AB20D1830}:2065"/>
</p:tagLst>
</file>

<file path=ppt/theme/theme1.xml><?xml version="1.0" encoding="utf-8"?>
<a:theme xmlns:a="http://schemas.openxmlformats.org/drawingml/2006/main" name="第一PPT，www.1ppt.com">
  <a:themeElements>
    <a:clrScheme name="自定义 6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83AF"/>
      </a:accent1>
      <a:accent2>
        <a:srgbClr val="5E9BA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kznawmf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239</Words>
  <Application>Microsoft Office PowerPoint</Application>
  <PresentationFormat>宽屏</PresentationFormat>
  <Paragraphs>29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微软雅黑</vt:lpstr>
      <vt:lpstr>微软雅黑 Light</vt:lpstr>
      <vt:lpstr>Arial</vt:lpstr>
      <vt:lpstr>Calibri</vt:lpstr>
      <vt:lpstr>Segoe UI</vt:lpstr>
      <vt:lpstr>Segoe UI Semibold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蓝色大气稳重合作商业计划书PPT模板</dc:title>
  <dc:creator>第一PPT</dc:creator>
  <cp:keywords>www.1ppt.com</cp:keywords>
  <dc:description>www.1ppt.com</dc:description>
  <cp:lastModifiedBy>ZIMING LI</cp:lastModifiedBy>
  <cp:revision>188</cp:revision>
  <dcterms:created xsi:type="dcterms:W3CDTF">2018-08-16T07:13:00Z</dcterms:created>
  <dcterms:modified xsi:type="dcterms:W3CDTF">2023-12-15T20:44:59Z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9D72D980CBB34C888393530396C67684_13</vt:lpwstr>
  </property>
  <property fmtid="{D5CDD505-2E9C-101B-9397-08002B2CF9AE}" pid="3" name="KSOProductBuildVer">
    <vt:lpwstr>2052-12.1.0.15990</vt:lpwstr>
  </property>
</Properties>
</file>