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4"/>
  </p:notesMasterIdLst>
  <p:sldIdLst>
    <p:sldId id="256" r:id="rId2"/>
    <p:sldId id="257" r:id="rId3"/>
    <p:sldId id="286" r:id="rId4"/>
    <p:sldId id="258" r:id="rId5"/>
    <p:sldId id="282" r:id="rId6"/>
    <p:sldId id="260" r:id="rId7"/>
    <p:sldId id="288" r:id="rId8"/>
    <p:sldId id="283" r:id="rId9"/>
    <p:sldId id="287" r:id="rId10"/>
    <p:sldId id="285" r:id="rId11"/>
    <p:sldId id="280"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p:cViewPr varScale="1">
        <p:scale>
          <a:sx n="119" d="100"/>
          <a:sy n="119" d="100"/>
        </p:scale>
        <p:origin x="14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cs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4FEDDCD1-B5B6-0246-8F55-34AD52C5F6D5}" type="datetimeFigureOut">
              <a:rPr lang="zh-CN" altLang="en-US"/>
              <a:pPr>
                <a:defRPr/>
              </a:pPr>
              <a:t>2023/3/13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9265E1D4-07B3-B149-9750-CBDBA9993E7E}" type="slidenum">
              <a:rPr lang="zh-CN" altLang="en-US"/>
              <a:pPr>
                <a:defRPr/>
              </a:pPr>
              <a:t>‹#›</a:t>
            </a:fld>
            <a:endParaRPr lang="zh-CN" altLang="en-US"/>
          </a:p>
        </p:txBody>
      </p:sp>
    </p:spTree>
    <p:extLst>
      <p:ext uri="{BB962C8B-B14F-4D97-AF65-F5344CB8AC3E}">
        <p14:creationId xmlns:p14="http://schemas.microsoft.com/office/powerpoint/2010/main" val="617873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53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C222264F-E464-3644-B105-55B978697428}" type="slidenum">
              <a:rPr lang="zh-CN" altLang="en-US"/>
              <a:pPr>
                <a:spcBef>
                  <a:spcPct val="0"/>
                </a:spcBef>
              </a:pPr>
              <a:t>1</a:t>
            </a:fld>
            <a:endParaRPr lang="zh-CN" altLang="en-US"/>
          </a:p>
        </p:txBody>
      </p:sp>
    </p:spTree>
    <p:extLst>
      <p:ext uri="{BB962C8B-B14F-4D97-AF65-F5344CB8AC3E}">
        <p14:creationId xmlns:p14="http://schemas.microsoft.com/office/powerpoint/2010/main" val="1515607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10</a:t>
            </a:fld>
            <a:endParaRPr lang="zh-CN" altLang="en-US"/>
          </a:p>
        </p:txBody>
      </p:sp>
    </p:spTree>
    <p:extLst>
      <p:ext uri="{BB962C8B-B14F-4D97-AF65-F5344CB8AC3E}">
        <p14:creationId xmlns:p14="http://schemas.microsoft.com/office/powerpoint/2010/main" val="3411574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732C5FBA-78B8-3043-A17F-EFA00FF6BC39}" type="slidenum">
              <a:rPr lang="zh-CN" altLang="en-US"/>
              <a:pPr>
                <a:spcBef>
                  <a:spcPct val="0"/>
                </a:spcBef>
              </a:pPr>
              <a:t>11</a:t>
            </a:fld>
            <a:endParaRPr lang="zh-CN" altLang="en-US"/>
          </a:p>
        </p:txBody>
      </p:sp>
    </p:spTree>
    <p:extLst>
      <p:ext uri="{BB962C8B-B14F-4D97-AF65-F5344CB8AC3E}">
        <p14:creationId xmlns:p14="http://schemas.microsoft.com/office/powerpoint/2010/main" val="175095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732C5FBA-78B8-3043-A17F-EFA00FF6BC39}" type="slidenum">
              <a:rPr lang="zh-CN" altLang="en-US"/>
              <a:pPr>
                <a:spcBef>
                  <a:spcPct val="0"/>
                </a:spcBef>
              </a:pPr>
              <a:t>12</a:t>
            </a:fld>
            <a:endParaRPr lang="zh-CN" altLang="en-US"/>
          </a:p>
        </p:txBody>
      </p:sp>
    </p:spTree>
    <p:extLst>
      <p:ext uri="{BB962C8B-B14F-4D97-AF65-F5344CB8AC3E}">
        <p14:creationId xmlns:p14="http://schemas.microsoft.com/office/powerpoint/2010/main" val="122612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B4B89BB7-B838-3D45-9301-139E9BF33BDB}" type="slidenum">
              <a:rPr lang="zh-CN" altLang="en-US"/>
              <a:pPr>
                <a:spcBef>
                  <a:spcPct val="0"/>
                </a:spcBef>
              </a:pPr>
              <a:t>2</a:t>
            </a:fld>
            <a:endParaRPr lang="zh-CN" altLang="en-US"/>
          </a:p>
        </p:txBody>
      </p:sp>
    </p:spTree>
    <p:extLst>
      <p:ext uri="{BB962C8B-B14F-4D97-AF65-F5344CB8AC3E}">
        <p14:creationId xmlns:p14="http://schemas.microsoft.com/office/powerpoint/2010/main" val="150820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B4B89BB7-B838-3D45-9301-139E9BF33BDB}" type="slidenum">
              <a:rPr lang="zh-CN" altLang="en-US"/>
              <a:pPr>
                <a:spcBef>
                  <a:spcPct val="0"/>
                </a:spcBef>
              </a:pPr>
              <a:t>3</a:t>
            </a:fld>
            <a:endParaRPr lang="zh-CN" altLang="en-US"/>
          </a:p>
        </p:txBody>
      </p:sp>
    </p:spTree>
    <p:extLst>
      <p:ext uri="{BB962C8B-B14F-4D97-AF65-F5344CB8AC3E}">
        <p14:creationId xmlns:p14="http://schemas.microsoft.com/office/powerpoint/2010/main" val="35318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14ED0C0B-2895-1F4B-8ABF-B7564B145CCB}" type="slidenum">
              <a:rPr lang="zh-CN" altLang="en-US"/>
              <a:pPr>
                <a:spcBef>
                  <a:spcPct val="0"/>
                </a:spcBef>
              </a:pPr>
              <a:t>4</a:t>
            </a:fld>
            <a:endParaRPr lang="zh-CN" altLang="en-US"/>
          </a:p>
        </p:txBody>
      </p:sp>
    </p:spTree>
    <p:extLst>
      <p:ext uri="{BB962C8B-B14F-4D97-AF65-F5344CB8AC3E}">
        <p14:creationId xmlns:p14="http://schemas.microsoft.com/office/powerpoint/2010/main" val="161446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14ED0C0B-2895-1F4B-8ABF-B7564B145CCB}" type="slidenum">
              <a:rPr lang="zh-CN" altLang="en-US"/>
              <a:pPr>
                <a:spcBef>
                  <a:spcPct val="0"/>
                </a:spcBef>
              </a:pPr>
              <a:t>5</a:t>
            </a:fld>
            <a:endParaRPr lang="zh-CN" altLang="en-US"/>
          </a:p>
        </p:txBody>
      </p:sp>
    </p:spTree>
    <p:extLst>
      <p:ext uri="{BB962C8B-B14F-4D97-AF65-F5344CB8AC3E}">
        <p14:creationId xmlns:p14="http://schemas.microsoft.com/office/powerpoint/2010/main" val="348924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6</a:t>
            </a:fld>
            <a:endParaRPr lang="zh-CN" altLang="en-US"/>
          </a:p>
        </p:txBody>
      </p:sp>
    </p:spTree>
    <p:extLst>
      <p:ext uri="{BB962C8B-B14F-4D97-AF65-F5344CB8AC3E}">
        <p14:creationId xmlns:p14="http://schemas.microsoft.com/office/powerpoint/2010/main" val="206435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7</a:t>
            </a:fld>
            <a:endParaRPr lang="zh-CN" altLang="en-US"/>
          </a:p>
        </p:txBody>
      </p:sp>
    </p:spTree>
    <p:extLst>
      <p:ext uri="{BB962C8B-B14F-4D97-AF65-F5344CB8AC3E}">
        <p14:creationId xmlns:p14="http://schemas.microsoft.com/office/powerpoint/2010/main" val="349773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8</a:t>
            </a:fld>
            <a:endParaRPr lang="zh-CN" altLang="en-US"/>
          </a:p>
        </p:txBody>
      </p:sp>
    </p:spTree>
    <p:extLst>
      <p:ext uri="{BB962C8B-B14F-4D97-AF65-F5344CB8AC3E}">
        <p14:creationId xmlns:p14="http://schemas.microsoft.com/office/powerpoint/2010/main" val="111918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9</a:t>
            </a:fld>
            <a:endParaRPr lang="zh-CN" altLang="en-US"/>
          </a:p>
        </p:txBody>
      </p:sp>
    </p:spTree>
    <p:extLst>
      <p:ext uri="{BB962C8B-B14F-4D97-AF65-F5344CB8AC3E}">
        <p14:creationId xmlns:p14="http://schemas.microsoft.com/office/powerpoint/2010/main" val="149741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pPr>
              <a:defRPr/>
            </a:pPr>
            <a:fld id="{DE891795-C04A-5F43-916E-D687F0BA0BC7}" type="datetimeFigureOut">
              <a:rPr lang="en-US" altLang="zh-CN" smtClean="0"/>
              <a:pPr>
                <a:defRPr/>
              </a:pPr>
              <a:t>3/13/23</a:t>
            </a:fld>
            <a:endParaRPr lang="zh-CN" altLang="en-US"/>
          </a:p>
        </p:txBody>
      </p:sp>
      <p:sp>
        <p:nvSpPr>
          <p:cNvPr id="8" name="Footer Placeholder 7"/>
          <p:cNvSpPr>
            <a:spLocks noGrp="1"/>
          </p:cNvSpPr>
          <p:nvPr>
            <p:ph type="ftr" sz="quarter" idx="11"/>
          </p:nvPr>
        </p:nvSpPr>
        <p:spPr/>
        <p:txBody>
          <a:bodyPr/>
          <a:lstStyle/>
          <a:p>
            <a:pPr>
              <a:defRPr/>
            </a:pPr>
            <a:endParaRPr lang="zh-CN"/>
          </a:p>
        </p:txBody>
      </p:sp>
      <p:sp>
        <p:nvSpPr>
          <p:cNvPr id="9" name="Slide Number Placeholder 8"/>
          <p:cNvSpPr>
            <a:spLocks noGrp="1"/>
          </p:cNvSpPr>
          <p:nvPr>
            <p:ph type="sldNum" sz="quarter" idx="12"/>
          </p:nvPr>
        </p:nvSpPr>
        <p:spPr/>
        <p:txBody>
          <a:bodyPr/>
          <a:lstStyle/>
          <a:p>
            <a:pPr>
              <a:defRPr/>
            </a:pPr>
            <a:fld id="{CED59365-8511-D94C-83F5-A9E790227AA8}" type="slidenum">
              <a:rPr lang="en-US" altLang="zh-CN" smtClean="0"/>
              <a:pPr>
                <a:defRPr/>
              </a:pPr>
              <a:t>‹#›</a:t>
            </a:fld>
            <a:endParaRPr lang="zh-CN" altLang="en-US"/>
          </a:p>
        </p:txBody>
      </p:sp>
    </p:spTree>
    <p:extLst>
      <p:ext uri="{BB962C8B-B14F-4D97-AF65-F5344CB8AC3E}">
        <p14:creationId xmlns:p14="http://schemas.microsoft.com/office/powerpoint/2010/main" val="3243158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F83ABA9F-6FA5-1549-832C-567EC97CE7C6}" type="datetimeFigureOut">
              <a:rPr lang="en-US" altLang="zh-CN" smtClean="0"/>
              <a:pPr>
                <a:defRPr/>
              </a:pPr>
              <a:t>3/13/23</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075B3C61-7CBD-5546-A994-05D0AE0F815D}" type="slidenum">
              <a:rPr lang="en-US" altLang="zh-CN" smtClean="0"/>
              <a:pPr>
                <a:defRPr/>
              </a:pPr>
              <a:t>‹#›</a:t>
            </a:fld>
            <a:endParaRPr lang="zh-CN" altLang="en-US"/>
          </a:p>
        </p:txBody>
      </p:sp>
    </p:spTree>
    <p:extLst>
      <p:ext uri="{BB962C8B-B14F-4D97-AF65-F5344CB8AC3E}">
        <p14:creationId xmlns:p14="http://schemas.microsoft.com/office/powerpoint/2010/main" val="155698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EAC71C12-79E9-A94F-A3FC-2017CAF3B837}" type="datetimeFigureOut">
              <a:rPr lang="en-US" altLang="zh-CN" smtClean="0"/>
              <a:pPr>
                <a:defRPr/>
              </a:pPr>
              <a:t>3/13/23</a:t>
            </a:fld>
            <a:endParaRPr lang="zh-CN" altLang="en-US"/>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F43973E6-B70E-B84C-A2B5-5EDEA50F35BB}" type="slidenum">
              <a:rPr lang="en-US" altLang="zh-CN" smtClean="0"/>
              <a:pPr>
                <a:defRPr/>
              </a:pPr>
              <a:t>‹#›</a:t>
            </a:fld>
            <a:endParaRPr lang="zh-CN" altLang="en-US"/>
          </a:p>
        </p:txBody>
      </p:sp>
    </p:spTree>
    <p:extLst>
      <p:ext uri="{BB962C8B-B14F-4D97-AF65-F5344CB8AC3E}">
        <p14:creationId xmlns:p14="http://schemas.microsoft.com/office/powerpoint/2010/main" val="383715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33256724-DD13-D244-8043-3F85ABFCC131}" type="datetimeFigureOut">
              <a:rPr lang="en-US" altLang="zh-CN" smtClean="0"/>
              <a:pPr>
                <a:defRPr/>
              </a:pPr>
              <a:t>3/13/23</a:t>
            </a:fld>
            <a:endParaRPr lang="zh-CN" altLang="en-US"/>
          </a:p>
        </p:txBody>
      </p:sp>
      <p:sp>
        <p:nvSpPr>
          <p:cNvPr id="8" name="Footer Placeholder 7"/>
          <p:cNvSpPr>
            <a:spLocks noGrp="1"/>
          </p:cNvSpPr>
          <p:nvPr>
            <p:ph type="ftr" sz="quarter" idx="11"/>
          </p:nvPr>
        </p:nvSpPr>
        <p:spPr/>
        <p:txBody>
          <a:bodyPr/>
          <a:lstStyle/>
          <a:p>
            <a:pPr>
              <a:defRPr/>
            </a:pPr>
            <a:endParaRPr lang="zh-CN"/>
          </a:p>
        </p:txBody>
      </p:sp>
      <p:sp>
        <p:nvSpPr>
          <p:cNvPr id="9" name="Slide Number Placeholder 8"/>
          <p:cNvSpPr>
            <a:spLocks noGrp="1"/>
          </p:cNvSpPr>
          <p:nvPr>
            <p:ph type="sldNum" sz="quarter" idx="12"/>
          </p:nvPr>
        </p:nvSpPr>
        <p:spPr/>
        <p:txBody>
          <a:bodyPr/>
          <a:lstStyle/>
          <a:p>
            <a:pPr>
              <a:defRPr/>
            </a:pPr>
            <a:fld id="{6C37683D-C12F-844C-B6E9-2F43FCDBC8DD}" type="slidenum">
              <a:rPr lang="en-US" altLang="zh-CN" smtClean="0"/>
              <a:pPr>
                <a:defRPr/>
              </a:pPr>
              <a:t>‹#›</a:t>
            </a:fld>
            <a:endParaRPr lang="zh-CN" altLang="en-US"/>
          </a:p>
        </p:txBody>
      </p:sp>
    </p:spTree>
    <p:extLst>
      <p:ext uri="{BB962C8B-B14F-4D97-AF65-F5344CB8AC3E}">
        <p14:creationId xmlns:p14="http://schemas.microsoft.com/office/powerpoint/2010/main" val="30047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a:defRPr/>
            </a:pPr>
            <a:fld id="{E6F58E99-B454-C942-8213-A0A3002B9D70}" type="datetimeFigureOut">
              <a:rPr lang="en-US" altLang="zh-CN" smtClean="0"/>
              <a:pPr>
                <a:defRPr/>
              </a:pPr>
              <a:t>3/13/23</a:t>
            </a:fld>
            <a:endParaRPr lang="zh-CN" altLang="en-US"/>
          </a:p>
        </p:txBody>
      </p:sp>
      <p:sp>
        <p:nvSpPr>
          <p:cNvPr id="8" name="Footer Placeholder 7"/>
          <p:cNvSpPr>
            <a:spLocks noGrp="1"/>
          </p:cNvSpPr>
          <p:nvPr>
            <p:ph type="ftr" sz="quarter" idx="11"/>
          </p:nvPr>
        </p:nvSpPr>
        <p:spPr/>
        <p:txBody>
          <a:bodyPr/>
          <a:lstStyle/>
          <a:p>
            <a:pPr>
              <a:defRPr/>
            </a:pPr>
            <a:endParaRPr lang="zh-CN"/>
          </a:p>
        </p:txBody>
      </p:sp>
      <p:sp>
        <p:nvSpPr>
          <p:cNvPr id="9" name="Slide Number Placeholder 8"/>
          <p:cNvSpPr>
            <a:spLocks noGrp="1"/>
          </p:cNvSpPr>
          <p:nvPr>
            <p:ph type="sldNum" sz="quarter" idx="12"/>
          </p:nvPr>
        </p:nvSpPr>
        <p:spPr/>
        <p:txBody>
          <a:bodyPr/>
          <a:lstStyle/>
          <a:p>
            <a:pPr>
              <a:defRPr/>
            </a:pPr>
            <a:fld id="{27E9950B-FD45-0244-816E-9DCE63D51CCE}" type="slidenum">
              <a:rPr lang="en-US" altLang="zh-CN" smtClean="0"/>
              <a:pPr>
                <a:defRPr/>
              </a:pPr>
              <a:t>‹#›</a:t>
            </a:fld>
            <a:endParaRPr lang="zh-CN" altLang="en-US"/>
          </a:p>
        </p:txBody>
      </p:sp>
    </p:spTree>
    <p:extLst>
      <p:ext uri="{BB962C8B-B14F-4D97-AF65-F5344CB8AC3E}">
        <p14:creationId xmlns:p14="http://schemas.microsoft.com/office/powerpoint/2010/main" val="12547509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pPr>
              <a:defRPr/>
            </a:pPr>
            <a:fld id="{B6BA37DC-2B9E-1B42-8E18-EE85E2977BE8}" type="datetimeFigureOut">
              <a:rPr lang="en-US" altLang="zh-CN" smtClean="0"/>
              <a:pPr>
                <a:defRPr/>
              </a:pPr>
              <a:t>3/13/23</a:t>
            </a:fld>
            <a:endParaRPr lang="zh-CN" altLang="en-US"/>
          </a:p>
        </p:txBody>
      </p:sp>
      <p:sp>
        <p:nvSpPr>
          <p:cNvPr id="9" name="Footer Placeholder 8"/>
          <p:cNvSpPr>
            <a:spLocks noGrp="1"/>
          </p:cNvSpPr>
          <p:nvPr>
            <p:ph type="ftr" sz="quarter" idx="11"/>
          </p:nvPr>
        </p:nvSpPr>
        <p:spPr/>
        <p:txBody>
          <a:bodyPr/>
          <a:lstStyle/>
          <a:p>
            <a:pPr>
              <a:defRPr/>
            </a:pPr>
            <a:endParaRPr lang="zh-CN"/>
          </a:p>
        </p:txBody>
      </p:sp>
      <p:sp>
        <p:nvSpPr>
          <p:cNvPr id="10" name="Slide Number Placeholder 9"/>
          <p:cNvSpPr>
            <a:spLocks noGrp="1"/>
          </p:cNvSpPr>
          <p:nvPr>
            <p:ph type="sldNum" sz="quarter" idx="12"/>
          </p:nvPr>
        </p:nvSpPr>
        <p:spPr/>
        <p:txBody>
          <a:bodyPr/>
          <a:lstStyle/>
          <a:p>
            <a:pPr>
              <a:defRPr/>
            </a:pPr>
            <a:fld id="{2D43D137-6EF1-004A-9A97-2C0E50C93FFA}" type="slidenum">
              <a:rPr lang="en-US" altLang="zh-CN" smtClean="0"/>
              <a:pPr>
                <a:defRPr/>
              </a:pPr>
              <a:t>‹#›</a:t>
            </a:fld>
            <a:endParaRPr lang="zh-CN" altLang="en-US"/>
          </a:p>
        </p:txBody>
      </p:sp>
    </p:spTree>
    <p:extLst>
      <p:ext uri="{BB962C8B-B14F-4D97-AF65-F5344CB8AC3E}">
        <p14:creationId xmlns:p14="http://schemas.microsoft.com/office/powerpoint/2010/main" val="232167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a:defRPr/>
            </a:pPr>
            <a:fld id="{EAC71C12-79E9-A94F-A3FC-2017CAF3B837}" type="datetimeFigureOut">
              <a:rPr lang="en-US" altLang="zh-CN" smtClean="0"/>
              <a:pPr>
                <a:defRPr/>
              </a:pPr>
              <a:t>3/13/23</a:t>
            </a:fld>
            <a:endParaRPr lang="zh-CN" altLang="en-US"/>
          </a:p>
        </p:txBody>
      </p:sp>
      <p:sp>
        <p:nvSpPr>
          <p:cNvPr id="8" name="Footer Placeholder 7"/>
          <p:cNvSpPr>
            <a:spLocks noGrp="1"/>
          </p:cNvSpPr>
          <p:nvPr>
            <p:ph type="ftr" sz="quarter" idx="11"/>
          </p:nvPr>
        </p:nvSpPr>
        <p:spPr/>
        <p:txBody>
          <a:bodyPr/>
          <a:lstStyle/>
          <a:p>
            <a:pPr>
              <a:defRPr/>
            </a:pPr>
            <a:endParaRPr lang="zh-CN"/>
          </a:p>
        </p:txBody>
      </p:sp>
      <p:sp>
        <p:nvSpPr>
          <p:cNvPr id="9" name="Slide Number Placeholder 8"/>
          <p:cNvSpPr>
            <a:spLocks noGrp="1"/>
          </p:cNvSpPr>
          <p:nvPr>
            <p:ph type="sldNum" sz="quarter" idx="12"/>
          </p:nvPr>
        </p:nvSpPr>
        <p:spPr/>
        <p:txBody>
          <a:bodyPr/>
          <a:lstStyle/>
          <a:p>
            <a:pPr>
              <a:defRPr/>
            </a:pPr>
            <a:fld id="{F43973E6-B70E-B84C-A2B5-5EDEA50F35BB}" type="slidenum">
              <a:rPr lang="en-US" altLang="zh-CN" smtClean="0"/>
              <a:pPr>
                <a:defRPr/>
              </a:pPr>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224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C1D3791-A41D-F44D-8CBE-716018DAAD2C}" type="datetimeFigureOut">
              <a:rPr lang="en-US" altLang="zh-CN" smtClean="0"/>
              <a:pPr>
                <a:defRPr/>
              </a:pPr>
              <a:t>3/13/23</a:t>
            </a:fld>
            <a:endParaRPr lang="zh-CN" altLang="en-US"/>
          </a:p>
        </p:txBody>
      </p:sp>
      <p:sp>
        <p:nvSpPr>
          <p:cNvPr id="4" name="Footer Placeholder 3"/>
          <p:cNvSpPr>
            <a:spLocks noGrp="1"/>
          </p:cNvSpPr>
          <p:nvPr>
            <p:ph type="ftr" sz="quarter" idx="11"/>
          </p:nvPr>
        </p:nvSpPr>
        <p:spPr/>
        <p:txBody>
          <a:bodyPr/>
          <a:lstStyle/>
          <a:p>
            <a:pPr>
              <a:defRPr/>
            </a:pPr>
            <a:endParaRPr lang="zh-CN"/>
          </a:p>
        </p:txBody>
      </p:sp>
      <p:sp>
        <p:nvSpPr>
          <p:cNvPr id="5" name="Slide Number Placeholder 4"/>
          <p:cNvSpPr>
            <a:spLocks noGrp="1"/>
          </p:cNvSpPr>
          <p:nvPr>
            <p:ph type="sldNum" sz="quarter" idx="12"/>
          </p:nvPr>
        </p:nvSpPr>
        <p:spPr/>
        <p:txBody>
          <a:bodyPr/>
          <a:lstStyle/>
          <a:p>
            <a:pPr>
              <a:defRPr/>
            </a:pPr>
            <a:fld id="{2EC8DBFB-C37A-CE43-B7F9-924F34F25DBF}" type="slidenum">
              <a:rPr lang="en-US" altLang="zh-CN" smtClean="0"/>
              <a:pPr>
                <a:defRPr/>
              </a:pPr>
              <a:t>‹#›</a:t>
            </a:fld>
            <a:endParaRPr lang="zh-CN" altLang="en-US"/>
          </a:p>
        </p:txBody>
      </p:sp>
    </p:spTree>
    <p:extLst>
      <p:ext uri="{BB962C8B-B14F-4D97-AF65-F5344CB8AC3E}">
        <p14:creationId xmlns:p14="http://schemas.microsoft.com/office/powerpoint/2010/main" val="30344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2E8F5C2-47C2-4243-9F16-C8435D914706}" type="datetimeFigureOut">
              <a:rPr lang="en-US" altLang="zh-CN" smtClean="0"/>
              <a:pPr>
                <a:defRPr/>
              </a:pPr>
              <a:t>3/13/23</a:t>
            </a:fld>
            <a:endParaRPr lang="zh-CN" altLang="en-US"/>
          </a:p>
        </p:txBody>
      </p:sp>
      <p:sp>
        <p:nvSpPr>
          <p:cNvPr id="3" name="Footer Placeholder 2"/>
          <p:cNvSpPr>
            <a:spLocks noGrp="1"/>
          </p:cNvSpPr>
          <p:nvPr>
            <p:ph type="ftr" sz="quarter" idx="11"/>
          </p:nvPr>
        </p:nvSpPr>
        <p:spPr/>
        <p:txBody>
          <a:bodyPr/>
          <a:lstStyle/>
          <a:p>
            <a:pPr>
              <a:defRPr/>
            </a:pPr>
            <a:endParaRPr lang="zh-CN"/>
          </a:p>
        </p:txBody>
      </p:sp>
      <p:sp>
        <p:nvSpPr>
          <p:cNvPr id="4" name="Slide Number Placeholder 3"/>
          <p:cNvSpPr>
            <a:spLocks noGrp="1"/>
          </p:cNvSpPr>
          <p:nvPr>
            <p:ph type="sldNum" sz="quarter" idx="12"/>
          </p:nvPr>
        </p:nvSpPr>
        <p:spPr/>
        <p:txBody>
          <a:bodyPr/>
          <a:lstStyle/>
          <a:p>
            <a:pPr>
              <a:defRPr/>
            </a:pPr>
            <a:fld id="{9C2B8EDA-64F0-994D-BA15-59EFD2301460}" type="slidenum">
              <a:rPr lang="en-US" altLang="zh-CN" smtClean="0"/>
              <a:pPr>
                <a:defRPr/>
              </a:pPr>
              <a:t>‹#›</a:t>
            </a:fld>
            <a:endParaRPr lang="zh-CN" altLang="en-US"/>
          </a:p>
        </p:txBody>
      </p:sp>
    </p:spTree>
    <p:extLst>
      <p:ext uri="{BB962C8B-B14F-4D97-AF65-F5344CB8AC3E}">
        <p14:creationId xmlns:p14="http://schemas.microsoft.com/office/powerpoint/2010/main" val="38396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pPr>
              <a:defRPr/>
            </a:pPr>
            <a:fld id="{17624BE0-B90F-5349-8905-11B770B99033}" type="datetimeFigureOut">
              <a:rPr lang="en-US" altLang="zh-CN" smtClean="0"/>
              <a:pPr>
                <a:defRPr/>
              </a:pPr>
              <a:t>3/13/23</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endParaRPr lang="zh-CN"/>
          </a:p>
        </p:txBody>
      </p:sp>
      <p:sp>
        <p:nvSpPr>
          <p:cNvPr id="11" name="Slide Number Placeholder 10"/>
          <p:cNvSpPr>
            <a:spLocks noGrp="1"/>
          </p:cNvSpPr>
          <p:nvPr>
            <p:ph type="sldNum" sz="quarter" idx="12"/>
          </p:nvPr>
        </p:nvSpPr>
        <p:spPr/>
        <p:txBody>
          <a:bodyPr/>
          <a:lstStyle/>
          <a:p>
            <a:pPr>
              <a:defRPr/>
            </a:pPr>
            <a:fld id="{58E9ECB7-7BDD-374D-AB89-EE0777927CE4}" type="slidenum">
              <a:rPr lang="en-US" altLang="zh-CN" smtClean="0"/>
              <a:pPr>
                <a:defRPr/>
              </a:pPr>
              <a:t>‹#›</a:t>
            </a:fld>
            <a:endParaRPr lang="zh-CN" altLang="en-US"/>
          </a:p>
        </p:txBody>
      </p:sp>
    </p:spTree>
    <p:extLst>
      <p:ext uri="{BB962C8B-B14F-4D97-AF65-F5344CB8AC3E}">
        <p14:creationId xmlns:p14="http://schemas.microsoft.com/office/powerpoint/2010/main" val="280979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0C26A86D-0C6F-744A-AA01-8758D8F6E427}" type="datetimeFigureOut">
              <a:rPr lang="en-US" altLang="zh-CN" smtClean="0"/>
              <a:pPr>
                <a:defRPr/>
              </a:pPr>
              <a:t>3/13/23</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pPr>
              <a:defRPr/>
            </a:pPr>
            <a:endParaRPr lang="zh-CN"/>
          </a:p>
        </p:txBody>
      </p:sp>
      <p:sp>
        <p:nvSpPr>
          <p:cNvPr id="10" name="Slide Number Placeholder 9"/>
          <p:cNvSpPr>
            <a:spLocks noGrp="1"/>
          </p:cNvSpPr>
          <p:nvPr>
            <p:ph type="sldNum" sz="quarter" idx="12"/>
          </p:nvPr>
        </p:nvSpPr>
        <p:spPr/>
        <p:txBody>
          <a:bodyPr/>
          <a:lstStyle/>
          <a:p>
            <a:pPr>
              <a:defRPr/>
            </a:pPr>
            <a:fld id="{913CEBCB-1EE7-884E-83AC-AEAD11842248}" type="slidenum">
              <a:rPr lang="en-US" altLang="zh-CN" smtClean="0"/>
              <a:pPr>
                <a:defRPr/>
              </a:pPr>
              <a:t>‹#›</a:t>
            </a:fld>
            <a:endParaRPr lang="zh-CN" altLang="en-US"/>
          </a:p>
        </p:txBody>
      </p:sp>
    </p:spTree>
    <p:extLst>
      <p:ext uri="{BB962C8B-B14F-4D97-AF65-F5344CB8AC3E}">
        <p14:creationId xmlns:p14="http://schemas.microsoft.com/office/powerpoint/2010/main" val="42221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fld id="{EAC71C12-79E9-A94F-A3FC-2017CAF3B837}" type="datetimeFigureOut">
              <a:rPr lang="en-US" altLang="zh-CN" smtClean="0"/>
              <a:pPr>
                <a:defRPr/>
              </a:pPr>
              <a:t>3/13/23</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endParaRPr lang="zh-CN"/>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a:defRPr/>
            </a:pPr>
            <a:fld id="{F43973E6-B70E-B84C-A2B5-5EDEA50F35BB}" type="slidenum">
              <a:rPr lang="en-US" altLang="zh-CN" smtClean="0"/>
              <a:pPr>
                <a:defRPr/>
              </a:pPr>
              <a:t>‹#›</a:t>
            </a:fld>
            <a:endParaRPr lang="zh-CN" altLang="en-US"/>
          </a:p>
        </p:txBody>
      </p:sp>
    </p:spTree>
    <p:extLst>
      <p:ext uri="{BB962C8B-B14F-4D97-AF65-F5344CB8AC3E}">
        <p14:creationId xmlns:p14="http://schemas.microsoft.com/office/powerpoint/2010/main" val="730599736"/>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jy-li20@mails.tsinghua.edu.c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loud.tsinghua.edu.cn/d/906ed02eba1343569df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
            </a:scene3d>
          </a:bodyPr>
          <a:lstStyle/>
          <a:p>
            <a:pPr eaLnBrk="1" fontAlgn="auto" hangingPunct="1">
              <a:spcAft>
                <a:spcPts val="0"/>
              </a:spcAft>
              <a:defRPr/>
            </a:pPr>
            <a:r>
              <a:rPr lang="zh-CN" altLang="en-US">
                <a:cs typeface="+mj-cs"/>
              </a:rPr>
              <a:t>人工智能大</a:t>
            </a:r>
            <a:r>
              <a:rPr lang="zh-CN" altLang="en-US" dirty="0">
                <a:cs typeface="+mj-cs"/>
              </a:rPr>
              <a:t>作业介绍</a:t>
            </a:r>
          </a:p>
        </p:txBody>
      </p:sp>
      <p:sp>
        <p:nvSpPr>
          <p:cNvPr id="14338" name="副标题 2"/>
          <p:cNvSpPr>
            <a:spLocks noGrp="1"/>
          </p:cNvSpPr>
          <p:nvPr>
            <p:ph type="subTitle" idx="1"/>
          </p:nvPr>
        </p:nvSpPr>
        <p:spPr/>
        <p:txBody>
          <a:bodyPr/>
          <a:lstStyle/>
          <a:p>
            <a:pPr marR="0" eaLnBrk="1" hangingPunct="1"/>
            <a:r>
              <a:rPr lang="zh-CN" altLang="en-US" dirty="0"/>
              <a:t>第一次作业 拼音输入法项目</a:t>
            </a:r>
            <a:endParaRPr lang="en-US" altLang="zh-CN" dirty="0"/>
          </a:p>
          <a:p>
            <a:pPr marR="0" eaLnBrk="1" hangingPunct="1"/>
            <a:r>
              <a:rPr lang="en-US" altLang="zh-CN" dirty="0"/>
              <a:t>2023</a:t>
            </a:r>
            <a:r>
              <a:rPr lang="zh-CN" altLang="en-US" dirty="0"/>
              <a:t>年春</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作业提交</a:t>
            </a:r>
          </a:p>
        </p:txBody>
      </p:sp>
      <p:sp>
        <p:nvSpPr>
          <p:cNvPr id="22529" name="内容占位符 1"/>
          <p:cNvSpPr>
            <a:spLocks noGrp="1"/>
          </p:cNvSpPr>
          <p:nvPr>
            <p:ph idx="1"/>
          </p:nvPr>
        </p:nvSpPr>
        <p:spPr>
          <a:xfrm>
            <a:off x="990600" y="2638045"/>
            <a:ext cx="7010399" cy="3101983"/>
          </a:xfrm>
        </p:spPr>
        <p:txBody>
          <a:bodyPr>
            <a:normAutofit/>
          </a:bodyPr>
          <a:lstStyle/>
          <a:p>
            <a:pPr lvl="0"/>
            <a:r>
              <a:rPr lang="zh-CN" altLang="en-US" dirty="0"/>
              <a:t>实验报告（</a:t>
            </a:r>
            <a:r>
              <a:rPr lang="en-US" altLang="zh-CN" dirty="0">
                <a:solidFill>
                  <a:srgbClr val="FF0000"/>
                </a:solidFill>
              </a:rPr>
              <a:t>PDF</a:t>
            </a:r>
            <a:r>
              <a:rPr lang="zh-CN" altLang="en-US" dirty="0">
                <a:solidFill>
                  <a:srgbClr val="FF0000"/>
                </a:solidFill>
              </a:rPr>
              <a:t>格式</a:t>
            </a:r>
            <a:r>
              <a:rPr lang="zh-CN" altLang="en-US" dirty="0"/>
              <a:t>，</a:t>
            </a:r>
            <a:r>
              <a:rPr lang="zh-CN" altLang="zh-CN" dirty="0"/>
              <a:t>在网络学堂“第一次作业-实验报告”窗口中提交文件 </a:t>
            </a:r>
            <a:r>
              <a:rPr lang="zh-CN" altLang="en-US" dirty="0"/>
              <a:t>）</a:t>
            </a:r>
            <a:endParaRPr lang="en-US" altLang="zh-CN" dirty="0"/>
          </a:p>
          <a:p>
            <a:r>
              <a:rPr lang="zh-CN" altLang="en-US" dirty="0"/>
              <a:t>作业文件（</a:t>
            </a:r>
            <a:r>
              <a:rPr lang="zh-CN" altLang="en-US" dirty="0">
                <a:solidFill>
                  <a:srgbClr val="FF0000"/>
                </a:solidFill>
              </a:rPr>
              <a:t>压缩文件</a:t>
            </a:r>
            <a:r>
              <a:rPr lang="zh-CN" altLang="en-US" dirty="0"/>
              <a:t>，在网络学堂“第一次作业</a:t>
            </a:r>
            <a:r>
              <a:rPr lang="en-US" altLang="zh-CN" dirty="0"/>
              <a:t>-</a:t>
            </a:r>
            <a:r>
              <a:rPr lang="zh-CN" altLang="en-US" dirty="0"/>
              <a:t>代码”窗口中提交文件）</a:t>
            </a:r>
            <a:endParaRPr lang="en-US" altLang="zh-CN" dirty="0"/>
          </a:p>
          <a:p>
            <a:r>
              <a:rPr lang="zh-CN" altLang="en-US" dirty="0"/>
              <a:t>其他补充材料</a:t>
            </a:r>
            <a:endParaRPr lang="en-US" altLang="zh-CN" dirty="0"/>
          </a:p>
          <a:p>
            <a:pPr lvl="1"/>
            <a:r>
              <a:rPr lang="zh-CN" altLang="zh-CN" sz="1800" dirty="0"/>
              <a:t>如果有其他的补充材料需要上传，如自行构造的测试样例、额外使用的语料库等，请单独上传至清华云盘并在网络学堂“第一次作业-实验报告”窗口中</a:t>
            </a:r>
            <a:r>
              <a:rPr lang="zh-CN" altLang="zh-CN" sz="1800" b="1" dirty="0">
                <a:solidFill>
                  <a:srgbClr val="FF0000"/>
                </a:solidFill>
              </a:rPr>
              <a:t>提交链接</a:t>
            </a:r>
            <a:r>
              <a:rPr lang="zh-CN" altLang="zh-CN" sz="1800" dirty="0"/>
              <a:t>（请勿与第2部分作业文件压缩到同一文件中） </a:t>
            </a:r>
            <a:endParaRPr lang="zh-CN" altLang="en-US" sz="1800" dirty="0"/>
          </a:p>
          <a:p>
            <a:pPr lvl="1" eaLnBrk="1" hangingPunct="1"/>
            <a:endParaRPr lang="en-US" altLang="zh-CN" sz="1800" dirty="0"/>
          </a:p>
          <a:p>
            <a:pPr lvl="1" eaLnBrk="1" hangingPunct="1"/>
            <a:endParaRPr lang="en-US" altLang="zh-CN" sz="1800" dirty="0"/>
          </a:p>
          <a:p>
            <a:pPr lvl="1" eaLnBrk="1" hangingPunct="1"/>
            <a:endParaRPr lang="en-US" altLang="zh-CN" sz="1800" dirty="0"/>
          </a:p>
          <a:p>
            <a:pPr lvl="1" eaLnBrk="1" hangingPunct="1"/>
            <a:endParaRPr lang="en-US" altLang="zh-CN" sz="1800" dirty="0"/>
          </a:p>
          <a:p>
            <a:pPr lvl="1" eaLnBrk="1" hangingPunct="1"/>
            <a:endParaRPr lang="en-US" altLang="zh-CN" sz="1800" dirty="0"/>
          </a:p>
        </p:txBody>
      </p:sp>
    </p:spTree>
    <p:extLst>
      <p:ext uri="{BB962C8B-B14F-4D97-AF65-F5344CB8AC3E}">
        <p14:creationId xmlns:p14="http://schemas.microsoft.com/office/powerpoint/2010/main" val="13512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评分规则</a:t>
            </a:r>
          </a:p>
        </p:txBody>
      </p:sp>
      <p:sp>
        <p:nvSpPr>
          <p:cNvPr id="40961" name="内容占位符 1"/>
          <p:cNvSpPr>
            <a:spLocks noGrp="1"/>
          </p:cNvSpPr>
          <p:nvPr>
            <p:ph idx="1"/>
          </p:nvPr>
        </p:nvSpPr>
        <p:spPr>
          <a:xfrm>
            <a:off x="381000" y="2332038"/>
            <a:ext cx="8382000" cy="4525962"/>
          </a:xfrm>
        </p:spPr>
        <p:txBody>
          <a:bodyPr>
            <a:noAutofit/>
          </a:bodyPr>
          <a:lstStyle/>
          <a:p>
            <a:pPr eaLnBrk="1" hangingPunct="1"/>
            <a:r>
              <a:rPr lang="zh-CN" altLang="en-US" b="1" dirty="0">
                <a:latin typeface="+mn-ea"/>
              </a:rPr>
              <a:t>评分规则：</a:t>
            </a:r>
            <a:endParaRPr lang="en-US" altLang="zh-CN" b="1" dirty="0">
              <a:latin typeface="+mn-ea"/>
            </a:endParaRPr>
          </a:p>
          <a:p>
            <a:pPr lvl="1" eaLnBrk="1" hangingPunct="1"/>
            <a:r>
              <a:rPr lang="zh-CN" altLang="en-US" sz="1800" dirty="0">
                <a:latin typeface="+mn-ea"/>
              </a:rPr>
              <a:t>主要依据实验报告中的实验结果、讨论、个人思考和代码完成情况评分，同时综合考虑模型的准确度和效率。</a:t>
            </a:r>
            <a:endParaRPr lang="en-US" altLang="zh-CN" sz="1800" dirty="0">
              <a:latin typeface="+mn-ea"/>
            </a:endParaRPr>
          </a:p>
          <a:p>
            <a:pPr lvl="1" eaLnBrk="1" hangingPunct="1"/>
            <a:r>
              <a:rPr lang="zh-CN" altLang="zh-CN" sz="1800" dirty="0">
                <a:solidFill>
                  <a:srgbClr val="FF0000"/>
                </a:solidFill>
                <a:latin typeface="+mn-ea"/>
              </a:rPr>
              <a:t>请先完成基本要求（即，必做部分），再进行扩展和创新。 </a:t>
            </a:r>
            <a:endParaRPr lang="en-US" altLang="zh-CN" sz="1800" dirty="0">
              <a:solidFill>
                <a:srgbClr val="FF0000"/>
              </a:solidFill>
              <a:latin typeface="+mn-ea"/>
            </a:endParaRPr>
          </a:p>
          <a:p>
            <a:pPr eaLnBrk="1" hangingPunct="1"/>
            <a:r>
              <a:rPr lang="zh-CN" altLang="en-US" b="1" dirty="0">
                <a:latin typeface="+mn-ea"/>
              </a:rPr>
              <a:t>扣分规则</a:t>
            </a:r>
            <a:r>
              <a:rPr lang="zh-CN" altLang="en-US" dirty="0">
                <a:latin typeface="+mn-ea"/>
              </a:rPr>
              <a:t>：</a:t>
            </a:r>
          </a:p>
          <a:p>
            <a:pPr lvl="1" eaLnBrk="1" hangingPunct="1"/>
            <a:r>
              <a:rPr lang="zh-CN" altLang="en-US" sz="1800" dirty="0">
                <a:latin typeface="+mn-ea"/>
              </a:rPr>
              <a:t>大作业每迟交一天扣</a:t>
            </a:r>
            <a:r>
              <a:rPr lang="en-US" altLang="zh-CN" sz="1800" dirty="0">
                <a:latin typeface="+mn-ea"/>
              </a:rPr>
              <a:t>3</a:t>
            </a:r>
            <a:r>
              <a:rPr lang="zh-CN" altLang="en-US" sz="1800" dirty="0">
                <a:latin typeface="+mn-ea"/>
              </a:rPr>
              <a:t>分</a:t>
            </a:r>
            <a:endParaRPr lang="en-US" altLang="zh-CN" sz="1800" dirty="0">
              <a:latin typeface="+mn-ea"/>
            </a:endParaRPr>
          </a:p>
          <a:p>
            <a:pPr lvl="2"/>
            <a:r>
              <a:rPr lang="zh-CN" altLang="en-US" dirty="0">
                <a:latin typeface="+mn-ea"/>
              </a:rPr>
              <a:t>提交截止后会新开补交窗口，以该提交时间计算晚交天数，</a:t>
            </a:r>
            <a:r>
              <a:rPr lang="zh-CN" altLang="en-US" dirty="0">
                <a:solidFill>
                  <a:srgbClr val="FF0000"/>
                </a:solidFill>
                <a:latin typeface="+mn-ea"/>
              </a:rPr>
              <a:t>补交窗口持续一周</a:t>
            </a:r>
            <a:endParaRPr lang="en-US" altLang="zh-CN" dirty="0">
              <a:latin typeface="+mn-ea"/>
            </a:endParaRPr>
          </a:p>
          <a:p>
            <a:pPr lvl="2"/>
            <a:r>
              <a:rPr lang="zh-CN" altLang="en-US" dirty="0">
                <a:latin typeface="+mn-ea"/>
              </a:rPr>
              <a:t>如未按要求提交作业或晚交均需在补交窗口提交，不接受邮件提交</a:t>
            </a:r>
            <a:endParaRPr lang="en-US" altLang="zh-CN" dirty="0">
              <a:latin typeface="+mn-ea"/>
            </a:endParaRPr>
          </a:p>
          <a:p>
            <a:pPr lvl="2"/>
            <a:r>
              <a:rPr lang="zh-CN" altLang="en-US" dirty="0">
                <a:latin typeface="+mn-ea"/>
              </a:rPr>
              <a:t>对规则有疑问请提前联系助教，不接受成绩公布后的申诉</a:t>
            </a:r>
            <a:endParaRPr lang="en-US" altLang="zh-CN" dirty="0">
              <a:latin typeface="+mn-ea"/>
            </a:endParaRPr>
          </a:p>
          <a:p>
            <a:pPr lvl="1"/>
            <a:r>
              <a:rPr lang="zh-CN" altLang="en-US" sz="1800" dirty="0">
                <a:latin typeface="+mn-ea"/>
              </a:rPr>
              <a:t>如发现抄袭现象（往届或同届），相似作业一律按零分处理</a:t>
            </a:r>
          </a:p>
        </p:txBody>
      </p:sp>
    </p:spTree>
    <p:extLst>
      <p:ext uri="{BB962C8B-B14F-4D97-AF65-F5344CB8AC3E}">
        <p14:creationId xmlns:p14="http://schemas.microsoft.com/office/powerpoint/2010/main" val="205648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重点要求</a:t>
            </a:r>
          </a:p>
        </p:txBody>
      </p:sp>
      <p:sp>
        <p:nvSpPr>
          <p:cNvPr id="40961" name="内容占位符 1"/>
          <p:cNvSpPr>
            <a:spLocks noGrp="1"/>
          </p:cNvSpPr>
          <p:nvPr>
            <p:ph idx="1"/>
          </p:nvPr>
        </p:nvSpPr>
        <p:spPr>
          <a:xfrm>
            <a:off x="1219200" y="2590800"/>
            <a:ext cx="6553200" cy="3101983"/>
          </a:xfrm>
        </p:spPr>
        <p:txBody>
          <a:bodyPr>
            <a:normAutofit/>
          </a:bodyPr>
          <a:lstStyle/>
          <a:p>
            <a:pPr eaLnBrk="1" hangingPunct="1"/>
            <a:r>
              <a:rPr lang="zh-CN" altLang="en-US" dirty="0"/>
              <a:t>实验的发挥空间大，鼓励创新和深入思考，创新性想法比实验结果准确率更重要，鼓励将失败的尝试过程和结果在实验报告中记录下来。</a:t>
            </a:r>
            <a:endParaRPr lang="en-US" altLang="zh-CN" dirty="0"/>
          </a:p>
          <a:p>
            <a:r>
              <a:rPr lang="zh-CN" altLang="en-US" dirty="0"/>
              <a:t>本次作业主要目的是提供一次人工智能相关实践的练手的机会，让大家亲自尝试实现一个可用的项目，请酌情分配时间和精力即可。</a:t>
            </a:r>
            <a:endParaRPr lang="en-US" altLang="zh-CN" dirty="0"/>
          </a:p>
          <a:p>
            <a:pPr eaLnBrk="1" hangingPunct="1"/>
            <a:r>
              <a:rPr lang="zh-CN" altLang="en-US" dirty="0"/>
              <a:t>严禁抄袭。</a:t>
            </a:r>
          </a:p>
          <a:p>
            <a:pPr eaLnBrk="1" hangingPunct="1"/>
            <a:r>
              <a:rPr lang="zh-CN" altLang="en-US" dirty="0"/>
              <a:t>如果有问题，欢迎在微信群中讨论或与助教联系。</a:t>
            </a:r>
            <a:endParaRPr lang="en-US" altLang="zh-CN" dirty="0"/>
          </a:p>
          <a:p>
            <a:pPr lvl="1" indent="-255588" eaLnBrk="1" hangingPunct="1">
              <a:buFont typeface="Wingdings 3" charset="2"/>
              <a:buChar char=""/>
            </a:pPr>
            <a:r>
              <a:rPr lang="zh-CN" altLang="en-US" dirty="0"/>
              <a:t>联系方式：</a:t>
            </a:r>
            <a:r>
              <a:rPr lang="en-US" altLang="zh-CN" dirty="0">
                <a:hlinkClick r:id="rId3"/>
              </a:rPr>
              <a:t>jy-li20@mails.tsinghua.edu.cn</a:t>
            </a:r>
            <a:r>
              <a:rPr lang="zh-CN" altLang="en-US" dirty="0"/>
              <a:t> 李佳玉</a:t>
            </a:r>
            <a:endParaRPr lang="en-US" altLang="zh-CN" dirty="0"/>
          </a:p>
          <a:p>
            <a:pPr lvl="1" indent="-255588" eaLnBrk="1" hangingPunct="1">
              <a:buFont typeface="Wingdings 3" charset="2"/>
              <a:buChar char=""/>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拼音输入法介绍</a:t>
            </a:r>
          </a:p>
        </p:txBody>
      </p:sp>
      <p:sp>
        <p:nvSpPr>
          <p:cNvPr id="16385" name="内容占位符 1"/>
          <p:cNvSpPr>
            <a:spLocks noGrp="1"/>
          </p:cNvSpPr>
          <p:nvPr>
            <p:ph idx="1"/>
          </p:nvPr>
        </p:nvSpPr>
        <p:spPr/>
        <p:txBody>
          <a:bodyPr/>
          <a:lstStyle/>
          <a:p>
            <a:pPr eaLnBrk="1" hangingPunct="1"/>
            <a:r>
              <a:rPr lang="zh-CN" altLang="en-US" dirty="0"/>
              <a:t>拼音输入法可以分为注音符号与汉语拼音两种方案。</a:t>
            </a:r>
            <a:endParaRPr lang="en-US" altLang="zh-CN" dirty="0"/>
          </a:p>
          <a:p>
            <a:pPr eaLnBrk="1" hangingPunct="1"/>
            <a:r>
              <a:rPr lang="zh-CN" altLang="en-US" dirty="0"/>
              <a:t>汉语拼音输入法的编码是依据汉语拼音方案（汉字的读音）进行输入的一类中文输入法。</a:t>
            </a:r>
            <a:endParaRPr lang="en-US" altLang="zh-CN" dirty="0"/>
          </a:p>
          <a:p>
            <a:pPr eaLnBrk="1" hangingPunct="1"/>
            <a:r>
              <a:rPr lang="zh-CN" altLang="en-US" dirty="0"/>
              <a:t>早期只有全拼这种方式，即完全依照汉字的整个音节来输入。</a:t>
            </a:r>
            <a:endParaRPr lang="en-US" altLang="zh-CN" dirty="0"/>
          </a:p>
          <a:p>
            <a:pPr eaLnBrk="1" hangingPunct="1"/>
            <a:r>
              <a:rPr lang="zh-CN" altLang="en-US" dirty="0"/>
              <a:t>随着技术的发展，拼音输入法不仅可以简拼还出现了一种只需两键就能输入整个音节的双拼方案。 </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作业要求</a:t>
            </a:r>
          </a:p>
        </p:txBody>
      </p:sp>
      <p:sp>
        <p:nvSpPr>
          <p:cNvPr id="16385" name="内容占位符 1"/>
          <p:cNvSpPr>
            <a:spLocks noGrp="1"/>
          </p:cNvSpPr>
          <p:nvPr>
            <p:ph idx="1"/>
          </p:nvPr>
        </p:nvSpPr>
        <p:spPr/>
        <p:txBody>
          <a:bodyPr/>
          <a:lstStyle/>
          <a:p>
            <a:pPr eaLnBrk="1" hangingPunct="1"/>
            <a:r>
              <a:rPr lang="zh-CN" altLang="en-US" dirty="0"/>
              <a:t>编程实现一个简单的汉语拼音输入法</a:t>
            </a:r>
            <a:endParaRPr lang="en-US" altLang="zh-CN" dirty="0"/>
          </a:p>
          <a:p>
            <a:pPr eaLnBrk="1" hangingPunct="1"/>
            <a:r>
              <a:rPr lang="zh-CN" altLang="en-US" dirty="0"/>
              <a:t>实现从拼音（</a:t>
            </a:r>
            <a:r>
              <a:rPr lang="zh-CN" altLang="en-US" b="1" dirty="0"/>
              <a:t>全拼</a:t>
            </a:r>
            <a:r>
              <a:rPr lang="zh-CN" altLang="en-US" dirty="0"/>
              <a:t>）到汉字（</a:t>
            </a:r>
            <a:r>
              <a:rPr lang="zh-CN" altLang="en-US" b="1" dirty="0"/>
              <a:t>字符串</a:t>
            </a:r>
            <a:r>
              <a:rPr lang="zh-CN" altLang="en-US" dirty="0"/>
              <a:t>）内容的转换。</a:t>
            </a:r>
          </a:p>
        </p:txBody>
      </p:sp>
    </p:spTree>
    <p:extLst>
      <p:ext uri="{BB962C8B-B14F-4D97-AF65-F5344CB8AC3E}">
        <p14:creationId xmlns:p14="http://schemas.microsoft.com/office/powerpoint/2010/main" val="161218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输入与输出格式</a:t>
            </a:r>
            <a:endParaRPr lang="zh-CN" altLang="en-US" dirty="0">
              <a:cs typeface="+mj-cs"/>
            </a:endParaRPr>
          </a:p>
        </p:txBody>
      </p:sp>
      <p:sp>
        <p:nvSpPr>
          <p:cNvPr id="18433" name="内容占位符 1"/>
          <p:cNvSpPr>
            <a:spLocks noGrp="1"/>
          </p:cNvSpPr>
          <p:nvPr>
            <p:ph idx="1"/>
          </p:nvPr>
        </p:nvSpPr>
        <p:spPr/>
        <p:txBody>
          <a:bodyPr/>
          <a:lstStyle/>
          <a:p>
            <a:pPr eaLnBrk="1" hangingPunct="1"/>
            <a:r>
              <a:rPr lang="zh-CN" altLang="en-US" dirty="0"/>
              <a:t>输入</a:t>
            </a:r>
            <a:endParaRPr lang="en-US" altLang="zh-CN" dirty="0"/>
          </a:p>
          <a:p>
            <a:pPr lvl="1" eaLnBrk="1" hangingPunct="1"/>
            <a:r>
              <a:rPr lang="zh-CN" altLang="en-US" dirty="0"/>
              <a:t>多个拼音串储存在指定的文本文件中（</a:t>
            </a:r>
            <a:r>
              <a:rPr lang="en" altLang="zh-CN" dirty="0" err="1"/>
              <a:t>input.txt</a:t>
            </a:r>
            <a:r>
              <a:rPr lang="zh-CN" altLang="en" dirty="0"/>
              <a:t>）</a:t>
            </a:r>
            <a:endParaRPr lang="en-US" altLang="zh-CN" dirty="0"/>
          </a:p>
          <a:p>
            <a:pPr lvl="1" eaLnBrk="1" hangingPunct="1"/>
            <a:r>
              <a:rPr lang="zh-CN" altLang="en-US" dirty="0"/>
              <a:t>每个音之间用空格隔开，不含标点符号、阿拉伯数字和英文等非汉字内容</a:t>
            </a:r>
            <a:endParaRPr lang="en-US" altLang="zh-CN" dirty="0"/>
          </a:p>
          <a:p>
            <a:pPr lvl="1" eaLnBrk="1" hangingPunct="1"/>
            <a:r>
              <a:rPr lang="zh-CN" altLang="en-US" dirty="0"/>
              <a:t>一行为一句（或一个短语）的拼音串，末尾没有标点符号</a:t>
            </a:r>
            <a:endParaRPr lang="en-US" altLang="zh-CN" dirty="0"/>
          </a:p>
        </p:txBody>
      </p:sp>
      <p:pic>
        <p:nvPicPr>
          <p:cNvPr id="2" name="图片 1">
            <a:extLst>
              <a:ext uri="{FF2B5EF4-FFF2-40B4-BE49-F238E27FC236}">
                <a16:creationId xmlns:a16="http://schemas.microsoft.com/office/drawing/2014/main" id="{DFCC0A32-FE6C-4148-B2DA-F7A1AC35C5EA}"/>
              </a:ext>
            </a:extLst>
          </p:cNvPr>
          <p:cNvPicPr>
            <a:picLocks noChangeAspect="1"/>
          </p:cNvPicPr>
          <p:nvPr/>
        </p:nvPicPr>
        <p:blipFill>
          <a:blip r:embed="rId3"/>
          <a:stretch>
            <a:fillRect/>
          </a:stretch>
        </p:blipFill>
        <p:spPr>
          <a:xfrm>
            <a:off x="2194344" y="4624461"/>
            <a:ext cx="4755311" cy="160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输入与输出格式</a:t>
            </a:r>
          </a:p>
        </p:txBody>
      </p:sp>
      <p:sp>
        <p:nvSpPr>
          <p:cNvPr id="18433" name="内容占位符 1"/>
          <p:cNvSpPr>
            <a:spLocks noGrp="1"/>
          </p:cNvSpPr>
          <p:nvPr>
            <p:ph idx="1"/>
          </p:nvPr>
        </p:nvSpPr>
        <p:spPr/>
        <p:txBody>
          <a:bodyPr/>
          <a:lstStyle/>
          <a:p>
            <a:pPr eaLnBrk="1" hangingPunct="1"/>
            <a:r>
              <a:rPr lang="zh-CN" altLang="en-US" dirty="0"/>
              <a:t>输出</a:t>
            </a:r>
            <a:endParaRPr lang="en-US" altLang="zh-CN" dirty="0"/>
          </a:p>
          <a:p>
            <a:pPr lvl="1" eaLnBrk="1" hangingPunct="1"/>
            <a:r>
              <a:rPr lang="zh-CN" altLang="en-US" dirty="0"/>
              <a:t>转换后的汉字串，储存在指定的文本文件中（</a:t>
            </a:r>
            <a:r>
              <a:rPr lang="en" altLang="zh-CN" dirty="0" err="1"/>
              <a:t>output.txt</a:t>
            </a:r>
            <a:r>
              <a:rPr lang="zh-CN" altLang="en" dirty="0"/>
              <a:t>）</a:t>
            </a:r>
            <a:endParaRPr lang="en-US" altLang="zh-CN" dirty="0"/>
          </a:p>
          <a:p>
            <a:pPr lvl="1" eaLnBrk="1" hangingPunct="1"/>
            <a:r>
              <a:rPr lang="zh-CN" altLang="en-US" dirty="0"/>
              <a:t>汉字间没有空格，一行为对应的汉字串，末尾不加标点符号</a:t>
            </a:r>
            <a:endParaRPr lang="en-US" altLang="zh-CN" dirty="0"/>
          </a:p>
        </p:txBody>
      </p:sp>
      <p:pic>
        <p:nvPicPr>
          <p:cNvPr id="4" name="图片 3">
            <a:extLst>
              <a:ext uri="{FF2B5EF4-FFF2-40B4-BE49-F238E27FC236}">
                <a16:creationId xmlns:a16="http://schemas.microsoft.com/office/drawing/2014/main" id="{FACDA3BC-0E32-4C48-B6B3-6AF46BBEF538}"/>
              </a:ext>
            </a:extLst>
          </p:cNvPr>
          <p:cNvPicPr>
            <a:picLocks noChangeAspect="1"/>
          </p:cNvPicPr>
          <p:nvPr/>
        </p:nvPicPr>
        <p:blipFill>
          <a:blip r:embed="rId3"/>
          <a:stretch>
            <a:fillRect/>
          </a:stretch>
        </p:blipFill>
        <p:spPr>
          <a:xfrm>
            <a:off x="2331371" y="4189036"/>
            <a:ext cx="4481258" cy="1828800"/>
          </a:xfrm>
          <a:prstGeom prst="rect">
            <a:avLst/>
          </a:prstGeom>
        </p:spPr>
      </p:pic>
    </p:spTree>
    <p:extLst>
      <p:ext uri="{BB962C8B-B14F-4D97-AF65-F5344CB8AC3E}">
        <p14:creationId xmlns:p14="http://schemas.microsoft.com/office/powerpoint/2010/main" val="417178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训练语料及范围</a:t>
            </a:r>
            <a:endParaRPr lang="zh-CN" altLang="en-US" dirty="0">
              <a:cs typeface="+mj-cs"/>
            </a:endParaRPr>
          </a:p>
        </p:txBody>
      </p:sp>
      <p:sp>
        <p:nvSpPr>
          <p:cNvPr id="22529" name="内容占位符 1"/>
          <p:cNvSpPr>
            <a:spLocks noGrp="1"/>
          </p:cNvSpPr>
          <p:nvPr>
            <p:ph idx="1"/>
          </p:nvPr>
        </p:nvSpPr>
        <p:spPr>
          <a:xfrm>
            <a:off x="917322" y="2667000"/>
            <a:ext cx="7309355" cy="3101983"/>
          </a:xfrm>
        </p:spPr>
        <p:txBody>
          <a:bodyPr/>
          <a:lstStyle/>
          <a:p>
            <a:pPr eaLnBrk="1" hangingPunct="1"/>
            <a:r>
              <a:rPr lang="zh-CN" altLang="en-US" dirty="0"/>
              <a:t>汉字范围</a:t>
            </a:r>
            <a:endParaRPr lang="en-US" altLang="zh-CN" dirty="0"/>
          </a:p>
          <a:p>
            <a:pPr lvl="1" eaLnBrk="1" hangingPunct="1"/>
            <a:r>
              <a:rPr lang="zh-CN" altLang="en-US" dirty="0"/>
              <a:t>转换的汉字范围为国标一二级汉字，共 </a:t>
            </a:r>
            <a:r>
              <a:rPr lang="en-US" altLang="zh-CN" dirty="0"/>
              <a:t>6763 </a:t>
            </a:r>
            <a:r>
              <a:rPr lang="zh-CN" altLang="en-US" dirty="0"/>
              <a:t>个，以文本文件的形式提供。</a:t>
            </a:r>
            <a:endParaRPr lang="en-US" altLang="zh-CN" dirty="0"/>
          </a:p>
          <a:p>
            <a:pPr lvl="1" eaLnBrk="1" hangingPunct="1"/>
            <a:r>
              <a:rPr lang="zh-CN" altLang="en-US" dirty="0"/>
              <a:t>训练语料中在该范围之外的汉字可一律不处理（忽略或标注为固定</a:t>
            </a:r>
            <a:r>
              <a:rPr lang="en-US" altLang="zh-CN" dirty="0"/>
              <a:t>token</a:t>
            </a:r>
            <a:r>
              <a:rPr lang="zh-CN" altLang="en-US" dirty="0"/>
              <a:t>均可），测试语料中保证均为该范围内的汉字。</a:t>
            </a:r>
            <a:endParaRPr lang="en-US" altLang="zh-CN" dirty="0"/>
          </a:p>
        </p:txBody>
      </p:sp>
      <p:sp>
        <p:nvSpPr>
          <p:cNvPr id="2" name="内容占位符 1">
            <a:extLst>
              <a:ext uri="{FF2B5EF4-FFF2-40B4-BE49-F238E27FC236}">
                <a16:creationId xmlns:a16="http://schemas.microsoft.com/office/drawing/2014/main" id="{BE2360CE-F3ED-FBB6-6342-713C20BF621C}"/>
              </a:ext>
            </a:extLst>
          </p:cNvPr>
          <p:cNvSpPr txBox="1">
            <a:spLocks/>
          </p:cNvSpPr>
          <p:nvPr/>
        </p:nvSpPr>
        <p:spPr>
          <a:xfrm>
            <a:off x="838199" y="4217991"/>
            <a:ext cx="7467600" cy="24685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b="1" dirty="0"/>
              <a:t>训练语料</a:t>
            </a:r>
            <a:endParaRPr lang="en-US" altLang="zh-CN" b="1" dirty="0"/>
          </a:p>
          <a:p>
            <a:pPr lvl="1"/>
            <a:r>
              <a:rPr lang="en-US" altLang="zh-CN" dirty="0"/>
              <a:t>【</a:t>
            </a:r>
            <a:r>
              <a:rPr lang="zh-CN" altLang="en-US" dirty="0"/>
              <a:t>必做</a:t>
            </a:r>
            <a:r>
              <a:rPr lang="en-US" altLang="zh-CN" dirty="0"/>
              <a:t>】</a:t>
            </a:r>
            <a:r>
              <a:rPr lang="zh-CN" altLang="en-US" dirty="0"/>
              <a:t>新浪新闻</a:t>
            </a:r>
            <a:r>
              <a:rPr lang="en-US" altLang="zh-CN" dirty="0"/>
              <a:t>2016</a:t>
            </a:r>
            <a:r>
              <a:rPr lang="zh-CN" altLang="en-US" dirty="0"/>
              <a:t>年的新闻语料库（见附件 语料库</a:t>
            </a:r>
            <a:r>
              <a:rPr lang="en-US" altLang="zh-CN" dirty="0"/>
              <a:t>/</a:t>
            </a:r>
            <a:r>
              <a:rPr lang="en-US" altLang="zh-CN" dirty="0" err="1"/>
              <a:t>sina_news_gbk</a:t>
            </a:r>
            <a:r>
              <a:rPr lang="zh-CN" altLang="en-US" dirty="0"/>
              <a:t>）；</a:t>
            </a:r>
          </a:p>
          <a:p>
            <a:pPr lvl="1"/>
            <a:r>
              <a:rPr lang="en-US" altLang="zh-CN" dirty="0"/>
              <a:t>【</a:t>
            </a:r>
            <a:r>
              <a:rPr lang="zh-CN" altLang="en-US" dirty="0"/>
              <a:t>选做</a:t>
            </a:r>
            <a:r>
              <a:rPr lang="en-US" altLang="zh-CN" dirty="0"/>
              <a:t>】</a:t>
            </a:r>
            <a:r>
              <a:rPr lang="zh-CN" altLang="en-US" dirty="0"/>
              <a:t>微博情绪分类技术评测（</a:t>
            </a:r>
            <a:r>
              <a:rPr lang="en-US" altLang="zh-CN" dirty="0"/>
              <a:t>SMP2020-EWECT</a:t>
            </a:r>
            <a:r>
              <a:rPr lang="zh-CN" altLang="en-US" dirty="0"/>
              <a:t>）中通用训练集的微博语料库 </a:t>
            </a:r>
            <a:r>
              <a:rPr lang="en-US" altLang="zh-CN" dirty="0"/>
              <a:t>(</a:t>
            </a:r>
            <a:r>
              <a:rPr lang="zh-CN" altLang="en-US" dirty="0"/>
              <a:t>见附件 语料库</a:t>
            </a:r>
            <a:r>
              <a:rPr lang="en-US" altLang="zh-CN" dirty="0"/>
              <a:t>/</a:t>
            </a:r>
            <a:r>
              <a:rPr lang="en" altLang="zh-CN" dirty="0"/>
              <a:t>SMP2020</a:t>
            </a:r>
            <a:r>
              <a:rPr lang="en-US" altLang="zh-CN" dirty="0"/>
              <a:t>)</a:t>
            </a:r>
            <a:r>
              <a:rPr lang="zh-CN" altLang="en-US" dirty="0"/>
              <a:t>；</a:t>
            </a:r>
            <a:r>
              <a:rPr lang="zh-CN" altLang="en" dirty="0"/>
              <a:t> </a:t>
            </a:r>
            <a:endParaRPr lang="en-US" altLang="zh-CN" dirty="0"/>
          </a:p>
          <a:p>
            <a:pPr lvl="1"/>
            <a:r>
              <a:rPr lang="en-US" altLang="zh-CN" dirty="0"/>
              <a:t>【</a:t>
            </a:r>
            <a:r>
              <a:rPr lang="zh-CN" altLang="en-US" dirty="0"/>
              <a:t>选做</a:t>
            </a:r>
            <a:r>
              <a:rPr lang="en-US" altLang="zh-CN" dirty="0"/>
              <a:t>】</a:t>
            </a:r>
            <a:r>
              <a:rPr lang="zh-CN" altLang="en-US" dirty="0"/>
              <a:t>在</a:t>
            </a:r>
            <a:r>
              <a:rPr lang="en-US" altLang="zh-CN" dirty="0"/>
              <a:t>GitHub</a:t>
            </a:r>
            <a:r>
              <a:rPr lang="zh-CN" altLang="en-US" dirty="0"/>
              <a:t>项目</a:t>
            </a:r>
            <a:r>
              <a:rPr lang="en-US" altLang="zh-CN" dirty="0" err="1"/>
              <a:t>nlp_chinese_corpus</a:t>
            </a:r>
            <a:r>
              <a:rPr lang="zh-CN" altLang="en-US" dirty="0"/>
              <a:t>中选择一个语料库：</a:t>
            </a:r>
            <a:r>
              <a:rPr lang="en-US" altLang="zh-CN" dirty="0"/>
              <a:t>https://</a:t>
            </a:r>
            <a:r>
              <a:rPr lang="en-US" altLang="zh-CN" dirty="0" err="1"/>
              <a:t>github.com</a:t>
            </a:r>
            <a:r>
              <a:rPr lang="en-US" altLang="zh-CN" dirty="0"/>
              <a:t>/</a:t>
            </a:r>
            <a:r>
              <a:rPr lang="en-US" altLang="zh-CN" dirty="0" err="1"/>
              <a:t>brightmart</a:t>
            </a:r>
            <a:r>
              <a:rPr lang="en-US" altLang="zh-CN" dirty="0"/>
              <a:t>/</a:t>
            </a:r>
            <a:r>
              <a:rPr lang="en-US" altLang="zh-CN" dirty="0" err="1"/>
              <a:t>nlp_chinese_corpus</a:t>
            </a:r>
            <a:r>
              <a:rPr lang="en-US" altLang="zh-CN" dirty="0"/>
              <a:t> </a:t>
            </a:r>
            <a:endParaRPr lang="zh-CN" altLang="en-US" dirty="0"/>
          </a:p>
          <a:p>
            <a:pPr lvl="1"/>
            <a:r>
              <a:rPr lang="en-US" altLang="zh-CN" dirty="0"/>
              <a:t>【</a:t>
            </a:r>
            <a:r>
              <a:rPr lang="zh-CN" altLang="en-US" dirty="0"/>
              <a:t>选做</a:t>
            </a:r>
            <a:r>
              <a:rPr lang="en-US" altLang="zh-CN" dirty="0"/>
              <a:t>】</a:t>
            </a:r>
            <a:r>
              <a:rPr lang="zh-CN" altLang="en-US" dirty="0"/>
              <a:t>自己寻找其他中文语料资源。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评价指标</a:t>
            </a:r>
          </a:p>
        </p:txBody>
      </p:sp>
      <p:sp>
        <p:nvSpPr>
          <p:cNvPr id="22529" name="内容占位符 1"/>
          <p:cNvSpPr>
            <a:spLocks noGrp="1"/>
          </p:cNvSpPr>
          <p:nvPr>
            <p:ph idx="1"/>
          </p:nvPr>
        </p:nvSpPr>
        <p:spPr>
          <a:xfrm>
            <a:off x="917322" y="2667000"/>
            <a:ext cx="7309355" cy="3101983"/>
          </a:xfrm>
        </p:spPr>
        <p:txBody>
          <a:bodyPr>
            <a:normAutofit fontScale="92500" lnSpcReduction="10000"/>
          </a:bodyPr>
          <a:lstStyle/>
          <a:p>
            <a:pPr marL="6350" indent="260350">
              <a:lnSpc>
                <a:spcPct val="107000"/>
              </a:lnSpc>
              <a:spcAft>
                <a:spcPts val="365"/>
              </a:spcAft>
            </a:pPr>
            <a:r>
              <a:rPr lang="zh-CN" altLang="zh-CN" sz="1800" kern="100" dirty="0">
                <a:solidFill>
                  <a:srgbClr val="000000"/>
                </a:solidFill>
                <a:effectLst/>
                <a:latin typeface="+mn-ea"/>
                <a:cs typeface="DengXian" panose="02010600030101010101" pitchFamily="2" charset="-122"/>
              </a:rPr>
              <a:t>提供用于自测拼音输入法效果的语料文件（见附件 测试语料），包含两个文件，input.txt为输入的拼音，std_output.txt为标准输出结果，共500个短语</a:t>
            </a:r>
            <a:r>
              <a:rPr lang="en-US" altLang="zh-CN" kern="100" dirty="0">
                <a:solidFill>
                  <a:srgbClr val="000000"/>
                </a:solidFill>
                <a:latin typeface="+mn-ea"/>
                <a:cs typeface="DengXian" panose="02010600030101010101" pitchFamily="2" charset="-122"/>
              </a:rPr>
              <a:t>/</a:t>
            </a:r>
            <a:r>
              <a:rPr lang="zh-CN" altLang="zh-CN" sz="1800" kern="100" dirty="0">
                <a:solidFill>
                  <a:srgbClr val="000000"/>
                </a:solidFill>
                <a:effectLst/>
                <a:latin typeface="+mn-ea"/>
                <a:cs typeface="DengXian" panose="02010600030101010101" pitchFamily="2" charset="-122"/>
              </a:rPr>
              <a:t>句子。</a:t>
            </a:r>
          </a:p>
          <a:p>
            <a:pPr marL="6350" indent="260350">
              <a:lnSpc>
                <a:spcPct val="107000"/>
              </a:lnSpc>
              <a:spcAft>
                <a:spcPts val="365"/>
              </a:spcAft>
            </a:pPr>
            <a:r>
              <a:rPr lang="zh-CN" altLang="zh-CN" sz="1800" kern="100" dirty="0">
                <a:solidFill>
                  <a:srgbClr val="000000"/>
                </a:solidFill>
                <a:effectLst/>
                <a:latin typeface="+mn-ea"/>
                <a:cs typeface="DengXian" panose="02010600030101010101" pitchFamily="2" charset="-122"/>
              </a:rPr>
              <a:t>需要汇报在测试语料上的</a:t>
            </a:r>
            <a:r>
              <a:rPr lang="zh-CN" altLang="zh-CN" sz="1800" b="1" kern="100" dirty="0">
                <a:solidFill>
                  <a:srgbClr val="000000"/>
                </a:solidFill>
                <a:effectLst/>
                <a:latin typeface="+mn-ea"/>
                <a:cs typeface="DengXian" panose="02010600030101010101" pitchFamily="2" charset="-122"/>
              </a:rPr>
              <a:t>字准确率</a:t>
            </a:r>
            <a:r>
              <a:rPr lang="zh-CN" altLang="zh-CN" sz="1800" kern="100" dirty="0">
                <a:solidFill>
                  <a:srgbClr val="000000"/>
                </a:solidFill>
                <a:effectLst/>
                <a:latin typeface="+mn-ea"/>
                <a:cs typeface="DengXian" panose="02010600030101010101" pitchFamily="2" charset="-122"/>
              </a:rPr>
              <a:t>和</a:t>
            </a:r>
            <a:r>
              <a:rPr lang="zh-CN" altLang="zh-CN" sz="1800" b="1" kern="100" dirty="0">
                <a:solidFill>
                  <a:srgbClr val="000000"/>
                </a:solidFill>
                <a:effectLst/>
                <a:latin typeface="+mn-ea"/>
                <a:cs typeface="DengXian" panose="02010600030101010101" pitchFamily="2" charset="-122"/>
              </a:rPr>
              <a:t>句准确率</a:t>
            </a:r>
            <a:endParaRPr lang="en-US" altLang="zh-CN" sz="1800" b="1" kern="100" dirty="0">
              <a:solidFill>
                <a:srgbClr val="000000"/>
              </a:solidFill>
              <a:effectLst/>
              <a:latin typeface="+mn-ea"/>
              <a:cs typeface="DengXian" panose="02010600030101010101" pitchFamily="2" charset="-122"/>
            </a:endParaRPr>
          </a:p>
          <a:p>
            <a:pPr marL="6350" indent="260350">
              <a:lnSpc>
                <a:spcPct val="107000"/>
              </a:lnSpc>
              <a:spcAft>
                <a:spcPts val="365"/>
              </a:spcAft>
            </a:pPr>
            <a:r>
              <a:rPr lang="zh-CN" altLang="zh-CN" sz="1800" kern="100" dirty="0">
                <a:solidFill>
                  <a:srgbClr val="000000"/>
                </a:solidFill>
                <a:effectLst/>
                <a:latin typeface="+mn-ea"/>
                <a:cs typeface="DengXian" panose="02010600030101010101" pitchFamily="2" charset="-122"/>
              </a:rPr>
              <a:t>也可探究和讨论其他合理的评价指标。</a:t>
            </a:r>
            <a:endParaRPr lang="en-US" altLang="zh-CN" sz="1800" kern="100" dirty="0">
              <a:solidFill>
                <a:srgbClr val="000000"/>
              </a:solidFill>
              <a:effectLst/>
              <a:latin typeface="+mn-ea"/>
              <a:cs typeface="DengXian" panose="02010600030101010101" pitchFamily="2" charset="-122"/>
            </a:endParaRPr>
          </a:p>
          <a:p>
            <a:pPr marL="6350" indent="260350">
              <a:lnSpc>
                <a:spcPct val="107000"/>
              </a:lnSpc>
              <a:spcAft>
                <a:spcPts val="365"/>
              </a:spcAft>
            </a:pPr>
            <a:endParaRPr lang="zh-CN" altLang="zh-CN" sz="1800" kern="100" dirty="0">
              <a:solidFill>
                <a:srgbClr val="000000"/>
              </a:solidFill>
              <a:effectLst/>
              <a:latin typeface="+mn-ea"/>
              <a:cs typeface="DengXian" panose="02010600030101010101" pitchFamily="2" charset="-122"/>
            </a:endParaRPr>
          </a:p>
          <a:p>
            <a:pPr marL="269240" indent="0">
              <a:spcAft>
                <a:spcPts val="365"/>
              </a:spcAft>
              <a:buNone/>
            </a:pPr>
            <a:r>
              <a:rPr lang="zh-CN" altLang="zh-CN" sz="1200" kern="100" dirty="0">
                <a:solidFill>
                  <a:srgbClr val="000000"/>
                </a:solidFill>
                <a:effectLst/>
                <a:latin typeface="+mn-ea"/>
                <a:cs typeface="DengXian" panose="02010600030101010101" pitchFamily="2" charset="-122"/>
              </a:rPr>
              <a:t>注：1. 该样例集合包括以前选课同学众包的句子和助教提供的句子，可能存在错误，仅供参考，欢迎纠错。</a:t>
            </a:r>
            <a:endParaRPr lang="en-US" altLang="zh-CN" sz="1200" kern="100" dirty="0">
              <a:solidFill>
                <a:srgbClr val="000000"/>
              </a:solidFill>
              <a:effectLst/>
              <a:latin typeface="+mn-ea"/>
              <a:cs typeface="DengXian" panose="02010600030101010101" pitchFamily="2" charset="-122"/>
            </a:endParaRPr>
          </a:p>
          <a:p>
            <a:pPr marL="269240" indent="0">
              <a:spcAft>
                <a:spcPts val="365"/>
              </a:spcAft>
              <a:buNone/>
            </a:pPr>
            <a:r>
              <a:rPr lang="zh-CN" altLang="zh-CN" sz="1200" kern="100" dirty="0">
                <a:solidFill>
                  <a:srgbClr val="000000"/>
                </a:solidFill>
                <a:effectLst/>
                <a:latin typeface="+mn-ea"/>
                <a:cs typeface="DengXian" panose="02010600030101010101" pitchFamily="2" charset="-122"/>
              </a:rPr>
              <a:t>2. 在本测试集上，无需在追求过高准确率上花费过多精力，本作业主要关注大家使用的方法与讨论，且助教处有其他测试集可验证模型效果。</a:t>
            </a:r>
          </a:p>
        </p:txBody>
      </p:sp>
    </p:spTree>
    <p:extLst>
      <p:ext uri="{BB962C8B-B14F-4D97-AF65-F5344CB8AC3E}">
        <p14:creationId xmlns:p14="http://schemas.microsoft.com/office/powerpoint/2010/main" val="234679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验收要求</a:t>
            </a:r>
            <a:endParaRPr lang="zh-CN" altLang="en-US" dirty="0">
              <a:cs typeface="+mj-cs"/>
            </a:endParaRPr>
          </a:p>
        </p:txBody>
      </p:sp>
      <p:sp>
        <p:nvSpPr>
          <p:cNvPr id="22529" name="内容占位符 1"/>
          <p:cNvSpPr>
            <a:spLocks noGrp="1"/>
          </p:cNvSpPr>
          <p:nvPr>
            <p:ph idx="1"/>
          </p:nvPr>
        </p:nvSpPr>
        <p:spPr>
          <a:xfrm>
            <a:off x="914401" y="2590800"/>
            <a:ext cx="6934200" cy="4038600"/>
          </a:xfrm>
        </p:spPr>
        <p:txBody>
          <a:bodyPr>
            <a:normAutofit lnSpcReduction="10000"/>
          </a:bodyPr>
          <a:lstStyle/>
          <a:p>
            <a:pPr eaLnBrk="1" hangingPunct="1"/>
            <a:r>
              <a:rPr lang="zh-CN" altLang="en-US" b="1" dirty="0"/>
              <a:t>基本要求</a:t>
            </a:r>
            <a:endParaRPr lang="en-US" altLang="zh-CN" b="1" dirty="0"/>
          </a:p>
          <a:p>
            <a:pPr lvl="1" eaLnBrk="1" hangingPunct="1"/>
            <a:r>
              <a:rPr lang="zh-CN" altLang="en-US" dirty="0"/>
              <a:t>使用基于字的二元模型，实现一个拼音到汉字的转换程序</a:t>
            </a:r>
            <a:endParaRPr lang="en-US" altLang="zh-CN" dirty="0"/>
          </a:p>
          <a:p>
            <a:pPr lvl="1" eaLnBrk="1" hangingPunct="1"/>
            <a:r>
              <a:rPr lang="zh-CN" altLang="en-US" dirty="0"/>
              <a:t>支持命令行形式提供输入文件名和输出文件名并运行程序</a:t>
            </a:r>
            <a:endParaRPr lang="en-US" altLang="zh-CN" dirty="0"/>
          </a:p>
          <a:p>
            <a:pPr lvl="2"/>
            <a:r>
              <a:rPr lang="zh-CN" altLang="en-US" dirty="0"/>
              <a:t>例</a:t>
            </a:r>
            <a:r>
              <a:rPr lang="en-US" altLang="zh-CN" dirty="0"/>
              <a:t>1</a:t>
            </a:r>
            <a:r>
              <a:rPr lang="zh-CN" altLang="en-US" dirty="0"/>
              <a:t>： </a:t>
            </a:r>
            <a:r>
              <a:rPr lang="en" altLang="zh-CN" dirty="0"/>
              <a:t>pinyin ../data/</a:t>
            </a:r>
            <a:r>
              <a:rPr lang="en" altLang="zh-CN" dirty="0" err="1"/>
              <a:t>input.txt</a:t>
            </a:r>
            <a:r>
              <a:rPr lang="en" altLang="zh-CN" dirty="0"/>
              <a:t> ../data/</a:t>
            </a:r>
            <a:r>
              <a:rPr lang="en" altLang="zh-CN" dirty="0" err="1"/>
              <a:t>output.txt</a:t>
            </a:r>
            <a:endParaRPr lang="en" altLang="zh-CN" dirty="0"/>
          </a:p>
          <a:p>
            <a:pPr lvl="2"/>
            <a:r>
              <a:rPr lang="zh-CN" altLang="en-US" dirty="0"/>
              <a:t>例</a:t>
            </a:r>
            <a:r>
              <a:rPr lang="en-US" altLang="zh-CN" dirty="0"/>
              <a:t>2</a:t>
            </a:r>
            <a:r>
              <a:rPr lang="zh-CN" altLang="en-US" dirty="0"/>
              <a:t>：</a:t>
            </a:r>
            <a:r>
              <a:rPr lang="en-US" altLang="zh-CN" dirty="0"/>
              <a:t>python</a:t>
            </a:r>
            <a:r>
              <a:rPr lang="zh-CN" altLang="en-US" dirty="0"/>
              <a:t> </a:t>
            </a:r>
            <a:r>
              <a:rPr lang="en-US" altLang="zh-CN" dirty="0" err="1"/>
              <a:t>pinyin.py</a:t>
            </a:r>
            <a:r>
              <a:rPr lang="zh-CN" altLang="en-US" dirty="0"/>
              <a:t> </a:t>
            </a:r>
            <a:r>
              <a:rPr lang="en-US" altLang="zh-CN" dirty="0"/>
              <a:t>../data/</a:t>
            </a:r>
            <a:r>
              <a:rPr lang="en-US" altLang="zh-CN" dirty="0" err="1"/>
              <a:t>input.txt</a:t>
            </a:r>
            <a:r>
              <a:rPr lang="zh-CN" altLang="en-US" dirty="0"/>
              <a:t> </a:t>
            </a:r>
            <a:r>
              <a:rPr lang="en-US" altLang="zh-CN" dirty="0"/>
              <a:t>../data/</a:t>
            </a:r>
            <a:r>
              <a:rPr lang="en-US" altLang="zh-CN" dirty="0" err="1"/>
              <a:t>output.txt</a:t>
            </a:r>
            <a:endParaRPr lang="en-US" altLang="zh-CN" dirty="0"/>
          </a:p>
          <a:p>
            <a:pPr lvl="1" eaLnBrk="1" hangingPunct="1"/>
            <a:r>
              <a:rPr lang="zh-CN" altLang="en-US" dirty="0"/>
              <a:t>完成实验报告</a:t>
            </a:r>
            <a:endParaRPr lang="en" altLang="zh-CN" dirty="0"/>
          </a:p>
          <a:p>
            <a:pPr eaLnBrk="1" hangingPunct="1"/>
            <a:r>
              <a:rPr lang="zh-CN" altLang="en-US" b="1" dirty="0"/>
              <a:t>选做内容</a:t>
            </a:r>
            <a:endParaRPr lang="en-US" altLang="zh-CN" b="1" dirty="0"/>
          </a:p>
          <a:p>
            <a:pPr lvl="1" eaLnBrk="1" hangingPunct="1"/>
            <a:r>
              <a:rPr lang="zh-CN" altLang="en-US" dirty="0"/>
              <a:t>实现基于字的三元、四元模型，实现拼音到汉字的转换</a:t>
            </a:r>
            <a:endParaRPr lang="en-US" altLang="zh-CN" dirty="0"/>
          </a:p>
          <a:p>
            <a:pPr lvl="1" eaLnBrk="1" hangingPunct="1"/>
            <a:r>
              <a:rPr lang="zh-CN" altLang="en-US" dirty="0"/>
              <a:t>实现基于词的二元、三元模型，实现拼音到汉字的转换</a:t>
            </a:r>
            <a:endParaRPr lang="en-US" altLang="zh-CN" dirty="0"/>
          </a:p>
          <a:p>
            <a:pPr lvl="1" eaLnBrk="1" hangingPunct="1"/>
            <a:r>
              <a:rPr lang="zh-CN" altLang="en-US" dirty="0"/>
              <a:t>对不同的模型、语料库、模型参数、评价指标进行实验分析</a:t>
            </a:r>
            <a:endParaRPr lang="en-US" altLang="zh-CN" dirty="0"/>
          </a:p>
          <a:p>
            <a:pPr lvl="1" eaLnBrk="1" hangingPunct="1"/>
            <a:r>
              <a:rPr lang="zh-CN" altLang="en-US" dirty="0"/>
              <a:t>尝试其他类型的模型</a:t>
            </a:r>
            <a:endParaRPr lang="en-US" altLang="zh-CN" dirty="0"/>
          </a:p>
        </p:txBody>
      </p:sp>
    </p:spTree>
    <p:extLst>
      <p:ext uri="{BB962C8B-B14F-4D97-AF65-F5344CB8AC3E}">
        <p14:creationId xmlns:p14="http://schemas.microsoft.com/office/powerpoint/2010/main" val="490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作业文件</a:t>
            </a:r>
            <a:endParaRPr lang="zh-CN" altLang="en-US" dirty="0">
              <a:cs typeface="+mj-cs"/>
            </a:endParaRPr>
          </a:p>
        </p:txBody>
      </p:sp>
      <p:sp>
        <p:nvSpPr>
          <p:cNvPr id="22529" name="内容占位符 1"/>
          <p:cNvSpPr>
            <a:spLocks noGrp="1"/>
          </p:cNvSpPr>
          <p:nvPr>
            <p:ph idx="1"/>
          </p:nvPr>
        </p:nvSpPr>
        <p:spPr>
          <a:xfrm>
            <a:off x="1143000" y="2441608"/>
            <a:ext cx="7543800" cy="4525962"/>
          </a:xfrm>
        </p:spPr>
        <p:txBody>
          <a:bodyPr/>
          <a:lstStyle/>
          <a:p>
            <a:pPr eaLnBrk="1" hangingPunct="1"/>
            <a:r>
              <a:rPr lang="zh-CN" altLang="en-US" dirty="0"/>
              <a:t>提供作业文件列表：</a:t>
            </a:r>
            <a:endParaRPr lang="en-US" altLang="zh-CN" dirty="0"/>
          </a:p>
          <a:p>
            <a:pPr lvl="1" eaLnBrk="1" hangingPunct="1"/>
            <a:r>
              <a:rPr lang="zh-CN" altLang="en-US" b="1" dirty="0">
                <a:solidFill>
                  <a:srgbClr val="FF0000"/>
                </a:solidFill>
              </a:rPr>
              <a:t>拼音输入法作业</a:t>
            </a:r>
            <a:r>
              <a:rPr lang="en-US" altLang="zh-CN" b="1" dirty="0">
                <a:solidFill>
                  <a:srgbClr val="FF0000"/>
                </a:solidFill>
              </a:rPr>
              <a:t>-2023</a:t>
            </a:r>
            <a:r>
              <a:rPr lang="zh-CN" altLang="en-US" b="1" dirty="0">
                <a:solidFill>
                  <a:srgbClr val="FF0000"/>
                </a:solidFill>
              </a:rPr>
              <a:t>春</a:t>
            </a:r>
            <a:r>
              <a:rPr lang="en-US" altLang="zh-CN" b="1" dirty="0">
                <a:solidFill>
                  <a:srgbClr val="FF0000"/>
                </a:solidFill>
              </a:rPr>
              <a:t>.pdf</a:t>
            </a:r>
            <a:r>
              <a:rPr lang="en-US" altLang="zh-CN" dirty="0">
                <a:solidFill>
                  <a:srgbClr val="FF0000"/>
                </a:solidFill>
              </a:rPr>
              <a:t>:</a:t>
            </a:r>
            <a:r>
              <a:rPr lang="zh-CN" altLang="en-US" dirty="0">
                <a:solidFill>
                  <a:srgbClr val="FF0000"/>
                </a:solidFill>
              </a:rPr>
              <a:t> 作业说明（包含实验报告的格式要求）</a:t>
            </a:r>
            <a:endParaRPr lang="en-US" altLang="zh-CN" dirty="0">
              <a:solidFill>
                <a:srgbClr val="FF0000"/>
              </a:solidFill>
            </a:endParaRPr>
          </a:p>
          <a:p>
            <a:pPr lvl="1" eaLnBrk="1" hangingPunct="1"/>
            <a:r>
              <a:rPr lang="zh-CN" altLang="en-US" b="1" dirty="0"/>
              <a:t>拼音汉字表</a:t>
            </a:r>
            <a:r>
              <a:rPr lang="zh-CN" altLang="en-US" dirty="0"/>
              <a:t>：一二级汉字表及对应的拼音</a:t>
            </a:r>
            <a:endParaRPr lang="en-US" altLang="zh-CN" dirty="0"/>
          </a:p>
          <a:p>
            <a:pPr lvl="1"/>
            <a:r>
              <a:rPr lang="zh-CN" altLang="en-US" b="1" dirty="0"/>
              <a:t>语料库</a:t>
            </a:r>
            <a:r>
              <a:rPr lang="zh-CN" altLang="en-US" dirty="0"/>
              <a:t>：</a:t>
            </a:r>
            <a:r>
              <a:rPr lang="en-US" altLang="zh-CN" dirty="0" err="1"/>
              <a:t>gbk</a:t>
            </a:r>
            <a:r>
              <a:rPr lang="zh-CN" altLang="en-US" dirty="0"/>
              <a:t>编码的新浪新闻语料库；微博情绪分类技术评测（</a:t>
            </a:r>
            <a:r>
              <a:rPr lang="en" altLang="zh-CN" dirty="0"/>
              <a:t>SMP2020-EWECT</a:t>
            </a:r>
            <a:r>
              <a:rPr lang="zh-CN" altLang="en" dirty="0"/>
              <a:t>）</a:t>
            </a:r>
            <a:r>
              <a:rPr lang="zh-CN" altLang="en-US" dirty="0"/>
              <a:t>中通用训练集的微博语料库 。</a:t>
            </a:r>
            <a:endParaRPr lang="en-US" altLang="zh-CN" dirty="0"/>
          </a:p>
          <a:p>
            <a:pPr lvl="1" eaLnBrk="1" hangingPunct="1"/>
            <a:r>
              <a:rPr lang="zh-CN" altLang="en-US" b="1" dirty="0"/>
              <a:t>输入输出格式样例</a:t>
            </a:r>
            <a:endParaRPr lang="en-US" altLang="zh-CN" dirty="0"/>
          </a:p>
          <a:p>
            <a:pPr lvl="1" eaLnBrk="1" hangingPunct="1"/>
            <a:r>
              <a:rPr lang="zh-CN" altLang="en-US" b="1" dirty="0"/>
              <a:t>测试样例</a:t>
            </a:r>
            <a:r>
              <a:rPr lang="zh-CN" altLang="en-US" dirty="0"/>
              <a:t>：用于自测拼音输入法效果的样例，共</a:t>
            </a:r>
            <a:r>
              <a:rPr lang="en-US" altLang="zh-CN" dirty="0"/>
              <a:t>500</a:t>
            </a:r>
            <a:r>
              <a:rPr lang="zh-CN" altLang="en-US" dirty="0"/>
              <a:t>个短语（句子）</a:t>
            </a:r>
            <a:endParaRPr lang="en-US" altLang="zh-CN" dirty="0"/>
          </a:p>
          <a:p>
            <a:pPr eaLnBrk="1" hangingPunct="1"/>
            <a:r>
              <a:rPr lang="zh-CN" altLang="en-US" dirty="0"/>
              <a:t>作业文件链接：</a:t>
            </a:r>
            <a:endParaRPr lang="en-US" altLang="zh-CN" dirty="0"/>
          </a:p>
          <a:p>
            <a:pPr marL="228600" lvl="1" indent="0">
              <a:buNone/>
            </a:pPr>
            <a:r>
              <a:rPr lang="en-US" altLang="zh-CN" sz="1400" dirty="0"/>
              <a:t>	</a:t>
            </a:r>
            <a:r>
              <a:rPr lang="zh-CN" altLang="en-US" sz="1400" dirty="0"/>
              <a:t> </a:t>
            </a:r>
            <a:r>
              <a:rPr lang="en" altLang="zh-CN" sz="1600" b="0" i="0" dirty="0">
                <a:solidFill>
                  <a:srgbClr val="212529"/>
                </a:solidFill>
                <a:effectLst/>
                <a:latin typeface="-apple-system"/>
                <a:hlinkClick r:id="rId3"/>
              </a:rPr>
              <a:t>https://cloud.tsinghua.edu.cn/d/906ed02eba1343569df3/</a:t>
            </a:r>
            <a:r>
              <a:rPr lang="zh-CN" altLang="en-US" sz="1600" b="0" i="0" dirty="0">
                <a:solidFill>
                  <a:srgbClr val="212529"/>
                </a:solidFill>
                <a:effectLst/>
                <a:latin typeface="-apple-system"/>
              </a:rPr>
              <a:t> </a:t>
            </a:r>
            <a:endParaRPr lang="en-US" altLang="zh-CN" sz="1400" dirty="0"/>
          </a:p>
          <a:p>
            <a:pPr marL="109537" indent="0" eaLnBrk="1" hangingPunct="1">
              <a:buNone/>
            </a:pPr>
            <a:r>
              <a:rPr lang="en-US" altLang="zh-CN" sz="3200" dirty="0"/>
              <a:t>	</a:t>
            </a:r>
            <a:endParaRPr lang="en-US" altLang="zh-CN" sz="2400" dirty="0"/>
          </a:p>
          <a:p>
            <a:pPr lvl="1" eaLnBrk="1" hangingPunct="1"/>
            <a:endParaRPr lang="zh-CN" altLang="en-US" sz="1800" dirty="0"/>
          </a:p>
        </p:txBody>
      </p:sp>
    </p:spTree>
    <p:extLst>
      <p:ext uri="{BB962C8B-B14F-4D97-AF65-F5344CB8AC3E}">
        <p14:creationId xmlns:p14="http://schemas.microsoft.com/office/powerpoint/2010/main" val="835597733"/>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{BFFA868A-0FE4-7646-8725-20D679AC5654}tf10001120</Template>
  <TotalTime>443</TotalTime>
  <Words>1122</Words>
  <Application>Microsoft Macintosh PowerPoint</Application>
  <PresentationFormat>全屏显示(4:3)</PresentationFormat>
  <Paragraphs>94</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华文中宋</vt:lpstr>
      <vt:lpstr>Arial</vt:lpstr>
      <vt:lpstr>Calibri</vt:lpstr>
      <vt:lpstr>Gill Sans MT</vt:lpstr>
      <vt:lpstr>Wingdings 3</vt:lpstr>
      <vt:lpstr>包裹</vt:lpstr>
      <vt:lpstr>人工智能大作业介绍</vt:lpstr>
      <vt:lpstr>拼音输入法介绍</vt:lpstr>
      <vt:lpstr>作业要求</vt:lpstr>
      <vt:lpstr>输入与输出格式</vt:lpstr>
      <vt:lpstr>输入与输出格式</vt:lpstr>
      <vt:lpstr>训练语料及范围</vt:lpstr>
      <vt:lpstr>评价指标</vt:lpstr>
      <vt:lpstr>验收要求</vt:lpstr>
      <vt:lpstr>作业文件</vt:lpstr>
      <vt:lpstr>作业提交</vt:lpstr>
      <vt:lpstr>评分规则</vt:lpstr>
      <vt:lpstr>重点要求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人工智能大作业介绍</dc:title>
  <dc:creator>Microsoft Office 用户</dc:creator>
  <cp:lastModifiedBy>Jiayu Li</cp:lastModifiedBy>
  <cp:revision>172</cp:revision>
  <dcterms:created xsi:type="dcterms:W3CDTF">2019-10-24T07:52:38Z</dcterms:created>
  <dcterms:modified xsi:type="dcterms:W3CDTF">2023-03-13T02:04:50Z</dcterms:modified>
</cp:coreProperties>
</file>