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715000" type="screen16x1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7124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356870" algn="l" defTabSz="7124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713105" algn="l" defTabSz="7124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1069975" algn="l" defTabSz="7124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1426210" algn="l" defTabSz="7124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783079" algn="l" defTabSz="7124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2139950" algn="l" defTabSz="7124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2496185" algn="l" defTabSz="7124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2853054" algn="l" defTabSz="7124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712469" latinLnBrk="0">
      <a:defRPr sz="900">
        <a:latin typeface="+mn-lt"/>
        <a:ea typeface="+mn-ea"/>
        <a:cs typeface="+mn-cs"/>
        <a:sym typeface="Calibri"/>
      </a:defRPr>
    </a:lvl1pPr>
    <a:lvl2pPr indent="228600" defTabSz="712469" latinLnBrk="0">
      <a:defRPr sz="900">
        <a:latin typeface="+mn-lt"/>
        <a:ea typeface="+mn-ea"/>
        <a:cs typeface="+mn-cs"/>
        <a:sym typeface="Calibri"/>
      </a:defRPr>
    </a:lvl2pPr>
    <a:lvl3pPr indent="457200" defTabSz="712469" latinLnBrk="0">
      <a:defRPr sz="900">
        <a:latin typeface="+mn-lt"/>
        <a:ea typeface="+mn-ea"/>
        <a:cs typeface="+mn-cs"/>
        <a:sym typeface="Calibri"/>
      </a:defRPr>
    </a:lvl3pPr>
    <a:lvl4pPr indent="685800" defTabSz="712469" latinLnBrk="0">
      <a:defRPr sz="900">
        <a:latin typeface="+mn-lt"/>
        <a:ea typeface="+mn-ea"/>
        <a:cs typeface="+mn-cs"/>
        <a:sym typeface="Calibri"/>
      </a:defRPr>
    </a:lvl4pPr>
    <a:lvl5pPr indent="914400" defTabSz="712469" latinLnBrk="0">
      <a:defRPr sz="900">
        <a:latin typeface="+mn-lt"/>
        <a:ea typeface="+mn-ea"/>
        <a:cs typeface="+mn-cs"/>
        <a:sym typeface="Calibri"/>
      </a:defRPr>
    </a:lvl5pPr>
    <a:lvl6pPr indent="1143000" defTabSz="712469" latinLnBrk="0">
      <a:defRPr sz="900">
        <a:latin typeface="+mn-lt"/>
        <a:ea typeface="+mn-ea"/>
        <a:cs typeface="+mn-cs"/>
        <a:sym typeface="Calibri"/>
      </a:defRPr>
    </a:lvl6pPr>
    <a:lvl7pPr indent="1371600" defTabSz="712469" latinLnBrk="0">
      <a:defRPr sz="900">
        <a:latin typeface="+mn-lt"/>
        <a:ea typeface="+mn-ea"/>
        <a:cs typeface="+mn-cs"/>
        <a:sym typeface="Calibri"/>
      </a:defRPr>
    </a:lvl7pPr>
    <a:lvl8pPr indent="1600200" defTabSz="712469" latinLnBrk="0">
      <a:defRPr sz="900">
        <a:latin typeface="+mn-lt"/>
        <a:ea typeface="+mn-ea"/>
        <a:cs typeface="+mn-cs"/>
        <a:sym typeface="Calibri"/>
      </a:defRPr>
    </a:lvl8pPr>
    <a:lvl9pPr indent="1828800" defTabSz="712469" latinLnBrk="0">
      <a:defRPr sz="9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主要内容分4部分，iOS 10 UserNotifications是重点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实现share Extension的功能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3D Touch的三个应用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首先你需要向用户请求推送权限，然后发送通知。对于发送出的通知，如果你的应用位于后台或者没有运行的话，系统将通过用户允许的方式 (弹窗，横幅，或者是在通知中心) 进行显示。如果你的应用已经位于前台正在运行，你可以自行决定要不要显示这个通知。最后，如果你希望用户点击通知能有打开应用以外的额外功能的话，你也需要进行处理。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iOS 8 之前，本地推送 (UILocalNotification) 和远程推送 (Remote Notification) 是区分对待的，应用只需要在进行远程推送时获取用户同意。iOS 8 对这一行为进行了规范，因为无论是本地推送还是远程推送，其实在用户看来表现是一致的，都是打断用户的行为。因此从 iOS 8 开始，这两种通知都需要申请权限。iOS 10 里进一步消除了本地通知和推送通知的区别。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UserNotifications 中对通知进行了统一。我们通过通知的内容 (UNNotificationContent)，发送的时机 (UNNotificationTrigger) 以及一个发送通知的 String 类型的标识符，来生成一个 UNNotificationRequest 类型的发送请求。最后，我们将这个请求添加到 UNUserNotificationCenter.current() 中，就可以等待通知到达了。</a:t>
            </a:r>
          </a:p>
          <a:p>
            <a:pPr>
              <a:defRPr sz="1800"/>
            </a:pPr>
            <a:r>
              <a:t>iOS 10 中通知不仅支持简单的一行文字，你还可以添加 title 和 subtitle，来用粗体字的形式强调通知的目的。</a:t>
            </a:r>
          </a:p>
          <a:p>
            <a:pPr>
              <a:defRPr sz="1800"/>
            </a:pPr>
            <a:r>
              <a:t>触发器是只对本地通知而言的，远程推送的通知的话默认会在收到后立即显示。现在 UserNotifications 框架中提供了三种触发器，分别是：在一定时间后触发 UNTimeIntervalNotificationTrigger，在某月某日某时触发 UNCalendarNotificationTrigger 以及在用户进入或是离开某个区域时触发 UNLocationNotificationTrigger。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关键就在于在创建请求时使用同样的标识符。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现在系统可以在应用处于后台或者退出的时候向用户展示通知了。不过，当应用处于前台时，收到的通知是无法进行展示的。如果我们希望在应用内也能显示通知的话，需要额外的工作。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rPr dirty="0"/>
              <a:t>在 </a:t>
            </a:r>
            <a:r>
              <a:rPr dirty="0" err="1"/>
              <a:t>NotificationService</a:t>
            </a:r>
            <a:r>
              <a:rPr dirty="0"/>
              <a:t> </a:t>
            </a:r>
            <a:r>
              <a:rPr dirty="0" err="1"/>
              <a:t>里，加入如下代码来下载图片，并将其保存到磁盘缓存中</a:t>
            </a:r>
            <a:endParaRPr dirty="0"/>
          </a:p>
          <a:p>
            <a:pPr>
              <a:defRPr sz="1800"/>
            </a:pPr>
            <a:r>
              <a:rPr dirty="0" err="1"/>
              <a:t>然后在</a:t>
            </a:r>
            <a:r>
              <a:rPr dirty="0"/>
              <a:t> </a:t>
            </a:r>
            <a:r>
              <a:rPr dirty="0" err="1"/>
              <a:t>didReceive</a:t>
            </a:r>
            <a:r>
              <a:rPr dirty="0"/>
              <a:t>: </a:t>
            </a:r>
            <a:r>
              <a:rPr dirty="0" err="1"/>
              <a:t>中，接收到这类通知时提取图片地址，下载，并生成</a:t>
            </a:r>
            <a:r>
              <a:rPr dirty="0"/>
              <a:t> </a:t>
            </a:r>
            <a:r>
              <a:rPr dirty="0" err="1"/>
              <a:t>attachment，进行通知展示</a:t>
            </a:r>
            <a:endParaRPr dirty="0"/>
          </a:p>
          <a:p>
            <a:pPr>
              <a:defRPr sz="1800"/>
            </a:pPr>
            <a:r>
              <a:rPr dirty="0" err="1"/>
              <a:t>你可以访问一个已经创建的</a:t>
            </a:r>
            <a:r>
              <a:rPr dirty="0"/>
              <a:t> attachment </a:t>
            </a:r>
            <a:r>
              <a:rPr dirty="0" err="1"/>
              <a:t>的内容，但是要注意权限问题。可以使用</a:t>
            </a:r>
            <a:r>
              <a:rPr dirty="0"/>
              <a:t> </a:t>
            </a:r>
            <a:r>
              <a:rPr dirty="0" err="1"/>
              <a:t>startAccessingSecurityScopedResource</a:t>
            </a:r>
            <a:r>
              <a:rPr dirty="0"/>
              <a:t> </a:t>
            </a:r>
            <a:r>
              <a:rPr dirty="0" err="1"/>
              <a:t>来暂时获取以创建的</a:t>
            </a:r>
            <a:r>
              <a:rPr dirty="0"/>
              <a:t> attachment </a:t>
            </a:r>
            <a:r>
              <a:rPr dirty="0" err="1"/>
              <a:t>的访问权限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share extension的目的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1.jpg" descr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9144000" cy="5715003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标题文本"/>
          <p:cNvSpPr txBox="1">
            <a:spLocks noGrp="1"/>
          </p:cNvSpPr>
          <p:nvPr>
            <p:ph type="title"/>
          </p:nvPr>
        </p:nvSpPr>
        <p:spPr>
          <a:xfrm>
            <a:off x="1159495" y="2517595"/>
            <a:ext cx="7133736" cy="958675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4900"/>
              </a:lnSpc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7" name="image2.jpg" descr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84076" y="5333525"/>
            <a:ext cx="231275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1.jpg" descr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9144000" cy="5715003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1.jpg" descr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9144000" cy="5715003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标题文本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84076" y="5333525"/>
            <a:ext cx="231275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1.jpg" descr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9144000" cy="5715003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矩形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400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3" name="image3.jpg" descr="image3.jpg"/>
          <p:cNvPicPr>
            <a:picLocks noChangeAspect="1"/>
          </p:cNvPicPr>
          <p:nvPr/>
        </p:nvPicPr>
        <p:blipFill>
          <a:blip r:embed="rId3">
            <a:extLst/>
          </a:blip>
          <a:srcRect l="48406" b="14699"/>
          <a:stretch>
            <a:fillRect/>
          </a:stretch>
        </p:blipFill>
        <p:spPr>
          <a:xfrm>
            <a:off x="4128999" y="1078"/>
            <a:ext cx="5015001" cy="5182112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84076" y="5333525"/>
            <a:ext cx="231275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4.jpg" descr="image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91330" y="5339874"/>
            <a:ext cx="224020" cy="21843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1.jpg" descr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9144000" cy="5715003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84076" y="5333525"/>
            <a:ext cx="231275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1.jpg" descr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9144000" cy="5715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图片 5" descr="图片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-2"/>
            <a:ext cx="9144000" cy="5715003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84076" y="5333525"/>
            <a:ext cx="231275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1.jpg" descr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9144000" cy="5715003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标题文本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84076" y="5333525"/>
            <a:ext cx="231275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1.jpg" descr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9144000" cy="5715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图片 5" descr="图片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84076" y="5333525"/>
            <a:ext cx="231275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 descr="image1.jp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0" y="-3"/>
            <a:ext cx="9144000" cy="571500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8A2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400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" name="矩形 9"/>
          <p:cNvSpPr/>
          <p:nvPr/>
        </p:nvSpPr>
        <p:spPr>
          <a:xfrm>
            <a:off x="176064" y="193102"/>
            <a:ext cx="8791872" cy="5361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image3.jpg" descr="image3.jpg"/>
          <p:cNvPicPr>
            <a:picLocks noChangeAspect="1"/>
          </p:cNvPicPr>
          <p:nvPr/>
        </p:nvPicPr>
        <p:blipFill>
          <a:blip r:embed="rId13">
            <a:extLst/>
          </a:blip>
          <a:srcRect l="48405" b="14699"/>
          <a:stretch>
            <a:fillRect/>
          </a:stretch>
        </p:blipFill>
        <p:spPr>
          <a:xfrm>
            <a:off x="4250197" y="193102"/>
            <a:ext cx="4717739" cy="487494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文本"/>
          <p:cNvSpPr txBox="1">
            <a:spLocks noGrp="1"/>
          </p:cNvSpPr>
          <p:nvPr>
            <p:ph type="title"/>
          </p:nvPr>
        </p:nvSpPr>
        <p:spPr>
          <a:xfrm>
            <a:off x="457200" y="76729"/>
            <a:ext cx="8229600" cy="1256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7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438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295400" marR="0" indent="-2667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638300" marR="0" indent="-2667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1981200" marR="0" indent="-2667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324100" marR="0" indent="-2667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2667000" marR="0" indent="-2667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009900" marR="0" indent="-2667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7124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356870" algn="r" defTabSz="7124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713105" algn="r" defTabSz="7124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069975" algn="r" defTabSz="7124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426210" algn="r" defTabSz="7124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783079" algn="r" defTabSz="7124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139950" algn="r" defTabSz="7124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2496185" algn="r" defTabSz="7124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2853054" algn="r" defTabSz="7124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t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48"/>
          <p:cNvSpPr txBox="1">
            <a:spLocks noGrp="1"/>
          </p:cNvSpPr>
          <p:nvPr>
            <p:ph type="title"/>
          </p:nvPr>
        </p:nvSpPr>
        <p:spPr>
          <a:xfrm>
            <a:off x="1454433" y="1371122"/>
            <a:ext cx="6433512" cy="1212641"/>
          </a:xfrm>
          <a:prstGeom prst="rect">
            <a:avLst/>
          </a:prstGeom>
        </p:spPr>
        <p:txBody>
          <a:bodyPr/>
          <a:lstStyle/>
          <a:p>
            <a:pPr defTabSz="610234">
              <a:lnSpc>
                <a:spcPct val="150000"/>
              </a:lnSpc>
              <a:defRPr sz="28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iOS </a:t>
            </a:r>
            <a:r>
              <a:rPr dirty="0" err="1"/>
              <a:t>新特性</a:t>
            </a:r>
            <a:r>
              <a:rPr lang="zh-CN" altLang="en-US"/>
              <a:t>开发</a:t>
            </a:r>
            <a:endParaRPr dirty="0"/>
          </a:p>
        </p:txBody>
      </p:sp>
      <p:sp>
        <p:nvSpPr>
          <p:cNvPr id="108" name="Shape 50"/>
          <p:cNvSpPr txBox="1">
            <a:spLocks noGrp="1"/>
          </p:cNvSpPr>
          <p:nvPr>
            <p:ph type="sldNum" sz="quarter" idx="4294967295"/>
          </p:nvPr>
        </p:nvSpPr>
        <p:spPr>
          <a:xfrm>
            <a:off x="8347643" y="5074365"/>
            <a:ext cx="167708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09" name="Shape 52"/>
          <p:cNvSpPr txBox="1"/>
          <p:nvPr/>
        </p:nvSpPr>
        <p:spPr>
          <a:xfrm>
            <a:off x="6105211" y="3055203"/>
            <a:ext cx="1688308" cy="234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8571" tIns="28571" rIns="28571" bIns="28571">
            <a:spAutoFit/>
          </a:bodyPr>
          <a:lstStyle/>
          <a:p>
            <a:pPr>
              <a:defRPr sz="1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2017.11.23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任意多边形 5"/>
          <p:cNvSpPr/>
          <p:nvPr/>
        </p:nvSpPr>
        <p:spPr>
          <a:xfrm rot="10800000" flipH="1">
            <a:off x="180444" y="567862"/>
            <a:ext cx="2784545" cy="52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3" y="0"/>
                </a:moveTo>
                <a:lnTo>
                  <a:pt x="19848" y="0"/>
                </a:lnTo>
                <a:cubicBezTo>
                  <a:pt x="20816" y="0"/>
                  <a:pt x="21600" y="4835"/>
                  <a:pt x="21600" y="10800"/>
                </a:cubicBezTo>
                <a:lnTo>
                  <a:pt x="21600" y="10800"/>
                </a:lnTo>
                <a:cubicBezTo>
                  <a:pt x="21600" y="16765"/>
                  <a:pt x="20815" y="21600"/>
                  <a:pt x="19848" y="21600"/>
                </a:cubicBezTo>
                <a:lnTo>
                  <a:pt x="423" y="21600"/>
                </a:lnTo>
                <a:cubicBezTo>
                  <a:pt x="302" y="21600"/>
                  <a:pt x="184" y="21524"/>
                  <a:pt x="70" y="21381"/>
                </a:cubicBezTo>
                <a:lnTo>
                  <a:pt x="0" y="21247"/>
                </a:lnTo>
                <a:lnTo>
                  <a:pt x="0" y="353"/>
                </a:lnTo>
                <a:lnTo>
                  <a:pt x="70" y="219"/>
                </a:lnTo>
                <a:cubicBezTo>
                  <a:pt x="184" y="76"/>
                  <a:pt x="302" y="0"/>
                  <a:pt x="423" y="0"/>
                </a:cubicBezTo>
                <a:close/>
              </a:path>
            </a:pathLst>
          </a:custGeom>
          <a:solidFill>
            <a:srgbClr val="FDB7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矩形 6"/>
          <p:cNvSpPr txBox="1"/>
          <p:nvPr/>
        </p:nvSpPr>
        <p:spPr>
          <a:xfrm>
            <a:off x="276624" y="631642"/>
            <a:ext cx="34526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Today Widget</a:t>
            </a:r>
          </a:p>
        </p:txBody>
      </p:sp>
      <p:sp>
        <p:nvSpPr>
          <p:cNvPr id="154" name="文本框 1"/>
          <p:cNvSpPr txBox="1"/>
          <p:nvPr/>
        </p:nvSpPr>
        <p:spPr>
          <a:xfrm>
            <a:off x="619125" y="1364010"/>
            <a:ext cx="3812515" cy="136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与主APP共享数据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添加App Groups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使用UserDefaults共享数据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使用NSFileManager共享数据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任意多边形 5"/>
          <p:cNvSpPr/>
          <p:nvPr/>
        </p:nvSpPr>
        <p:spPr>
          <a:xfrm rot="10800000" flipH="1">
            <a:off x="180444" y="567862"/>
            <a:ext cx="2784545" cy="52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3" y="0"/>
                </a:moveTo>
                <a:lnTo>
                  <a:pt x="19848" y="0"/>
                </a:lnTo>
                <a:cubicBezTo>
                  <a:pt x="20816" y="0"/>
                  <a:pt x="21600" y="4835"/>
                  <a:pt x="21600" y="10800"/>
                </a:cubicBezTo>
                <a:lnTo>
                  <a:pt x="21600" y="10800"/>
                </a:lnTo>
                <a:cubicBezTo>
                  <a:pt x="21600" y="16765"/>
                  <a:pt x="20815" y="21600"/>
                  <a:pt x="19848" y="21600"/>
                </a:cubicBezTo>
                <a:lnTo>
                  <a:pt x="423" y="21600"/>
                </a:lnTo>
                <a:cubicBezTo>
                  <a:pt x="302" y="21600"/>
                  <a:pt x="184" y="21524"/>
                  <a:pt x="70" y="21381"/>
                </a:cubicBezTo>
                <a:lnTo>
                  <a:pt x="0" y="21247"/>
                </a:lnTo>
                <a:lnTo>
                  <a:pt x="0" y="353"/>
                </a:lnTo>
                <a:lnTo>
                  <a:pt x="70" y="219"/>
                </a:lnTo>
                <a:cubicBezTo>
                  <a:pt x="184" y="76"/>
                  <a:pt x="302" y="0"/>
                  <a:pt x="423" y="0"/>
                </a:cubicBezTo>
                <a:close/>
              </a:path>
            </a:pathLst>
          </a:custGeom>
          <a:solidFill>
            <a:srgbClr val="FDB7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矩形 6"/>
          <p:cNvSpPr txBox="1"/>
          <p:nvPr/>
        </p:nvSpPr>
        <p:spPr>
          <a:xfrm>
            <a:off x="276624" y="631642"/>
            <a:ext cx="34526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UserNotifications</a:t>
            </a:r>
          </a:p>
        </p:txBody>
      </p:sp>
      <p:sp>
        <p:nvSpPr>
          <p:cNvPr id="158" name="文本框 1"/>
          <p:cNvSpPr txBox="1"/>
          <p:nvPr/>
        </p:nvSpPr>
        <p:spPr>
          <a:xfrm>
            <a:off x="619125" y="1364010"/>
            <a:ext cx="130428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285750" indent="-285750" defTabSz="914400">
              <a:buSzPct val="100000"/>
              <a:buFont typeface="Arial"/>
              <a:buChar char="•"/>
              <a:defRPr sz="1800"/>
            </a:lvl1pPr>
          </a:lstStyle>
          <a:p>
            <a:r>
              <a:t>基本流程</a:t>
            </a:r>
          </a:p>
        </p:txBody>
      </p:sp>
      <p:pic>
        <p:nvPicPr>
          <p:cNvPr id="159" name="notification-flow.png" descr="notification-flo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3900" y="2317750"/>
            <a:ext cx="7696200" cy="107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任意多边形 5"/>
          <p:cNvSpPr/>
          <p:nvPr/>
        </p:nvSpPr>
        <p:spPr>
          <a:xfrm rot="10800000" flipH="1">
            <a:off x="180444" y="567862"/>
            <a:ext cx="2784545" cy="52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3" y="0"/>
                </a:moveTo>
                <a:lnTo>
                  <a:pt x="19848" y="0"/>
                </a:lnTo>
                <a:cubicBezTo>
                  <a:pt x="20816" y="0"/>
                  <a:pt x="21600" y="4835"/>
                  <a:pt x="21600" y="10800"/>
                </a:cubicBezTo>
                <a:lnTo>
                  <a:pt x="21600" y="10800"/>
                </a:lnTo>
                <a:cubicBezTo>
                  <a:pt x="21600" y="16765"/>
                  <a:pt x="20815" y="21600"/>
                  <a:pt x="19848" y="21600"/>
                </a:cubicBezTo>
                <a:lnTo>
                  <a:pt x="423" y="21600"/>
                </a:lnTo>
                <a:cubicBezTo>
                  <a:pt x="302" y="21600"/>
                  <a:pt x="184" y="21524"/>
                  <a:pt x="70" y="21381"/>
                </a:cubicBezTo>
                <a:lnTo>
                  <a:pt x="0" y="21247"/>
                </a:lnTo>
                <a:lnTo>
                  <a:pt x="0" y="353"/>
                </a:lnTo>
                <a:lnTo>
                  <a:pt x="70" y="219"/>
                </a:lnTo>
                <a:cubicBezTo>
                  <a:pt x="184" y="76"/>
                  <a:pt x="302" y="0"/>
                  <a:pt x="423" y="0"/>
                </a:cubicBezTo>
                <a:close/>
              </a:path>
            </a:pathLst>
          </a:custGeom>
          <a:solidFill>
            <a:srgbClr val="FDB7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" name="矩形 6"/>
          <p:cNvSpPr txBox="1"/>
          <p:nvPr/>
        </p:nvSpPr>
        <p:spPr>
          <a:xfrm>
            <a:off x="276624" y="631642"/>
            <a:ext cx="34526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UserNotifications</a:t>
            </a:r>
          </a:p>
        </p:txBody>
      </p:sp>
      <p:sp>
        <p:nvSpPr>
          <p:cNvPr id="165" name="文本框 1"/>
          <p:cNvSpPr txBox="1"/>
          <p:nvPr/>
        </p:nvSpPr>
        <p:spPr>
          <a:xfrm>
            <a:off x="619125" y="1364010"/>
            <a:ext cx="2287883" cy="136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申请和注册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通用权限申请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获取token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权限设置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任意多边形 5"/>
          <p:cNvSpPr/>
          <p:nvPr/>
        </p:nvSpPr>
        <p:spPr>
          <a:xfrm rot="10800000" flipH="1">
            <a:off x="180444" y="567862"/>
            <a:ext cx="2784545" cy="52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3" y="0"/>
                </a:moveTo>
                <a:lnTo>
                  <a:pt x="19848" y="0"/>
                </a:lnTo>
                <a:cubicBezTo>
                  <a:pt x="20816" y="0"/>
                  <a:pt x="21600" y="4835"/>
                  <a:pt x="21600" y="10800"/>
                </a:cubicBezTo>
                <a:lnTo>
                  <a:pt x="21600" y="10800"/>
                </a:lnTo>
                <a:cubicBezTo>
                  <a:pt x="21600" y="16765"/>
                  <a:pt x="20815" y="21600"/>
                  <a:pt x="19848" y="21600"/>
                </a:cubicBezTo>
                <a:lnTo>
                  <a:pt x="423" y="21600"/>
                </a:lnTo>
                <a:cubicBezTo>
                  <a:pt x="302" y="21600"/>
                  <a:pt x="184" y="21524"/>
                  <a:pt x="70" y="21381"/>
                </a:cubicBezTo>
                <a:lnTo>
                  <a:pt x="0" y="21247"/>
                </a:lnTo>
                <a:lnTo>
                  <a:pt x="0" y="353"/>
                </a:lnTo>
                <a:lnTo>
                  <a:pt x="70" y="219"/>
                </a:lnTo>
                <a:cubicBezTo>
                  <a:pt x="184" y="76"/>
                  <a:pt x="302" y="0"/>
                  <a:pt x="423" y="0"/>
                </a:cubicBezTo>
                <a:close/>
              </a:path>
            </a:pathLst>
          </a:custGeom>
          <a:solidFill>
            <a:srgbClr val="FDB7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矩形 6"/>
          <p:cNvSpPr txBox="1"/>
          <p:nvPr/>
        </p:nvSpPr>
        <p:spPr>
          <a:xfrm>
            <a:off x="276624" y="631642"/>
            <a:ext cx="34526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UserNotifications</a:t>
            </a:r>
          </a:p>
        </p:txBody>
      </p:sp>
      <p:sp>
        <p:nvSpPr>
          <p:cNvPr id="171" name="文本框 1"/>
          <p:cNvSpPr txBox="1"/>
          <p:nvPr/>
        </p:nvSpPr>
        <p:spPr>
          <a:xfrm>
            <a:off x="619125" y="1364010"/>
            <a:ext cx="3138770" cy="167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发送通知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创建通知内容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创建发送触发器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创建发送请求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将请求添加到发送中心</a:t>
            </a:r>
          </a:p>
        </p:txBody>
      </p:sp>
      <p:pic>
        <p:nvPicPr>
          <p:cNvPr id="17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180" y="3108960"/>
            <a:ext cx="3606801" cy="213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04023" y="2277110"/>
            <a:ext cx="3810001" cy="295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1" animBg="1" advAuto="0"/>
      <p:bldP spid="173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任意多边形 5"/>
          <p:cNvSpPr/>
          <p:nvPr/>
        </p:nvSpPr>
        <p:spPr>
          <a:xfrm rot="10800000" flipH="1">
            <a:off x="180444" y="567862"/>
            <a:ext cx="2784545" cy="52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3" y="0"/>
                </a:moveTo>
                <a:lnTo>
                  <a:pt x="19848" y="0"/>
                </a:lnTo>
                <a:cubicBezTo>
                  <a:pt x="20816" y="0"/>
                  <a:pt x="21600" y="4835"/>
                  <a:pt x="21600" y="10800"/>
                </a:cubicBezTo>
                <a:lnTo>
                  <a:pt x="21600" y="10800"/>
                </a:lnTo>
                <a:cubicBezTo>
                  <a:pt x="21600" y="16765"/>
                  <a:pt x="20815" y="21600"/>
                  <a:pt x="19848" y="21600"/>
                </a:cubicBezTo>
                <a:lnTo>
                  <a:pt x="423" y="21600"/>
                </a:lnTo>
                <a:cubicBezTo>
                  <a:pt x="302" y="21600"/>
                  <a:pt x="184" y="21524"/>
                  <a:pt x="70" y="21381"/>
                </a:cubicBezTo>
                <a:lnTo>
                  <a:pt x="0" y="21247"/>
                </a:lnTo>
                <a:lnTo>
                  <a:pt x="0" y="353"/>
                </a:lnTo>
                <a:lnTo>
                  <a:pt x="70" y="219"/>
                </a:lnTo>
                <a:cubicBezTo>
                  <a:pt x="184" y="76"/>
                  <a:pt x="302" y="0"/>
                  <a:pt x="423" y="0"/>
                </a:cubicBezTo>
                <a:close/>
              </a:path>
            </a:pathLst>
          </a:custGeom>
          <a:solidFill>
            <a:srgbClr val="FDB7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矩形 6"/>
          <p:cNvSpPr txBox="1"/>
          <p:nvPr/>
        </p:nvSpPr>
        <p:spPr>
          <a:xfrm>
            <a:off x="276624" y="631642"/>
            <a:ext cx="34526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UserNotifications</a:t>
            </a:r>
          </a:p>
        </p:txBody>
      </p:sp>
      <p:sp>
        <p:nvSpPr>
          <p:cNvPr id="179" name="文本框 1"/>
          <p:cNvSpPr txBox="1"/>
          <p:nvPr/>
        </p:nvSpPr>
        <p:spPr>
          <a:xfrm>
            <a:off x="619125" y="1364010"/>
            <a:ext cx="3202283" cy="167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取消和更新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取消还未展示的通知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更新还未展示的通知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移除已经展示过的通知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更新已经展示过的通知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任意多边形 5"/>
          <p:cNvSpPr/>
          <p:nvPr/>
        </p:nvSpPr>
        <p:spPr>
          <a:xfrm rot="10800000" flipH="1">
            <a:off x="180444" y="567862"/>
            <a:ext cx="2784545" cy="52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3" y="0"/>
                </a:moveTo>
                <a:lnTo>
                  <a:pt x="19848" y="0"/>
                </a:lnTo>
                <a:cubicBezTo>
                  <a:pt x="20816" y="0"/>
                  <a:pt x="21600" y="4835"/>
                  <a:pt x="21600" y="10800"/>
                </a:cubicBezTo>
                <a:lnTo>
                  <a:pt x="21600" y="10800"/>
                </a:lnTo>
                <a:cubicBezTo>
                  <a:pt x="21600" y="16765"/>
                  <a:pt x="20815" y="21600"/>
                  <a:pt x="19848" y="21600"/>
                </a:cubicBezTo>
                <a:lnTo>
                  <a:pt x="423" y="21600"/>
                </a:lnTo>
                <a:cubicBezTo>
                  <a:pt x="302" y="21600"/>
                  <a:pt x="184" y="21524"/>
                  <a:pt x="70" y="21381"/>
                </a:cubicBezTo>
                <a:lnTo>
                  <a:pt x="0" y="21247"/>
                </a:lnTo>
                <a:lnTo>
                  <a:pt x="0" y="353"/>
                </a:lnTo>
                <a:lnTo>
                  <a:pt x="70" y="219"/>
                </a:lnTo>
                <a:cubicBezTo>
                  <a:pt x="184" y="76"/>
                  <a:pt x="302" y="0"/>
                  <a:pt x="423" y="0"/>
                </a:cubicBezTo>
                <a:close/>
              </a:path>
            </a:pathLst>
          </a:custGeom>
          <a:solidFill>
            <a:srgbClr val="FDB7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矩形 6"/>
          <p:cNvSpPr txBox="1"/>
          <p:nvPr/>
        </p:nvSpPr>
        <p:spPr>
          <a:xfrm>
            <a:off x="276624" y="631642"/>
            <a:ext cx="34526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UserNotifications</a:t>
            </a:r>
          </a:p>
        </p:txBody>
      </p:sp>
      <p:sp>
        <p:nvSpPr>
          <p:cNvPr id="185" name="文本框 1"/>
          <p:cNvSpPr txBox="1"/>
          <p:nvPr/>
        </p:nvSpPr>
        <p:spPr>
          <a:xfrm>
            <a:off x="619125" y="1364010"/>
            <a:ext cx="3130392" cy="291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处理通知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应用内展示通知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对通知进行响应</a:t>
            </a:r>
          </a:p>
          <a:p>
            <a:pPr defTabSz="914400">
              <a:defRPr sz="1800"/>
            </a:pPr>
            <a:endParaRPr/>
          </a:p>
          <a:p>
            <a:pPr marL="180473" indent="-180473" defTabSz="914400">
              <a:buSzPct val="100000"/>
              <a:buChar char="•"/>
              <a:defRPr sz="1800"/>
            </a:pPr>
            <a:r>
              <a:t>  Actionable通知发送和处理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创建Category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注册Category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发送actionable通知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处理actionable通知</a:t>
            </a:r>
          </a:p>
        </p:txBody>
      </p:sp>
      <p:pic>
        <p:nvPicPr>
          <p:cNvPr id="186" name="Group.png" descr="Grou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195" y="1190842"/>
            <a:ext cx="6654801" cy="429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任意多边形 5"/>
          <p:cNvSpPr/>
          <p:nvPr/>
        </p:nvSpPr>
        <p:spPr>
          <a:xfrm rot="10800000" flipH="1">
            <a:off x="180444" y="567862"/>
            <a:ext cx="2784545" cy="52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3" y="0"/>
                </a:moveTo>
                <a:lnTo>
                  <a:pt x="19848" y="0"/>
                </a:lnTo>
                <a:cubicBezTo>
                  <a:pt x="20816" y="0"/>
                  <a:pt x="21600" y="4835"/>
                  <a:pt x="21600" y="10800"/>
                </a:cubicBezTo>
                <a:lnTo>
                  <a:pt x="21600" y="10800"/>
                </a:lnTo>
                <a:cubicBezTo>
                  <a:pt x="21600" y="16765"/>
                  <a:pt x="20815" y="21600"/>
                  <a:pt x="19848" y="21600"/>
                </a:cubicBezTo>
                <a:lnTo>
                  <a:pt x="423" y="21600"/>
                </a:lnTo>
                <a:cubicBezTo>
                  <a:pt x="302" y="21600"/>
                  <a:pt x="184" y="21524"/>
                  <a:pt x="70" y="21381"/>
                </a:cubicBezTo>
                <a:lnTo>
                  <a:pt x="0" y="21247"/>
                </a:lnTo>
                <a:lnTo>
                  <a:pt x="0" y="353"/>
                </a:lnTo>
                <a:lnTo>
                  <a:pt x="70" y="219"/>
                </a:lnTo>
                <a:cubicBezTo>
                  <a:pt x="184" y="76"/>
                  <a:pt x="302" y="0"/>
                  <a:pt x="423" y="0"/>
                </a:cubicBezTo>
                <a:close/>
              </a:path>
            </a:pathLst>
          </a:custGeom>
          <a:solidFill>
            <a:srgbClr val="FDB7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矩形 6"/>
          <p:cNvSpPr txBox="1"/>
          <p:nvPr/>
        </p:nvSpPr>
        <p:spPr>
          <a:xfrm>
            <a:off x="276624" y="631642"/>
            <a:ext cx="34526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Notification Extension</a:t>
            </a:r>
          </a:p>
        </p:txBody>
      </p:sp>
      <p:sp>
        <p:nvSpPr>
          <p:cNvPr id="192" name="文本框 1"/>
          <p:cNvSpPr txBox="1"/>
          <p:nvPr/>
        </p:nvSpPr>
        <p:spPr>
          <a:xfrm>
            <a:off x="619125" y="1364010"/>
            <a:ext cx="3202283" cy="219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NotificationService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截取并修改通知内容</a:t>
            </a:r>
          </a:p>
          <a:p>
            <a:pPr defTabSz="914400">
              <a:defRPr sz="1800"/>
            </a:pPr>
            <a:endParaRPr/>
          </a:p>
          <a:p>
            <a:pPr marL="180473" indent="-180473" defTabSz="914400">
              <a:buSzPct val="100000"/>
              <a:buChar char="•"/>
              <a:defRPr sz="1800"/>
            </a:pPr>
            <a:r>
              <a:t> NotificationContent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自定义通知视图样式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更换展示内容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在通知中展示图片/视频</a:t>
            </a:r>
          </a:p>
        </p:txBody>
      </p:sp>
      <p:pic>
        <p:nvPicPr>
          <p:cNvPr id="193" name="4C3DA52D-9C61-488B-98E9-85E6509A70CA.png" descr="4C3DA52D-9C61-488B-98E9-85E6509A70C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2218" y="1159312"/>
            <a:ext cx="5736447" cy="4133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1.335990 0.000000" pathEditMode="relative">
                                      <p:cBhvr>
                                        <p:cTn id="1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3" animBg="1" advAuto="0"/>
      <p:bldP spid="193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任意多边形 5"/>
          <p:cNvSpPr/>
          <p:nvPr/>
        </p:nvSpPr>
        <p:spPr>
          <a:xfrm rot="10800000" flipH="1">
            <a:off x="180444" y="567862"/>
            <a:ext cx="2784545" cy="52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3" y="0"/>
                </a:moveTo>
                <a:lnTo>
                  <a:pt x="19848" y="0"/>
                </a:lnTo>
                <a:cubicBezTo>
                  <a:pt x="20816" y="0"/>
                  <a:pt x="21600" y="4835"/>
                  <a:pt x="21600" y="10800"/>
                </a:cubicBezTo>
                <a:lnTo>
                  <a:pt x="21600" y="10800"/>
                </a:lnTo>
                <a:cubicBezTo>
                  <a:pt x="21600" y="16765"/>
                  <a:pt x="20815" y="21600"/>
                  <a:pt x="19848" y="21600"/>
                </a:cubicBezTo>
                <a:lnTo>
                  <a:pt x="423" y="21600"/>
                </a:lnTo>
                <a:cubicBezTo>
                  <a:pt x="302" y="21600"/>
                  <a:pt x="184" y="21524"/>
                  <a:pt x="70" y="21381"/>
                </a:cubicBezTo>
                <a:lnTo>
                  <a:pt x="0" y="21247"/>
                </a:lnTo>
                <a:lnTo>
                  <a:pt x="0" y="353"/>
                </a:lnTo>
                <a:lnTo>
                  <a:pt x="70" y="219"/>
                </a:lnTo>
                <a:cubicBezTo>
                  <a:pt x="184" y="76"/>
                  <a:pt x="302" y="0"/>
                  <a:pt x="423" y="0"/>
                </a:cubicBezTo>
                <a:close/>
              </a:path>
            </a:pathLst>
          </a:custGeom>
          <a:solidFill>
            <a:srgbClr val="FDB7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矩形 6"/>
          <p:cNvSpPr txBox="1"/>
          <p:nvPr/>
        </p:nvSpPr>
        <p:spPr>
          <a:xfrm>
            <a:off x="276624" y="631642"/>
            <a:ext cx="34526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Share Extension</a:t>
            </a:r>
          </a:p>
        </p:txBody>
      </p:sp>
      <p:sp>
        <p:nvSpPr>
          <p:cNvPr id="199" name="文本框 1"/>
          <p:cNvSpPr txBox="1"/>
          <p:nvPr/>
        </p:nvSpPr>
        <p:spPr>
          <a:xfrm>
            <a:off x="619125" y="1364010"/>
            <a:ext cx="4005725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80473" indent="-180473" defTabSz="914400">
              <a:buSzPct val="100000"/>
              <a:buChar char="•"/>
              <a:defRPr sz="1800"/>
            </a:pPr>
            <a:r>
              <a:t> 方便用户发布内容</a:t>
            </a:r>
          </a:p>
          <a:p>
            <a:pPr marL="180473" indent="-180473" defTabSz="914400">
              <a:buSzPct val="100000"/>
              <a:buChar char="•"/>
              <a:defRPr sz="1800"/>
            </a:pPr>
            <a:r>
              <a:t>让用户预览、编辑、注释和配置内容</a:t>
            </a:r>
          </a:p>
          <a:p>
            <a:pPr marL="180473" indent="-180473" defTabSz="914400">
              <a:buSzPct val="100000"/>
              <a:buChar char="•"/>
              <a:defRPr sz="1800"/>
            </a:pPr>
            <a:r>
              <a:t>在发送之前验证用户的内容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任意多边形 5"/>
          <p:cNvSpPr/>
          <p:nvPr/>
        </p:nvSpPr>
        <p:spPr>
          <a:xfrm rot="10800000" flipH="1">
            <a:off x="180444" y="567862"/>
            <a:ext cx="2784545" cy="52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3" y="0"/>
                </a:moveTo>
                <a:lnTo>
                  <a:pt x="19848" y="0"/>
                </a:lnTo>
                <a:cubicBezTo>
                  <a:pt x="20816" y="0"/>
                  <a:pt x="21600" y="4835"/>
                  <a:pt x="21600" y="10800"/>
                </a:cubicBezTo>
                <a:lnTo>
                  <a:pt x="21600" y="10800"/>
                </a:lnTo>
                <a:cubicBezTo>
                  <a:pt x="21600" y="16765"/>
                  <a:pt x="20815" y="21600"/>
                  <a:pt x="19848" y="21600"/>
                </a:cubicBezTo>
                <a:lnTo>
                  <a:pt x="423" y="21600"/>
                </a:lnTo>
                <a:cubicBezTo>
                  <a:pt x="302" y="21600"/>
                  <a:pt x="184" y="21524"/>
                  <a:pt x="70" y="21381"/>
                </a:cubicBezTo>
                <a:lnTo>
                  <a:pt x="0" y="21247"/>
                </a:lnTo>
                <a:lnTo>
                  <a:pt x="0" y="353"/>
                </a:lnTo>
                <a:lnTo>
                  <a:pt x="70" y="219"/>
                </a:lnTo>
                <a:cubicBezTo>
                  <a:pt x="184" y="76"/>
                  <a:pt x="302" y="0"/>
                  <a:pt x="423" y="0"/>
                </a:cubicBezTo>
                <a:close/>
              </a:path>
            </a:pathLst>
          </a:custGeom>
          <a:solidFill>
            <a:srgbClr val="FDB7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矩形 6"/>
          <p:cNvSpPr txBox="1"/>
          <p:nvPr/>
        </p:nvSpPr>
        <p:spPr>
          <a:xfrm>
            <a:off x="276624" y="631642"/>
            <a:ext cx="34526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Share Extension</a:t>
            </a:r>
          </a:p>
        </p:txBody>
      </p:sp>
      <p:sp>
        <p:nvSpPr>
          <p:cNvPr id="205" name="文本框 1"/>
          <p:cNvSpPr txBox="1"/>
          <p:nvPr/>
        </p:nvSpPr>
        <p:spPr>
          <a:xfrm>
            <a:off x="619125" y="1364010"/>
            <a:ext cx="2482766" cy="199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80473" indent="-180473" defTabSz="914400">
              <a:buSzPct val="100000"/>
              <a:buChar char="•"/>
              <a:defRPr sz="1800"/>
            </a:pPr>
            <a:r>
              <a:t>创建Share Extension</a:t>
            </a:r>
          </a:p>
          <a:p>
            <a:pPr marL="180473" indent="-180473" defTabSz="914400">
              <a:buSzPct val="100000"/>
              <a:buChar char="•"/>
              <a:defRPr sz="1800"/>
            </a:pPr>
            <a:r>
              <a:t>使用分享模板</a:t>
            </a:r>
          </a:p>
          <a:p>
            <a:pPr marL="180473" indent="-180473" defTabSz="914400">
              <a:buSzPct val="100000"/>
              <a:buChar char="•"/>
              <a:defRPr sz="1800"/>
            </a:pPr>
            <a:r>
              <a:t>自定义UI</a:t>
            </a:r>
          </a:p>
          <a:p>
            <a:pPr marL="180473" indent="-180473" defTabSz="914400">
              <a:buSzPct val="100000"/>
              <a:buChar char="•"/>
              <a:defRPr sz="1800"/>
            </a:pPr>
            <a:r>
              <a:t>发送内容</a:t>
            </a:r>
          </a:p>
          <a:p>
            <a:pPr marL="180473" indent="-180473" defTabSz="914400">
              <a:buSzPct val="100000"/>
              <a:buChar char="•"/>
              <a:defRPr sz="1800"/>
            </a:pPr>
            <a:r>
              <a:t>验证发布内容</a:t>
            </a:r>
          </a:p>
          <a:p>
            <a:pPr marL="180473" indent="-180473" defTabSz="914400">
              <a:buSzPct val="100000"/>
              <a:buChar char="•"/>
              <a:defRPr sz="1800"/>
            </a:pPr>
            <a:r>
              <a:t>配置发布选项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696"/>
          <p:cNvSpPr txBox="1"/>
          <p:nvPr/>
        </p:nvSpPr>
        <p:spPr>
          <a:xfrm>
            <a:off x="628650" y="5085794"/>
            <a:ext cx="2057400" cy="20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 anchor="ctr">
            <a:spAutoFit/>
          </a:bodyPr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r>
              <a:t>2016/10/21</a:t>
            </a:r>
          </a:p>
        </p:txBody>
      </p:sp>
      <p:sp>
        <p:nvSpPr>
          <p:cNvPr id="210" name="Shape 697"/>
          <p:cNvSpPr txBox="1">
            <a:spLocks noGrp="1"/>
          </p:cNvSpPr>
          <p:nvPr>
            <p:ph type="sldNum" sz="quarter" idx="4294967295"/>
          </p:nvPr>
        </p:nvSpPr>
        <p:spPr>
          <a:xfrm>
            <a:off x="8284076" y="5074365"/>
            <a:ext cx="231275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211" name="image4.jpg" descr="image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7150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矩形 1"/>
          <p:cNvSpPr/>
          <p:nvPr/>
        </p:nvSpPr>
        <p:spPr>
          <a:xfrm>
            <a:off x="0" y="-1"/>
            <a:ext cx="9144000" cy="7607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400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任意多边形 5"/>
          <p:cNvSpPr/>
          <p:nvPr/>
        </p:nvSpPr>
        <p:spPr>
          <a:xfrm rot="10800000" flipH="1">
            <a:off x="180444" y="567862"/>
            <a:ext cx="2784545" cy="52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3" y="0"/>
                </a:moveTo>
                <a:lnTo>
                  <a:pt x="19848" y="0"/>
                </a:lnTo>
                <a:cubicBezTo>
                  <a:pt x="20816" y="0"/>
                  <a:pt x="21600" y="4835"/>
                  <a:pt x="21600" y="10800"/>
                </a:cubicBezTo>
                <a:lnTo>
                  <a:pt x="21600" y="10800"/>
                </a:lnTo>
                <a:cubicBezTo>
                  <a:pt x="21600" y="16765"/>
                  <a:pt x="20815" y="21600"/>
                  <a:pt x="19848" y="21600"/>
                </a:cubicBezTo>
                <a:lnTo>
                  <a:pt x="423" y="21600"/>
                </a:lnTo>
                <a:cubicBezTo>
                  <a:pt x="302" y="21600"/>
                  <a:pt x="184" y="21524"/>
                  <a:pt x="70" y="21381"/>
                </a:cubicBezTo>
                <a:lnTo>
                  <a:pt x="0" y="21247"/>
                </a:lnTo>
                <a:lnTo>
                  <a:pt x="0" y="353"/>
                </a:lnTo>
                <a:lnTo>
                  <a:pt x="70" y="219"/>
                </a:lnTo>
                <a:cubicBezTo>
                  <a:pt x="184" y="76"/>
                  <a:pt x="302" y="0"/>
                  <a:pt x="423" y="0"/>
                </a:cubicBezTo>
                <a:close/>
              </a:path>
            </a:pathLst>
          </a:custGeom>
          <a:solidFill>
            <a:srgbClr val="FDB7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矩形 6"/>
          <p:cNvSpPr txBox="1"/>
          <p:nvPr/>
        </p:nvSpPr>
        <p:spPr>
          <a:xfrm>
            <a:off x="276624" y="631642"/>
            <a:ext cx="282865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主要内容</a:t>
            </a:r>
          </a:p>
        </p:txBody>
      </p:sp>
      <p:sp>
        <p:nvSpPr>
          <p:cNvPr id="113" name="文本框 1"/>
          <p:cNvSpPr txBox="1"/>
          <p:nvPr/>
        </p:nvSpPr>
        <p:spPr>
          <a:xfrm>
            <a:off x="619124" y="1573530"/>
            <a:ext cx="2943557" cy="120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3D Touch</a:t>
            </a:r>
          </a:p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Today Widget</a:t>
            </a:r>
          </a:p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iOS 10 UserNotifications</a:t>
            </a:r>
          </a:p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Share Extension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任意多边形 5"/>
          <p:cNvSpPr/>
          <p:nvPr/>
        </p:nvSpPr>
        <p:spPr>
          <a:xfrm rot="10800000" flipH="1">
            <a:off x="180444" y="567862"/>
            <a:ext cx="2784545" cy="52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3" y="0"/>
                </a:moveTo>
                <a:lnTo>
                  <a:pt x="19848" y="0"/>
                </a:lnTo>
                <a:cubicBezTo>
                  <a:pt x="20816" y="0"/>
                  <a:pt x="21600" y="4835"/>
                  <a:pt x="21600" y="10800"/>
                </a:cubicBezTo>
                <a:lnTo>
                  <a:pt x="21600" y="10800"/>
                </a:lnTo>
                <a:cubicBezTo>
                  <a:pt x="21600" y="16765"/>
                  <a:pt x="20815" y="21600"/>
                  <a:pt x="19848" y="21600"/>
                </a:cubicBezTo>
                <a:lnTo>
                  <a:pt x="423" y="21600"/>
                </a:lnTo>
                <a:cubicBezTo>
                  <a:pt x="302" y="21600"/>
                  <a:pt x="184" y="21524"/>
                  <a:pt x="70" y="21381"/>
                </a:cubicBezTo>
                <a:lnTo>
                  <a:pt x="0" y="21247"/>
                </a:lnTo>
                <a:lnTo>
                  <a:pt x="0" y="353"/>
                </a:lnTo>
                <a:lnTo>
                  <a:pt x="70" y="219"/>
                </a:lnTo>
                <a:cubicBezTo>
                  <a:pt x="184" y="76"/>
                  <a:pt x="302" y="0"/>
                  <a:pt x="423" y="0"/>
                </a:cubicBezTo>
                <a:close/>
              </a:path>
            </a:pathLst>
          </a:custGeom>
          <a:solidFill>
            <a:srgbClr val="FDB7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矩形 6"/>
          <p:cNvSpPr txBox="1"/>
          <p:nvPr/>
        </p:nvSpPr>
        <p:spPr>
          <a:xfrm>
            <a:off x="276624" y="631642"/>
            <a:ext cx="282865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3D Touch</a:t>
            </a:r>
          </a:p>
        </p:txBody>
      </p:sp>
      <p:sp>
        <p:nvSpPr>
          <p:cNvPr id="119" name="文本框 1"/>
          <p:cNvSpPr txBox="1"/>
          <p:nvPr/>
        </p:nvSpPr>
        <p:spPr>
          <a:xfrm>
            <a:off x="619125" y="1573530"/>
            <a:ext cx="3299516" cy="120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Home Screen Quick Actions</a:t>
            </a:r>
          </a:p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Peek and Pop</a:t>
            </a:r>
          </a:p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Force Properties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任意多边形 5"/>
          <p:cNvSpPr/>
          <p:nvPr/>
        </p:nvSpPr>
        <p:spPr>
          <a:xfrm rot="10800000" flipH="1">
            <a:off x="180444" y="567862"/>
            <a:ext cx="2784545" cy="52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3" y="0"/>
                </a:moveTo>
                <a:lnTo>
                  <a:pt x="19848" y="0"/>
                </a:lnTo>
                <a:cubicBezTo>
                  <a:pt x="20816" y="0"/>
                  <a:pt x="21600" y="4835"/>
                  <a:pt x="21600" y="10800"/>
                </a:cubicBezTo>
                <a:lnTo>
                  <a:pt x="21600" y="10800"/>
                </a:lnTo>
                <a:cubicBezTo>
                  <a:pt x="21600" y="16765"/>
                  <a:pt x="20815" y="21600"/>
                  <a:pt x="19848" y="21600"/>
                </a:cubicBezTo>
                <a:lnTo>
                  <a:pt x="423" y="21600"/>
                </a:lnTo>
                <a:cubicBezTo>
                  <a:pt x="302" y="21600"/>
                  <a:pt x="184" y="21524"/>
                  <a:pt x="70" y="21381"/>
                </a:cubicBezTo>
                <a:lnTo>
                  <a:pt x="0" y="21247"/>
                </a:lnTo>
                <a:lnTo>
                  <a:pt x="0" y="353"/>
                </a:lnTo>
                <a:lnTo>
                  <a:pt x="70" y="219"/>
                </a:lnTo>
                <a:cubicBezTo>
                  <a:pt x="184" y="76"/>
                  <a:pt x="302" y="0"/>
                  <a:pt x="423" y="0"/>
                </a:cubicBezTo>
                <a:close/>
              </a:path>
            </a:pathLst>
          </a:custGeom>
          <a:solidFill>
            <a:srgbClr val="FDB7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矩形 6"/>
          <p:cNvSpPr txBox="1"/>
          <p:nvPr/>
        </p:nvSpPr>
        <p:spPr>
          <a:xfrm>
            <a:off x="276624" y="631642"/>
            <a:ext cx="364117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000" b="1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Home Screen Quick Actions</a:t>
            </a:r>
          </a:p>
        </p:txBody>
      </p:sp>
      <p:sp>
        <p:nvSpPr>
          <p:cNvPr id="125" name="文本框 1"/>
          <p:cNvSpPr txBox="1"/>
          <p:nvPr/>
        </p:nvSpPr>
        <p:spPr>
          <a:xfrm>
            <a:off x="627591" y="3281651"/>
            <a:ext cx="7049362" cy="2284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ct val="15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选项介绍</a:t>
            </a:r>
            <a:endParaRPr dirty="0"/>
          </a:p>
          <a:p>
            <a:pPr defTabSz="457200">
              <a:lnSpc>
                <a:spcPct val="15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UIApplicationShortcutItems</a:t>
            </a:r>
            <a:r>
              <a:rPr dirty="0"/>
              <a:t> : </a:t>
            </a:r>
            <a:r>
              <a:rPr dirty="0" err="1"/>
              <a:t>数组中的元素就是我们的那些快捷选项标签</a:t>
            </a:r>
            <a:r>
              <a:rPr dirty="0"/>
              <a:t>.</a:t>
            </a:r>
          </a:p>
          <a:p>
            <a:pPr defTabSz="457200">
              <a:lnSpc>
                <a:spcPct val="15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UIApplicationShortcutItemType</a:t>
            </a:r>
            <a:r>
              <a:rPr dirty="0"/>
              <a:t> : </a:t>
            </a:r>
            <a:r>
              <a:rPr dirty="0" err="1"/>
              <a:t>标签的唯一</a:t>
            </a:r>
            <a:r>
              <a:rPr dirty="0"/>
              <a:t> </a:t>
            </a:r>
            <a:r>
              <a:rPr dirty="0" err="1"/>
              <a:t>标示（必填</a:t>
            </a:r>
            <a:r>
              <a:rPr dirty="0"/>
              <a:t>）</a:t>
            </a:r>
          </a:p>
          <a:p>
            <a:pPr defTabSz="457200">
              <a:lnSpc>
                <a:spcPct val="15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UIApplicationShortcutItemTitle</a:t>
            </a:r>
            <a:r>
              <a:rPr dirty="0"/>
              <a:t> : </a:t>
            </a:r>
            <a:r>
              <a:rPr dirty="0" err="1"/>
              <a:t>标签的标题（必填</a:t>
            </a:r>
            <a:r>
              <a:rPr dirty="0"/>
              <a:t>）</a:t>
            </a:r>
          </a:p>
          <a:p>
            <a:pPr defTabSz="457200">
              <a:lnSpc>
                <a:spcPct val="15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UIApplicationShortcutItemSubtitle</a:t>
            </a:r>
            <a:r>
              <a:rPr dirty="0"/>
              <a:t> : </a:t>
            </a:r>
            <a:r>
              <a:rPr dirty="0" err="1"/>
              <a:t>标签的副标题</a:t>
            </a:r>
            <a:r>
              <a:rPr dirty="0"/>
              <a:t> （</a:t>
            </a:r>
            <a:r>
              <a:rPr dirty="0" err="1"/>
              <a:t>选填</a:t>
            </a:r>
            <a:r>
              <a:rPr dirty="0"/>
              <a:t>）</a:t>
            </a:r>
          </a:p>
          <a:p>
            <a:pPr defTabSz="457200">
              <a:lnSpc>
                <a:spcPct val="15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UIApplicationShortcutItemIconType</a:t>
            </a:r>
            <a:r>
              <a:rPr dirty="0"/>
              <a:t> :  </a:t>
            </a:r>
            <a:r>
              <a:rPr dirty="0" err="1"/>
              <a:t>标签的Icon类型</a:t>
            </a:r>
            <a:r>
              <a:rPr dirty="0"/>
              <a:t> （</a:t>
            </a:r>
            <a:r>
              <a:rPr dirty="0" err="1"/>
              <a:t>选填</a:t>
            </a:r>
            <a:r>
              <a:rPr dirty="0"/>
              <a:t>）</a:t>
            </a:r>
          </a:p>
          <a:p>
            <a:pPr defTabSz="457200">
              <a:lnSpc>
                <a:spcPct val="15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UIApplicationShortcutItemIconFile</a:t>
            </a:r>
            <a:r>
              <a:rPr dirty="0"/>
              <a:t> : </a:t>
            </a:r>
            <a:r>
              <a:rPr dirty="0" err="1"/>
              <a:t>标签的Icon</a:t>
            </a:r>
            <a:r>
              <a:rPr dirty="0"/>
              <a:t> 文件,图标格式35x35像素单色 (</a:t>
            </a:r>
            <a:r>
              <a:rPr dirty="0" err="1"/>
              <a:t>选填</a:t>
            </a:r>
            <a:r>
              <a:rPr dirty="0"/>
              <a:t>)</a:t>
            </a:r>
          </a:p>
          <a:p>
            <a:pPr defTabSz="457200">
              <a:lnSpc>
                <a:spcPct val="15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UIApplicationShortcutItemUserInfo</a:t>
            </a:r>
            <a:r>
              <a:rPr dirty="0"/>
              <a:t>: </a:t>
            </a:r>
            <a:r>
              <a:rPr dirty="0" err="1"/>
              <a:t>字典信息，传值使用</a:t>
            </a:r>
            <a:r>
              <a:rPr dirty="0"/>
              <a:t>(</a:t>
            </a:r>
            <a:r>
              <a:rPr dirty="0" err="1"/>
              <a:t>选填</a:t>
            </a:r>
            <a:r>
              <a:rPr dirty="0"/>
              <a:t>)</a:t>
            </a:r>
          </a:p>
        </p:txBody>
      </p:sp>
      <p:pic>
        <p:nvPicPr>
          <p:cNvPr id="126" name="info.png" descr="inf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200" y="1905000"/>
            <a:ext cx="7721600" cy="1244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文本框 1"/>
          <p:cNvSpPr txBox="1"/>
          <p:nvPr/>
        </p:nvSpPr>
        <p:spPr>
          <a:xfrm>
            <a:off x="619125" y="1364010"/>
            <a:ext cx="130428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marL="285750" indent="-285750" defTabSz="914400">
              <a:buSzPct val="100000"/>
              <a:buFont typeface="Arial"/>
              <a:buChar char="•"/>
              <a:defRPr sz="1800"/>
            </a:lvl1pPr>
          </a:lstStyle>
          <a:p>
            <a:r>
              <a:t>静态标签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任意多边形 5"/>
          <p:cNvSpPr/>
          <p:nvPr/>
        </p:nvSpPr>
        <p:spPr>
          <a:xfrm rot="10800000" flipH="1">
            <a:off x="180444" y="567862"/>
            <a:ext cx="2784545" cy="52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3" y="0"/>
                </a:moveTo>
                <a:lnTo>
                  <a:pt x="19848" y="0"/>
                </a:lnTo>
                <a:cubicBezTo>
                  <a:pt x="20816" y="0"/>
                  <a:pt x="21600" y="4835"/>
                  <a:pt x="21600" y="10800"/>
                </a:cubicBezTo>
                <a:lnTo>
                  <a:pt x="21600" y="10800"/>
                </a:lnTo>
                <a:cubicBezTo>
                  <a:pt x="21600" y="16765"/>
                  <a:pt x="20815" y="21600"/>
                  <a:pt x="19848" y="21600"/>
                </a:cubicBezTo>
                <a:lnTo>
                  <a:pt x="423" y="21600"/>
                </a:lnTo>
                <a:cubicBezTo>
                  <a:pt x="302" y="21600"/>
                  <a:pt x="184" y="21524"/>
                  <a:pt x="70" y="21381"/>
                </a:cubicBezTo>
                <a:lnTo>
                  <a:pt x="0" y="21247"/>
                </a:lnTo>
                <a:lnTo>
                  <a:pt x="0" y="353"/>
                </a:lnTo>
                <a:lnTo>
                  <a:pt x="70" y="219"/>
                </a:lnTo>
                <a:cubicBezTo>
                  <a:pt x="184" y="76"/>
                  <a:pt x="302" y="0"/>
                  <a:pt x="423" y="0"/>
                </a:cubicBezTo>
                <a:close/>
              </a:path>
            </a:pathLst>
          </a:custGeom>
          <a:solidFill>
            <a:srgbClr val="FDB7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文本框 1"/>
          <p:cNvSpPr txBox="1"/>
          <p:nvPr/>
        </p:nvSpPr>
        <p:spPr>
          <a:xfrm>
            <a:off x="619124" y="1573530"/>
            <a:ext cx="3164444" cy="167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动态标签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创建系统风格的icon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创建自定义图标的icon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创建快捷选项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添加到快捷选项数组</a:t>
            </a:r>
          </a:p>
        </p:txBody>
      </p:sp>
      <p:sp>
        <p:nvSpPr>
          <p:cNvPr id="131" name="矩形 6"/>
          <p:cNvSpPr txBox="1"/>
          <p:nvPr/>
        </p:nvSpPr>
        <p:spPr>
          <a:xfrm>
            <a:off x="276623" y="631642"/>
            <a:ext cx="373781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000" b="1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Home Screen Quick Actions</a:t>
            </a:r>
          </a:p>
        </p:txBody>
      </p:sp>
      <p:pic>
        <p:nvPicPr>
          <p:cNvPr id="132" name="code01.png" descr="code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014" y="1630163"/>
            <a:ext cx="8792008" cy="1565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任意多边形 5"/>
          <p:cNvSpPr/>
          <p:nvPr/>
        </p:nvSpPr>
        <p:spPr>
          <a:xfrm rot="10800000" flipH="1">
            <a:off x="180444" y="567862"/>
            <a:ext cx="2784545" cy="52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3" y="0"/>
                </a:moveTo>
                <a:lnTo>
                  <a:pt x="19848" y="0"/>
                </a:lnTo>
                <a:cubicBezTo>
                  <a:pt x="20816" y="0"/>
                  <a:pt x="21600" y="4835"/>
                  <a:pt x="21600" y="10800"/>
                </a:cubicBezTo>
                <a:lnTo>
                  <a:pt x="21600" y="10800"/>
                </a:lnTo>
                <a:cubicBezTo>
                  <a:pt x="21600" y="16765"/>
                  <a:pt x="20815" y="21600"/>
                  <a:pt x="19848" y="21600"/>
                </a:cubicBezTo>
                <a:lnTo>
                  <a:pt x="423" y="21600"/>
                </a:lnTo>
                <a:cubicBezTo>
                  <a:pt x="302" y="21600"/>
                  <a:pt x="184" y="21524"/>
                  <a:pt x="70" y="21381"/>
                </a:cubicBezTo>
                <a:lnTo>
                  <a:pt x="0" y="21247"/>
                </a:lnTo>
                <a:lnTo>
                  <a:pt x="0" y="353"/>
                </a:lnTo>
                <a:lnTo>
                  <a:pt x="70" y="219"/>
                </a:lnTo>
                <a:cubicBezTo>
                  <a:pt x="184" y="76"/>
                  <a:pt x="302" y="0"/>
                  <a:pt x="423" y="0"/>
                </a:cubicBezTo>
                <a:close/>
              </a:path>
            </a:pathLst>
          </a:custGeom>
          <a:solidFill>
            <a:srgbClr val="FDB7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文本框 1"/>
          <p:cNvSpPr txBox="1"/>
          <p:nvPr/>
        </p:nvSpPr>
        <p:spPr>
          <a:xfrm>
            <a:off x="619124" y="1573530"/>
            <a:ext cx="4281771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点击快捷选项标签的响应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根据标签的type来判断快捷选项</a:t>
            </a:r>
          </a:p>
          <a:p>
            <a:pPr marL="748631" lvl="1" indent="-240631" defTabSz="914400">
              <a:buSzPct val="100000"/>
              <a:buAutoNum type="arabicPeriod"/>
              <a:defRPr sz="1800"/>
            </a:pPr>
            <a:r>
              <a:t>根据不同的标识来执行不同的操作</a:t>
            </a:r>
          </a:p>
        </p:txBody>
      </p:sp>
      <p:pic>
        <p:nvPicPr>
          <p:cNvPr id="13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064" y="1600287"/>
            <a:ext cx="8791872" cy="285602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矩形 6"/>
          <p:cNvSpPr txBox="1"/>
          <p:nvPr/>
        </p:nvSpPr>
        <p:spPr>
          <a:xfrm>
            <a:off x="276624" y="631642"/>
            <a:ext cx="37155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000" b="1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Home Screen Quick Actions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任意多边形 5"/>
          <p:cNvSpPr/>
          <p:nvPr/>
        </p:nvSpPr>
        <p:spPr>
          <a:xfrm rot="10800000" flipH="1">
            <a:off x="180444" y="567862"/>
            <a:ext cx="2784545" cy="52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3" y="0"/>
                </a:moveTo>
                <a:lnTo>
                  <a:pt x="19848" y="0"/>
                </a:lnTo>
                <a:cubicBezTo>
                  <a:pt x="20816" y="0"/>
                  <a:pt x="21600" y="4835"/>
                  <a:pt x="21600" y="10800"/>
                </a:cubicBezTo>
                <a:lnTo>
                  <a:pt x="21600" y="10800"/>
                </a:lnTo>
                <a:cubicBezTo>
                  <a:pt x="21600" y="16765"/>
                  <a:pt x="20815" y="21600"/>
                  <a:pt x="19848" y="21600"/>
                </a:cubicBezTo>
                <a:lnTo>
                  <a:pt x="423" y="21600"/>
                </a:lnTo>
                <a:cubicBezTo>
                  <a:pt x="302" y="21600"/>
                  <a:pt x="184" y="21524"/>
                  <a:pt x="70" y="21381"/>
                </a:cubicBezTo>
                <a:lnTo>
                  <a:pt x="0" y="21247"/>
                </a:lnTo>
                <a:lnTo>
                  <a:pt x="0" y="353"/>
                </a:lnTo>
                <a:lnTo>
                  <a:pt x="70" y="219"/>
                </a:lnTo>
                <a:cubicBezTo>
                  <a:pt x="184" y="76"/>
                  <a:pt x="302" y="0"/>
                  <a:pt x="423" y="0"/>
                </a:cubicBezTo>
                <a:close/>
              </a:path>
            </a:pathLst>
          </a:custGeom>
          <a:solidFill>
            <a:srgbClr val="FDB7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矩形 6"/>
          <p:cNvSpPr txBox="1"/>
          <p:nvPr/>
        </p:nvSpPr>
        <p:spPr>
          <a:xfrm>
            <a:off x="276624" y="631642"/>
            <a:ext cx="34526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Peek and Pop</a:t>
            </a:r>
          </a:p>
        </p:txBody>
      </p:sp>
      <p:sp>
        <p:nvSpPr>
          <p:cNvPr id="141" name="文本框 1"/>
          <p:cNvSpPr txBox="1"/>
          <p:nvPr/>
        </p:nvSpPr>
        <p:spPr>
          <a:xfrm>
            <a:off x="619125" y="1364010"/>
            <a:ext cx="6092945" cy="167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遵守UIViewControllerPreviewingDelegate协议</a:t>
            </a:r>
          </a:p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给cell注册3D Touch的Peek and Pop功能</a:t>
            </a:r>
          </a:p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实现UIViewControllerPreviewingDelegate方法</a:t>
            </a:r>
          </a:p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在预览界面实现previewActionItems方法，实现预览界面</a:t>
            </a:r>
          </a:p>
          <a:p>
            <a:pPr defTabSz="914400">
              <a:defRPr sz="1800"/>
            </a:pPr>
            <a:r>
              <a:t>     向上滑动交互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任意多边形 5"/>
          <p:cNvSpPr/>
          <p:nvPr/>
        </p:nvSpPr>
        <p:spPr>
          <a:xfrm rot="10800000" flipH="1">
            <a:off x="180444" y="567862"/>
            <a:ext cx="2784545" cy="52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3" y="0"/>
                </a:moveTo>
                <a:lnTo>
                  <a:pt x="19848" y="0"/>
                </a:lnTo>
                <a:cubicBezTo>
                  <a:pt x="20816" y="0"/>
                  <a:pt x="21600" y="4835"/>
                  <a:pt x="21600" y="10800"/>
                </a:cubicBezTo>
                <a:lnTo>
                  <a:pt x="21600" y="10800"/>
                </a:lnTo>
                <a:cubicBezTo>
                  <a:pt x="21600" y="16765"/>
                  <a:pt x="20815" y="21600"/>
                  <a:pt x="19848" y="21600"/>
                </a:cubicBezTo>
                <a:lnTo>
                  <a:pt x="423" y="21600"/>
                </a:lnTo>
                <a:cubicBezTo>
                  <a:pt x="302" y="21600"/>
                  <a:pt x="184" y="21524"/>
                  <a:pt x="70" y="21381"/>
                </a:cubicBezTo>
                <a:lnTo>
                  <a:pt x="0" y="21247"/>
                </a:lnTo>
                <a:lnTo>
                  <a:pt x="0" y="353"/>
                </a:lnTo>
                <a:lnTo>
                  <a:pt x="70" y="219"/>
                </a:lnTo>
                <a:cubicBezTo>
                  <a:pt x="184" y="76"/>
                  <a:pt x="302" y="0"/>
                  <a:pt x="423" y="0"/>
                </a:cubicBezTo>
                <a:close/>
              </a:path>
            </a:pathLst>
          </a:custGeom>
          <a:solidFill>
            <a:srgbClr val="FDB7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矩形 6"/>
          <p:cNvSpPr txBox="1"/>
          <p:nvPr/>
        </p:nvSpPr>
        <p:spPr>
          <a:xfrm>
            <a:off x="276624" y="631642"/>
            <a:ext cx="34526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Force Properties</a:t>
            </a:r>
          </a:p>
        </p:txBody>
      </p:sp>
      <p:pic>
        <p:nvPicPr>
          <p:cNvPr id="14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466" y="2559050"/>
            <a:ext cx="7670801" cy="10541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文本框 1"/>
          <p:cNvSpPr txBox="1"/>
          <p:nvPr/>
        </p:nvSpPr>
        <p:spPr>
          <a:xfrm>
            <a:off x="619125" y="1364010"/>
            <a:ext cx="1532889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相关属性</a:t>
            </a:r>
          </a:p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属性的应用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任意多边形 5"/>
          <p:cNvSpPr/>
          <p:nvPr/>
        </p:nvSpPr>
        <p:spPr>
          <a:xfrm rot="10800000" flipH="1">
            <a:off x="180444" y="567862"/>
            <a:ext cx="2784545" cy="52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3" y="0"/>
                </a:moveTo>
                <a:lnTo>
                  <a:pt x="19848" y="0"/>
                </a:lnTo>
                <a:cubicBezTo>
                  <a:pt x="20816" y="0"/>
                  <a:pt x="21600" y="4835"/>
                  <a:pt x="21600" y="10800"/>
                </a:cubicBezTo>
                <a:lnTo>
                  <a:pt x="21600" y="10800"/>
                </a:lnTo>
                <a:cubicBezTo>
                  <a:pt x="21600" y="16765"/>
                  <a:pt x="20815" y="21600"/>
                  <a:pt x="19848" y="21600"/>
                </a:cubicBezTo>
                <a:lnTo>
                  <a:pt x="423" y="21600"/>
                </a:lnTo>
                <a:cubicBezTo>
                  <a:pt x="302" y="21600"/>
                  <a:pt x="184" y="21524"/>
                  <a:pt x="70" y="21381"/>
                </a:cubicBezTo>
                <a:lnTo>
                  <a:pt x="0" y="21247"/>
                </a:lnTo>
                <a:lnTo>
                  <a:pt x="0" y="353"/>
                </a:lnTo>
                <a:lnTo>
                  <a:pt x="70" y="219"/>
                </a:lnTo>
                <a:cubicBezTo>
                  <a:pt x="184" y="76"/>
                  <a:pt x="302" y="0"/>
                  <a:pt x="423" y="0"/>
                </a:cubicBezTo>
                <a:close/>
              </a:path>
            </a:pathLst>
          </a:custGeom>
          <a:solidFill>
            <a:srgbClr val="FDB7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矩形 6"/>
          <p:cNvSpPr txBox="1"/>
          <p:nvPr/>
        </p:nvSpPr>
        <p:spPr>
          <a:xfrm>
            <a:off x="276624" y="631642"/>
            <a:ext cx="34526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Today Widget</a:t>
            </a:r>
          </a:p>
        </p:txBody>
      </p:sp>
      <p:sp>
        <p:nvSpPr>
          <p:cNvPr id="150" name="文本框 1"/>
          <p:cNvSpPr txBox="1"/>
          <p:nvPr/>
        </p:nvSpPr>
        <p:spPr>
          <a:xfrm>
            <a:off x="619125" y="1364010"/>
            <a:ext cx="2739624" cy="136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创建Today Extension</a:t>
            </a:r>
          </a:p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添加控件</a:t>
            </a:r>
          </a:p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添加打开主APP的方法</a:t>
            </a:r>
          </a:p>
          <a:p>
            <a:pPr marL="285750" indent="-285750" defTabSz="914400">
              <a:buSzPct val="100000"/>
              <a:buFont typeface="Arial"/>
              <a:buChar char="•"/>
              <a:defRPr sz="1800"/>
            </a:pPr>
            <a:r>
              <a:t>展开与折叠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_Office 主题">
  <a:themeElements>
    <a:clrScheme name="2_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主题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2_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71246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71246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主题">
  <a:themeElements>
    <a:clrScheme name="2_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主题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2_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71246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71246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全屏显示(16:10)</PresentationFormat>
  <Paragraphs>115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Courier</vt:lpstr>
      <vt:lpstr>微软雅黑</vt:lpstr>
      <vt:lpstr>Arial</vt:lpstr>
      <vt:lpstr>Arial Black</vt:lpstr>
      <vt:lpstr>Calibri</vt:lpstr>
      <vt:lpstr>Helvetica</vt:lpstr>
      <vt:lpstr>2_Office 主题</vt:lpstr>
      <vt:lpstr>iOS 新特性开发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新特性分享</dc:title>
  <cp:lastModifiedBy>Owen</cp:lastModifiedBy>
  <cp:revision>2</cp:revision>
  <dcterms:modified xsi:type="dcterms:W3CDTF">2017-11-27T04:14:06Z</dcterms:modified>
</cp:coreProperties>
</file>