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Default Extension="pict" ContentType="image/pi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embeddings/Microsoft_Equation3.bin" ContentType="application/vnd.openxmlformats-officedocument.oleObject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305" r:id="rId4"/>
    <p:sldId id="275" r:id="rId5"/>
    <p:sldId id="307" r:id="rId6"/>
    <p:sldId id="260" r:id="rId7"/>
    <p:sldId id="309" r:id="rId8"/>
    <p:sldId id="298" r:id="rId9"/>
    <p:sldId id="277" r:id="rId10"/>
    <p:sldId id="293" r:id="rId11"/>
    <p:sldId id="278" r:id="rId12"/>
    <p:sldId id="294" r:id="rId13"/>
    <p:sldId id="295" r:id="rId14"/>
    <p:sldId id="299" r:id="rId15"/>
    <p:sldId id="279" r:id="rId16"/>
    <p:sldId id="280" r:id="rId17"/>
    <p:sldId id="281" r:id="rId18"/>
    <p:sldId id="282" r:id="rId19"/>
    <p:sldId id="285" r:id="rId20"/>
    <p:sldId id="313" r:id="rId21"/>
    <p:sldId id="283" r:id="rId22"/>
    <p:sldId id="311" r:id="rId23"/>
    <p:sldId id="289" r:id="rId24"/>
    <p:sldId id="290" r:id="rId25"/>
    <p:sldId id="312" r:id="rId26"/>
    <p:sldId id="314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DB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502" autoAdjust="0"/>
    <p:restoredTop sz="94660"/>
  </p:normalViewPr>
  <p:slideViewPr>
    <p:cSldViewPr snapToObjects="1">
      <p:cViewPr varScale="1">
        <p:scale>
          <a:sx n="49" d="100"/>
          <a:sy n="49" d="100"/>
        </p:scale>
        <p:origin x="-1200" y="-11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interSettings" Target="printerSettings/printerSettings1.bin"/><Relationship Id="rId26" Type="http://schemas.openxmlformats.org/officeDocument/2006/relationships/slide" Target="slides/slide25.xml"/><Relationship Id="rId30" Type="http://schemas.openxmlformats.org/officeDocument/2006/relationships/viewProps" Target="viewProps.xml"/><Relationship Id="rId11" Type="http://schemas.openxmlformats.org/officeDocument/2006/relationships/slide" Target="slides/slide10.xml"/><Relationship Id="rId29" Type="http://schemas.openxmlformats.org/officeDocument/2006/relationships/presProps" Target="pres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wulff:Users:wulff:svnwork:wulff:work:ntnu:phd:thesis:disputas:thesispresentation:ktc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wulff:Users:wulff:svnwork:wulff:work:ntnu:phd:thesis:disputas:thesispresentation:node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wulff:Users:wulff:svnwork:wulff:work:ntnu:phd:thesis:disputas:thesispresentation:nod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8"/>
  <c:chart>
    <c:plotArea>
      <c:layout>
        <c:manualLayout>
          <c:layoutTarget val="inner"/>
          <c:xMode val="edge"/>
          <c:yMode val="edge"/>
          <c:x val="0.030261337843161"/>
          <c:y val="0.0446512761756174"/>
          <c:w val="0.807481379016812"/>
          <c:h val="0.734564491358085"/>
        </c:manualLayout>
      </c:layout>
      <c:scatterChart>
        <c:scatterStyle val="smoothMarker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0.65V</a:t>
                    </a:r>
                  </a:p>
                </c:rich>
              </c:tx>
              <c:showCatNam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1V</a:t>
                    </a:r>
                  </a:p>
                </c:rich>
              </c:tx>
              <c:showCatName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1.2V</a:t>
                    </a:r>
                  </a:p>
                </c:rich>
              </c:tx>
              <c:showCatNam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1.8V</a:t>
                    </a:r>
                  </a:p>
                </c:rich>
              </c:tx>
              <c:showCatNam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2.5V</a:t>
                    </a:r>
                  </a:p>
                </c:rich>
              </c:tx>
              <c:showCatName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3.3V</a:t>
                    </a:r>
                  </a:p>
                </c:rich>
              </c:tx>
              <c:showCatName val="1"/>
            </c:dLbl>
            <c:showCatName val="1"/>
          </c:dLbls>
          <c:xVal>
            <c:numRef>
              <c:f>Sheet1!$J$12:$O$12</c:f>
              <c:numCache>
                <c:formatCode>General</c:formatCode>
                <c:ptCount val="6"/>
                <c:pt idx="0">
                  <c:v>0.65</c:v>
                </c:pt>
                <c:pt idx="1">
                  <c:v>1.0</c:v>
                </c:pt>
                <c:pt idx="2">
                  <c:v>1.2</c:v>
                </c:pt>
                <c:pt idx="3">
                  <c:v>1.8</c:v>
                </c:pt>
                <c:pt idx="4">
                  <c:v>2.5</c:v>
                </c:pt>
                <c:pt idx="5">
                  <c:v>3.3</c:v>
                </c:pt>
              </c:numCache>
            </c:numRef>
          </c:xVal>
          <c:yVal>
            <c:numRef>
              <c:f>Sheet1!$J$13:$O$13</c:f>
              <c:numCache>
                <c:formatCode>General</c:formatCode>
                <c:ptCount val="6"/>
                <c:pt idx="0">
                  <c:v>232.1283692943905</c:v>
                </c:pt>
                <c:pt idx="1">
                  <c:v>98.07423602687986</c:v>
                </c:pt>
                <c:pt idx="2">
                  <c:v>68.10710835199988</c:v>
                </c:pt>
                <c:pt idx="3">
                  <c:v>30.26982593422222</c:v>
                </c:pt>
                <c:pt idx="4">
                  <c:v>15.6918777643008</c:v>
                </c:pt>
                <c:pt idx="5">
                  <c:v>9.00589862505785</c:v>
                </c:pt>
              </c:numCache>
            </c:numRef>
          </c:yVal>
          <c:smooth val="1"/>
        </c:ser>
        <c:dLbls>
          <c:showCatName val="1"/>
        </c:dLbls>
        <c:axId val="498699208"/>
        <c:axId val="498706264"/>
      </c:scatterChart>
      <c:valAx>
        <c:axId val="498699208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Supply Voltage</a:t>
                </a:r>
              </a:p>
            </c:rich>
          </c:tx>
          <c:layout>
            <c:manualLayout>
              <c:xMode val="edge"/>
              <c:yMode val="edge"/>
              <c:x val="0.311681208767823"/>
              <c:y val="0.922221301284708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98706264"/>
        <c:crosses val="autoZero"/>
        <c:crossBetween val="midCat"/>
      </c:valAx>
      <c:valAx>
        <c:axId val="498706264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Capacitance (pF)</a:t>
                </a:r>
              </a:p>
            </c:rich>
          </c:tx>
          <c:layout>
            <c:manualLayout>
              <c:xMode val="edge"/>
              <c:yMode val="edge"/>
              <c:x val="0.942342342342342"/>
              <c:y val="0.301734965017918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98699208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8"/>
  <c:chart>
    <c:autoTitleDeleted val="1"/>
    <c:plotArea>
      <c:layout>
        <c:manualLayout>
          <c:layoutTarget val="inner"/>
          <c:xMode val="edge"/>
          <c:yMode val="edge"/>
          <c:x val="0.0635838374615575"/>
          <c:y val="0.0921661060045228"/>
          <c:w val="0.794797968269469"/>
          <c:h val="0.677420879133242"/>
        </c:manualLayout>
      </c:layout>
      <c:scatterChart>
        <c:scatterStyle val="smoothMarker"/>
        <c:ser>
          <c:idx val="0"/>
          <c:order val="0"/>
          <c:tx>
            <c:v>"Intrinsic Gain"</c:v>
          </c:tx>
          <c:dLbls>
            <c:dLbl>
              <c:idx val="0"/>
              <c:layout>
                <c:manualLayout>
                  <c:x val="-0.0634177468792067"/>
                  <c:y val="0.0512451310539627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350nm</a:t>
                    </a:r>
                  </a:p>
                </c:rich>
              </c:tx>
              <c:dLblPos val="r"/>
            </c:dLbl>
            <c:dLbl>
              <c:idx val="1"/>
              <c:layout>
                <c:manualLayout>
                  <c:x val="-0.0615176401088525"/>
                  <c:y val="0.043732539610155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180nm</a:t>
                    </a:r>
                  </a:p>
                </c:rich>
              </c:tx>
              <c:dLblPos val="r"/>
            </c:dLbl>
            <c:dLbl>
              <c:idx val="2"/>
              <c:layout>
                <c:manualLayout>
                  <c:x val="-0.0934650287976916"/>
                  <c:y val="0.041127803516651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130nm</a:t>
                    </a:r>
                  </a:p>
                </c:rich>
              </c:tx>
              <c:dLblPos val="r"/>
            </c:dLbl>
            <c:dLbl>
              <c:idx val="3"/>
              <c:layout>
                <c:manualLayout>
                  <c:x val="-0.0879864683494683"/>
                  <c:y val="0.037402883173704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90nm</a:t>
                    </a:r>
                  </a:p>
                </c:rich>
              </c:tx>
              <c:dLblPos val="r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65nm</a:t>
                    </a:r>
                  </a:p>
                </c:rich>
              </c:tx>
            </c:dLbl>
            <c:showCatName val="1"/>
          </c:dLbls>
          <c:errBars>
            <c:errDir val="y"/>
            <c:errBarType val="plus"/>
            <c:errValType val="fixedVal"/>
            <c:val val="6.0"/>
          </c:errBars>
          <c:xVal>
            <c:numRef>
              <c:f>Sheet1!$A$14:$A$18</c:f>
              <c:numCache>
                <c:formatCode>General</c:formatCode>
                <c:ptCount val="5"/>
                <c:pt idx="0">
                  <c:v>350.0</c:v>
                </c:pt>
                <c:pt idx="1">
                  <c:v>180.0</c:v>
                </c:pt>
                <c:pt idx="2">
                  <c:v>130.0</c:v>
                </c:pt>
                <c:pt idx="3">
                  <c:v>90.0</c:v>
                </c:pt>
                <c:pt idx="4">
                  <c:v>65.0</c:v>
                </c:pt>
              </c:numCache>
            </c:numRef>
          </c:xVal>
          <c:yVal>
            <c:numRef>
              <c:f>Sheet1!$B$3:$B$7</c:f>
              <c:numCache>
                <c:formatCode>0</c:formatCode>
                <c:ptCount val="5"/>
                <c:pt idx="0">
                  <c:v>35.672</c:v>
                </c:pt>
                <c:pt idx="1">
                  <c:v>28.235</c:v>
                </c:pt>
                <c:pt idx="2">
                  <c:v>24.557</c:v>
                </c:pt>
                <c:pt idx="3">
                  <c:v>22.2</c:v>
                </c:pt>
                <c:pt idx="4">
                  <c:v>15.46</c:v>
                </c:pt>
              </c:numCache>
            </c:numRef>
          </c:yVal>
          <c:smooth val="1"/>
        </c:ser>
        <c:dLbls>
          <c:showCatName val="1"/>
        </c:dLbls>
        <c:axId val="498820648"/>
        <c:axId val="498828024"/>
      </c:scatterChart>
      <c:valAx>
        <c:axId val="498820648"/>
        <c:scaling>
          <c:orientation val="maxMin"/>
          <c:max val="350.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Technology Node [nm]</a:t>
                </a:r>
              </a:p>
            </c:rich>
          </c:tx>
          <c:layout>
            <c:manualLayout>
              <c:xMode val="edge"/>
              <c:yMode val="edge"/>
              <c:x val="0.35132053249626"/>
              <c:y val="0.875254558434741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98828024"/>
        <c:crosses val="autoZero"/>
        <c:crossBetween val="midCat"/>
      </c:valAx>
      <c:valAx>
        <c:axId val="498828024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Intrinsic gain (gm/gds) [dB]</a:t>
                </a:r>
              </a:p>
            </c:rich>
          </c:tx>
          <c:layout>
            <c:manualLayout>
              <c:xMode val="edge"/>
              <c:yMode val="edge"/>
              <c:x val="0.930588646177292"/>
              <c:y val="0.271730960100576"/>
            </c:manualLayout>
          </c:layout>
        </c:title>
        <c:numFmt formatCode="0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498820648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0635838374615575"/>
          <c:y val="0.0921661060045228"/>
          <c:w val="0.794797968269469"/>
          <c:h val="0.677420879133242"/>
        </c:manualLayout>
      </c:layout>
      <c:scatterChart>
        <c:scatterStyle val="smoothMarker"/>
        <c:ser>
          <c:idx val="1"/>
          <c:order val="0"/>
          <c:tx>
            <c:v>Common Source</c:v>
          </c:tx>
          <c:spPr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c:spPr>
          <c:marker>
            <c:spPr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0.0634177468792067"/>
                  <c:y val="0.0512451310539627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350nm</a:t>
                    </a:r>
                  </a:p>
                </c:rich>
              </c:tx>
              <c:showCatName val="1"/>
            </c:dLbl>
            <c:dLbl>
              <c:idx val="1"/>
              <c:layout>
                <c:manualLayout>
                  <c:x val="-0.0615176401088525"/>
                  <c:y val="0.043732539610155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180nm</a:t>
                    </a:r>
                  </a:p>
                </c:rich>
              </c:tx>
              <c:showCatName val="1"/>
            </c:dLbl>
            <c:dLbl>
              <c:idx val="2"/>
              <c:layout>
                <c:manualLayout>
                  <c:x val="-0.0595875722697295"/>
                  <c:y val="0.038985427314479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130nm</a:t>
                    </a:r>
                  </a:p>
                </c:rich>
              </c:tx>
              <c:showCatName val="1"/>
            </c:dLbl>
            <c:dLbl>
              <c:idx val="3"/>
              <c:layout>
                <c:manualLayout>
                  <c:x val="-0.0557222917614929"/>
                  <c:y val="0.0395453732339979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90nm</a:t>
                    </a:r>
                  </a:p>
                </c:rich>
              </c:tx>
              <c:showCatName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65nm</a:t>
                    </a:r>
                  </a:p>
                </c:rich>
              </c:tx>
              <c:showCatName val="1"/>
            </c:dLbl>
            <c:showCatName val="1"/>
          </c:dLbls>
          <c:errBars>
            <c:errDir val="y"/>
            <c:errBarType val="plus"/>
            <c:errValType val="fixedVal"/>
            <c:val val="6.0"/>
          </c:errBars>
          <c:xVal>
            <c:numRef>
              <c:f>Sheet1!$A$14:$A$18</c:f>
              <c:numCache>
                <c:formatCode>General</c:formatCode>
                <c:ptCount val="5"/>
                <c:pt idx="0">
                  <c:v>350.0</c:v>
                </c:pt>
                <c:pt idx="1">
                  <c:v>180.0</c:v>
                </c:pt>
                <c:pt idx="2">
                  <c:v>130.0</c:v>
                </c:pt>
                <c:pt idx="3">
                  <c:v>90.0</c:v>
                </c:pt>
                <c:pt idx="4">
                  <c:v>65.0</c:v>
                </c:pt>
              </c:numCache>
            </c:numRef>
          </c:xVal>
          <c:yVal>
            <c:numRef>
              <c:f>Sheet1!$C$3:$C$7</c:f>
              <c:numCache>
                <c:formatCode>0</c:formatCode>
                <c:ptCount val="5"/>
                <c:pt idx="0">
                  <c:v>29.672</c:v>
                </c:pt>
                <c:pt idx="1">
                  <c:v>22.235</c:v>
                </c:pt>
                <c:pt idx="2">
                  <c:v>18.557</c:v>
                </c:pt>
                <c:pt idx="3">
                  <c:v>16.2</c:v>
                </c:pt>
                <c:pt idx="4">
                  <c:v>9.46</c:v>
                </c:pt>
              </c:numCache>
            </c:numRef>
          </c:yVal>
          <c:smooth val="1"/>
        </c:ser>
        <c:ser>
          <c:idx val="2"/>
          <c:order val="1"/>
          <c:tx>
            <c:v>Folded Cascode</c:v>
          </c:tx>
          <c:spPr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c:spPr>
          <c:marker>
            <c:symbol val="square"/>
            <c:size val="7"/>
            <c:spPr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showCatName val="1"/>
          </c:dLbls>
          <c:errBars>
            <c:errDir val="y"/>
            <c:errBarType val="plus"/>
            <c:errValType val="fixedVal"/>
            <c:val val="6.0"/>
          </c:errBars>
          <c:xVal>
            <c:numRef>
              <c:f>Sheet1!$A$14:$A$18</c:f>
              <c:numCache>
                <c:formatCode>General</c:formatCode>
                <c:ptCount val="5"/>
                <c:pt idx="0">
                  <c:v>350.0</c:v>
                </c:pt>
                <c:pt idx="1">
                  <c:v>180.0</c:v>
                </c:pt>
                <c:pt idx="2">
                  <c:v>130.0</c:v>
                </c:pt>
                <c:pt idx="3">
                  <c:v>90.0</c:v>
                </c:pt>
                <c:pt idx="4">
                  <c:v>65.0</c:v>
                </c:pt>
              </c:numCache>
            </c:numRef>
          </c:xVal>
          <c:yVal>
            <c:numRef>
              <c:f>Sheet1!$D$3:$D$7</c:f>
              <c:numCache>
                <c:formatCode>0</c:formatCode>
                <c:ptCount val="5"/>
                <c:pt idx="0">
                  <c:v>65.344</c:v>
                </c:pt>
                <c:pt idx="1">
                  <c:v>50.47</c:v>
                </c:pt>
                <c:pt idx="2">
                  <c:v>43.114</c:v>
                </c:pt>
                <c:pt idx="3">
                  <c:v>38.4</c:v>
                </c:pt>
                <c:pt idx="4">
                  <c:v>24.92</c:v>
                </c:pt>
              </c:numCache>
            </c:numRef>
          </c:yVal>
          <c:smooth val="1"/>
        </c:ser>
        <c:ser>
          <c:idx val="3"/>
          <c:order val="2"/>
          <c:tx>
            <c:v>Two-Stage (FC +CS)</c:v>
          </c:tx>
          <c:spPr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c:spPr>
          <c:marker>
            <c:symbol val="square"/>
            <c:size val="7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showCatName val="1"/>
          </c:dLbls>
          <c:errBars>
            <c:errDir val="y"/>
            <c:errBarType val="plus"/>
            <c:errValType val="fixedVal"/>
            <c:val val="12.0"/>
          </c:errBars>
          <c:xVal>
            <c:numRef>
              <c:f>Sheet1!$A$14:$A$18</c:f>
              <c:numCache>
                <c:formatCode>General</c:formatCode>
                <c:ptCount val="5"/>
                <c:pt idx="0">
                  <c:v>350.0</c:v>
                </c:pt>
                <c:pt idx="1">
                  <c:v>180.0</c:v>
                </c:pt>
                <c:pt idx="2">
                  <c:v>130.0</c:v>
                </c:pt>
                <c:pt idx="3">
                  <c:v>90.0</c:v>
                </c:pt>
                <c:pt idx="4">
                  <c:v>65.0</c:v>
                </c:pt>
              </c:numCache>
            </c:numRef>
          </c:xVal>
          <c:yVal>
            <c:numRef>
              <c:f>Sheet1!$E$3:$E$7</c:f>
              <c:numCache>
                <c:formatCode>0</c:formatCode>
                <c:ptCount val="5"/>
                <c:pt idx="0">
                  <c:v>95.016</c:v>
                </c:pt>
                <c:pt idx="1">
                  <c:v>72.705</c:v>
                </c:pt>
                <c:pt idx="2">
                  <c:v>61.671</c:v>
                </c:pt>
                <c:pt idx="3">
                  <c:v>54.6</c:v>
                </c:pt>
                <c:pt idx="4">
                  <c:v>34.38</c:v>
                </c:pt>
              </c:numCache>
            </c:numRef>
          </c:yVal>
          <c:smooth val="1"/>
        </c:ser>
        <c:ser>
          <c:idx val="4"/>
          <c:order val="3"/>
          <c:tx>
            <c:v>10-bit limit</c:v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  <c:marker>
            <c:spPr>
              <a:ln>
                <a:noFill/>
                <a:prstDash val="sysDash"/>
              </a:ln>
            </c:spPr>
          </c:marker>
          <c:dLbls>
            <c:delete val="1"/>
          </c:dLbls>
          <c:xVal>
            <c:numRef>
              <c:f>Sheet1!$A$14:$A$19</c:f>
              <c:numCache>
                <c:formatCode>General</c:formatCode>
                <c:ptCount val="6"/>
                <c:pt idx="0">
                  <c:v>350.0</c:v>
                </c:pt>
                <c:pt idx="1">
                  <c:v>180.0</c:v>
                </c:pt>
                <c:pt idx="2">
                  <c:v>130.0</c:v>
                </c:pt>
                <c:pt idx="3">
                  <c:v>90.0</c:v>
                </c:pt>
                <c:pt idx="4">
                  <c:v>65.0</c:v>
                </c:pt>
                <c:pt idx="5">
                  <c:v>0.0</c:v>
                </c:pt>
              </c:numCache>
            </c:numRef>
          </c:xVal>
          <c:yVal>
            <c:numRef>
              <c:f>Sheet1!$B$22:$B$28</c:f>
              <c:numCache>
                <c:formatCode>General</c:formatCode>
                <c:ptCount val="7"/>
                <c:pt idx="0">
                  <c:v>66.0</c:v>
                </c:pt>
                <c:pt idx="1">
                  <c:v>66.0</c:v>
                </c:pt>
                <c:pt idx="2">
                  <c:v>66.0</c:v>
                </c:pt>
                <c:pt idx="3">
                  <c:v>66.0</c:v>
                </c:pt>
                <c:pt idx="4">
                  <c:v>66.0</c:v>
                </c:pt>
                <c:pt idx="5">
                  <c:v>66.0</c:v>
                </c:pt>
                <c:pt idx="6">
                  <c:v>66.0</c:v>
                </c:pt>
              </c:numCache>
            </c:numRef>
          </c:yVal>
          <c:smooth val="1"/>
        </c:ser>
        <c:dLbls>
          <c:showCatName val="1"/>
        </c:dLbls>
        <c:axId val="498966968"/>
        <c:axId val="498976696"/>
      </c:scatterChart>
      <c:valAx>
        <c:axId val="498966968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Technology Node [nm]</a:t>
                </a:r>
              </a:p>
            </c:rich>
          </c:tx>
          <c:layout>
            <c:manualLayout>
              <c:xMode val="edge"/>
              <c:yMode val="edge"/>
              <c:x val="0.419075257419746"/>
              <c:y val="0.870969757511654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98976696"/>
        <c:crosses val="autoZero"/>
        <c:crossBetween val="midCat"/>
      </c:valAx>
      <c:valAx>
        <c:axId val="498976696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Free OTA gain [dB]</a:t>
                </a:r>
              </a:p>
            </c:rich>
          </c:tx>
          <c:layout>
            <c:manualLayout>
              <c:xMode val="edge"/>
              <c:yMode val="edge"/>
              <c:x val="0.930588582677165"/>
              <c:y val="0.271730912367297"/>
            </c:manualLayout>
          </c:layout>
          <c:spPr>
            <a:noFill/>
            <a:ln w="25400">
              <a:noFill/>
            </a:ln>
          </c:spPr>
        </c:title>
        <c:numFmt formatCode="0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98966968"/>
        <c:crosses val="autoZero"/>
        <c:crossBetween val="midCat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/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j-lt"/>
                <a:cs typeface="Arial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884988" y="6456363"/>
            <a:ext cx="2259012" cy="274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>
                <a:latin typeface="Calibri" pitchFamily="34" charset="0"/>
              </a:rPr>
              <a:t>© Carsten Wulff </a:t>
            </a:r>
            <a:fld id="{095657A4-7B9E-414A-A398-917E87F8CC27}" type="datetime6">
              <a:rPr lang="en-US" sz="1200" b="0">
                <a:latin typeface="Calibri" pitchFamily="34" charset="0"/>
              </a:rPr>
              <a:pPr>
                <a:defRPr/>
              </a:pPr>
              <a:t>December 08</a:t>
            </a:fld>
            <a:endParaRPr lang="en-US" sz="1200" b="0">
              <a:latin typeface="Calibri" pitchFamily="34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57200" y="6454775"/>
            <a:ext cx="82296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0888C04-930D-4BCE-BDB4-8A637F888EAF}" type="slidenum">
              <a:rPr lang="en-US" sz="1200" b="0">
                <a:latin typeface="+mn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454775"/>
            <a:ext cx="1066800" cy="25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latin typeface="+mn-lt"/>
                <a:cs typeface="Arial"/>
              </a:defRPr>
            </a:lvl1pPr>
            <a:lvl2pPr>
              <a:buFont typeface="Arial"/>
              <a:buChar char="•"/>
              <a:defRPr sz="2400">
                <a:latin typeface="+mn-lt"/>
                <a:cs typeface="Arial"/>
              </a:defRPr>
            </a:lvl2pPr>
            <a:lvl3pPr>
              <a:defRPr sz="2000">
                <a:latin typeface="+mn-lt"/>
                <a:cs typeface="Arial"/>
              </a:defRPr>
            </a:lvl3pPr>
            <a:lvl4pPr>
              <a:defRPr sz="1600">
                <a:latin typeface="+mn-lt"/>
                <a:cs typeface="Arial"/>
              </a:defRPr>
            </a:lvl4pPr>
            <a:lvl5pPr>
              <a:defRPr sz="1800">
                <a:latin typeface="+mn-lt"/>
                <a:cs typeface="Aria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231.png"/><Relationship Id="rId5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5" Type="http://schemas.openxmlformats.org/officeDocument/2006/relationships/oleObject" Target="../embeddings/Microsoft_Equation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df"/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df"/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df"/><Relationship Id="rId5" Type="http://schemas.openxmlformats.org/officeDocument/2006/relationships/image" Target="../media/image35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33.png"/><Relationship Id="rId6" Type="http://schemas.openxmlformats.org/officeDocument/2006/relationships/image" Target="../media/image22.pd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df"/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df"/><Relationship Id="rId5" Type="http://schemas.openxmlformats.org/officeDocument/2006/relationships/image" Target="../media/image44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Relationship Id="rId3" Type="http://schemas.openxmlformats.org/officeDocument/2006/relationships/image" Target="../media/image42.png"/><Relationship Id="rId6" Type="http://schemas.openxmlformats.org/officeDocument/2006/relationships/image" Target="../media/image27.pd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Efficient ADCs in </a:t>
            </a:r>
            <a:r>
              <a:rPr lang="en-US" dirty="0" err="1" smtClean="0"/>
              <a:t>nano</a:t>
            </a:r>
            <a:r>
              <a:rPr lang="en-US" dirty="0" smtClean="0"/>
              <a:t>-scale CMOS Technology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solidFill>
                  <a:srgbClr val="898989"/>
                </a:solidFill>
              </a:rPr>
              <a:t>Carsten</a:t>
            </a:r>
            <a:r>
              <a:rPr lang="en-US" dirty="0" smtClean="0">
                <a:solidFill>
                  <a:srgbClr val="898989"/>
                </a:solidFill>
              </a:rPr>
              <a:t> </a:t>
            </a:r>
            <a:r>
              <a:rPr lang="en-US" dirty="0" err="1" smtClean="0">
                <a:solidFill>
                  <a:srgbClr val="898989"/>
                </a:solidFill>
              </a:rPr>
              <a:t>Wulff</a:t>
            </a:r>
            <a:endParaRPr lang="en-US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Paper 2:  Switched Capacitor Analog Modulo Integrator For Application In Open Loop Sigma-Delta Modulators 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smtClean="0"/>
              <a:t>Carsten Wulﬀ, Øystein Knauserud, Trond Ytterdal, Analog Integrated Circuits and Signal Processing Springer Netherlands, ISSN 0925-1030, Volume 54, Number 2, Pages 121-131, Febuary 2008 DOI 10.1007/s10470-007-9084-2 </a:t>
            </a:r>
          </a:p>
          <a:p>
            <a:pPr eaLnBrk="1" hangingPunct="1"/>
            <a:endParaRPr lang="en-US" smtClean="0"/>
          </a:p>
        </p:txBody>
      </p:sp>
      <p:pic>
        <p:nvPicPr>
          <p:cNvPr id="69634" name="Picture 7" descr="olsdmspice2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89150"/>
            <a:ext cx="52832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57200" y="6062663"/>
            <a:ext cx="822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  <a:latin typeface="Calibri" pitchFamily="34" charset="0"/>
              </a:rPr>
              <a:t>In short: Discusses error sources and presents more thorough simulations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Paper 3: Resonators In Open-Loop Sigma-Delta Modulators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smtClean="0"/>
              <a:t>Carsten Wulﬀ and Trond Ytterdal, Submitted to IEEE Transactions on Circuits and Systems I: Regular papers 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50825" y="5988050"/>
            <a:ext cx="868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  <a:latin typeface="Calibri" pitchFamily="34" charset="0"/>
              </a:rPr>
              <a:t>In short: Introduces modulo resonators and proves input signal restrictions</a:t>
            </a:r>
          </a:p>
        </p:txBody>
      </p:sp>
      <p:pic>
        <p:nvPicPr>
          <p:cNvPr id="5" name="Picture 4" descr="f0zerof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28800" y="1768194"/>
            <a:ext cx="5448300" cy="4023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dr_ideal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05000" y="1066800"/>
            <a:ext cx="54102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modulo resonator</a:t>
            </a:r>
            <a:endParaRPr lang="en-US" dirty="0"/>
          </a:p>
        </p:txBody>
      </p:sp>
      <p:pic>
        <p:nvPicPr>
          <p:cNvPr id="7" name="Picture 6" descr="osd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362200" y="2743200"/>
            <a:ext cx="4229100" cy="3505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sdr21_spice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1000" y="1219200"/>
            <a:ext cx="5880100" cy="4864100"/>
          </a:xfrm>
          <a:prstGeom prst="rect">
            <a:avLst/>
          </a:prstGeom>
        </p:spPr>
      </p:pic>
      <p:pic>
        <p:nvPicPr>
          <p:cNvPr id="6" name="Picture 5" descr="osdr21g_sch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105400" y="1739900"/>
            <a:ext cx="3860800" cy="153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fifth order 8-bit OSR=4 open-loop sigma-delta modulator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813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</a:rPr>
              <a:t>Replace </a:t>
            </a:r>
            <a:r>
              <a:rPr lang="en-US" b="1" dirty="0" err="1" smtClean="0">
                <a:solidFill>
                  <a:srgbClr val="000000"/>
                </a:solidFill>
              </a:rPr>
              <a:t>OTAs</a:t>
            </a:r>
            <a:endParaRPr lang="nb-NO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Paper 4: 0.8V 1GHz Dynamic Comparator In Digital 90nm CMOS Technology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dirty="0" err="1" smtClean="0"/>
              <a:t>Carsten</a:t>
            </a:r>
            <a:r>
              <a:rPr lang="en-US" sz="1800" dirty="0" smtClean="0"/>
              <a:t> </a:t>
            </a:r>
            <a:r>
              <a:rPr lang="en-US" sz="1800" dirty="0" err="1" smtClean="0"/>
              <a:t>Wulﬀ</a:t>
            </a:r>
            <a:r>
              <a:rPr lang="en-US" sz="1800" dirty="0" smtClean="0"/>
              <a:t> and </a:t>
            </a:r>
            <a:r>
              <a:rPr lang="en-US" sz="1800" dirty="0" err="1" smtClean="0"/>
              <a:t>Trond</a:t>
            </a:r>
            <a:r>
              <a:rPr lang="en-US" sz="1800" dirty="0" smtClean="0"/>
              <a:t> </a:t>
            </a:r>
            <a:r>
              <a:rPr lang="en-US" sz="1800" dirty="0" err="1" smtClean="0"/>
              <a:t>Ytterdal</a:t>
            </a:r>
            <a:r>
              <a:rPr lang="en-US" sz="1800" dirty="0" smtClean="0"/>
              <a:t>, In proceedings of the 23rd NORCHIP Conference, 2005. 21-22 Nov. 2005 Pages 237 - 240 Digital </a:t>
            </a:r>
            <a:r>
              <a:rPr lang="en-US" sz="1800" dirty="0" err="1" smtClean="0"/>
              <a:t>ObjectIdentiﬁer</a:t>
            </a:r>
            <a:r>
              <a:rPr lang="en-US" sz="1800" dirty="0" smtClean="0"/>
              <a:t>: 10.1109/NORCHP.2005.1597033 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57200" y="2205038"/>
          <a:ext cx="4159250" cy="3711575"/>
        </p:xfrm>
        <a:graphic>
          <a:graphicData uri="http://schemas.openxmlformats.org/presentationml/2006/ole">
            <p:oleObj spid="_x0000_s34818" name="Visio" r:id="rId3" imgW="4826000" imgH="4279900" progId="">
              <p:embed/>
            </p:oleObj>
          </a:graphicData>
        </a:graphic>
      </p:graphicFrame>
      <p:graphicFrame>
        <p:nvGraphicFramePr>
          <p:cNvPr id="4" name="Group 1359"/>
          <p:cNvGraphicFramePr>
            <a:graphicFrameLocks noGrp="1"/>
          </p:cNvGraphicFramePr>
          <p:nvPr/>
        </p:nvGraphicFramePr>
        <p:xfrm>
          <a:off x="4900613" y="2684463"/>
          <a:ext cx="3786187" cy="3105738"/>
        </p:xfrm>
        <a:graphic>
          <a:graphicData uri="http://schemas.openxmlformats.org/drawingml/2006/table">
            <a:tbl>
              <a:tblPr/>
              <a:tblGrid>
                <a:gridCol w="1893887"/>
                <a:gridCol w="18923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Offset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± 25mV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Clock Frequency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1GHz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 dissipation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222µW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Supply voltage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 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Clock signals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reference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Low reference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Common mode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0.4V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7" name="Rectangle 3"/>
          <p:cNvSpPr>
            <a:spLocks noChangeArrowheads="1"/>
          </p:cNvSpPr>
          <p:nvPr/>
        </p:nvSpPr>
        <p:spPr bwMode="auto">
          <a:xfrm>
            <a:off x="457200" y="6062663"/>
            <a:ext cx="822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  <a:latin typeface="Calibri" pitchFamily="34" charset="0"/>
              </a:rPr>
              <a:t>In short: Shows high speed potential of 90nm CMOS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 smtClean="0"/>
              <a:t>Paper 5: Design of a 7-bit 200MS/s, 2mW Pipelined ADC With Switched Open-Loop </a:t>
            </a:r>
            <a:r>
              <a:rPr lang="en-US" sz="2000" dirty="0" err="1" smtClean="0"/>
              <a:t>Ampliﬁers</a:t>
            </a:r>
            <a:r>
              <a:rPr lang="en-US" sz="2000" dirty="0" smtClean="0"/>
              <a:t> In a 65nm CMOS Technology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dirty="0" err="1" smtClean="0"/>
              <a:t>Carsten</a:t>
            </a:r>
            <a:r>
              <a:rPr lang="en-US" sz="1600" dirty="0" smtClean="0"/>
              <a:t> </a:t>
            </a:r>
            <a:r>
              <a:rPr lang="en-US" sz="1600" dirty="0" err="1" smtClean="0"/>
              <a:t>Wulﬀ</a:t>
            </a:r>
            <a:r>
              <a:rPr lang="en-US" sz="1600" dirty="0" smtClean="0"/>
              <a:t> and </a:t>
            </a:r>
            <a:r>
              <a:rPr lang="en-US" sz="1600" dirty="0" err="1" smtClean="0"/>
              <a:t>Trond</a:t>
            </a:r>
            <a:r>
              <a:rPr lang="en-US" sz="1600" dirty="0" smtClean="0"/>
              <a:t> </a:t>
            </a:r>
            <a:r>
              <a:rPr lang="en-US" sz="1600" dirty="0" err="1" smtClean="0"/>
              <a:t>Ytterdal</a:t>
            </a:r>
            <a:r>
              <a:rPr lang="en-US" sz="1600" dirty="0" smtClean="0"/>
              <a:t> In proceedings of the 25th NORCHIP Conference, 2007. Digital Object </a:t>
            </a:r>
            <a:r>
              <a:rPr lang="en-US" sz="1600" dirty="0" err="1" smtClean="0"/>
              <a:t>Identiﬁer</a:t>
            </a:r>
            <a:r>
              <a:rPr lang="en-US" sz="1600" dirty="0" smtClean="0"/>
              <a:t> 10.1109/NORCHP.2007.4481042 </a:t>
            </a:r>
          </a:p>
        </p:txBody>
      </p:sp>
      <p:sp>
        <p:nvSpPr>
          <p:cNvPr id="75779" name="Rectangle 8"/>
          <p:cNvSpPr>
            <a:spLocks/>
          </p:cNvSpPr>
          <p:nvPr/>
        </p:nvSpPr>
        <p:spPr bwMode="auto">
          <a:xfrm>
            <a:off x="533400" y="3890963"/>
            <a:ext cx="2751138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400" b="0">
                <a:latin typeface="Calibri" pitchFamily="34" charset="0"/>
                <a:cs typeface="Arial" charset="0"/>
              </a:rPr>
              <a:t>Highlights:</a:t>
            </a:r>
          </a:p>
          <a:p>
            <a:pPr marL="39688"/>
            <a:r>
              <a:rPr lang="en-US" sz="1400" b="0">
                <a:latin typeface="Calibri" pitchFamily="34" charset="0"/>
                <a:cs typeface="Arial" charset="0"/>
              </a:rPr>
              <a:t>- 65 nm LP CMOS Technology </a:t>
            </a:r>
          </a:p>
          <a:p>
            <a:pPr marL="39688"/>
            <a:r>
              <a:rPr lang="en-US" sz="1400" b="0">
                <a:latin typeface="Calibri" pitchFamily="34" charset="0"/>
                <a:cs typeface="Arial" charset="0"/>
              </a:rPr>
              <a:t>- Switched capacitor implementation</a:t>
            </a:r>
          </a:p>
          <a:p>
            <a:pPr marL="39688"/>
            <a:r>
              <a:rPr lang="en-US" sz="1400" b="0">
                <a:latin typeface="Calibri" pitchFamily="34" charset="0"/>
                <a:cs typeface="Arial" charset="0"/>
              </a:rPr>
              <a:t>- 50fF sampling capacitors </a:t>
            </a:r>
          </a:p>
          <a:p>
            <a:pPr marL="39688"/>
            <a:r>
              <a:rPr lang="en-US" sz="1400" b="0">
                <a:latin typeface="Calibri" pitchFamily="34" charset="0"/>
                <a:cs typeface="Arial" charset="0"/>
              </a:rPr>
              <a:t>- Six 1.5 bit stages + 1.5 bit Flash</a:t>
            </a:r>
          </a:p>
          <a:p>
            <a:pPr marL="39688"/>
            <a:r>
              <a:rPr lang="en-US" sz="1400" b="0">
                <a:latin typeface="Calibri" pitchFamily="34" charset="0"/>
                <a:cs typeface="Arial" charset="0"/>
              </a:rPr>
              <a:t>- Four phase clock generator</a:t>
            </a:r>
          </a:p>
          <a:p>
            <a:pPr marL="39688"/>
            <a:r>
              <a:rPr lang="en-US" sz="1400" b="0">
                <a:latin typeface="Calibri" pitchFamily="34" charset="0"/>
                <a:cs typeface="Arial" charset="0"/>
              </a:rPr>
              <a:t>- Switched open-loop amplifiers</a:t>
            </a:r>
          </a:p>
          <a:p>
            <a:pPr marL="39688"/>
            <a:r>
              <a:rPr lang="en-US" sz="1400" b="0">
                <a:latin typeface="Calibri" pitchFamily="34" charset="0"/>
                <a:cs typeface="Arial" charset="0"/>
              </a:rPr>
              <a:t>- Transmission gates as switches</a:t>
            </a:r>
          </a:p>
          <a:p>
            <a:pPr marL="39688"/>
            <a:r>
              <a:rPr lang="en-US" sz="1400" b="0">
                <a:latin typeface="Calibri" pitchFamily="34" charset="0"/>
                <a:cs typeface="Arial" charset="0"/>
              </a:rPr>
              <a:t>- Digital error correction in MATLAB</a:t>
            </a: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457200" y="5876925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  <a:latin typeface="Calibri" pitchFamily="34" charset="0"/>
              </a:rPr>
              <a:t>In short: Demonstrates that open-loop residue amplifiers are an efficient implementation choice for low resolution pipelined ADCs</a:t>
            </a:r>
          </a:p>
        </p:txBody>
      </p:sp>
      <p:pic>
        <p:nvPicPr>
          <p:cNvPr id="7" name="Picture 6" descr="stage1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656384" y="1531938"/>
            <a:ext cx="4030416" cy="4273550"/>
          </a:xfrm>
          <a:prstGeom prst="rect">
            <a:avLst/>
          </a:prstGeom>
        </p:spPr>
      </p:pic>
      <p:pic>
        <p:nvPicPr>
          <p:cNvPr id="8" name="Picture 7" descr="pipe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1701800"/>
            <a:ext cx="36703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Paper 6: Design and Behavioral Simulation of Comparator- Based Switched Capacitor Circuits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smtClean="0"/>
              <a:t>Carsten Wulﬀ and Trond Ytterdal, 26th NORCHIP Conference 2008</a:t>
            </a: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533400" y="1484313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latin typeface="Calibri" pitchFamily="34" charset="0"/>
              </a:rPr>
              <a:t>Opamp based switched-capacitor</a:t>
            </a:r>
          </a:p>
          <a:p>
            <a:endParaRPr lang="en-US" b="0">
              <a:latin typeface="Calibri" pitchFamily="34" charset="0"/>
            </a:endParaRPr>
          </a:p>
        </p:txBody>
      </p:sp>
      <p:sp>
        <p:nvSpPr>
          <p:cNvPr id="78853" name="TextBox 5"/>
          <p:cNvSpPr txBox="1">
            <a:spLocks noChangeArrowheads="1"/>
          </p:cNvSpPr>
          <p:nvPr/>
        </p:nvSpPr>
        <p:spPr bwMode="auto">
          <a:xfrm>
            <a:off x="4419600" y="1484313"/>
            <a:ext cx="4229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latin typeface="Calibri" pitchFamily="34" charset="0"/>
              </a:rPr>
              <a:t>Comparator-based switched-capacitor</a:t>
            </a:r>
          </a:p>
          <a:p>
            <a:pPr algn="ctr"/>
            <a:endParaRPr lang="en-US" b="0">
              <a:latin typeface="Calibri" pitchFamily="34" charset="0"/>
            </a:endParaRP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457200" y="6062663"/>
            <a:ext cx="822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  <a:latin typeface="Calibri" pitchFamily="34" charset="0"/>
              </a:rPr>
              <a:t>In short: Introduces useful design equations for CBSC</a:t>
            </a:r>
          </a:p>
        </p:txBody>
      </p:sp>
      <p:pic>
        <p:nvPicPr>
          <p:cNvPr id="8" name="Picture 7" descr="sc-cbsc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216400" y="2286000"/>
            <a:ext cx="4470400" cy="3175000"/>
          </a:xfrm>
          <a:prstGeom prst="rect">
            <a:avLst/>
          </a:prstGeom>
        </p:spPr>
      </p:pic>
      <p:pic>
        <p:nvPicPr>
          <p:cNvPr id="9" name="Picture 8" descr="sccmult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1828800"/>
            <a:ext cx="3644900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4" name="Group 21"/>
          <p:cNvGrpSpPr>
            <a:grpSpLocks/>
          </p:cNvGrpSpPr>
          <p:nvPr/>
        </p:nvGrpSpPr>
        <p:grpSpPr bwMode="auto">
          <a:xfrm>
            <a:off x="0" y="228600"/>
            <a:ext cx="9753600" cy="4117975"/>
            <a:chOff x="0" y="1295400"/>
            <a:chExt cx="9753600" cy="4117975"/>
          </a:xfrm>
        </p:grpSpPr>
        <p:pic>
          <p:nvPicPr>
            <p:cNvPr id="37899" name="Content Placeholder 3" descr="sc-cbsc.pdf"/>
            <p:cNvPicPr>
              <a:picLocks noChangeAspect="1"/>
            </p:cNvPicPr>
            <p:nvPr/>
          </p:nvPicPr>
          <p:blipFill>
            <a:blip r:embed="rId3"/>
            <a:srcRect t="42308"/>
            <a:stretch>
              <a:fillRect/>
            </a:stretch>
          </p:blipFill>
          <p:spPr bwMode="auto">
            <a:xfrm>
              <a:off x="0" y="1295400"/>
              <a:ext cx="8496300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7900" name="Straight Connector 4"/>
            <p:cNvCxnSpPr>
              <a:cxnSpLocks noChangeShapeType="1"/>
            </p:cNvCxnSpPr>
            <p:nvPr/>
          </p:nvCxnSpPr>
          <p:spPr bwMode="auto">
            <a:xfrm rot="5400000">
              <a:off x="4718050" y="1911350"/>
              <a:ext cx="5461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</p:spPr>
        </p:cxnSp>
        <p:sp>
          <p:nvSpPr>
            <p:cNvPr id="37901" name="TextBox 8"/>
            <p:cNvSpPr txBox="1">
              <a:spLocks noChangeArrowheads="1"/>
            </p:cNvSpPr>
            <p:nvPr/>
          </p:nvSpPr>
          <p:spPr bwMode="auto">
            <a:xfrm>
              <a:off x="5029200" y="1447800"/>
              <a:ext cx="28956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lang="en-US" sz="1400" baseline="-25000">
                  <a:solidFill>
                    <a:srgbClr val="FF0000"/>
                  </a:solidFill>
                  <a:latin typeface="Calibri" pitchFamily="34" charset="0"/>
                </a:rPr>
                <a:t>O</a:t>
              </a:r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, Finite output resistance</a:t>
              </a:r>
            </a:p>
          </p:txBody>
        </p:sp>
        <p:sp>
          <p:nvSpPr>
            <p:cNvPr id="37902" name="TextBox 9"/>
            <p:cNvSpPr txBox="1">
              <a:spLocks noChangeArrowheads="1"/>
            </p:cNvSpPr>
            <p:nvPr/>
          </p:nvSpPr>
          <p:spPr bwMode="auto">
            <a:xfrm>
              <a:off x="3581400" y="4876800"/>
              <a:ext cx="28956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sz="1400" baseline="-25000">
                  <a:solidFill>
                    <a:srgbClr val="FF0000"/>
                  </a:solidFill>
                  <a:latin typeface="Calibri" pitchFamily="34" charset="0"/>
                </a:rPr>
                <a:t>D</a:t>
              </a:r>
              <a:r>
                <a:rPr lang="en-US" sz="1400">
                  <a:solidFill>
                    <a:srgbClr val="FF0000"/>
                  </a:solidFill>
                  <a:latin typeface="Calibri" pitchFamily="34" charset="0"/>
                </a:rPr>
                <a:t>, Delay of comparator</a:t>
              </a:r>
            </a:p>
          </p:txBody>
        </p:sp>
        <p:cxnSp>
          <p:nvCxnSpPr>
            <p:cNvPr id="37903" name="Straight Connector 10"/>
            <p:cNvCxnSpPr>
              <a:cxnSpLocks noChangeShapeType="1"/>
            </p:cNvCxnSpPr>
            <p:nvPr/>
          </p:nvCxnSpPr>
          <p:spPr bwMode="auto">
            <a:xfrm rot="16200000" flipV="1">
              <a:off x="2971800" y="4267200"/>
              <a:ext cx="99060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</p:spPr>
        </p:cxnSp>
        <p:sp>
          <p:nvSpPr>
            <p:cNvPr id="37904" name="Rectangle 14"/>
            <p:cNvSpPr>
              <a:spLocks noChangeArrowheads="1"/>
            </p:cNvSpPr>
            <p:nvPr/>
          </p:nvSpPr>
          <p:spPr bwMode="auto">
            <a:xfrm>
              <a:off x="5181600" y="1752600"/>
              <a:ext cx="4572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Make high resistance current source R</a:t>
              </a:r>
              <a:r>
                <a:rPr lang="en-US" sz="1400" baseline="-25000">
                  <a:solidFill>
                    <a:srgbClr val="0000FF"/>
                  </a:solidFill>
                  <a:latin typeface="Calibri" pitchFamily="34" charset="0"/>
                </a:rPr>
                <a:t>O</a:t>
              </a:r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&gt;&gt; 1</a:t>
              </a:r>
            </a:p>
          </p:txBody>
        </p:sp>
        <p:sp>
          <p:nvSpPr>
            <p:cNvPr id="37905" name="Rectangle 16"/>
            <p:cNvSpPr>
              <a:spLocks noChangeArrowheads="1"/>
            </p:cNvSpPr>
            <p:nvPr/>
          </p:nvSpPr>
          <p:spPr bwMode="auto">
            <a:xfrm>
              <a:off x="3657600" y="5105400"/>
              <a:ext cx="4572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Make comparator threshold adjustable (V</a:t>
              </a:r>
              <a:r>
                <a:rPr lang="en-US" sz="1400" baseline="-25000">
                  <a:solidFill>
                    <a:srgbClr val="0000FF"/>
                  </a:solidFill>
                  <a:latin typeface="Calibri" pitchFamily="34" charset="0"/>
                </a:rPr>
                <a:t>ct</a:t>
              </a:r>
              <a:r>
                <a:rPr lang="en-US" sz="1400">
                  <a:solidFill>
                    <a:srgbClr val="0000FF"/>
                  </a:solidFill>
                  <a:latin typeface="Calibri" pitchFamily="34" charset="0"/>
                </a:rPr>
                <a:t>)</a:t>
              </a:r>
            </a:p>
          </p:txBody>
        </p:sp>
      </p:grpSp>
      <p:graphicFrame>
        <p:nvGraphicFramePr>
          <p:cNvPr id="37892" name="AutoShape 4"/>
          <p:cNvGraphicFramePr>
            <a:graphicFrameLocks noChangeAspect="1"/>
          </p:cNvGraphicFramePr>
          <p:nvPr/>
        </p:nvGraphicFramePr>
        <p:xfrm>
          <a:off x="1295400" y="4581525"/>
          <a:ext cx="6376988" cy="1219200"/>
        </p:xfrm>
        <a:graphic>
          <a:graphicData uri="http://schemas.openxmlformats.org/presentationml/2006/ole">
            <p:oleObj spid="_x0000_s37892" name="Equation" r:id="rId4" imgW="0" imgH="0" progId="Equation.3">
              <p:embed/>
            </p:oleObj>
          </a:graphicData>
        </a:graphic>
      </p:graphicFrame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1139825" y="4495800"/>
            <a:ext cx="6689725" cy="1831975"/>
            <a:chOff x="1368425" y="1676400"/>
            <a:chExt cx="6689725" cy="1831777"/>
          </a:xfrm>
        </p:grpSpPr>
        <p:graphicFrame>
          <p:nvGraphicFramePr>
            <p:cNvPr id="23" name="Object 2"/>
            <p:cNvGraphicFramePr>
              <a:graphicFrameLocks noChangeAspect="1"/>
            </p:cNvGraphicFramePr>
            <p:nvPr/>
          </p:nvGraphicFramePr>
          <p:xfrm>
            <a:off x="1368425" y="1676400"/>
            <a:ext cx="6689725" cy="1219068"/>
          </p:xfrm>
          <a:graphic>
            <a:graphicData uri="http://schemas.openxmlformats.org/presentationml/2006/ole">
              <p:oleObj spid="_x0000_s37896" name="Equation" r:id="rId5" imgW="2717800" imgH="495300" progId="Equation.3">
                <p:embed/>
              </p:oleObj>
            </a:graphicData>
          </a:graphic>
        </p:graphicFrame>
        <p:cxnSp>
          <p:nvCxnSpPr>
            <p:cNvPr id="24" name="Straight Connector 4"/>
            <p:cNvCxnSpPr>
              <a:cxnSpLocks noChangeShapeType="1"/>
            </p:cNvCxnSpPr>
            <p:nvPr/>
          </p:nvCxnSpPr>
          <p:spPr bwMode="auto">
            <a:xfrm rot="5400000" flipH="1" flipV="1">
              <a:off x="2247900" y="2628900"/>
              <a:ext cx="533400" cy="304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1752600" y="3048000"/>
              <a:ext cx="2895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FF"/>
                  </a:solidFill>
                </a:rPr>
                <a:t>Gain of amplifier</a:t>
              </a:r>
            </a:p>
          </p:txBody>
        </p:sp>
        <p:sp>
          <p:nvSpPr>
            <p:cNvPr id="26" name="TextBox 9"/>
            <p:cNvSpPr txBox="1">
              <a:spLocks noChangeArrowheads="1"/>
            </p:cNvSpPr>
            <p:nvPr/>
          </p:nvSpPr>
          <p:spPr bwMode="auto">
            <a:xfrm>
              <a:off x="3962400" y="3200400"/>
              <a:ext cx="3581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0000FF"/>
                  </a:solidFill>
                </a:rPr>
                <a:t>Overshoot caused by comparator delay</a:t>
              </a:r>
            </a:p>
          </p:txBody>
        </p:sp>
        <p:sp>
          <p:nvSpPr>
            <p:cNvPr id="27" name="Left Brace 10"/>
            <p:cNvSpPr>
              <a:spLocks/>
            </p:cNvSpPr>
            <p:nvPr/>
          </p:nvSpPr>
          <p:spPr bwMode="auto">
            <a:xfrm rot="-5400000">
              <a:off x="5600700" y="876300"/>
              <a:ext cx="304800" cy="4343400"/>
            </a:xfrm>
            <a:prstGeom prst="leftBrace">
              <a:avLst>
                <a:gd name="adj1" fmla="val 8313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Paper 7: </a:t>
            </a:r>
            <a:r>
              <a:rPr lang="en-US" sz="2000" dirty="0" smtClean="0"/>
              <a:t>An 8-bit 60-MS/s 8.5mW </a:t>
            </a:r>
            <a:r>
              <a:rPr lang="en-US" sz="2000" dirty="0" err="1" smtClean="0"/>
              <a:t>Diﬀerential</a:t>
            </a:r>
            <a:r>
              <a:rPr lang="en-US" sz="2000" dirty="0" smtClean="0"/>
              <a:t> Comparator-Based Switched-Capacitor Pipelined ADC in 90nm CMOS Technology 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dirty="0" err="1" smtClean="0"/>
              <a:t>Carsten</a:t>
            </a:r>
            <a:r>
              <a:rPr lang="en-US" sz="1800" dirty="0" smtClean="0"/>
              <a:t> </a:t>
            </a:r>
            <a:r>
              <a:rPr lang="en-US" sz="1800" dirty="0" err="1" smtClean="0"/>
              <a:t>Wulﬀ</a:t>
            </a:r>
            <a:r>
              <a:rPr lang="en-US" sz="1800" dirty="0" smtClean="0"/>
              <a:t> and </a:t>
            </a:r>
            <a:r>
              <a:rPr lang="en-US" sz="1800" dirty="0" err="1" smtClean="0"/>
              <a:t>Trond</a:t>
            </a:r>
            <a:r>
              <a:rPr lang="en-US" sz="1800" dirty="0" smtClean="0"/>
              <a:t> </a:t>
            </a:r>
            <a:r>
              <a:rPr lang="en-US" sz="1800" dirty="0" err="1" smtClean="0"/>
              <a:t>Ytterdal</a:t>
            </a:r>
            <a:r>
              <a:rPr lang="en-US" sz="1800" dirty="0" smtClean="0"/>
              <a:t>, Submitted to Journal of Solid State Circuits  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pic>
        <p:nvPicPr>
          <p:cNvPr id="5" name="Picture 4" descr="scarabtop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5969" y="1765300"/>
            <a:ext cx="8366731" cy="394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304800"/>
            <a:ext cx="8229600" cy="5943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None/>
            </a:pPr>
            <a:r>
              <a:rPr lang="en-US" dirty="0" smtClean="0"/>
              <a:t>Motivation</a:t>
            </a:r>
          </a:p>
          <a:p>
            <a:pPr lvl="2" eaLnBrk="1" hangingPunct="1"/>
            <a:r>
              <a:rPr lang="en-US" dirty="0" smtClean="0"/>
              <a:t>Reduced power </a:t>
            </a:r>
            <a:r>
              <a:rPr lang="en-US" dirty="0" smtClean="0"/>
              <a:t>supply in </a:t>
            </a:r>
            <a:r>
              <a:rPr lang="en-US" dirty="0" err="1" smtClean="0"/>
              <a:t>nano</a:t>
            </a:r>
            <a:r>
              <a:rPr lang="en-US" dirty="0" smtClean="0"/>
              <a:t>-scale CMOS</a:t>
            </a:r>
          </a:p>
          <a:p>
            <a:pPr lvl="2" eaLnBrk="1" hangingPunct="1"/>
            <a:r>
              <a:rPr lang="en-US" dirty="0" smtClean="0"/>
              <a:t>Reduced output </a:t>
            </a:r>
            <a:r>
              <a:rPr lang="en-US" dirty="0" smtClean="0"/>
              <a:t>resistance in </a:t>
            </a:r>
            <a:r>
              <a:rPr lang="en-US" dirty="0" err="1" smtClean="0"/>
              <a:t>nano</a:t>
            </a:r>
            <a:r>
              <a:rPr lang="en-US" dirty="0" smtClean="0"/>
              <a:t>-scale CMOS</a:t>
            </a:r>
          </a:p>
          <a:p>
            <a:pPr lvl="1" eaLnBrk="1" hangingPunct="1">
              <a:buNone/>
            </a:pPr>
            <a:r>
              <a:rPr lang="en-US" dirty="0" smtClean="0"/>
              <a:t>New switched-capacitor sigma-delta architecture</a:t>
            </a:r>
          </a:p>
          <a:p>
            <a:pPr lvl="2" eaLnBrk="1" hangingPunct="1"/>
            <a:r>
              <a:rPr lang="en-US" dirty="0" smtClean="0"/>
              <a:t>Paper 1 &amp; 2: Open-loop sigma delta modulators (OLSDM)</a:t>
            </a:r>
          </a:p>
          <a:p>
            <a:pPr lvl="2" eaLnBrk="1" hangingPunct="1"/>
            <a:r>
              <a:rPr lang="en-US" dirty="0" smtClean="0"/>
              <a:t>Paper 3: Resonators in OLSDM</a:t>
            </a:r>
          </a:p>
          <a:p>
            <a:pPr lvl="1" eaLnBrk="1" hangingPunct="1">
              <a:buNone/>
            </a:pPr>
            <a:r>
              <a:rPr lang="en-US" dirty="0" smtClean="0"/>
              <a:t>Replacing </a:t>
            </a:r>
            <a:r>
              <a:rPr lang="en-US" dirty="0" err="1" smtClean="0"/>
              <a:t>OTAs</a:t>
            </a:r>
            <a:endParaRPr lang="en-US" dirty="0" smtClean="0"/>
          </a:p>
          <a:p>
            <a:pPr lvl="2" eaLnBrk="1" hangingPunct="1"/>
            <a:r>
              <a:rPr lang="en-US" dirty="0" smtClean="0"/>
              <a:t>Paper 4: Comparators in 90nm </a:t>
            </a:r>
          </a:p>
          <a:p>
            <a:pPr lvl="2" eaLnBrk="1" hangingPunct="1"/>
            <a:r>
              <a:rPr lang="en-US" dirty="0" smtClean="0"/>
              <a:t>Paper 5: Switched open-loop pipelined stage</a:t>
            </a:r>
          </a:p>
          <a:p>
            <a:pPr lvl="2" eaLnBrk="1" hangingPunct="1"/>
            <a:r>
              <a:rPr lang="en-US" dirty="0" smtClean="0"/>
              <a:t>Paper 6 &amp; 7: Comparator based switched-capacitor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Evolution of Differential CBSC/ZBSC:</a:t>
            </a:r>
          </a:p>
          <a:p>
            <a:pPr>
              <a:buNone/>
            </a:pPr>
            <a:r>
              <a:rPr lang="en-US" dirty="0" smtClean="0"/>
              <a:t>Shin et al, June 18 (submitted </a:t>
            </a:r>
            <a:r>
              <a:rPr lang="en-US" dirty="0" err="1" smtClean="0"/>
              <a:t>january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sz="2000" dirty="0" smtClean="0"/>
              <a:t>A fully-differential zero-crossing-based 1.2V 10b 26MS/s pipelined ADC in 65nm CMOS, VLSI circuits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Brooks, June 6 (may contain differential ZBSC)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Thesis, Circuits and Algorithms for Pipelined ADCs in Scaled CMOS Technologies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Wulff</a:t>
            </a:r>
            <a:r>
              <a:rPr lang="en-US" dirty="0" smtClean="0"/>
              <a:t> et al, submitted </a:t>
            </a:r>
            <a:r>
              <a:rPr lang="en-US" dirty="0" err="1" smtClean="0"/>
              <a:t>aug</a:t>
            </a:r>
            <a:r>
              <a:rPr lang="en-US" dirty="0" smtClean="0"/>
              <a:t> 19 2008 (first version of paper June 4)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An 8-bit 60-MS/s 8.5mW </a:t>
            </a:r>
            <a:r>
              <a:rPr lang="en-US" sz="2000" dirty="0" err="1" smtClean="0"/>
              <a:t>Diﬀerential</a:t>
            </a:r>
            <a:r>
              <a:rPr lang="en-US" sz="2000" dirty="0" smtClean="0"/>
              <a:t> Comparator-Based Switched-Capacitor Pipelined ADC in 90nm CMOS Technology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Brooks et al, probably submitted </a:t>
            </a:r>
            <a:r>
              <a:rPr lang="en-US" dirty="0" err="1" smtClean="0"/>
              <a:t>sept</a:t>
            </a:r>
            <a:r>
              <a:rPr lang="en-US" dirty="0" smtClean="0"/>
              <a:t> 22</a:t>
            </a:r>
          </a:p>
          <a:p>
            <a:pPr>
              <a:buNone/>
            </a:pPr>
            <a:r>
              <a:rPr lang="en-US" sz="2000" dirty="0" smtClean="0"/>
              <a:t>	A 12b 50MS/s Fully Differential Zero-Crossing-Based ADC Without CMFB,  ISSCC 2009.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dac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3840" y="914400"/>
            <a:ext cx="879632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Multiplying DAC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tbs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6400" y="76200"/>
            <a:ext cx="2794000" cy="2933700"/>
          </a:xfrm>
        </p:spPr>
      </p:pic>
      <p:pic>
        <p:nvPicPr>
          <p:cNvPr id="4" name="Picture 3" descr="comp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29200" y="152400"/>
            <a:ext cx="3136900" cy="2971800"/>
          </a:xfrm>
          <a:prstGeom prst="rect">
            <a:avLst/>
          </a:prstGeom>
        </p:spPr>
      </p:pic>
      <p:pic>
        <p:nvPicPr>
          <p:cNvPr id="5" name="Picture 4" descr="current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438400" y="3403600"/>
            <a:ext cx="4381500" cy="276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30142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Continuous time bootstrapped switch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3014246"/>
            <a:ext cx="445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Comparator with adjustable threshold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6172200"/>
            <a:ext cx="422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High impedance variable current source</a:t>
            </a:r>
            <a:endParaRPr lang="en-US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cture 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1000"/>
            <a:ext cx="5443224" cy="59117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ccomp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710773"/>
            <a:ext cx="8229600" cy="4979254"/>
          </a:xfrm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8-bit converters above 1MS/s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f_fft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" y="381000"/>
            <a:ext cx="3692712" cy="2880000"/>
          </a:xfrm>
        </p:spPr>
      </p:pic>
      <p:pic>
        <p:nvPicPr>
          <p:cNvPr id="4" name="Picture 3" descr="sndrvsfreq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909208" y="381000"/>
            <a:ext cx="3613808" cy="2880000"/>
          </a:xfrm>
          <a:prstGeom prst="rect">
            <a:avLst/>
          </a:prstGeom>
        </p:spPr>
      </p:pic>
      <p:pic>
        <p:nvPicPr>
          <p:cNvPr id="6" name="Picture 5" descr="mc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209800" y="3352800"/>
            <a:ext cx="4724400" cy="3090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www.wulff.no/carsten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Papers, thesis, FOM source data, CBSC modeling, Pipelined schematics…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32000" y="180000"/>
            <a:ext cx="8229600" cy="611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Calibri" pitchFamily="34" charset="0"/>
              <a:buNone/>
            </a:pPr>
            <a:r>
              <a:rPr lang="en-US" sz="2400" dirty="0" smtClean="0"/>
              <a:t>Reduced supply voltage</a:t>
            </a: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692150"/>
            <a:ext cx="6904037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95400" y="5867400"/>
            <a:ext cx="665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 ITRS roadmap [http://</a:t>
            </a:r>
            <a:r>
              <a:rPr lang="en-US" smtClean="0"/>
              <a:t>www.itrs.net]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457200" y="587851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  <a:latin typeface="Calibri" pitchFamily="34" charset="0"/>
              </a:rPr>
              <a:t>In short: A high accuracy systems require huge capacitors in nano-scale CMOS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32000" y="213519"/>
            <a:ext cx="8229600" cy="611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Calibri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Increased capacitance</a:t>
            </a: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752600" y="1222375"/>
          <a:ext cx="6096000" cy="465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133600" y="1754088"/>
            <a:ext cx="1676400" cy="950814"/>
            <a:chOff x="685800" y="803274"/>
            <a:chExt cx="1676400" cy="95081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850900" y="803274"/>
            <a:ext cx="1282700" cy="596185"/>
          </p:xfrm>
          <a:graphic>
            <a:graphicData uri="http://schemas.openxmlformats.org/presentationml/2006/ole">
              <p:oleObj spid="_x0000_s14338" name="Equation" r:id="rId4" imgW="901700" imgH="419100" progId="Equation.3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85800" y="1446311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/>
                <a:t>B=14, T=80</a:t>
              </a:r>
              <a:r>
                <a:rPr lang="en-US" sz="1400" b="0" baseline="30000" dirty="0" smtClean="0"/>
                <a:t>o</a:t>
              </a:r>
              <a:endParaRPr lang="en-US" sz="1400" b="0" baseline="30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88913"/>
            <a:ext cx="8229600" cy="611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Calibri" pitchFamily="34" charset="0"/>
              <a:buNone/>
            </a:pPr>
            <a:r>
              <a:rPr lang="en-US" sz="2400" dirty="0" smtClean="0"/>
              <a:t>Reduced output resistance leads to reduced intrinsic gain</a:t>
            </a: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2065338" y="6064250"/>
            <a:ext cx="4883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000" dirty="0"/>
              <a:t>Simulations in SPICE using W/L = 10, VEFF = VDD/8, VDS =VDD/2,L = 1.2Lmin.</a:t>
            </a:r>
            <a:endParaRPr lang="nb-NO" sz="1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838200" y="914400"/>
          <a:ext cx="7543800" cy="479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88913"/>
            <a:ext cx="8229600" cy="611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Calibri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Operational </a:t>
            </a:r>
            <a:r>
              <a:rPr lang="en-US" sz="2400" dirty="0" err="1" smtClean="0">
                <a:solidFill>
                  <a:srgbClr val="000000"/>
                </a:solidFill>
              </a:rPr>
              <a:t>transconductance</a:t>
            </a:r>
            <a:r>
              <a:rPr lang="en-US" sz="2400" dirty="0" smtClean="0">
                <a:solidFill>
                  <a:srgbClr val="000000"/>
                </a:solidFill>
              </a:rPr>
              <a:t> amplifier gain</a:t>
            </a: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2400" y="1066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dB</a:t>
            </a:r>
            <a:endParaRPr lang="en-US" sz="1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09600" y="685800"/>
          <a:ext cx="7876549" cy="5612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88913"/>
            <a:ext cx="8229600" cy="611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Increased Capacitance</a:t>
            </a:r>
          </a:p>
          <a:p>
            <a:pPr algn="ctr" eaLnBrk="1" hangingPunct="1">
              <a:buFont typeface="Calibri" pitchFamily="34" charset="0"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Solution : Use oversampling – Sigma-Delta Modulators (Papers 1, 2 &amp; 3)</a:t>
            </a:r>
          </a:p>
          <a:p>
            <a:pPr algn="ctr" eaLnBrk="1" hangingPunct="1">
              <a:buFont typeface="Calibri" pitchFamily="34" charset="0"/>
              <a:buNone/>
            </a:pPr>
            <a:endParaRPr lang="en-US" sz="2400" b="1" dirty="0" smtClean="0">
              <a:solidFill>
                <a:srgbClr val="5DB161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Reduced OTA gain</a:t>
            </a:r>
          </a:p>
          <a:p>
            <a:pPr algn="ctr" eaLnBrk="1" hangingPunct="1">
              <a:buFont typeface="Calibri" pitchFamily="34" charset="0"/>
              <a:buNone/>
            </a:pPr>
            <a:r>
              <a:rPr lang="en-US" sz="2400" b="1" dirty="0" smtClean="0">
                <a:solidFill>
                  <a:srgbClr val="1F497D"/>
                </a:solidFill>
              </a:rPr>
              <a:t>Solution: Replace </a:t>
            </a:r>
            <a:r>
              <a:rPr lang="en-US" sz="2400" b="1" dirty="0" err="1" smtClean="0">
                <a:solidFill>
                  <a:srgbClr val="1F497D"/>
                </a:solidFill>
              </a:rPr>
              <a:t>OTAs</a:t>
            </a:r>
            <a:endParaRPr lang="en-US" sz="2400" b="1" dirty="0" smtClean="0">
              <a:solidFill>
                <a:srgbClr val="1F497D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r>
              <a:rPr lang="en-US" sz="2400" b="1" dirty="0" smtClean="0">
                <a:solidFill>
                  <a:srgbClr val="1F497D"/>
                </a:solidFill>
              </a:rPr>
              <a:t>(Papers (4), 5, 6, 7)</a:t>
            </a: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algn="ctr" eaLnBrk="1" hangingPunct="1">
              <a:buFont typeface="Calibri" pitchFamily="34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25908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</a:rPr>
              <a:t>New Switched-Capacitor Sigma-Delta Architecture</a:t>
            </a:r>
            <a:endParaRPr lang="nb-NO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Paper 1: Analog Modulo Integrator For Use In Open-Loop Sigma-Delta Modulators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smtClean="0"/>
              <a:t>Carsten Wulﬀ, Øystein Knauserud, Trond Ytterdal, In proceedings of the 24th NORCHIP Conference, 2006. Nov. 2006 Pages 125 - 128 Digital Object Identiﬁer 10.1109/NORCHP.2006.329259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57200" y="5878513"/>
            <a:ext cx="822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FF0000"/>
                </a:solidFill>
                <a:latin typeface="Calibri" pitchFamily="34" charset="0"/>
              </a:rPr>
              <a:t>In short: Introduces the switched capacitor analog modulo integrator</a:t>
            </a:r>
          </a:p>
        </p:txBody>
      </p:sp>
      <p:pic>
        <p:nvPicPr>
          <p:cNvPr id="6" name="Picture 5" descr="osd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05000" y="2751148"/>
            <a:ext cx="5545520" cy="1973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on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electronics.potx</Template>
  <TotalTime>3759</TotalTime>
  <Words>956</Words>
  <Application>Microsoft Macintosh PowerPoint</Application>
  <PresentationFormat>On-screen Show (4:3)</PresentationFormat>
  <Paragraphs>146</Paragraphs>
  <Slides>26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electronics</vt:lpstr>
      <vt:lpstr>Equation</vt:lpstr>
      <vt:lpstr>Visio</vt:lpstr>
      <vt:lpstr>Efficient ADCs in nano-scale CMOS Technology</vt:lpstr>
      <vt:lpstr>Slide 2</vt:lpstr>
      <vt:lpstr>Slide 3</vt:lpstr>
      <vt:lpstr>Slide 4</vt:lpstr>
      <vt:lpstr>Slide 5</vt:lpstr>
      <vt:lpstr>Slide 6</vt:lpstr>
      <vt:lpstr>Slide 7</vt:lpstr>
      <vt:lpstr>New Switched-Capacitor Sigma-Delta Architecture</vt:lpstr>
      <vt:lpstr>Slide 9</vt:lpstr>
      <vt:lpstr>Slide 10</vt:lpstr>
      <vt:lpstr>Slide 11</vt:lpstr>
      <vt:lpstr>Slide 12</vt:lpstr>
      <vt:lpstr>Slide 13</vt:lpstr>
      <vt:lpstr>Replace OTAs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http://www.wulff.no/carsten</vt:lpstr>
    </vt:vector>
  </TitlesOfParts>
  <Company>balla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jalla</dc:creator>
  <cp:lastModifiedBy>jalla</cp:lastModifiedBy>
  <cp:revision>351</cp:revision>
  <cp:lastPrinted>2008-10-19T17:21:21Z</cp:lastPrinted>
  <dcterms:created xsi:type="dcterms:W3CDTF">2008-12-10T06:56:46Z</dcterms:created>
  <dcterms:modified xsi:type="dcterms:W3CDTF">2008-12-10T12:55:00Z</dcterms:modified>
</cp:coreProperties>
</file>