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pict" ContentType="image/pi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95" r:id="rId9"/>
    <p:sldId id="296" r:id="rId10"/>
    <p:sldId id="275" r:id="rId11"/>
    <p:sldId id="276" r:id="rId12"/>
    <p:sldId id="270" r:id="rId13"/>
    <p:sldId id="272" r:id="rId14"/>
    <p:sldId id="291" r:id="rId15"/>
    <p:sldId id="283" r:id="rId16"/>
    <p:sldId id="290" r:id="rId17"/>
    <p:sldId id="287" r:id="rId18"/>
    <p:sldId id="285" r:id="rId19"/>
    <p:sldId id="286" r:id="rId20"/>
    <p:sldId id="284" r:id="rId21"/>
    <p:sldId id="288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10" autoAdjust="0"/>
    <p:restoredTop sz="94688" autoAdjust="0"/>
  </p:normalViewPr>
  <p:slideViewPr>
    <p:cSldViewPr snapToObjects="1">
      <p:cViewPr varScale="1">
        <p:scale>
          <a:sx n="142" d="100"/>
          <a:sy n="142" d="100"/>
        </p:scale>
        <p:origin x="-112" y="-21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2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heme" Target="theme/theme1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tableStyles" Target="tableStyles.xml"/><Relationship Id="rId26" Type="http://schemas.openxmlformats.org/officeDocument/2006/relationships/viewProps" Target="viewProp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43600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latin typeface="Arial"/>
                <a:cs typeface="Arial"/>
              </a:defRPr>
            </a:lvl1pPr>
            <a:lvl2pPr>
              <a:buFont typeface="Arial"/>
              <a:buChar char="•"/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64008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© </a:t>
            </a:r>
            <a:r>
              <a:rPr lang="en-US" sz="1200" dirty="0" err="1" smtClean="0"/>
              <a:t>Carsten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Wulff</a:t>
            </a:r>
            <a:r>
              <a:rPr lang="en-US" sz="1200" baseline="0" dirty="0" smtClean="0"/>
              <a:t>  </a:t>
            </a:r>
            <a:fld id="{65297110-6B86-1848-870E-1AF73324FE62}" type="datetime6">
              <a:rPr lang="en-US" sz="1200" baseline="0" smtClean="0"/>
              <a:pPr/>
              <a:t>December 08</a:t>
            </a:fld>
            <a:r>
              <a:rPr lang="en-US" sz="1200" baseline="0" dirty="0" smtClean="0"/>
              <a:t>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C8A813D-1DF3-9E4E-990C-5764C40B05EF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454442"/>
            <a:ext cx="1066800" cy="2511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d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Relationship Id="rId3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df"/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pdf"/><Relationship Id="rId5" Type="http://schemas.openxmlformats.org/officeDocument/2006/relationships/oleObject" Target="../embeddings/Microsoft_Equation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Relationship Id="rId3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df"/><Relationship Id="rId3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4" Type="http://schemas.openxmlformats.org/officeDocument/2006/relationships/audio" Target="file://localhost/Users/wulff/svnwork/wulff/work/ntnu/phd/thesis/disputas/matlab/SDdemo_1_orig.wav" TargetMode="External"/><Relationship Id="rId1" Type="http://schemas.openxmlformats.org/officeDocument/2006/relationships/audio" Target="file://localhost/Users/wulff/svnwork/wulff/work/ntnu/phd/thesis/disputas/matlab/Qdemo_2_nyq.wav" TargetMode="External"/><Relationship Id="rId2" Type="http://schemas.openxmlformats.org/officeDocument/2006/relationships/audio" Target="file://localhost/Users/wulff/svnwork/wulff/work/ntnu/phd/thesis/disputas/matlab/Qdemo_4_nyq.wav" TargetMode="External"/><Relationship Id="rId3" Type="http://schemas.openxmlformats.org/officeDocument/2006/relationships/audio" Target="file://localhost/Users/wulff/svnwork/wulff/work/ntnu/phd/thesis/disputas/matlab/Qdemo_8_nyq.wav" TargetMode="External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1" Type="http://schemas.openxmlformats.org/officeDocument/2006/relationships/audio" Target="file://localhost/Users/wulff/svnwork/wulff/work/ntnu/phd/thesis/disputas/matlab/SDdemo_1_nyq.wav" TargetMode="External"/><Relationship Id="rId2" Type="http://schemas.openxmlformats.org/officeDocument/2006/relationships/audio" Target="file://localhost/Users/wulff/svnwork/wulff/work/ntnu/phd/thesis/disputas/matlab/SDdemo_1_sd.wav" TargetMode="External"/><Relationship Id="rId3" Type="http://schemas.openxmlformats.org/officeDocument/2006/relationships/audio" Target="file://localhost/Users/wulff/svnwork/wulff/work/ntnu/phd/thesis/disputas/matlab/SDdemo_1_orig.wav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z="4000" dirty="0" smtClean="0"/>
              <a:t>Implementation of D/A converters in </a:t>
            </a:r>
            <a:r>
              <a:rPr lang="en-US" sz="4000" dirty="0" err="1" smtClean="0"/>
              <a:t>nano</a:t>
            </a:r>
            <a:r>
              <a:rPr lang="en-US" sz="4000" dirty="0" smtClean="0"/>
              <a:t>-scale CMOS Technology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Carsten</a:t>
            </a:r>
            <a:r>
              <a:rPr lang="en-US" dirty="0" smtClean="0"/>
              <a:t> </a:t>
            </a:r>
            <a:r>
              <a:rPr lang="en-US" dirty="0" err="1" smtClean="0"/>
              <a:t>Wulff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ctr">
              <a:buNone/>
            </a:pPr>
            <a:r>
              <a:rPr lang="en-US" dirty="0" smtClean="0"/>
              <a:t>The most common method of digital-to-analog conversion in </a:t>
            </a:r>
            <a:r>
              <a:rPr lang="en-US" dirty="0" err="1" smtClean="0"/>
              <a:t>nano</a:t>
            </a:r>
            <a:r>
              <a:rPr lang="en-US" dirty="0" smtClean="0"/>
              <a:t>-scale CMOS technology</a:t>
            </a:r>
            <a:endParaRPr lang="en-US" dirty="0"/>
          </a:p>
        </p:txBody>
      </p:sp>
      <p:pic>
        <p:nvPicPr>
          <p:cNvPr id="6" name="Picture 5" descr="dac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386084" y="1143000"/>
            <a:ext cx="4776716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The alternatives</a:t>
            </a:r>
            <a:endParaRPr lang="en-US" dirty="0"/>
          </a:p>
        </p:txBody>
      </p:sp>
      <p:pic>
        <p:nvPicPr>
          <p:cNvPr id="3" name="Picture 2" descr="dac_binary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143000"/>
            <a:ext cx="1867669" cy="1800000"/>
          </a:xfrm>
          <a:prstGeom prst="rect">
            <a:avLst/>
          </a:prstGeom>
        </p:spPr>
      </p:pic>
      <p:pic>
        <p:nvPicPr>
          <p:cNvPr id="4" name="Picture 3" descr="dac_termo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7200" y="3707400"/>
            <a:ext cx="4104546" cy="18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1746" y="1143000"/>
            <a:ext cx="4125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weighted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Low area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Low load on digital inputs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Poor matching</a:t>
            </a:r>
          </a:p>
          <a:p>
            <a:r>
              <a:rPr lang="en-US" dirty="0" smtClean="0"/>
              <a:t>	</a:t>
            </a:r>
          </a:p>
          <a:p>
            <a:endParaRPr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61746" y="4140875"/>
            <a:ext cx="4125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Thermometer weighted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Large area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High load on digital inputs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Good matching</a:t>
            </a:r>
          </a:p>
          <a:p>
            <a:r>
              <a:rPr lang="en-US" dirty="0" smtClean="0"/>
              <a:t>	</a:t>
            </a:r>
          </a:p>
          <a:p>
            <a:endParaRPr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791200"/>
            <a:ext cx="784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00FF"/>
                </a:solidFill>
              </a:rPr>
              <a:t>DACs</a:t>
            </a:r>
            <a:r>
              <a:rPr lang="en-US" dirty="0" smtClean="0">
                <a:solidFill>
                  <a:srgbClr val="0000FF"/>
                </a:solidFill>
              </a:rPr>
              <a:t> are usually implemented as a combination of the two alternatives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None/>
            </a:pPr>
            <a:r>
              <a:rPr lang="en-US" dirty="0" smtClean="0"/>
              <a:t>Why choose </a:t>
            </a:r>
            <a:r>
              <a:rPr lang="en-US" dirty="0" err="1" smtClean="0"/>
              <a:t>nano</a:t>
            </a:r>
            <a:r>
              <a:rPr lang="en-US" dirty="0" smtClean="0"/>
              <a:t>-scale CMOS?</a:t>
            </a:r>
          </a:p>
        </p:txBody>
      </p:sp>
      <p:pic>
        <p:nvPicPr>
          <p:cNvPr id="4" name="Picture 3" descr="Picture 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90600"/>
            <a:ext cx="5897431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5498068"/>
            <a:ext cx="589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Evolution of a stereo DAC, ST Microelectronics [Colonna05]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Part 2:</a:t>
            </a:r>
            <a:r>
              <a:rPr lang="en-US" sz="3600" dirty="0" smtClean="0"/>
              <a:t> Implementation challenges in </a:t>
            </a:r>
            <a:r>
              <a:rPr lang="en-US" sz="3600" dirty="0" err="1" smtClean="0"/>
              <a:t>nano</a:t>
            </a:r>
            <a:r>
              <a:rPr lang="en-US" sz="3600" dirty="0" smtClean="0"/>
              <a:t>-scale CMOS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Key papers:</a:t>
            </a:r>
          </a:p>
          <a:p>
            <a:pPr>
              <a:buNone/>
            </a:pPr>
            <a:r>
              <a:rPr lang="en-US" sz="1600" dirty="0" smtClean="0"/>
              <a:t>Cao </a:t>
            </a:r>
            <a:r>
              <a:rPr lang="en-US" sz="1600" dirty="0" smtClean="0"/>
              <a:t>et al, A 10-bit 1GSample/s DAC in 90nm CMOS for </a:t>
            </a:r>
            <a:r>
              <a:rPr lang="en-US" sz="1600" dirty="0" smtClean="0"/>
              <a:t>Embedded Applications</a:t>
            </a:r>
            <a:r>
              <a:rPr lang="en-US" sz="1600" dirty="0" smtClean="0"/>
              <a:t>, CICC </a:t>
            </a:r>
            <a:r>
              <a:rPr lang="en-US" sz="1600" dirty="0" smtClean="0"/>
              <a:t>2006</a:t>
            </a:r>
          </a:p>
          <a:p>
            <a:pPr lvl="1"/>
            <a:r>
              <a:rPr lang="en-US" sz="1600" dirty="0" smtClean="0"/>
              <a:t>Current source mismatch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Finite output impedance</a:t>
            </a:r>
          </a:p>
          <a:p>
            <a:pPr>
              <a:buNone/>
            </a:pPr>
            <a:r>
              <a:rPr lang="en-US" sz="1600" dirty="0" err="1" smtClean="0"/>
              <a:t>Zeijl</a:t>
            </a:r>
            <a:r>
              <a:rPr lang="en-US" sz="1600" dirty="0" smtClean="0"/>
              <a:t> et al, A Digital Envelope Modulator for a WLAN OFDM </a:t>
            </a:r>
            <a:r>
              <a:rPr lang="en-US" sz="1600" dirty="0" smtClean="0"/>
              <a:t>Polar Transmitter </a:t>
            </a:r>
            <a:r>
              <a:rPr lang="en-US" sz="1600" dirty="0" smtClean="0"/>
              <a:t>in 90nm CMOS, JSSC</a:t>
            </a:r>
            <a:r>
              <a:rPr lang="en-US" sz="1600" dirty="0" smtClean="0"/>
              <a:t>, October, 2007</a:t>
            </a:r>
          </a:p>
          <a:p>
            <a:pPr lvl="1"/>
            <a:r>
              <a:rPr lang="en-US" sz="1600" dirty="0" smtClean="0"/>
              <a:t>Interconnection induced non-linearity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Mismatch caused by metal tiling</a:t>
            </a:r>
          </a:p>
          <a:p>
            <a:pPr>
              <a:buNone/>
            </a:pPr>
            <a:r>
              <a:rPr lang="en-US" sz="1600" dirty="0" err="1" smtClean="0"/>
              <a:t>Seo</a:t>
            </a:r>
            <a:r>
              <a:rPr lang="en-US" sz="1600" dirty="0" smtClean="0"/>
              <a:t> et al, A Low-Spurious Low-Power 12-bit 160-MS/s DAC in 90-nm </a:t>
            </a:r>
            <a:r>
              <a:rPr lang="en-US" sz="1600" dirty="0" smtClean="0"/>
              <a:t>CMOS for </a:t>
            </a:r>
            <a:r>
              <a:rPr lang="en-US" sz="1600" dirty="0" smtClean="0"/>
              <a:t>Baseband Wireless </a:t>
            </a:r>
            <a:r>
              <a:rPr lang="en-US" sz="1600" dirty="0" smtClean="0"/>
              <a:t>Transmitter, JSSC, March, 2007</a:t>
            </a:r>
          </a:p>
          <a:p>
            <a:pPr lvl="1"/>
            <a:r>
              <a:rPr lang="en-US" sz="1600" dirty="0" smtClean="0"/>
              <a:t>ISI, timing synchronization and jitter = switching distortion</a:t>
            </a:r>
          </a:p>
          <a:p>
            <a:pPr lvl="1"/>
            <a:r>
              <a:rPr lang="en-US" sz="1600" dirty="0" smtClean="0"/>
              <a:t>Degenerated current source to improve switch characteristics</a:t>
            </a:r>
          </a:p>
          <a:p>
            <a:pPr lvl="1"/>
            <a:r>
              <a:rPr lang="en-US" sz="1600" b="1" dirty="0" smtClean="0">
                <a:solidFill>
                  <a:srgbClr val="0000FF"/>
                </a:solidFill>
              </a:rPr>
              <a:t>Mismatch caused by Shallow Trench Isolation stress (STI stress)</a:t>
            </a:r>
          </a:p>
          <a:p>
            <a:pPr lvl="1"/>
            <a:r>
              <a:rPr lang="en-US" sz="1600" b="1" dirty="0" smtClean="0">
                <a:solidFill>
                  <a:srgbClr val="0000FF"/>
                </a:solidFill>
              </a:rPr>
              <a:t>Mismatch caused by Well Proximity Effect (WPE) </a:t>
            </a:r>
          </a:p>
          <a:p>
            <a:pPr>
              <a:buNone/>
            </a:pPr>
            <a:r>
              <a:rPr lang="en-US" sz="1600" dirty="0" err="1" smtClean="0"/>
              <a:t>Savoj</a:t>
            </a:r>
            <a:r>
              <a:rPr lang="en-US" sz="1600" dirty="0" smtClean="0"/>
              <a:t> et al, A 12-GS/s Phase-Calibrated CMOS Digital-to-</a:t>
            </a:r>
            <a:r>
              <a:rPr lang="en-US" sz="1600" dirty="0" smtClean="0"/>
              <a:t>Analog Converter </a:t>
            </a:r>
            <a:r>
              <a:rPr lang="en-US" sz="1600" dirty="0" smtClean="0"/>
              <a:t>for Backplane </a:t>
            </a:r>
            <a:r>
              <a:rPr lang="en-US" sz="1600" dirty="0" smtClean="0"/>
              <a:t>Communications, JSSC, May, 2008	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RC delay induced mismatch </a:t>
            </a:r>
          </a:p>
          <a:p>
            <a:pPr lvl="1"/>
            <a:r>
              <a:rPr lang="en-US" sz="1600" dirty="0" smtClean="0"/>
              <a:t>Gradient errors</a:t>
            </a:r>
          </a:p>
          <a:p>
            <a:pPr lvl="1"/>
            <a:r>
              <a:rPr lang="en-US" sz="1600" b="1" dirty="0" smtClean="0">
                <a:solidFill>
                  <a:srgbClr val="0000FF"/>
                </a:solidFill>
              </a:rPr>
              <a:t>Using higher than maximum power supply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Cause: Reduced power supply 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692150"/>
            <a:ext cx="6904037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295400" y="5867400"/>
            <a:ext cx="665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From ITRS roadmap 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Effect: Low headroom</a:t>
            </a:r>
            <a:endParaRPr lang="en-US" dirty="0"/>
          </a:p>
        </p:txBody>
      </p:sp>
      <p:pic>
        <p:nvPicPr>
          <p:cNvPr id="4" name="Picture 3" descr="rails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85800" y="1440000"/>
            <a:ext cx="3690000" cy="3600000"/>
          </a:xfrm>
          <a:prstGeom prst="rect">
            <a:avLst/>
          </a:prstGeom>
        </p:spPr>
      </p:pic>
      <p:pic>
        <p:nvPicPr>
          <p:cNvPr id="5" name="Picture 4" descr="rails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72000" y="1440000"/>
            <a:ext cx="3600000" cy="36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Solution: Living outside the rails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3" name="Picture 2" descr="rails3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57400" y="1143000"/>
            <a:ext cx="4343400" cy="44358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24887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 careful of: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 Voltages during startup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 Reliability, a good idea to run age simulations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200" y="5578813"/>
            <a:ext cx="349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[Savoy, JSSC, May 2008]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Cause: Mismatch</a:t>
            </a:r>
            <a:endParaRPr lang="en-US" dirty="0"/>
          </a:p>
        </p:txBody>
      </p:sp>
      <p:pic>
        <p:nvPicPr>
          <p:cNvPr id="4" name="Picture 3" descr="mo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35615" y="1681391"/>
            <a:ext cx="5803385" cy="3652609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29000" y="1136792"/>
          <a:ext cx="2743200" cy="609600"/>
        </p:xfrm>
        <a:graphic>
          <a:graphicData uri="http://schemas.openxmlformats.org/presentationml/2006/ole">
            <p:oleObj spid="_x0000_s77826" name="Equation" r:id="rId5" imgW="1600200" imgH="355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5334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μ</a:t>
            </a:r>
            <a:r>
              <a:rPr lang="en-US" baseline="-25000" dirty="0" err="1" smtClean="0"/>
              <a:t>n</a:t>
            </a:r>
            <a:r>
              <a:rPr lang="en-US" dirty="0" smtClean="0"/>
              <a:t> = mobility, C</a:t>
            </a:r>
            <a:r>
              <a:rPr lang="en-US" baseline="-25000" dirty="0" smtClean="0"/>
              <a:t>ox</a:t>
            </a:r>
            <a:r>
              <a:rPr lang="en-US" dirty="0" smtClean="0"/>
              <a:t> = ε</a:t>
            </a:r>
            <a:r>
              <a:rPr lang="en-US" baseline="-25000" dirty="0" smtClean="0"/>
              <a:t>ox</a:t>
            </a:r>
            <a:r>
              <a:rPr lang="en-US" dirty="0" smtClean="0"/>
              <a:t>ε</a:t>
            </a:r>
            <a:r>
              <a:rPr lang="en-US" baseline="-25000" dirty="0" smtClean="0"/>
              <a:t>0</a:t>
            </a:r>
            <a:r>
              <a:rPr lang="en-US" dirty="0" smtClean="0"/>
              <a:t>/t</a:t>
            </a:r>
            <a:r>
              <a:rPr lang="en-US" baseline="-25000" dirty="0" smtClean="0"/>
              <a:t>ox</a:t>
            </a:r>
            <a:r>
              <a:rPr lang="en-US" dirty="0" smtClean="0"/>
              <a:t> = Oxide capacitance, V</a:t>
            </a:r>
            <a:r>
              <a:rPr lang="en-US" baseline="-25000" dirty="0" smtClean="0"/>
              <a:t>GS</a:t>
            </a:r>
            <a:r>
              <a:rPr lang="en-US" dirty="0" smtClean="0"/>
              <a:t> = Gate source voltage, V</a:t>
            </a:r>
            <a:r>
              <a:rPr lang="en-US" baseline="-25000" dirty="0" smtClean="0"/>
              <a:t>T</a:t>
            </a:r>
            <a:r>
              <a:rPr lang="en-US" dirty="0" smtClean="0"/>
              <a:t> = threshold voltage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Effect: decreased linearity</a:t>
            </a:r>
            <a:endParaRPr lang="en-US" dirty="0"/>
          </a:p>
        </p:txBody>
      </p:sp>
      <p:pic>
        <p:nvPicPr>
          <p:cNvPr id="3" name="Picture 2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38200"/>
            <a:ext cx="6592901" cy="49530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rot="16200000" flipH="1">
            <a:off x="3200399" y="2743200"/>
            <a:ext cx="1828799" cy="1"/>
          </a:xfrm>
          <a:prstGeom prst="line">
            <a:avLst/>
          </a:prstGeom>
          <a:ln>
            <a:solidFill>
              <a:srgbClr val="FF0000"/>
            </a:solidFill>
            <a:headEnd type="triangle" w="lg"/>
            <a:tailEnd type="triangle" w="lg"/>
          </a:ln>
          <a:effectLst>
            <a:outerShdw blurRad="266700" dist="25400" dir="2700000" rotWithShape="0">
              <a:schemeClr val="tx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30701" y="2057400"/>
            <a:ext cx="3733800" cy="369332"/>
          </a:xfrm>
          <a:prstGeom prst="rect">
            <a:avLst/>
          </a:prstGeom>
          <a:noFill/>
          <a:effectLst>
            <a:outerShdw blurRad="266700" dist="25400" dir="270000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Spurious free dynamic range (SFDR)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60314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More mismatch = less SFDR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599" y="5789711"/>
            <a:ext cx="6592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[Savoy, JSSC, May 2008]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</a:t>
            </a:r>
          </a:p>
          <a:p>
            <a:pPr lvl="1">
              <a:buNone/>
            </a:pPr>
            <a:r>
              <a:rPr lang="en-US" i="1" dirty="0" smtClean="0"/>
              <a:t>the act of implementing − providing a practical means for accomplishing something</a:t>
            </a:r>
          </a:p>
          <a:p>
            <a:endParaRPr lang="en-US" dirty="0" smtClean="0"/>
          </a:p>
          <a:p>
            <a:r>
              <a:rPr lang="en-US" dirty="0" smtClean="0"/>
              <a:t>D/A converters</a:t>
            </a:r>
          </a:p>
          <a:p>
            <a:pPr lvl="1">
              <a:buNone/>
            </a:pPr>
            <a:r>
              <a:rPr lang="en-US" i="1" dirty="0" smtClean="0"/>
              <a:t>digital to analog converters − a electronic circuit that transforms a digital signal into an analog signal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nano</a:t>
            </a:r>
            <a:r>
              <a:rPr lang="en-US" dirty="0" smtClean="0"/>
              <a:t>-scale</a:t>
            </a:r>
          </a:p>
          <a:p>
            <a:pPr lvl="1">
              <a:buNone/>
            </a:pPr>
            <a:r>
              <a:rPr lang="en-US" i="1" dirty="0" smtClean="0"/>
              <a:t>with transistor lengths less than 100nm </a:t>
            </a:r>
          </a:p>
          <a:p>
            <a:endParaRPr lang="en-US" dirty="0" smtClean="0"/>
          </a:p>
          <a:p>
            <a:r>
              <a:rPr lang="en-US" dirty="0" smtClean="0"/>
              <a:t>CMOS Technology</a:t>
            </a:r>
          </a:p>
          <a:p>
            <a:pPr lvl="1">
              <a:buNone/>
            </a:pPr>
            <a:r>
              <a:rPr lang="en-US" i="1" dirty="0" smtClean="0"/>
              <a:t>complementary metal oxide semiconductor technology − the dominating technology for electronic circuits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Well Proximity Effect</a:t>
            </a:r>
            <a:endParaRPr lang="en-US" dirty="0"/>
          </a:p>
        </p:txBody>
      </p:sp>
      <p:pic>
        <p:nvPicPr>
          <p:cNvPr id="3" name="Picture 2" descr="wp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47700" y="946150"/>
            <a:ext cx="3924300" cy="496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4953000"/>
            <a:ext cx="349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[Drennan,CICC,2006]</a:t>
            </a:r>
            <a:endParaRPr lang="en-US" sz="1400" dirty="0"/>
          </a:p>
        </p:txBody>
      </p:sp>
      <p:pic>
        <p:nvPicPr>
          <p:cNvPr id="6" name="Picture 5" descr="Picture 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24000"/>
            <a:ext cx="4474083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Shallow trench isolation (STI) stress</a:t>
            </a:r>
            <a:endParaRPr lang="en-US" dirty="0"/>
          </a:p>
        </p:txBody>
      </p:sp>
      <p:pic>
        <p:nvPicPr>
          <p:cNvPr id="8" name="Picture 7" descr="sti_stres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71600" y="990600"/>
            <a:ext cx="6078476" cy="2133600"/>
          </a:xfrm>
          <a:prstGeom prst="rect">
            <a:avLst/>
          </a:prstGeom>
        </p:spPr>
      </p:pic>
      <p:pic>
        <p:nvPicPr>
          <p:cNvPr id="11" name="Picture 10" descr="Picture 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200400"/>
            <a:ext cx="3600911" cy="31922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38600" y="6202977"/>
            <a:ext cx="349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[Diaz, JSSC, March 2003]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5618202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Modeled by the parameters Sa and </a:t>
            </a:r>
            <a:r>
              <a:rPr lang="en-US" sz="1400" dirty="0" err="1" smtClean="0">
                <a:solidFill>
                  <a:srgbClr val="0000FF"/>
                </a:solidFill>
              </a:rPr>
              <a:t>Sb</a:t>
            </a:r>
            <a:r>
              <a:rPr lang="en-US" sz="1400" dirty="0" smtClean="0">
                <a:solidFill>
                  <a:srgbClr val="0000FF"/>
                </a:solidFill>
              </a:rPr>
              <a:t> in SPICE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Conclusion</a:t>
            </a:r>
          </a:p>
          <a:p>
            <a:endParaRPr lang="en-US" dirty="0" smtClean="0"/>
          </a:p>
          <a:p>
            <a:r>
              <a:rPr lang="en-US" dirty="0" smtClean="0"/>
              <a:t>Living with low voltage supply</a:t>
            </a:r>
          </a:p>
          <a:p>
            <a:pPr lvl="1"/>
            <a:r>
              <a:rPr lang="en-US" dirty="0" smtClean="0"/>
              <a:t>You can use higher than maximum power supply but you need to be careful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Reducing mismatch</a:t>
            </a:r>
          </a:p>
          <a:p>
            <a:pPr lvl="1"/>
            <a:r>
              <a:rPr lang="en-US" dirty="0" smtClean="0"/>
              <a:t>Place transistors far from well edge (&gt;3μm)</a:t>
            </a:r>
          </a:p>
          <a:p>
            <a:pPr lvl="1"/>
            <a:r>
              <a:rPr lang="en-US" dirty="0" smtClean="0"/>
              <a:t>Simulate on layout early to get the effect of STI stress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000" dirty="0" smtClean="0"/>
              <a:t>Information source: Institute of Electrical and Electronics Engineers</a:t>
            </a:r>
            <a:endParaRPr lang="en-US" sz="2000" dirty="0"/>
          </a:p>
        </p:txBody>
      </p:sp>
      <p:pic>
        <p:nvPicPr>
          <p:cNvPr id="4" name="Picture 3" descr="Picture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46602"/>
            <a:ext cx="6934200" cy="2907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495300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http://</a:t>
            </a:r>
            <a:r>
              <a:rPr lang="en-US" sz="2000" dirty="0" err="1" smtClean="0"/>
              <a:t>ieeexplore.ieee.org</a:t>
            </a:r>
            <a:r>
              <a:rPr lang="en-US" sz="2000" dirty="0" smtClean="0"/>
              <a:t>/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1: Introduction</a:t>
            </a:r>
          </a:p>
          <a:p>
            <a:pPr lvl="1"/>
            <a:r>
              <a:rPr lang="en-US" dirty="0" smtClean="0"/>
              <a:t>Where are digital to analog converter used?</a:t>
            </a:r>
          </a:p>
          <a:p>
            <a:pPr lvl="1"/>
            <a:r>
              <a:rPr lang="en-US" dirty="0" smtClean="0"/>
              <a:t>What is a digital to analog converter?</a:t>
            </a:r>
          </a:p>
          <a:p>
            <a:pPr lvl="1"/>
            <a:r>
              <a:rPr lang="en-US" dirty="0" smtClean="0"/>
              <a:t>Why choose </a:t>
            </a:r>
            <a:r>
              <a:rPr lang="en-US" dirty="0" err="1" smtClean="0"/>
              <a:t>nano</a:t>
            </a:r>
            <a:r>
              <a:rPr lang="en-US" dirty="0" smtClean="0"/>
              <a:t>-scale CMOS?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Part</a:t>
            </a:r>
            <a:r>
              <a:rPr lang="en-US" dirty="0" smtClean="0"/>
              <a:t> 2: </a:t>
            </a:r>
            <a:r>
              <a:rPr lang="en-US" dirty="0" smtClean="0"/>
              <a:t>Implementation challenges in </a:t>
            </a:r>
            <a:r>
              <a:rPr lang="en-US" dirty="0" err="1" smtClean="0"/>
              <a:t>nano</a:t>
            </a:r>
            <a:r>
              <a:rPr lang="en-US" dirty="0" smtClean="0"/>
              <a:t>-scale </a:t>
            </a:r>
            <a:r>
              <a:rPr lang="en-US" dirty="0" smtClean="0"/>
              <a:t>CMOS</a:t>
            </a:r>
          </a:p>
          <a:p>
            <a:pPr lvl="1"/>
            <a:r>
              <a:rPr lang="en-US" dirty="0" smtClean="0"/>
              <a:t>State of the art</a:t>
            </a:r>
            <a:endParaRPr lang="en-US" dirty="0" smtClean="0"/>
          </a:p>
          <a:p>
            <a:pPr lvl="1"/>
            <a:r>
              <a:rPr lang="en-US" dirty="0" smtClean="0"/>
              <a:t>Cause, effects and solutions for challenges in </a:t>
            </a:r>
            <a:r>
              <a:rPr lang="en-US" dirty="0" err="1" smtClean="0"/>
              <a:t>nano</a:t>
            </a:r>
            <a:r>
              <a:rPr lang="en-US" dirty="0" smtClean="0"/>
              <a:t>-scale CMOS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Part 1: Introduction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9" y="228600"/>
            <a:ext cx="8229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Where are digital to analog converters used?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7199" y="1447800"/>
            <a:ext cx="8572331" cy="4343400"/>
            <a:chOff x="457199" y="1524000"/>
            <a:chExt cx="8572331" cy="4343400"/>
          </a:xfrm>
        </p:grpSpPr>
        <p:sp>
          <p:nvSpPr>
            <p:cNvPr id="7" name="Rectangle 6"/>
            <p:cNvSpPr/>
            <p:nvPr/>
          </p:nvSpPr>
          <p:spPr>
            <a:xfrm>
              <a:off x="1600200" y="1524000"/>
              <a:ext cx="5715000" cy="411479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pic>
          <p:nvPicPr>
            <p:cNvPr id="3" name="Content Placeholder 3" descr="mobt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457199" y="1600200"/>
              <a:ext cx="8572331" cy="4267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1400" y="3007268"/>
              <a:ext cx="1981200" cy="156473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676400" y="1611868"/>
              <a:ext cx="5638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Inside of a cell phone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38000" y="4752000"/>
              <a:ext cx="648000" cy="64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DAC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56800" y="2120400"/>
              <a:ext cx="648000" cy="64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ADC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752000"/>
              <a:ext cx="648000" cy="64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ADC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2120400"/>
              <a:ext cx="648000" cy="64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TX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57600" y="4752000"/>
              <a:ext cx="648000" cy="64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RX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62000" y="2016000"/>
              <a:ext cx="864000" cy="86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Digital  Processor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31800" y="4648200"/>
              <a:ext cx="864000" cy="86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Digital Processor</a:t>
              </a:r>
              <a:endParaRPr lang="en-US" sz="12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076000" y="2044200"/>
            <a:ext cx="648000" cy="64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800" y="3886200"/>
            <a:ext cx="2928000" cy="219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67000"/>
            <a:ext cx="2928000" cy="219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86200"/>
            <a:ext cx="2928000" cy="219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800" y="867000"/>
            <a:ext cx="2928000" cy="2196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28000" y="2362200"/>
            <a:ext cx="3168000" cy="2232184"/>
            <a:chOff x="2286000" y="2465308"/>
            <a:chExt cx="3962400" cy="2584332"/>
          </a:xfrm>
        </p:grpSpPr>
        <p:sp>
          <p:nvSpPr>
            <p:cNvPr id="4" name="Rectangle 3"/>
            <p:cNvSpPr/>
            <p:nvPr/>
          </p:nvSpPr>
          <p:spPr>
            <a:xfrm>
              <a:off x="4343400" y="2834640"/>
              <a:ext cx="190500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400" dirty="0" smtClean="0"/>
                <a:t>Discrete time</a:t>
              </a:r>
            </a:p>
            <a:p>
              <a:pPr algn="ctr"/>
              <a:r>
                <a:rPr lang="en-US" sz="1400" dirty="0" smtClean="0"/>
                <a:t>Continuous value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43400" y="3810000"/>
              <a:ext cx="1905000" cy="82296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400" dirty="0" smtClean="0"/>
                <a:t>Continuous time</a:t>
              </a:r>
            </a:p>
            <a:p>
              <a:pPr algn="ctr"/>
              <a:r>
                <a:rPr lang="en-US" sz="1400" dirty="0" smtClean="0"/>
                <a:t>Continuous value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2834640"/>
              <a:ext cx="1905000" cy="82296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400" dirty="0" smtClean="0"/>
                <a:t>Discrete time</a:t>
              </a:r>
            </a:p>
            <a:p>
              <a:pPr algn="ctr"/>
              <a:r>
                <a:rPr lang="en-US" sz="1400" dirty="0" smtClean="0"/>
                <a:t>Discrete value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3810000"/>
              <a:ext cx="1905000" cy="82296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400" dirty="0" smtClean="0"/>
                <a:t>Continuous time</a:t>
              </a:r>
            </a:p>
            <a:p>
              <a:pPr algn="ctr"/>
              <a:r>
                <a:rPr lang="en-US" sz="1400" dirty="0" smtClean="0"/>
                <a:t>Discrete value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6000" y="2465308"/>
              <a:ext cx="1904999" cy="416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Digital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3401" y="4632959"/>
              <a:ext cx="1904999" cy="416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Analog</a:t>
              </a:r>
              <a:endParaRPr lang="en-US" sz="1400" dirty="0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What is a digital to analog converter?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Sound examples, how many bits do you need?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9150" y="262517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657600" y="1508769"/>
            <a:ext cx="990600" cy="650240"/>
            <a:chOff x="3657600" y="1828800"/>
            <a:chExt cx="990600" cy="650240"/>
          </a:xfrm>
        </p:grpSpPr>
        <p:sp>
          <p:nvSpPr>
            <p:cNvPr id="15" name="Pentagon 14"/>
            <p:cNvSpPr/>
            <p:nvPr/>
          </p:nvSpPr>
          <p:spPr>
            <a:xfrm rot="10800000" flipH="1">
              <a:off x="3657600" y="1828800"/>
              <a:ext cx="990600" cy="650240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 smtClean="0"/>
                <a:t/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828800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2-bit</a:t>
              </a:r>
              <a:r>
                <a:rPr lang="en-US" dirty="0" smtClean="0"/>
                <a:t> </a:t>
              </a:r>
              <a:r>
                <a:rPr lang="en-US" dirty="0" smtClean="0"/>
                <a:t>DAC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57599" y="2889646"/>
            <a:ext cx="990600" cy="650240"/>
            <a:chOff x="3657600" y="3114338"/>
            <a:chExt cx="990600" cy="650240"/>
          </a:xfrm>
        </p:grpSpPr>
        <p:sp>
          <p:nvSpPr>
            <p:cNvPr id="17" name="Pentagon 16"/>
            <p:cNvSpPr/>
            <p:nvPr/>
          </p:nvSpPr>
          <p:spPr>
            <a:xfrm rot="10800000" flipH="1">
              <a:off x="3657600" y="3114338"/>
              <a:ext cx="990600" cy="650240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57600" y="3118247"/>
              <a:ext cx="685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r>
                <a:rPr lang="en-US" dirty="0" smtClean="0"/>
                <a:t>-</a:t>
              </a:r>
              <a:r>
                <a:rPr lang="en-US" dirty="0" smtClean="0"/>
                <a:t>bit</a:t>
              </a:r>
              <a:r>
                <a:rPr lang="en-US" dirty="0" smtClean="0"/>
                <a:t> </a:t>
              </a:r>
              <a:endParaRPr lang="en-US" dirty="0" smtClean="0"/>
            </a:p>
            <a:p>
              <a:r>
                <a:rPr lang="en-US" dirty="0" smtClean="0"/>
                <a:t>DAC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57600" y="4317524"/>
            <a:ext cx="990600" cy="650241"/>
            <a:chOff x="3657600" y="4317524"/>
            <a:chExt cx="990600" cy="650241"/>
          </a:xfrm>
        </p:grpSpPr>
        <p:sp>
          <p:nvSpPr>
            <p:cNvPr id="19" name="Pentagon 18"/>
            <p:cNvSpPr/>
            <p:nvPr/>
          </p:nvSpPr>
          <p:spPr>
            <a:xfrm rot="10800000" flipH="1">
              <a:off x="3657600" y="4317524"/>
              <a:ext cx="990600" cy="650240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4321434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r>
                <a:rPr lang="en-US" dirty="0" smtClean="0"/>
                <a:t>-</a:t>
              </a:r>
              <a:r>
                <a:rPr lang="en-US" dirty="0" smtClean="0"/>
                <a:t>bit</a:t>
              </a:r>
              <a:r>
                <a:rPr lang="en-US" dirty="0" smtClean="0"/>
                <a:t> </a:t>
              </a:r>
              <a:r>
                <a:rPr lang="en-US" dirty="0" smtClean="0"/>
                <a:t>DAC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690200" y="1464557"/>
            <a:ext cx="19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</a:t>
            </a:r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90200" y="4229100"/>
            <a:ext cx="19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256 levels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15" idx="1"/>
          </p:cNvCxnSpPr>
          <p:nvPr/>
        </p:nvCxnSpPr>
        <p:spPr>
          <a:xfrm flipV="1">
            <a:off x="1924050" y="1833889"/>
            <a:ext cx="1733550" cy="1595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0" idx="1"/>
          </p:cNvCxnSpPr>
          <p:nvPr/>
        </p:nvCxnSpPr>
        <p:spPr>
          <a:xfrm>
            <a:off x="1924050" y="3429000"/>
            <a:ext cx="1733550" cy="121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7" idx="1"/>
          </p:cNvCxnSpPr>
          <p:nvPr/>
        </p:nvCxnSpPr>
        <p:spPr>
          <a:xfrm flipV="1">
            <a:off x="1924050" y="3214766"/>
            <a:ext cx="1733549" cy="214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648199" y="1833889"/>
            <a:ext cx="19851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199" y="3208745"/>
            <a:ext cx="19812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648199" y="4644600"/>
            <a:ext cx="19851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90200" y="2809845"/>
            <a:ext cx="19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</a:t>
            </a:r>
            <a:r>
              <a:rPr lang="en-US" dirty="0" smtClean="0"/>
              <a:t> </a:t>
            </a:r>
            <a:r>
              <a:rPr lang="en-US" dirty="0" smtClean="0"/>
              <a:t>levels</a:t>
            </a:r>
            <a:endParaRPr lang="en-US" dirty="0"/>
          </a:p>
        </p:txBody>
      </p:sp>
      <p:pic>
        <p:nvPicPr>
          <p:cNvPr id="57" name="Qdemo_2_nyq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/>
          <a:stretch>
            <a:fillRect/>
          </a:stretch>
        </p:blipFill>
        <p:spPr>
          <a:xfrm>
            <a:off x="6934200" y="1473889"/>
            <a:ext cx="720000" cy="720000"/>
          </a:xfrm>
          <a:prstGeom prst="rect">
            <a:avLst/>
          </a:prstGeom>
        </p:spPr>
      </p:pic>
      <p:pic>
        <p:nvPicPr>
          <p:cNvPr id="58" name="Qdemo_4_nyq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/>
          <a:stretch>
            <a:fillRect/>
          </a:stretch>
        </p:blipFill>
        <p:spPr>
          <a:xfrm>
            <a:off x="6934200" y="2809845"/>
            <a:ext cx="720000" cy="720000"/>
          </a:xfrm>
          <a:prstGeom prst="rect">
            <a:avLst/>
          </a:prstGeom>
        </p:spPr>
      </p:pic>
      <p:pic>
        <p:nvPicPr>
          <p:cNvPr id="59" name="Qdemo_8_nyq.wav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6"/>
          <a:stretch>
            <a:fillRect/>
          </a:stretch>
        </p:blipFill>
        <p:spPr>
          <a:xfrm>
            <a:off x="6934200" y="4286188"/>
            <a:ext cx="720000" cy="720000"/>
          </a:xfrm>
          <a:prstGeom prst="rect">
            <a:avLst/>
          </a:prstGeom>
        </p:spPr>
      </p:pic>
      <p:pic>
        <p:nvPicPr>
          <p:cNvPr id="60" name="SDdemo_1_orig.wav">
            <a:hlinkClick r:id="" action="ppaction://media"/>
          </p:cNvPr>
          <p:cNvPicPr>
            <a:picLocks noRot="1" noChangeAspect="1"/>
          </p:cNvPicPr>
          <p:nvPr>
            <a:audioFile r:link="rId4"/>
          </p:nvPr>
        </p:nvPicPr>
        <p:blipFill>
          <a:blip r:embed="rId6"/>
          <a:stretch>
            <a:fillRect/>
          </a:stretch>
        </p:blipFill>
        <p:spPr>
          <a:xfrm>
            <a:off x="990600" y="3069000"/>
            <a:ext cx="720000" cy="7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10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610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9610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9610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Do you really need that many bits?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648200" y="2144861"/>
            <a:ext cx="990600" cy="650240"/>
            <a:chOff x="3657600" y="1828800"/>
            <a:chExt cx="990600" cy="650240"/>
          </a:xfrm>
        </p:grpSpPr>
        <p:sp>
          <p:nvSpPr>
            <p:cNvPr id="4" name="Pentagon 3"/>
            <p:cNvSpPr/>
            <p:nvPr/>
          </p:nvSpPr>
          <p:spPr>
            <a:xfrm rot="10800000" flipH="1">
              <a:off x="3657600" y="1828800"/>
              <a:ext cx="990600" cy="650240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 smtClean="0"/>
                <a:t/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57600" y="18288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1.5</a:t>
              </a:r>
              <a:r>
                <a:rPr lang="en-US" dirty="0" smtClean="0"/>
                <a:t>-</a:t>
              </a:r>
              <a:r>
                <a:rPr lang="en-US" dirty="0" smtClean="0"/>
                <a:t>bit</a:t>
              </a:r>
              <a:r>
                <a:rPr lang="en-US" dirty="0" smtClean="0"/>
                <a:t> </a:t>
              </a:r>
              <a:r>
                <a:rPr lang="en-US" dirty="0" smtClean="0"/>
                <a:t>DAC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48199" y="3607892"/>
            <a:ext cx="990601" cy="650240"/>
            <a:chOff x="3657599" y="1824891"/>
            <a:chExt cx="990601" cy="650240"/>
          </a:xfrm>
        </p:grpSpPr>
        <p:sp>
          <p:nvSpPr>
            <p:cNvPr id="7" name="Pentagon 6"/>
            <p:cNvSpPr/>
            <p:nvPr/>
          </p:nvSpPr>
          <p:spPr>
            <a:xfrm rot="10800000" flipH="1">
              <a:off x="3657599" y="1824891"/>
              <a:ext cx="990600" cy="650240"/>
            </a:xfrm>
            <a:prstGeom prst="homePlat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 smtClean="0"/>
                <a:t/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600" y="1828800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1.5</a:t>
              </a:r>
              <a:r>
                <a:rPr lang="en-US" dirty="0" smtClean="0"/>
                <a:t>-</a:t>
              </a:r>
              <a:r>
                <a:rPr lang="en-US" dirty="0" smtClean="0"/>
                <a:t>bit</a:t>
              </a:r>
              <a:r>
                <a:rPr lang="en-US" dirty="0" smtClean="0"/>
                <a:t> </a:t>
              </a:r>
              <a:r>
                <a:rPr lang="en-US" dirty="0" smtClean="0"/>
                <a:t>DAC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1000" y="2791192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3" idx="1"/>
          </p:cNvCxnSpPr>
          <p:nvPr/>
        </p:nvCxnSpPr>
        <p:spPr>
          <a:xfrm>
            <a:off x="1244600" y="3638471"/>
            <a:ext cx="1346200" cy="29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4013199" y="3930591"/>
            <a:ext cx="635000" cy="2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>
            <a:endCxn id="4" idx="1"/>
          </p:cNvCxnSpPr>
          <p:nvPr/>
        </p:nvCxnSpPr>
        <p:spPr>
          <a:xfrm flipV="1">
            <a:off x="1257300" y="2469981"/>
            <a:ext cx="3390900" cy="114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38800" y="2469981"/>
            <a:ext cx="2244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38800" y="3935710"/>
            <a:ext cx="660400" cy="2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6" name="SDdemo_1_nyq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7882800" y="2075102"/>
            <a:ext cx="720000" cy="720000"/>
          </a:xfrm>
          <a:prstGeom prst="rect">
            <a:avLst/>
          </a:prstGeom>
        </p:spPr>
      </p:pic>
      <p:pic>
        <p:nvPicPr>
          <p:cNvPr id="27" name="SDdemo_1_sd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/>
          <a:stretch>
            <a:fillRect/>
          </a:stretch>
        </p:blipFill>
        <p:spPr>
          <a:xfrm>
            <a:off x="7882800" y="3623400"/>
            <a:ext cx="720000" cy="720000"/>
          </a:xfrm>
          <a:prstGeom prst="rect">
            <a:avLst/>
          </a:prstGeom>
        </p:spPr>
      </p:pic>
      <p:pic>
        <p:nvPicPr>
          <p:cNvPr id="28" name="SDdemo_1_orig.wav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5"/>
          <a:stretch>
            <a:fillRect/>
          </a:stretch>
        </p:blipFill>
        <p:spPr>
          <a:xfrm>
            <a:off x="381000" y="3251801"/>
            <a:ext cx="720000" cy="7200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590800" y="3611801"/>
            <a:ext cx="1422400" cy="6502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Sigma-delta Modulator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99200" y="3646681"/>
            <a:ext cx="1117600" cy="6502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Low-pass filter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416800" y="3971801"/>
            <a:ext cx="466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1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610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9610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electron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electronics.potx</Template>
  <TotalTime>2582</TotalTime>
  <Words>697</Words>
  <Application>Microsoft Macintosh PowerPoint</Application>
  <PresentationFormat>On-screen Show (4:3)</PresentationFormat>
  <Paragraphs>123</Paragraphs>
  <Slides>22</Slides>
  <Notes>0</Notes>
  <HiddenSlides>0</HiddenSlides>
  <MMClips>7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electronics</vt:lpstr>
      <vt:lpstr>Equation</vt:lpstr>
      <vt:lpstr>Implementation of D/A converters in nano-scale CMOS Technology</vt:lpstr>
      <vt:lpstr>Slide 2</vt:lpstr>
      <vt:lpstr>Slide 3</vt:lpstr>
      <vt:lpstr>Slide 4</vt:lpstr>
      <vt:lpstr>Part 1: Introduction</vt:lpstr>
      <vt:lpstr>Slide 6</vt:lpstr>
      <vt:lpstr>Slide 7</vt:lpstr>
      <vt:lpstr>Slide 8</vt:lpstr>
      <vt:lpstr>Slide 9</vt:lpstr>
      <vt:lpstr>Slide 10</vt:lpstr>
      <vt:lpstr>Slide 11</vt:lpstr>
      <vt:lpstr>Slide 12</vt:lpstr>
      <vt:lpstr>Part 2: Implementation challenges in nano-scale CMOS 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balla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jalla</dc:creator>
  <cp:lastModifiedBy>jalla</cp:lastModifiedBy>
  <cp:revision>283</cp:revision>
  <cp:lastPrinted>2008-10-19T17:21:21Z</cp:lastPrinted>
  <dcterms:created xsi:type="dcterms:W3CDTF">2008-12-04T06:44:09Z</dcterms:created>
  <dcterms:modified xsi:type="dcterms:W3CDTF">2008-12-04T13:14:49Z</dcterms:modified>
</cp:coreProperties>
</file>