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30279975" cy="4280852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7A6"/>
    <a:srgbClr val="632181"/>
    <a:srgbClr val="91278F"/>
    <a:srgbClr val="E2007A"/>
    <a:srgbClr val="BD1A8D"/>
    <a:srgbClr val="8B0E13"/>
    <a:srgbClr val="BD2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593" autoAdjust="0"/>
    <p:restoredTop sz="94090" autoAdjust="0"/>
  </p:normalViewPr>
  <p:slideViewPr>
    <p:cSldViewPr>
      <p:cViewPr>
        <p:scale>
          <a:sx n="33" d="100"/>
          <a:sy n="33" d="100"/>
        </p:scale>
        <p:origin x="-594" y="472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a-DK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a-DK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F63BE4B-C273-40D2-9A01-BEB3D47DB7FD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380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a-DK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a-DK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4425" y="720725"/>
            <a:ext cx="25463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a-DK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97C9777-89EF-4F06-9356-954179DBFA9F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86779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75763" y="5130800"/>
            <a:ext cx="6845300" cy="3369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8275" y="5130800"/>
            <a:ext cx="20385088" cy="3369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8275" y="13160375"/>
            <a:ext cx="13614400" cy="25669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5075" y="13160375"/>
            <a:ext cx="13615988" cy="25669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8275" y="5130800"/>
            <a:ext cx="27382788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8275" y="13160375"/>
            <a:ext cx="27382788" cy="256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4800" b="1">
          <a:solidFill>
            <a:schemeClr val="bg2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500">
          <a:solidFill>
            <a:schemeClr val="bg2"/>
          </a:solidFill>
          <a:latin typeface="+mn-lt"/>
          <a:cs typeface="+mn-cs"/>
        </a:defRPr>
      </a:lvl2pPr>
      <a:lvl3pPr marL="647700" indent="-644525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3pPr>
      <a:lvl4pPr marL="13335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4pPr>
      <a:lvl5pPr marL="20574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5pPr>
      <a:lvl6pPr marL="25146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6pPr>
      <a:lvl7pPr marL="29718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7pPr>
      <a:lvl8pPr marL="34290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8pPr>
      <a:lvl9pPr marL="38862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719138" y="4318000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719138" y="40270113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37912" name="Picture 24" descr="DTU Corporate logo_F_A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9275" y="1079500"/>
            <a:ext cx="1601788" cy="2335213"/>
          </a:xfrm>
          <a:prstGeom prst="rect">
            <a:avLst/>
          </a:prstGeom>
          <a:noFill/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8275" y="5130801"/>
            <a:ext cx="27382788" cy="3312022"/>
          </a:xfrm>
        </p:spPr>
        <p:txBody>
          <a:bodyPr/>
          <a:lstStyle/>
          <a:p>
            <a:r>
              <a:rPr lang="da-DK" dirty="0" smtClean="0">
                <a:solidFill>
                  <a:srgbClr val="BD2A33"/>
                </a:solidFill>
              </a:rPr>
              <a:t>The </a:t>
            </a:r>
            <a:r>
              <a:rPr lang="da-DK" dirty="0" err="1" smtClean="0">
                <a:solidFill>
                  <a:srgbClr val="BD2A33"/>
                </a:solidFill>
              </a:rPr>
              <a:t>shark</a:t>
            </a:r>
            <a:r>
              <a:rPr lang="da-DK" dirty="0" smtClean="0">
                <a:solidFill>
                  <a:srgbClr val="BD2A33"/>
                </a:solidFill>
              </a:rPr>
              <a:t> – biting game</a:t>
            </a:r>
            <a:br>
              <a:rPr lang="da-DK" dirty="0" smtClean="0">
                <a:solidFill>
                  <a:srgbClr val="BD2A33"/>
                </a:solidFill>
              </a:rPr>
            </a:br>
            <a:r>
              <a:rPr lang="da-DK" sz="6600" dirty="0" err="1" smtClean="0">
                <a:solidFill>
                  <a:srgbClr val="BD2A33"/>
                </a:solidFill>
              </a:rPr>
              <a:t>Developed</a:t>
            </a:r>
            <a:r>
              <a:rPr lang="da-DK" sz="6600" dirty="0" smtClean="0">
                <a:solidFill>
                  <a:srgbClr val="BD2A33"/>
                </a:solidFill>
              </a:rPr>
              <a:t> as part of 31384 - Modular </a:t>
            </a:r>
            <a:r>
              <a:rPr lang="da-DK" sz="6600" dirty="0" err="1" smtClean="0">
                <a:solidFill>
                  <a:srgbClr val="BD2A33"/>
                </a:solidFill>
              </a:rPr>
              <a:t>Robotics</a:t>
            </a:r>
            <a:r>
              <a:rPr lang="da-DK" sz="6600" dirty="0" smtClean="0">
                <a:solidFill>
                  <a:srgbClr val="BD2A33"/>
                </a:solidFill>
              </a:rPr>
              <a:t>, 2012</a:t>
            </a:r>
            <a:br>
              <a:rPr lang="da-DK" sz="6600" dirty="0" smtClean="0">
                <a:solidFill>
                  <a:srgbClr val="BD2A33"/>
                </a:solidFill>
              </a:rPr>
            </a:br>
            <a:r>
              <a:rPr lang="da-DK" dirty="0" smtClean="0">
                <a:solidFill>
                  <a:srgbClr val="BD2A33"/>
                </a:solidFill>
              </a:rPr>
              <a:t/>
            </a:r>
            <a:br>
              <a:rPr lang="da-DK" dirty="0" smtClean="0">
                <a:solidFill>
                  <a:srgbClr val="BD2A33"/>
                </a:solidFill>
              </a:rPr>
            </a:br>
            <a:endParaRPr lang="da-DK" dirty="0">
              <a:solidFill>
                <a:srgbClr val="BD2A33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297136" y="9039226"/>
            <a:ext cx="273843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0000"/>
              </a:lnSpc>
            </a:pPr>
            <a:r>
              <a:rPr lang="da-DK" sz="6000" b="1" dirty="0" smtClean="0"/>
              <a:t>Author: Rune Pagter, </a:t>
            </a:r>
            <a:r>
              <a:rPr lang="da-DK" sz="6000" b="1" dirty="0" smtClean="0"/>
              <a:t>Team Kick-</a:t>
            </a:r>
            <a:r>
              <a:rPr lang="da-DK" sz="6000" b="1" dirty="0" err="1" smtClean="0"/>
              <a:t>Ass</a:t>
            </a:r>
            <a:endParaRPr lang="da-DK" sz="6000" b="1" dirty="0">
              <a:solidFill>
                <a:srgbClr val="BD2A33"/>
              </a:solidFill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8466138" y="25220685"/>
            <a:ext cx="6297612" cy="1386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4500"/>
              </a:lnSpc>
            </a:pPr>
            <a:r>
              <a:rPr lang="da-DK" sz="3500" b="1" dirty="0" err="1" smtClean="0">
                <a:solidFill>
                  <a:srgbClr val="BD2A33"/>
                </a:solidFill>
              </a:rPr>
              <a:t>Constuction</a:t>
            </a:r>
            <a:r>
              <a:rPr lang="da-DK" sz="3500" b="1" dirty="0" smtClean="0">
                <a:solidFill>
                  <a:srgbClr val="BD2A33"/>
                </a:solidFill>
              </a:rPr>
              <a:t>.</a:t>
            </a:r>
          </a:p>
          <a:p>
            <a:pPr>
              <a:lnSpc>
                <a:spcPts val="4500"/>
              </a:lnSpc>
            </a:pPr>
            <a:endParaRPr lang="da-DK" sz="3500" b="1" dirty="0" smtClean="0">
              <a:solidFill>
                <a:srgbClr val="BD2A33"/>
              </a:solidFill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5267136" y="11467158"/>
            <a:ext cx="13414375" cy="314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6000"/>
              </a:lnSpc>
            </a:pPr>
            <a:r>
              <a:rPr lang="da-DK" sz="4800" b="1" dirty="0" smtClean="0">
                <a:solidFill>
                  <a:srgbClr val="BD2A33"/>
                </a:solidFill>
              </a:rPr>
              <a:t>Abstract </a:t>
            </a:r>
            <a:endParaRPr lang="da-DK" sz="4800" b="1" dirty="0">
              <a:solidFill>
                <a:srgbClr val="BD2A33"/>
              </a:solidFill>
            </a:endParaRPr>
          </a:p>
          <a:p>
            <a:pPr>
              <a:lnSpc>
                <a:spcPts val="6000"/>
              </a:lnSpc>
            </a:pPr>
            <a:r>
              <a:rPr lang="da-DK" sz="4800" b="1" dirty="0" smtClean="0">
                <a:solidFill>
                  <a:srgbClr val="BD2A33"/>
                </a:solidFill>
              </a:rPr>
              <a:t>This </a:t>
            </a:r>
            <a:r>
              <a:rPr lang="da-DK" sz="4800" b="1" dirty="0" err="1" smtClean="0">
                <a:solidFill>
                  <a:srgbClr val="BD2A33"/>
                </a:solidFill>
              </a:rPr>
              <a:t>task</a:t>
            </a:r>
            <a:r>
              <a:rPr lang="da-DK" sz="4800" b="1" dirty="0" smtClean="0">
                <a:solidFill>
                  <a:srgbClr val="BD2A33"/>
                </a:solidFill>
              </a:rPr>
              <a:t> is to </a:t>
            </a:r>
            <a:r>
              <a:rPr lang="da-DK" sz="4800" b="1" dirty="0" err="1" smtClean="0">
                <a:solidFill>
                  <a:srgbClr val="BD2A33"/>
                </a:solidFill>
              </a:rPr>
              <a:t>develop</a:t>
            </a:r>
            <a:r>
              <a:rPr lang="da-DK" sz="4800" b="1" dirty="0" smtClean="0">
                <a:solidFill>
                  <a:srgbClr val="BD2A33"/>
                </a:solidFill>
              </a:rPr>
              <a:t> a </a:t>
            </a:r>
            <a:r>
              <a:rPr lang="da-DK" sz="4800" b="1" dirty="0" err="1" smtClean="0">
                <a:solidFill>
                  <a:srgbClr val="BD2A33"/>
                </a:solidFill>
              </a:rPr>
              <a:t>playful</a:t>
            </a:r>
            <a:r>
              <a:rPr lang="da-DK" sz="4800" b="1" dirty="0" smtClean="0">
                <a:solidFill>
                  <a:srgbClr val="BD2A33"/>
                </a:solidFill>
              </a:rPr>
              <a:t> </a:t>
            </a:r>
            <a:r>
              <a:rPr lang="da-DK" sz="4800" b="1" dirty="0" smtClean="0">
                <a:solidFill>
                  <a:srgbClr val="BD2A33"/>
                </a:solidFill>
              </a:rPr>
              <a:t>interaktiv </a:t>
            </a:r>
            <a:r>
              <a:rPr lang="da-DK" sz="4800" b="1" dirty="0" err="1" smtClean="0">
                <a:solidFill>
                  <a:srgbClr val="BD2A33"/>
                </a:solidFill>
              </a:rPr>
              <a:t>toy</a:t>
            </a:r>
            <a:r>
              <a:rPr lang="da-DK" sz="4800" b="1" dirty="0" smtClean="0">
                <a:solidFill>
                  <a:srgbClr val="BD2A33"/>
                </a:solidFill>
              </a:rPr>
              <a:t>, with the </a:t>
            </a:r>
            <a:r>
              <a:rPr lang="en-US" sz="4800" b="1" dirty="0" err="1" smtClean="0">
                <a:solidFill>
                  <a:srgbClr val="BD2A33"/>
                </a:solidFill>
              </a:rPr>
              <a:t>opputunities</a:t>
            </a:r>
            <a:r>
              <a:rPr lang="da-DK" sz="4800" b="1" dirty="0" smtClean="0">
                <a:solidFill>
                  <a:srgbClr val="BD2A33"/>
                </a:solidFill>
              </a:rPr>
              <a:t> </a:t>
            </a:r>
            <a:r>
              <a:rPr lang="da-DK" sz="4800" b="1" dirty="0" smtClean="0">
                <a:solidFill>
                  <a:srgbClr val="BD2A33"/>
                </a:solidFill>
              </a:rPr>
              <a:t>in the Robottis kit.</a:t>
            </a:r>
            <a:endParaRPr lang="da-DK" sz="4800" b="1" dirty="0">
              <a:solidFill>
                <a:srgbClr val="5B57A6"/>
              </a:solidFill>
            </a:endParaRP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732545" y="17331940"/>
            <a:ext cx="6297613" cy="7807897"/>
          </a:xfrm>
          <a:noFill/>
          <a:ln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sz="3500" dirty="0" err="1" smtClean="0">
                <a:solidFill>
                  <a:srgbClr val="BD2A33"/>
                </a:solidFill>
              </a:rPr>
              <a:t>Introduction</a:t>
            </a:r>
            <a:endParaRPr lang="da-DK" sz="3500" dirty="0" smtClean="0">
              <a:solidFill>
                <a:srgbClr val="BD2A33"/>
              </a:solidFill>
            </a:endParaRPr>
          </a:p>
          <a:p>
            <a:pPr algn="just">
              <a:lnSpc>
                <a:spcPts val="4500"/>
              </a:lnSpc>
            </a:pPr>
            <a:r>
              <a:rPr lang="en-US" sz="3500" b="0" dirty="0" smtClean="0">
                <a:solidFill>
                  <a:schemeClr val="tx1"/>
                </a:solidFill>
              </a:rPr>
              <a:t>The shark game, is a </a:t>
            </a:r>
            <a:r>
              <a:rPr lang="en-US" sz="3500" b="0" dirty="0" err="1" smtClean="0">
                <a:solidFill>
                  <a:schemeClr val="tx1"/>
                </a:solidFill>
              </a:rPr>
              <a:t>simpel</a:t>
            </a:r>
            <a:r>
              <a:rPr lang="en-US" sz="3500" b="0" dirty="0" smtClean="0">
                <a:solidFill>
                  <a:schemeClr val="tx1"/>
                </a:solidFill>
              </a:rPr>
              <a:t> playful game, where  you put you finger in the sharks, mouth, and fast need to remove it, before you will get bidden. </a:t>
            </a:r>
            <a:br>
              <a:rPr lang="en-US" sz="3500" b="0" dirty="0" smtClean="0">
                <a:solidFill>
                  <a:schemeClr val="tx1"/>
                </a:solidFill>
              </a:rPr>
            </a:br>
            <a:r>
              <a:rPr lang="en-US" sz="3500" b="0" dirty="0" smtClean="0">
                <a:solidFill>
                  <a:schemeClr val="tx1"/>
                </a:solidFill>
              </a:rPr>
              <a:t>The game have a dual function, so you can use 2 hands. This will no get a bit harder, to focus on 2 sharks, and not remove both hands, if the one shark bite.</a:t>
            </a:r>
            <a:endParaRPr lang="en-US" sz="3500" b="0" dirty="0">
              <a:solidFill>
                <a:schemeClr val="tx1"/>
              </a:solidFill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2523450" y="40990838"/>
            <a:ext cx="6297613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smtClean="0"/>
              <a:t>31384 – Modular Robotics</a:t>
            </a:r>
          </a:p>
          <a:p>
            <a:pPr>
              <a:lnSpc>
                <a:spcPts val="2400"/>
              </a:lnSpc>
            </a:pPr>
            <a:r>
              <a:rPr lang="da-DK" smtClean="0"/>
              <a:t>3-weeks course in June, 5 ECTS</a:t>
            </a:r>
          </a:p>
          <a:p>
            <a:pPr>
              <a:lnSpc>
                <a:spcPts val="2400"/>
              </a:lnSpc>
            </a:pPr>
            <a:r>
              <a:rPr lang="da-DK" smtClean="0"/>
              <a:t>Contact: David Johan Christensen, djchr@elektro.dtu.dk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4989323" y="26174698"/>
            <a:ext cx="6297613" cy="1195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4500"/>
              </a:lnSpc>
            </a:pPr>
            <a:r>
              <a:rPr lang="en-US" sz="3500" b="1" dirty="0" smtClean="0">
                <a:solidFill>
                  <a:srgbClr val="BD2A33"/>
                </a:solidFill>
              </a:rPr>
              <a:t>Implementation</a:t>
            </a:r>
          </a:p>
          <a:p>
            <a:pPr algn="just">
              <a:lnSpc>
                <a:spcPts val="4500"/>
              </a:lnSpc>
            </a:pPr>
            <a:r>
              <a:rPr lang="en-US" sz="3500" dirty="0" smtClean="0"/>
              <a:t>The robot, have to modes of snapping the bite. The first I </a:t>
            </a:r>
            <a:r>
              <a:rPr lang="en-US" sz="3500" dirty="0" err="1" smtClean="0"/>
              <a:t>af</a:t>
            </a:r>
            <a:r>
              <a:rPr lang="en-US" sz="3500" dirty="0" smtClean="0"/>
              <a:t> distance sensor in the mouth, that sense the finger is in there, and it snaps. The other I a </a:t>
            </a:r>
            <a:r>
              <a:rPr lang="en-US" sz="3500" dirty="0" smtClean="0"/>
              <a:t>advanced</a:t>
            </a:r>
            <a:r>
              <a:rPr lang="en-US" sz="3500" dirty="0" smtClean="0"/>
              <a:t> </a:t>
            </a:r>
            <a:r>
              <a:rPr lang="en-US" sz="3500" dirty="0" smtClean="0"/>
              <a:t>random </a:t>
            </a:r>
            <a:r>
              <a:rPr lang="en-US" sz="3500" dirty="0" smtClean="0"/>
              <a:t>generator, that calculates, when it is time to snap again. This is individual for each shark bite. In the front of the mouth there is a </a:t>
            </a:r>
            <a:r>
              <a:rPr lang="en-US" sz="3500" dirty="0" smtClean="0"/>
              <a:t>contact </a:t>
            </a:r>
            <a:r>
              <a:rPr lang="en-US" sz="3500" dirty="0" smtClean="0"/>
              <a:t>sensor, </a:t>
            </a:r>
            <a:r>
              <a:rPr lang="en-US" sz="3500" dirty="0" smtClean="0"/>
              <a:t>witch </a:t>
            </a:r>
            <a:r>
              <a:rPr lang="en-US" sz="3500" dirty="0" smtClean="0"/>
              <a:t>is pressed when there are something between the teeth</a:t>
            </a:r>
          </a:p>
          <a:p>
            <a:pPr algn="just">
              <a:lnSpc>
                <a:spcPts val="4500"/>
              </a:lnSpc>
            </a:pPr>
            <a:r>
              <a:rPr lang="en-US" sz="3500" dirty="0" smtClean="0"/>
              <a:t> The software also write to the command </a:t>
            </a:r>
            <a:r>
              <a:rPr lang="en-US" sz="3500" dirty="0" smtClean="0"/>
              <a:t>prompt, </a:t>
            </a:r>
            <a:r>
              <a:rPr lang="en-US" sz="3500" dirty="0" smtClean="0"/>
              <a:t>of how It is </a:t>
            </a:r>
            <a:r>
              <a:rPr lang="en-US" sz="3500" dirty="0" smtClean="0"/>
              <a:t>going in </a:t>
            </a:r>
            <a:r>
              <a:rPr lang="en-US" sz="3500" dirty="0" smtClean="0"/>
              <a:t>the game. It tells you if you win or loose a round, and a over all winner.</a:t>
            </a:r>
            <a:endParaRPr lang="da-DK" sz="3500" dirty="0" smtClean="0"/>
          </a:p>
          <a:p>
            <a:pPr>
              <a:lnSpc>
                <a:spcPts val="4500"/>
              </a:lnSpc>
            </a:pPr>
            <a:endParaRPr lang="da-DK" sz="3500" b="1" dirty="0" smtClean="0">
              <a:solidFill>
                <a:srgbClr val="BD2A33"/>
              </a:solidFill>
            </a:endParaRPr>
          </a:p>
        </p:txBody>
      </p:sp>
      <p:pic>
        <p:nvPicPr>
          <p:cNvPr id="25" name="Picture 13" descr="Elektro_UK_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50" y="1530350"/>
            <a:ext cx="23399750" cy="1812925"/>
          </a:xfrm>
          <a:prstGeom prst="rect">
            <a:avLst/>
          </a:prstGeom>
          <a:noFill/>
        </p:spPr>
      </p:pic>
      <p:sp>
        <p:nvSpPr>
          <p:cNvPr id="38" name="Rectangle 7"/>
          <p:cNvSpPr txBox="1">
            <a:spLocks noChangeArrowheads="1"/>
          </p:cNvSpPr>
          <p:nvPr/>
        </p:nvSpPr>
        <p:spPr bwMode="auto">
          <a:xfrm>
            <a:off x="22018658" y="31341366"/>
            <a:ext cx="6707188" cy="619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dirty="0" smtClean="0">
                <a:ln>
                  <a:noFill/>
                </a:ln>
                <a:solidFill>
                  <a:srgbClr val="BD2A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Related</a:t>
            </a:r>
            <a:r>
              <a:rPr kumimoji="0" lang="da-DK" sz="3500" b="1" i="0" u="none" strike="noStrike" kern="0" cap="none" spc="0" normalizeH="0" baseline="0" noProof="0" dirty="0" smtClean="0">
                <a:ln>
                  <a:noFill/>
                </a:ln>
                <a:solidFill>
                  <a:srgbClr val="BD2A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3500" b="1" i="0" u="none" strike="noStrike" kern="0" cap="none" spc="0" normalizeH="0" baseline="0" noProof="0" dirty="0" smtClean="0">
                <a:ln>
                  <a:noFill/>
                </a:ln>
                <a:solidFill>
                  <a:srgbClr val="BD2A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</a:t>
            </a:r>
          </a:p>
          <a:p>
            <a:pPr marL="0" marR="0" lvl="0" indent="0" algn="just" defTabSz="914400" rtl="0" eaLnBrk="1" fontAlgn="base" latinLnBrk="0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3500" kern="0" dirty="0" smtClean="0">
                <a:latin typeface="+mn-lt"/>
                <a:cs typeface="+mn-cs"/>
              </a:rPr>
              <a:t>Theres </a:t>
            </a:r>
            <a:r>
              <a:rPr lang="da-DK" sz="3500" kern="0" dirty="0" smtClean="0">
                <a:latin typeface="+mn-lt"/>
                <a:cs typeface="+mn-cs"/>
              </a:rPr>
              <a:t>have Been </a:t>
            </a:r>
            <a:r>
              <a:rPr lang="en-US" sz="3500" kern="0" dirty="0" smtClean="0">
                <a:latin typeface="+mn-lt"/>
                <a:cs typeface="+mn-cs"/>
              </a:rPr>
              <a:t>built</a:t>
            </a:r>
            <a:r>
              <a:rPr lang="da-DK" sz="3500" kern="0" dirty="0" smtClean="0">
                <a:latin typeface="+mn-lt"/>
                <a:cs typeface="+mn-cs"/>
              </a:rPr>
              <a:t>, </a:t>
            </a:r>
            <a:r>
              <a:rPr lang="da-DK" sz="3500" kern="0" dirty="0" smtClean="0">
                <a:latin typeface="+mn-lt"/>
                <a:cs typeface="+mn-cs"/>
              </a:rPr>
              <a:t>2 </a:t>
            </a:r>
            <a:r>
              <a:rPr lang="en-US" sz="3500" kern="0" dirty="0" smtClean="0">
                <a:latin typeface="+mn-lt"/>
                <a:cs typeface="+mn-cs"/>
              </a:rPr>
              <a:t>other</a:t>
            </a:r>
            <a:r>
              <a:rPr lang="da-DK" sz="3500" kern="0" dirty="0" smtClean="0">
                <a:latin typeface="+mn-lt"/>
                <a:cs typeface="+mn-cs"/>
              </a:rPr>
              <a:t> </a:t>
            </a:r>
            <a:r>
              <a:rPr lang="da-DK" sz="3500" kern="0" dirty="0" smtClean="0">
                <a:latin typeface="+mn-lt"/>
                <a:cs typeface="+mn-cs"/>
              </a:rPr>
              <a:t>robots, of the same kit. One driven </a:t>
            </a:r>
            <a:r>
              <a:rPr lang="en-US" sz="3500" kern="0" dirty="0" smtClean="0">
                <a:latin typeface="+mn-lt"/>
                <a:cs typeface="+mn-cs"/>
              </a:rPr>
              <a:t>autonomes</a:t>
            </a:r>
            <a:r>
              <a:rPr lang="da-DK" sz="3500" kern="0" dirty="0" smtClean="0">
                <a:latin typeface="+mn-lt"/>
                <a:cs typeface="+mn-cs"/>
              </a:rPr>
              <a:t> </a:t>
            </a:r>
            <a:r>
              <a:rPr lang="da-DK" sz="3500" kern="0" dirty="0" smtClean="0">
                <a:latin typeface="+mn-lt"/>
                <a:cs typeface="+mn-cs"/>
              </a:rPr>
              <a:t>with </a:t>
            </a:r>
            <a:r>
              <a:rPr lang="da-DK" sz="3500" kern="0" dirty="0" smtClean="0">
                <a:latin typeface="+mn-lt"/>
                <a:cs typeface="+mn-cs"/>
              </a:rPr>
              <a:t>Wheels. </a:t>
            </a:r>
            <a:r>
              <a:rPr lang="da-DK" sz="3500" kern="0" dirty="0" smtClean="0">
                <a:latin typeface="+mn-lt"/>
                <a:cs typeface="+mn-cs"/>
              </a:rPr>
              <a:t>And </a:t>
            </a:r>
            <a:r>
              <a:rPr lang="da-DK" sz="3500" kern="0" dirty="0" smtClean="0">
                <a:latin typeface="+mn-lt"/>
                <a:cs typeface="+mn-cs"/>
              </a:rPr>
              <a:t>One </a:t>
            </a:r>
            <a:r>
              <a:rPr lang="en-US" sz="3500" kern="0" dirty="0" smtClean="0">
                <a:latin typeface="+mn-lt"/>
                <a:cs typeface="+mn-cs"/>
              </a:rPr>
              <a:t>that</a:t>
            </a:r>
            <a:r>
              <a:rPr lang="da-DK" sz="3500" kern="0" dirty="0" smtClean="0">
                <a:latin typeface="+mn-lt"/>
                <a:cs typeface="+mn-cs"/>
              </a:rPr>
              <a:t> </a:t>
            </a:r>
            <a:r>
              <a:rPr lang="da-DK" sz="3500" kern="0" dirty="0" err="1" smtClean="0">
                <a:latin typeface="+mn-lt"/>
                <a:cs typeface="+mn-cs"/>
              </a:rPr>
              <a:t>could</a:t>
            </a:r>
            <a:r>
              <a:rPr lang="da-DK" sz="3500" kern="0" dirty="0" smtClean="0">
                <a:latin typeface="+mn-lt"/>
                <a:cs typeface="+mn-cs"/>
              </a:rPr>
              <a:t> </a:t>
            </a:r>
            <a:r>
              <a:rPr lang="da-DK" sz="3500" kern="0" dirty="0" smtClean="0">
                <a:latin typeface="+mn-lt"/>
                <a:cs typeface="+mn-cs"/>
              </a:rPr>
              <a:t>w</a:t>
            </a:r>
            <a:r>
              <a:rPr lang="da-DK" sz="3500" kern="0" dirty="0" smtClean="0">
                <a:latin typeface="+mn-lt"/>
                <a:cs typeface="+mn-cs"/>
              </a:rPr>
              <a:t>alk, </a:t>
            </a:r>
            <a:r>
              <a:rPr lang="da-DK" sz="3500" kern="0" dirty="0" err="1" smtClean="0">
                <a:latin typeface="+mn-lt"/>
                <a:cs typeface="+mn-cs"/>
              </a:rPr>
              <a:t>like</a:t>
            </a:r>
            <a:r>
              <a:rPr lang="da-DK" sz="3500" kern="0" dirty="0" smtClean="0">
                <a:latin typeface="+mn-lt"/>
                <a:cs typeface="+mn-cs"/>
              </a:rPr>
              <a:t> </a:t>
            </a:r>
            <a:r>
              <a:rPr lang="da-DK" sz="3500" kern="0" dirty="0" smtClean="0">
                <a:latin typeface="+mn-lt"/>
                <a:cs typeface="+mn-cs"/>
              </a:rPr>
              <a:t>a Sea star. </a:t>
            </a:r>
            <a:r>
              <a:rPr lang="da-DK" sz="3500" kern="0" dirty="0" smtClean="0">
                <a:latin typeface="+mn-lt"/>
                <a:cs typeface="+mn-cs"/>
              </a:rPr>
              <a:t>Most of sensor, and </a:t>
            </a:r>
            <a:r>
              <a:rPr lang="da-DK" sz="3500" kern="0" dirty="0" err="1" smtClean="0">
                <a:latin typeface="+mn-lt"/>
                <a:cs typeface="+mn-cs"/>
              </a:rPr>
              <a:t>servo</a:t>
            </a:r>
            <a:r>
              <a:rPr lang="da-DK" sz="3500" kern="0" dirty="0" smtClean="0">
                <a:latin typeface="+mn-lt"/>
                <a:cs typeface="+mn-cs"/>
              </a:rPr>
              <a:t> models </a:t>
            </a:r>
            <a:r>
              <a:rPr lang="da-DK" sz="3500" kern="0" dirty="0" err="1" smtClean="0">
                <a:latin typeface="+mn-lt"/>
                <a:cs typeface="+mn-cs"/>
              </a:rPr>
              <a:t>where</a:t>
            </a:r>
            <a:r>
              <a:rPr lang="da-DK" sz="3500" kern="0" dirty="0" smtClean="0">
                <a:latin typeface="+mn-lt"/>
                <a:cs typeface="+mn-cs"/>
              </a:rPr>
              <a:t> </a:t>
            </a:r>
            <a:r>
              <a:rPr lang="da-DK" sz="3500" kern="0" dirty="0" err="1" smtClean="0">
                <a:latin typeface="+mn-lt"/>
                <a:cs typeface="+mn-cs"/>
              </a:rPr>
              <a:t>used</a:t>
            </a:r>
            <a:r>
              <a:rPr lang="da-DK" sz="3500" kern="0" dirty="0" smtClean="0">
                <a:latin typeface="+mn-lt"/>
                <a:cs typeface="+mn-cs"/>
              </a:rPr>
              <a:t> in these previus projekts, and </a:t>
            </a:r>
            <a:r>
              <a:rPr lang="da-DK" sz="3500" kern="0" dirty="0" err="1" smtClean="0">
                <a:latin typeface="+mn-lt"/>
                <a:cs typeface="+mn-cs"/>
              </a:rPr>
              <a:t>easy</a:t>
            </a:r>
            <a:r>
              <a:rPr lang="da-DK" sz="3500" kern="0" dirty="0" smtClean="0">
                <a:latin typeface="+mn-lt"/>
                <a:cs typeface="+mn-cs"/>
              </a:rPr>
              <a:t> to </a:t>
            </a:r>
            <a:r>
              <a:rPr lang="en-US" sz="3500" kern="0" dirty="0" smtClean="0">
                <a:latin typeface="+mn-lt"/>
                <a:cs typeface="+mn-cs"/>
              </a:rPr>
              <a:t>implement</a:t>
            </a:r>
            <a:r>
              <a:rPr lang="da-DK" sz="3500" kern="0" dirty="0" smtClean="0">
                <a:latin typeface="+mn-lt"/>
                <a:cs typeface="+mn-cs"/>
              </a:rPr>
              <a:t>  </a:t>
            </a:r>
            <a:r>
              <a:rPr lang="da-DK" sz="3500" kern="0" dirty="0" err="1" smtClean="0">
                <a:latin typeface="+mn-lt"/>
                <a:cs typeface="+mn-cs"/>
              </a:rPr>
              <a:t>again</a:t>
            </a:r>
            <a:r>
              <a:rPr lang="da-DK" sz="3500" kern="0" dirty="0" smtClean="0">
                <a:latin typeface="+mn-lt"/>
                <a:cs typeface="+mn-cs"/>
              </a:rPr>
              <a:t> in this projekt.</a:t>
            </a:r>
            <a:endParaRPr kumimoji="0" lang="da-DK" sz="35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3" name="Rectangle 7"/>
          <p:cNvSpPr txBox="1">
            <a:spLocks noChangeArrowheads="1"/>
          </p:cNvSpPr>
          <p:nvPr/>
        </p:nvSpPr>
        <p:spPr bwMode="auto">
          <a:xfrm>
            <a:off x="22054453" y="26346142"/>
            <a:ext cx="6297613" cy="39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5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BD2A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  <a:endParaRPr kumimoji="0" lang="da-DK" sz="3500" b="1" i="0" u="none" strike="noStrike" kern="0" cap="none" spc="0" normalizeH="0" baseline="0" noProof="0" dirty="0" smtClean="0">
              <a:ln>
                <a:noFill/>
              </a:ln>
              <a:solidFill>
                <a:srgbClr val="BD2A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just">
              <a:lnSpc>
                <a:spcPts val="4500"/>
              </a:lnSpc>
            </a:pPr>
            <a:r>
              <a:rPr lang="en-US" sz="3600" noProof="0" dirty="0" smtClean="0"/>
              <a:t>The toy is playful, but a little predicable, </a:t>
            </a:r>
            <a:r>
              <a:rPr lang="en-US" sz="3600" noProof="0" dirty="0" smtClean="0"/>
              <a:t>which </a:t>
            </a:r>
            <a:r>
              <a:rPr lang="en-US" sz="3600" noProof="0" dirty="0" smtClean="0"/>
              <a:t>maybe could be better. It is a challenge only to react on the one hand, </a:t>
            </a:r>
            <a:r>
              <a:rPr lang="en-US" sz="3600" noProof="0" dirty="0" smtClean="0"/>
              <a:t>there </a:t>
            </a:r>
            <a:r>
              <a:rPr lang="en-US" sz="3600" noProof="0" dirty="0" smtClean="0"/>
              <a:t>arte bitten and not both</a:t>
            </a:r>
            <a:endParaRPr kumimoji="0" lang="da-DK" sz="3500" b="1" i="0" u="none" strike="noStrike" kern="0" cap="none" spc="0" normalizeH="0" baseline="0" noProof="0" dirty="0" smtClean="0">
              <a:ln>
                <a:noFill/>
              </a:ln>
              <a:solidFill>
                <a:srgbClr val="BD2A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D.T.U\modular_robottics\173CANON\sh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1" t="2348" r="5222" b="14315"/>
          <a:stretch/>
        </p:blipFill>
        <p:spPr bwMode="auto">
          <a:xfrm>
            <a:off x="15414796" y="15859645"/>
            <a:ext cx="13279314" cy="978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24140566"/>
            <a:ext cx="14044613" cy="1536898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49"/>
          <a:stretch/>
        </p:blipFill>
        <p:spPr bwMode="auto">
          <a:xfrm>
            <a:off x="2006189" y="10891093"/>
            <a:ext cx="12007604" cy="624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7"/>
          <p:cNvSpPr txBox="1">
            <a:spLocks noChangeArrowheads="1"/>
          </p:cNvSpPr>
          <p:nvPr/>
        </p:nvSpPr>
        <p:spPr bwMode="auto">
          <a:xfrm>
            <a:off x="8466138" y="17284447"/>
            <a:ext cx="6297613" cy="780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n-lt"/>
                <a:cs typeface="+mn-cs"/>
              </a:defRPr>
            </a:lvl2pPr>
            <a:lvl3pPr marL="647700" indent="-644525" algn="l" rtl="0" eaLnBrk="1" fontAlgn="base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 sz="2000">
                <a:solidFill>
                  <a:schemeClr val="bg2"/>
                </a:solidFill>
                <a:latin typeface="+mn-lt"/>
                <a:cs typeface="+mn-cs"/>
              </a:defRPr>
            </a:lvl3pPr>
            <a:lvl4pPr marL="1333500" indent="-609600" algn="l" rtl="0" eaLnBrk="1" fontAlgn="base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 sz="1800">
                <a:solidFill>
                  <a:schemeClr val="bg2"/>
                </a:solidFill>
                <a:latin typeface="+mn-lt"/>
                <a:cs typeface="+mn-cs"/>
              </a:defRPr>
            </a:lvl4pPr>
            <a:lvl5pPr marL="2057400" indent="-609600" algn="l" rtl="0" eaLnBrk="1" fontAlgn="base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 sz="1800">
                <a:solidFill>
                  <a:schemeClr val="bg2"/>
                </a:solidFill>
                <a:latin typeface="+mn-lt"/>
                <a:cs typeface="+mn-cs"/>
              </a:defRPr>
            </a:lvl5pPr>
            <a:lvl6pPr marL="2514600" indent="-609600" algn="l" rtl="0" eaLnBrk="1" fontAlgn="base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 sz="1800">
                <a:solidFill>
                  <a:schemeClr val="bg2"/>
                </a:solidFill>
                <a:latin typeface="+mn-lt"/>
                <a:cs typeface="+mn-cs"/>
              </a:defRPr>
            </a:lvl6pPr>
            <a:lvl7pPr marL="2971800" indent="-609600" algn="l" rtl="0" eaLnBrk="1" fontAlgn="base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 sz="1800">
                <a:solidFill>
                  <a:schemeClr val="bg2"/>
                </a:solidFill>
                <a:latin typeface="+mn-lt"/>
                <a:cs typeface="+mn-cs"/>
              </a:defRPr>
            </a:lvl7pPr>
            <a:lvl8pPr marL="3429000" indent="-609600" algn="l" rtl="0" eaLnBrk="1" fontAlgn="base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 sz="1800">
                <a:solidFill>
                  <a:schemeClr val="bg2"/>
                </a:solidFill>
                <a:latin typeface="+mn-lt"/>
                <a:cs typeface="+mn-cs"/>
              </a:defRPr>
            </a:lvl8pPr>
            <a:lvl9pPr marL="3886200" indent="-609600" algn="l" rtl="0" eaLnBrk="1" fontAlgn="base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 sz="1800">
                <a:solidFill>
                  <a:schemeClr val="bg2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4500"/>
              </a:lnSpc>
            </a:pPr>
            <a:r>
              <a:rPr lang="da-DK" sz="3500" dirty="0" err="1" smtClean="0">
                <a:solidFill>
                  <a:srgbClr val="BD2A33"/>
                </a:solidFill>
              </a:rPr>
              <a:t>Mechanics</a:t>
            </a:r>
            <a:endParaRPr lang="da-DK" sz="3500" dirty="0" smtClean="0">
              <a:solidFill>
                <a:srgbClr val="BD2A33"/>
              </a:solidFill>
            </a:endParaRPr>
          </a:p>
          <a:p>
            <a:pPr>
              <a:lnSpc>
                <a:spcPts val="4500"/>
              </a:lnSpc>
            </a:pPr>
            <a:r>
              <a:rPr lang="da-DK" sz="3500" b="0" dirty="0" smtClean="0">
                <a:solidFill>
                  <a:schemeClr val="tx1"/>
                </a:solidFill>
              </a:rPr>
              <a:t>The 2 </a:t>
            </a:r>
            <a:r>
              <a:rPr lang="da-DK" sz="3500" b="0" dirty="0" err="1" smtClean="0">
                <a:solidFill>
                  <a:schemeClr val="tx1"/>
                </a:solidFill>
              </a:rPr>
              <a:t>shark</a:t>
            </a:r>
            <a:r>
              <a:rPr lang="da-DK" sz="3500" b="0" dirty="0" smtClean="0">
                <a:solidFill>
                  <a:schemeClr val="tx1"/>
                </a:solidFill>
              </a:rPr>
              <a:t> </a:t>
            </a:r>
            <a:r>
              <a:rPr lang="da-DK" sz="3500" b="0" dirty="0" err="1" smtClean="0">
                <a:solidFill>
                  <a:schemeClr val="tx1"/>
                </a:solidFill>
              </a:rPr>
              <a:t>are</a:t>
            </a:r>
            <a:r>
              <a:rPr lang="da-DK" sz="3500" b="0" dirty="0" smtClean="0">
                <a:solidFill>
                  <a:schemeClr val="tx1"/>
                </a:solidFill>
              </a:rPr>
              <a:t> </a:t>
            </a:r>
            <a:r>
              <a:rPr lang="da-DK" sz="3500" b="0" dirty="0" err="1" smtClean="0">
                <a:solidFill>
                  <a:schemeClr val="tx1"/>
                </a:solidFill>
              </a:rPr>
              <a:t>bould</a:t>
            </a:r>
            <a:r>
              <a:rPr lang="da-DK" sz="3500" b="0" dirty="0" smtClean="0">
                <a:solidFill>
                  <a:schemeClr val="tx1"/>
                </a:solidFill>
              </a:rPr>
              <a:t> with 2 motor </a:t>
            </a:r>
            <a:r>
              <a:rPr lang="da-DK" sz="3500" b="0" dirty="0" err="1" smtClean="0">
                <a:solidFill>
                  <a:schemeClr val="tx1"/>
                </a:solidFill>
              </a:rPr>
              <a:t>each</a:t>
            </a:r>
            <a:r>
              <a:rPr lang="da-DK" sz="3500" b="0" dirty="0" smtClean="0">
                <a:solidFill>
                  <a:schemeClr val="tx1"/>
                </a:solidFill>
              </a:rPr>
              <a:t>, so it </a:t>
            </a:r>
            <a:r>
              <a:rPr lang="da-DK" sz="3500" b="0" dirty="0" err="1" smtClean="0">
                <a:solidFill>
                  <a:schemeClr val="tx1"/>
                </a:solidFill>
              </a:rPr>
              <a:t>can</a:t>
            </a:r>
            <a:r>
              <a:rPr lang="da-DK" sz="3500" b="0" dirty="0" smtClean="0">
                <a:solidFill>
                  <a:schemeClr val="tx1"/>
                </a:solidFill>
              </a:rPr>
              <a:t> </a:t>
            </a:r>
            <a:r>
              <a:rPr lang="da-DK" sz="3500" b="0" dirty="0" err="1" smtClean="0">
                <a:solidFill>
                  <a:schemeClr val="tx1"/>
                </a:solidFill>
              </a:rPr>
              <a:t>close</a:t>
            </a:r>
            <a:r>
              <a:rPr lang="da-DK" sz="3500" b="0" dirty="0" smtClean="0">
                <a:solidFill>
                  <a:schemeClr val="tx1"/>
                </a:solidFill>
              </a:rPr>
              <a:t> the </a:t>
            </a:r>
            <a:r>
              <a:rPr lang="da-DK" sz="3500" b="0" dirty="0" err="1" smtClean="0">
                <a:solidFill>
                  <a:schemeClr val="tx1"/>
                </a:solidFill>
              </a:rPr>
              <a:t>mouth</a:t>
            </a:r>
            <a:r>
              <a:rPr lang="da-DK" sz="3500" b="0" dirty="0" smtClean="0">
                <a:solidFill>
                  <a:schemeClr val="tx1"/>
                </a:solidFill>
              </a:rPr>
              <a:t>. Inside the </a:t>
            </a:r>
            <a:r>
              <a:rPr lang="da-DK" sz="3500" b="0" dirty="0" err="1" smtClean="0">
                <a:solidFill>
                  <a:schemeClr val="tx1"/>
                </a:solidFill>
              </a:rPr>
              <a:t>mouth</a:t>
            </a:r>
            <a:r>
              <a:rPr lang="da-DK" sz="3500" b="0" dirty="0" smtClean="0">
                <a:solidFill>
                  <a:schemeClr val="tx1"/>
                </a:solidFill>
              </a:rPr>
              <a:t> i a distance sensor, to se the finger. It is </a:t>
            </a:r>
            <a:r>
              <a:rPr lang="da-DK" sz="3500" b="0" dirty="0" err="1" smtClean="0">
                <a:solidFill>
                  <a:schemeClr val="tx1"/>
                </a:solidFill>
              </a:rPr>
              <a:t>able</a:t>
            </a:r>
            <a:r>
              <a:rPr lang="da-DK" sz="3500" b="0" dirty="0" smtClean="0">
                <a:solidFill>
                  <a:schemeClr val="tx1"/>
                </a:solidFill>
              </a:rPr>
              <a:t> to </a:t>
            </a:r>
            <a:r>
              <a:rPr lang="da-DK" sz="3500" b="0" dirty="0" err="1" smtClean="0">
                <a:solidFill>
                  <a:schemeClr val="tx1"/>
                </a:solidFill>
              </a:rPr>
              <a:t>read</a:t>
            </a:r>
            <a:r>
              <a:rPr lang="da-DK" sz="3500" b="0" dirty="0" smtClean="0">
                <a:solidFill>
                  <a:schemeClr val="tx1"/>
                </a:solidFill>
              </a:rPr>
              <a:t> the motor position and </a:t>
            </a:r>
            <a:r>
              <a:rPr lang="da-DK" sz="3500" b="0" dirty="0" err="1" smtClean="0">
                <a:solidFill>
                  <a:schemeClr val="tx1"/>
                </a:solidFill>
              </a:rPr>
              <a:t>if</a:t>
            </a:r>
            <a:r>
              <a:rPr lang="da-DK" sz="3500" b="0" dirty="0" smtClean="0">
                <a:solidFill>
                  <a:schemeClr val="tx1"/>
                </a:solidFill>
              </a:rPr>
              <a:t> a finger i </a:t>
            </a:r>
            <a:r>
              <a:rPr lang="da-DK" sz="3500" b="0" dirty="0" err="1" smtClean="0">
                <a:solidFill>
                  <a:schemeClr val="tx1"/>
                </a:solidFill>
              </a:rPr>
              <a:t>blocking</a:t>
            </a:r>
            <a:r>
              <a:rPr lang="da-DK" sz="3500" b="0" dirty="0" smtClean="0">
                <a:solidFill>
                  <a:schemeClr val="tx1"/>
                </a:solidFill>
              </a:rPr>
              <a:t> for total </a:t>
            </a:r>
            <a:r>
              <a:rPr lang="da-DK" sz="3500" b="0" dirty="0" err="1" smtClean="0">
                <a:solidFill>
                  <a:schemeClr val="tx1"/>
                </a:solidFill>
              </a:rPr>
              <a:t>close</a:t>
            </a:r>
            <a:r>
              <a:rPr lang="da-DK" sz="3500" b="0" dirty="0" smtClean="0">
                <a:solidFill>
                  <a:schemeClr val="tx1"/>
                </a:solidFill>
              </a:rPr>
              <a:t> of the </a:t>
            </a:r>
            <a:r>
              <a:rPr lang="da-DK" sz="3500" b="0" dirty="0" err="1" smtClean="0">
                <a:solidFill>
                  <a:schemeClr val="tx1"/>
                </a:solidFill>
              </a:rPr>
              <a:t>mouth</a:t>
            </a:r>
            <a:r>
              <a:rPr lang="da-DK" sz="3500" b="0" dirty="0" smtClean="0">
                <a:solidFill>
                  <a:schemeClr val="tx1"/>
                </a:solidFill>
              </a:rPr>
              <a:t>. It i all </a:t>
            </a:r>
            <a:r>
              <a:rPr lang="da-DK" sz="3500" b="0" dirty="0" err="1" smtClean="0">
                <a:solidFill>
                  <a:schemeClr val="tx1"/>
                </a:solidFill>
              </a:rPr>
              <a:t>controlled</a:t>
            </a:r>
            <a:r>
              <a:rPr lang="da-DK" sz="3500" b="0" dirty="0" smtClean="0">
                <a:solidFill>
                  <a:schemeClr val="tx1"/>
                </a:solidFill>
              </a:rPr>
              <a:t> by a </a:t>
            </a:r>
            <a:r>
              <a:rPr lang="da-DK" sz="3500" b="0" dirty="0" err="1" smtClean="0">
                <a:solidFill>
                  <a:schemeClr val="tx1"/>
                </a:solidFill>
              </a:rPr>
              <a:t>atmel</a:t>
            </a:r>
            <a:r>
              <a:rPr lang="da-DK" sz="3500" b="0" dirty="0" smtClean="0">
                <a:solidFill>
                  <a:schemeClr val="tx1"/>
                </a:solidFill>
              </a:rPr>
              <a:t> </a:t>
            </a:r>
            <a:r>
              <a:rPr lang="da-DK" sz="3500" b="0" dirty="0" err="1" smtClean="0">
                <a:solidFill>
                  <a:schemeClr val="tx1"/>
                </a:solidFill>
              </a:rPr>
              <a:t>microcontroler</a:t>
            </a:r>
            <a:r>
              <a:rPr lang="da-DK" sz="3500" b="0" dirty="0" smtClean="0">
                <a:solidFill>
                  <a:schemeClr val="tx1"/>
                </a:solidFill>
              </a:rPr>
              <a:t> in the </a:t>
            </a:r>
            <a:r>
              <a:rPr lang="da-DK" sz="3500" b="0" dirty="0" err="1" smtClean="0">
                <a:solidFill>
                  <a:schemeClr val="tx1"/>
                </a:solidFill>
              </a:rPr>
              <a:t>box</a:t>
            </a:r>
            <a:r>
              <a:rPr lang="da-DK" sz="3500" b="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_Hoj_4_spalte">
  <a:themeElements>
    <a:clrScheme name="DTU Poster A0 Høj 4 Spalte 13">
      <a:dk1>
        <a:srgbClr val="000000"/>
      </a:dk1>
      <a:lt1>
        <a:srgbClr val="FFFFFF"/>
      </a:lt1>
      <a:dk2>
        <a:srgbClr val="83D0F0"/>
      </a:dk2>
      <a:lt2>
        <a:srgbClr val="707173"/>
      </a:lt2>
      <a:accent1>
        <a:srgbClr val="D4D600"/>
      </a:accent1>
      <a:accent2>
        <a:srgbClr val="E95E0F"/>
      </a:accent2>
      <a:accent3>
        <a:srgbClr val="FFFFFF"/>
      </a:accent3>
      <a:accent4>
        <a:srgbClr val="000000"/>
      </a:accent4>
      <a:accent5>
        <a:srgbClr val="E6E8AA"/>
      </a:accent5>
      <a:accent6>
        <a:srgbClr val="D3540C"/>
      </a:accent6>
      <a:hlink>
        <a:srgbClr val="F29400"/>
      </a:hlink>
      <a:folHlink>
        <a:srgbClr val="E2001A"/>
      </a:folHlink>
    </a:clrScheme>
    <a:fontScheme name="DTU Poster A0 Høj 4 Spal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TU Poster A0 Høj 4 Spal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13">
        <a:dk1>
          <a:srgbClr val="000000"/>
        </a:dk1>
        <a:lt1>
          <a:srgbClr val="FFFFFF"/>
        </a:lt1>
        <a:dk2>
          <a:srgbClr val="83D0F0"/>
        </a:dk2>
        <a:lt2>
          <a:srgbClr val="707173"/>
        </a:lt2>
        <a:accent1>
          <a:srgbClr val="D4D600"/>
        </a:accent1>
        <a:accent2>
          <a:srgbClr val="E95E0F"/>
        </a:accent2>
        <a:accent3>
          <a:srgbClr val="FFFFFF"/>
        </a:accent3>
        <a:accent4>
          <a:srgbClr val="000000"/>
        </a:accent4>
        <a:accent5>
          <a:srgbClr val="E6E8AA"/>
        </a:accent5>
        <a:accent6>
          <a:srgbClr val="D3540C"/>
        </a:accent6>
        <a:hlink>
          <a:srgbClr val="F294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A0_Hoj_4_spalte</Template>
  <TotalTime>815</TotalTime>
  <Words>360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A0_Hoj_4_spalte</vt:lpstr>
      <vt:lpstr>The shark – biting game Developed as part of 31384 - Modular Robotics, 2012  </vt:lpstr>
    </vt:vector>
  </TitlesOfParts>
  <Company>DTU Elektro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(3 varianter Arial Bold 1. 100/120pt, 2. 160/170pt, 3. 200/220pt. )</dc:title>
  <dc:creator>DTU user</dc:creator>
  <cp:lastModifiedBy>Rune</cp:lastModifiedBy>
  <cp:revision>33</cp:revision>
  <cp:lastPrinted>2012-06-22T09:27:03Z</cp:lastPrinted>
  <dcterms:created xsi:type="dcterms:W3CDTF">2012-06-19T13:59:59Z</dcterms:created>
  <dcterms:modified xsi:type="dcterms:W3CDTF">2012-06-22T09:41:54Z</dcterms:modified>
</cp:coreProperties>
</file>