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23"/>
  </p:notesMasterIdLst>
  <p:sldIdLst>
    <p:sldId id="256" r:id="rId3"/>
    <p:sldId id="309" r:id="rId4"/>
    <p:sldId id="310" r:id="rId5"/>
    <p:sldId id="285" r:id="rId6"/>
    <p:sldId id="265" r:id="rId7"/>
    <p:sldId id="262" r:id="rId8"/>
    <p:sldId id="305" r:id="rId9"/>
    <p:sldId id="311" r:id="rId10"/>
    <p:sldId id="302" r:id="rId11"/>
    <p:sldId id="307" r:id="rId12"/>
    <p:sldId id="312" r:id="rId13"/>
    <p:sldId id="289" r:id="rId14"/>
    <p:sldId id="290" r:id="rId15"/>
    <p:sldId id="304" r:id="rId16"/>
    <p:sldId id="291" r:id="rId17"/>
    <p:sldId id="313" r:id="rId18"/>
    <p:sldId id="303" r:id="rId19"/>
    <p:sldId id="306" r:id="rId20"/>
    <p:sldId id="308" r:id="rId21"/>
    <p:sldId id="301" r:id="rId22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7689" autoAdjust="0"/>
  </p:normalViewPr>
  <p:slideViewPr>
    <p:cSldViewPr>
      <p:cViewPr varScale="1">
        <p:scale>
          <a:sx n="61" d="100"/>
          <a:sy n="61" d="100"/>
        </p:scale>
        <p:origin x="-1068" y="-78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E07F22B-B870-4460-B226-334136A0141E}">
      <dsp:nvSpPr>
        <dsp:cNvPr id="0" name=""/>
        <dsp:cNvSpPr/>
      </dsp:nvSpPr>
      <dsp:spPr>
        <a:xfrm>
          <a:off x="0" y="207934"/>
          <a:ext cx="12623080" cy="2331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9691" tIns="416560" rIns="979691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日均搜索</a:t>
          </a:r>
          <a:r>
            <a:rPr lang="en-US" altLang="zh-CN" sz="2000" kern="1200" dirty="0" smtClean="0"/>
            <a:t>PV </a:t>
          </a:r>
          <a:r>
            <a:rPr lang="en-US" altLang="zh-CN" sz="2000" kern="1200" dirty="0" smtClean="0">
              <a:solidFill>
                <a:srgbClr val="FF0000"/>
              </a:solidFill>
            </a:rPr>
            <a:t>108</a:t>
          </a:r>
          <a:r>
            <a:rPr lang="zh-CN" altLang="en-US" sz="2000" kern="1200" dirty="0" smtClean="0"/>
            <a:t>万（主动</a:t>
          </a:r>
          <a:r>
            <a:rPr lang="en-US" altLang="zh-CN" sz="2000" kern="1200" dirty="0" smtClean="0"/>
            <a:t>14</a:t>
          </a:r>
          <a:r>
            <a:rPr lang="zh-CN" altLang="en-US" sz="2000" kern="1200" dirty="0" smtClean="0"/>
            <a:t>万），搜索</a:t>
          </a:r>
          <a:r>
            <a:rPr lang="en-US" altLang="zh-CN" sz="2000" kern="1200" dirty="0" smtClean="0"/>
            <a:t>UV </a:t>
          </a:r>
          <a:r>
            <a:rPr lang="en-US" altLang="zh-CN" sz="2000" kern="1200" dirty="0" smtClean="0">
              <a:solidFill>
                <a:srgbClr val="FF0000"/>
              </a:solidFill>
            </a:rPr>
            <a:t>28</a:t>
          </a:r>
          <a:r>
            <a:rPr lang="zh-CN" altLang="en-US" sz="2000" kern="1200" dirty="0" smtClean="0"/>
            <a:t>万（主动</a:t>
          </a:r>
          <a:r>
            <a:rPr lang="en-US" altLang="zh-CN" sz="2000" kern="1200" dirty="0" smtClean="0"/>
            <a:t>6</a:t>
          </a:r>
          <a:r>
            <a:rPr lang="zh-CN" altLang="en-US" sz="2000" kern="1200" dirty="0" smtClean="0"/>
            <a:t>万）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日均</a:t>
          </a:r>
          <a:r>
            <a:rPr lang="en-US" altLang="zh-CN" sz="2000" kern="1200" dirty="0" smtClean="0"/>
            <a:t>UV</a:t>
          </a:r>
          <a:r>
            <a:rPr lang="zh-CN" altLang="en-US" sz="2000" kern="1200" dirty="0" smtClean="0"/>
            <a:t>到订单转化率</a:t>
          </a:r>
          <a:r>
            <a:rPr lang="en-US" altLang="zh-CN" sz="2000" kern="1200" dirty="0" smtClean="0">
              <a:solidFill>
                <a:srgbClr val="FF0000"/>
              </a:solidFill>
            </a:rPr>
            <a:t>1.5%</a:t>
          </a:r>
          <a:r>
            <a:rPr lang="zh-CN" altLang="en-US" sz="2000" kern="1200" dirty="0" smtClean="0"/>
            <a:t>（主动</a:t>
          </a:r>
          <a:r>
            <a:rPr lang="en-US" altLang="zh-CN" sz="2000" kern="1200" dirty="0" smtClean="0"/>
            <a:t>2.6%</a:t>
          </a:r>
          <a:r>
            <a:rPr lang="zh-CN" altLang="en-US" sz="2000" kern="1200" dirty="0" smtClean="0"/>
            <a:t>，列表</a:t>
          </a:r>
          <a:r>
            <a:rPr lang="en-US" altLang="zh-CN" sz="2000" kern="1200" dirty="0" smtClean="0"/>
            <a:t>1.1%</a:t>
          </a:r>
          <a:r>
            <a:rPr lang="zh-CN" altLang="en-US" sz="2000" kern="1200" dirty="0" smtClean="0"/>
            <a:t>）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日均搜索订单项 </a:t>
          </a:r>
          <a:r>
            <a:rPr lang="en-US" altLang="zh-CN" sz="2000" kern="1200" dirty="0" smtClean="0">
              <a:solidFill>
                <a:srgbClr val="FF0000"/>
              </a:solidFill>
            </a:rPr>
            <a:t>4222</a:t>
          </a:r>
          <a:r>
            <a:rPr lang="zh-CN" altLang="en-US" sz="2000" kern="1200" dirty="0" smtClean="0">
              <a:solidFill>
                <a:srgbClr val="FF0000"/>
              </a:solidFill>
            </a:rPr>
            <a:t>件</a:t>
          </a:r>
          <a:r>
            <a:rPr lang="zh-CN" altLang="en-US" sz="2000" kern="1200" dirty="0" smtClean="0"/>
            <a:t>（主动</a:t>
          </a:r>
          <a:r>
            <a:rPr lang="en-US" altLang="zh-CN" sz="2000" kern="1200" dirty="0" smtClean="0"/>
            <a:t>832</a:t>
          </a:r>
          <a:r>
            <a:rPr lang="zh-CN" altLang="en-US" sz="2000" kern="1200" dirty="0" smtClean="0"/>
            <a:t>件），订单交易额</a:t>
          </a:r>
          <a:r>
            <a:rPr lang="en-US" altLang="zh-CN" sz="2000" kern="1200" dirty="0" smtClean="0"/>
            <a:t>72</a:t>
          </a:r>
          <a:r>
            <a:rPr lang="zh-CN" altLang="en-US" sz="2000" kern="1200" dirty="0" smtClean="0"/>
            <a:t>万，完成订单交易额约</a:t>
          </a:r>
          <a:r>
            <a:rPr lang="en-US" altLang="zh-CN" sz="2000" kern="1200" dirty="0" smtClean="0">
              <a:solidFill>
                <a:srgbClr val="FF0000"/>
              </a:solidFill>
            </a:rPr>
            <a:t>36</a:t>
          </a:r>
          <a:r>
            <a:rPr lang="zh-CN" altLang="en-US" sz="2000" kern="1200" dirty="0" smtClean="0">
              <a:solidFill>
                <a:srgbClr val="FF0000"/>
              </a:solidFill>
            </a:rPr>
            <a:t>万</a:t>
          </a:r>
          <a:endParaRPr lang="zh-CN" altLang="en-US" sz="2000" kern="1200" dirty="0">
            <a:solidFill>
              <a:srgbClr val="FF0000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日均搜索订单额占比全站</a:t>
          </a:r>
          <a:r>
            <a:rPr lang="en-US" altLang="zh-CN" sz="2000" kern="1200" dirty="0" smtClean="0">
              <a:solidFill>
                <a:srgbClr val="FF0000"/>
              </a:solidFill>
            </a:rPr>
            <a:t>63%</a:t>
          </a:r>
          <a:r>
            <a:rPr lang="zh-CN" altLang="en-US" sz="2000" kern="1200" dirty="0" smtClean="0"/>
            <a:t>（主动</a:t>
          </a:r>
          <a:r>
            <a:rPr lang="en-US" altLang="zh-CN" sz="2000" kern="1200" dirty="0" smtClean="0"/>
            <a:t>12%</a:t>
          </a:r>
          <a:r>
            <a:rPr lang="zh-CN" altLang="en-US" sz="2000" kern="1200" dirty="0" smtClean="0"/>
            <a:t>），订单项占比全站</a:t>
          </a:r>
          <a:r>
            <a:rPr lang="en-US" altLang="zh-CN" sz="2000" kern="1200" dirty="0" smtClean="0">
              <a:solidFill>
                <a:srgbClr val="FF0000"/>
              </a:solidFill>
            </a:rPr>
            <a:t>49%</a:t>
          </a:r>
          <a:r>
            <a:rPr lang="zh-CN" altLang="en-US" sz="2000" kern="1200" dirty="0" smtClean="0"/>
            <a:t>（主动</a:t>
          </a:r>
          <a:r>
            <a:rPr lang="en-US" altLang="zh-CN" sz="2000" kern="1200" dirty="0" smtClean="0"/>
            <a:t>9%</a:t>
          </a:r>
          <a:r>
            <a:rPr lang="zh-CN" altLang="en-US" sz="2000" kern="1200" dirty="0" smtClean="0"/>
            <a:t>）</a:t>
          </a:r>
          <a:endParaRPr lang="zh-CN" altLang="en-US" sz="2000" kern="1200" dirty="0"/>
        </a:p>
      </dsp:txBody>
      <dsp:txXfrm>
        <a:off x="0" y="207934"/>
        <a:ext cx="12623080" cy="2331000"/>
      </dsp:txXfrm>
    </dsp:sp>
    <dsp:sp modelId="{828AFA39-0D5A-4F4E-B329-980F66B87232}">
      <dsp:nvSpPr>
        <dsp:cNvPr id="0" name=""/>
        <dsp:cNvSpPr/>
      </dsp:nvSpPr>
      <dsp:spPr>
        <a:xfrm>
          <a:off x="631154" y="21982"/>
          <a:ext cx="8836156" cy="481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3986" tIns="0" rIns="333986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QQ</a:t>
          </a:r>
          <a:r>
            <a:rPr lang="zh-CN" altLang="en-US" sz="2000" kern="1200" dirty="0" smtClean="0"/>
            <a:t>网购</a:t>
          </a:r>
          <a:endParaRPr lang="zh-CN" altLang="en-US" sz="2000" kern="1200" dirty="0"/>
        </a:p>
      </dsp:txBody>
      <dsp:txXfrm>
        <a:off x="631154" y="21982"/>
        <a:ext cx="8836156" cy="481152"/>
      </dsp:txXfrm>
    </dsp:sp>
    <dsp:sp modelId="{9B7C83CB-7F49-47E7-AE3D-C69DD98C8126}">
      <dsp:nvSpPr>
        <dsp:cNvPr id="0" name=""/>
        <dsp:cNvSpPr/>
      </dsp:nvSpPr>
      <dsp:spPr>
        <a:xfrm>
          <a:off x="0" y="2782838"/>
          <a:ext cx="12623080" cy="2331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9691" tIns="416560" rIns="979691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日均搜索</a:t>
          </a:r>
          <a:r>
            <a:rPr lang="en-US" altLang="en-US" sz="2000" kern="1200" dirty="0" smtClean="0"/>
            <a:t>PV </a:t>
          </a:r>
          <a:r>
            <a:rPr lang="en-US" altLang="en-US" sz="2000" kern="1200" dirty="0" smtClean="0">
              <a:solidFill>
                <a:srgbClr val="FF0000"/>
              </a:solidFill>
            </a:rPr>
            <a:t>105</a:t>
          </a:r>
          <a:r>
            <a:rPr lang="zh-CN" altLang="en-US" sz="2000" kern="1200" dirty="0" smtClean="0"/>
            <a:t>万（主动</a:t>
          </a:r>
          <a:r>
            <a:rPr lang="en-US" altLang="en-US" sz="2000" kern="1200" dirty="0" smtClean="0"/>
            <a:t>33</a:t>
          </a:r>
          <a:r>
            <a:rPr lang="zh-CN" altLang="en-US" sz="2000" kern="1200" dirty="0" smtClean="0"/>
            <a:t>万），搜索</a:t>
          </a:r>
          <a:r>
            <a:rPr lang="en-US" altLang="en-US" sz="2000" kern="1200" dirty="0" smtClean="0"/>
            <a:t>UV </a:t>
          </a:r>
          <a:r>
            <a:rPr lang="en-US" altLang="en-US" sz="2000" kern="1200" dirty="0" smtClean="0">
              <a:solidFill>
                <a:srgbClr val="FF0000"/>
              </a:solidFill>
            </a:rPr>
            <a:t>23</a:t>
          </a:r>
          <a:r>
            <a:rPr lang="zh-CN" altLang="en-US" sz="2000" kern="1200" dirty="0" smtClean="0"/>
            <a:t>万（主动</a:t>
          </a:r>
          <a:r>
            <a:rPr lang="en-US" altLang="en-US" sz="2000" kern="1200" dirty="0" smtClean="0"/>
            <a:t>12</a:t>
          </a:r>
          <a:r>
            <a:rPr lang="zh-CN" altLang="en-US" sz="2000" kern="1200" dirty="0" smtClean="0"/>
            <a:t>万）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日均</a:t>
          </a:r>
          <a:r>
            <a:rPr lang="en-US" altLang="en-US" sz="2000" kern="1200" dirty="0" smtClean="0"/>
            <a:t>UV</a:t>
          </a:r>
          <a:r>
            <a:rPr lang="zh-CN" altLang="en-US" sz="2000" kern="1200" dirty="0" smtClean="0"/>
            <a:t>到订单转化率</a:t>
          </a:r>
          <a:r>
            <a:rPr lang="en-US" altLang="en-US" sz="2000" kern="1200" dirty="0" smtClean="0">
              <a:solidFill>
                <a:srgbClr val="FF0000"/>
              </a:solidFill>
            </a:rPr>
            <a:t>4%</a:t>
          </a:r>
          <a:r>
            <a:rPr lang="zh-CN" altLang="en-US" sz="2000" kern="1200" dirty="0" smtClean="0"/>
            <a:t>（主动</a:t>
          </a:r>
          <a:r>
            <a:rPr lang="en-US" altLang="en-US" sz="2000" kern="1200" dirty="0" smtClean="0"/>
            <a:t>3%</a:t>
          </a:r>
          <a:r>
            <a:rPr lang="zh-CN" altLang="en-US" sz="2000" kern="1200" dirty="0" smtClean="0"/>
            <a:t>，列表</a:t>
          </a:r>
          <a:r>
            <a:rPr lang="en-US" altLang="en-US" sz="2000" kern="1200" dirty="0" smtClean="0"/>
            <a:t>4.5%</a:t>
          </a:r>
          <a:r>
            <a:rPr lang="zh-CN" altLang="en-US" sz="2000" kern="1200" dirty="0" smtClean="0"/>
            <a:t>）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日均搜索订单项 </a:t>
          </a:r>
          <a:r>
            <a:rPr lang="en-US" altLang="en-US" sz="2000" kern="1200" dirty="0" smtClean="0">
              <a:solidFill>
                <a:srgbClr val="FF0000"/>
              </a:solidFill>
            </a:rPr>
            <a:t>13968</a:t>
          </a:r>
          <a:r>
            <a:rPr lang="zh-CN" altLang="en-US" sz="2000" kern="1200" dirty="0" smtClean="0">
              <a:solidFill>
                <a:srgbClr val="FF0000"/>
              </a:solidFill>
            </a:rPr>
            <a:t>件</a:t>
          </a:r>
          <a:r>
            <a:rPr lang="zh-CN" altLang="en-US" sz="2000" kern="1200" dirty="0" smtClean="0"/>
            <a:t>（主动</a:t>
          </a:r>
          <a:r>
            <a:rPr lang="en-US" altLang="en-US" sz="2000" kern="1200" dirty="0" smtClean="0"/>
            <a:t>4858</a:t>
          </a:r>
          <a:r>
            <a:rPr lang="zh-CN" altLang="en-US" sz="2000" kern="1200" dirty="0" smtClean="0"/>
            <a:t>件），订单交易额</a:t>
          </a:r>
          <a:r>
            <a:rPr lang="en-US" altLang="en-US" sz="2000" kern="1200" dirty="0" smtClean="0"/>
            <a:t>606</a:t>
          </a:r>
          <a:r>
            <a:rPr lang="zh-CN" altLang="en-US" sz="2000" kern="1200" dirty="0" smtClean="0"/>
            <a:t>万，完成交易额约</a:t>
          </a:r>
          <a:r>
            <a:rPr lang="en-US" altLang="en-US" sz="2000" kern="1200" dirty="0" smtClean="0">
              <a:solidFill>
                <a:srgbClr val="FF0000"/>
              </a:solidFill>
            </a:rPr>
            <a:t>560</a:t>
          </a:r>
          <a:r>
            <a:rPr lang="zh-CN" altLang="en-US" sz="2000" kern="1200" dirty="0" smtClean="0">
              <a:solidFill>
                <a:srgbClr val="FF0000"/>
              </a:solidFill>
            </a:rPr>
            <a:t>万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日均搜索订单额占比全站</a:t>
          </a:r>
          <a:r>
            <a:rPr lang="en-US" altLang="en-US" sz="2000" kern="1200" dirty="0" smtClean="0">
              <a:solidFill>
                <a:srgbClr val="FF0000"/>
              </a:solidFill>
            </a:rPr>
            <a:t>50%</a:t>
          </a:r>
          <a:r>
            <a:rPr lang="zh-CN" altLang="en-US" sz="2000" kern="1200" dirty="0" smtClean="0"/>
            <a:t>（主动</a:t>
          </a:r>
          <a:r>
            <a:rPr lang="en-US" altLang="en-US" sz="2000" kern="1200" dirty="0" smtClean="0"/>
            <a:t>15%</a:t>
          </a:r>
          <a:r>
            <a:rPr lang="zh-CN" altLang="en-US" sz="2000" kern="1200" dirty="0" smtClean="0"/>
            <a:t>），订单项占比全站</a:t>
          </a:r>
          <a:r>
            <a:rPr lang="en-US" altLang="en-US" sz="2000" kern="1200" dirty="0" smtClean="0">
              <a:solidFill>
                <a:srgbClr val="FF0000"/>
              </a:solidFill>
            </a:rPr>
            <a:t>42%</a:t>
          </a:r>
          <a:r>
            <a:rPr lang="zh-CN" altLang="en-US" sz="2000" kern="1200" dirty="0" smtClean="0"/>
            <a:t>（主动</a:t>
          </a:r>
          <a:r>
            <a:rPr lang="en-US" altLang="en-US" sz="2000" kern="1200" dirty="0" smtClean="0"/>
            <a:t>15%</a:t>
          </a:r>
          <a:r>
            <a:rPr lang="zh-CN" altLang="en-US" sz="2000" kern="1200" dirty="0" smtClean="0"/>
            <a:t>）</a:t>
          </a:r>
        </a:p>
      </dsp:txBody>
      <dsp:txXfrm>
        <a:off x="0" y="2782838"/>
        <a:ext cx="12623080" cy="2331000"/>
      </dsp:txXfrm>
    </dsp:sp>
    <dsp:sp modelId="{9B4AE612-B845-431C-967D-5AB010C15CC5}">
      <dsp:nvSpPr>
        <dsp:cNvPr id="0" name=""/>
        <dsp:cNvSpPr/>
      </dsp:nvSpPr>
      <dsp:spPr>
        <a:xfrm>
          <a:off x="631154" y="2646934"/>
          <a:ext cx="8836156" cy="4311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3986" tIns="0" rIns="333986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易迅网（上海站）</a:t>
          </a:r>
          <a:endParaRPr lang="zh-CN" altLang="en-US" sz="2000" kern="1200" dirty="0"/>
        </a:p>
      </dsp:txBody>
      <dsp:txXfrm>
        <a:off x="631154" y="2646934"/>
        <a:ext cx="8836156" cy="431104"/>
      </dsp:txXfrm>
    </dsp:sp>
    <dsp:sp modelId="{E0D3E91E-7E04-4F2E-841D-F6EE738A1356}">
      <dsp:nvSpPr>
        <dsp:cNvPr id="0" name=""/>
        <dsp:cNvSpPr/>
      </dsp:nvSpPr>
      <dsp:spPr>
        <a:xfrm>
          <a:off x="0" y="5377225"/>
          <a:ext cx="12623080" cy="315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9691" tIns="416560" rIns="979691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日均搜索</a:t>
          </a:r>
          <a:r>
            <a:rPr lang="en-US" altLang="en-US" sz="2000" kern="1200" dirty="0" smtClean="0"/>
            <a:t>PV </a:t>
          </a:r>
          <a:r>
            <a:rPr lang="en-US" altLang="en-US" sz="2000" kern="1200" dirty="0" smtClean="0">
              <a:solidFill>
                <a:srgbClr val="FF0000"/>
              </a:solidFill>
            </a:rPr>
            <a:t>705</a:t>
          </a:r>
          <a:r>
            <a:rPr lang="zh-CN" altLang="en-US" sz="2000" kern="1200" dirty="0" smtClean="0"/>
            <a:t>万（主动</a:t>
          </a:r>
          <a:r>
            <a:rPr lang="en-US" altLang="en-US" sz="2000" kern="1200" dirty="0" smtClean="0"/>
            <a:t>598</a:t>
          </a:r>
          <a:r>
            <a:rPr lang="zh-CN" altLang="en-US" sz="2000" kern="1200" dirty="0" smtClean="0"/>
            <a:t>万），搜索</a:t>
          </a:r>
          <a:r>
            <a:rPr lang="en-US" altLang="en-US" sz="2000" kern="1200" dirty="0" smtClean="0"/>
            <a:t>UV </a:t>
          </a:r>
          <a:r>
            <a:rPr lang="en-US" altLang="en-US" sz="2000" kern="1200" dirty="0" smtClean="0">
              <a:solidFill>
                <a:srgbClr val="FF0000"/>
              </a:solidFill>
            </a:rPr>
            <a:t>156</a:t>
          </a:r>
          <a:r>
            <a:rPr lang="zh-CN" altLang="en-US" sz="2000" kern="1200" dirty="0" smtClean="0"/>
            <a:t>万（主动</a:t>
          </a:r>
          <a:r>
            <a:rPr lang="en-US" altLang="en-US" sz="2000" kern="1200" dirty="0" smtClean="0"/>
            <a:t>91</a:t>
          </a:r>
          <a:r>
            <a:rPr lang="zh-CN" altLang="en-US" sz="2000" kern="1200" dirty="0" smtClean="0"/>
            <a:t>万）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日均</a:t>
          </a:r>
          <a:r>
            <a:rPr lang="en-US" altLang="en-US" sz="2000" kern="1200" dirty="0" smtClean="0"/>
            <a:t>UV</a:t>
          </a:r>
          <a:r>
            <a:rPr lang="zh-CN" altLang="en-US" sz="2000" kern="1200" dirty="0" smtClean="0"/>
            <a:t>到订单转化率</a:t>
          </a:r>
          <a:r>
            <a:rPr lang="en-US" altLang="en-US" sz="2000" kern="1200" dirty="0" smtClean="0"/>
            <a:t>8.5%</a:t>
          </a:r>
          <a:r>
            <a:rPr lang="zh-CN" altLang="en-US" sz="2000" kern="1200" dirty="0" smtClean="0"/>
            <a:t>（实物约</a:t>
          </a:r>
          <a:r>
            <a:rPr lang="en-US" altLang="en-US" sz="2000" kern="1200" dirty="0" smtClean="0">
              <a:solidFill>
                <a:srgbClr val="FF0000"/>
              </a:solidFill>
            </a:rPr>
            <a:t>4.3%</a:t>
          </a:r>
          <a:r>
            <a:rPr lang="zh-CN" altLang="en-US" sz="2000" kern="1200" dirty="0" smtClean="0"/>
            <a:t>）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日均搜索直接订单 </a:t>
          </a:r>
          <a:r>
            <a:rPr lang="en-US" altLang="en-US" sz="2000" kern="1200" dirty="0" smtClean="0"/>
            <a:t>18</a:t>
          </a:r>
          <a:r>
            <a:rPr lang="zh-CN" altLang="en-US" sz="2000" kern="1200" dirty="0" smtClean="0"/>
            <a:t>万件（实物</a:t>
          </a:r>
          <a:r>
            <a:rPr lang="en-US" altLang="en-US" sz="2000" kern="1200" dirty="0" smtClean="0">
              <a:solidFill>
                <a:srgbClr val="FF0000"/>
              </a:solidFill>
            </a:rPr>
            <a:t>9</a:t>
          </a:r>
          <a:r>
            <a:rPr lang="zh-CN" altLang="en-US" sz="2000" kern="1200" dirty="0" smtClean="0">
              <a:solidFill>
                <a:srgbClr val="FF0000"/>
              </a:solidFill>
            </a:rPr>
            <a:t>万</a:t>
          </a:r>
          <a:r>
            <a:rPr lang="zh-CN" altLang="en-US" sz="2000" kern="1200" dirty="0" smtClean="0"/>
            <a:t>件），直接订单交易额</a:t>
          </a:r>
          <a:r>
            <a:rPr lang="en-US" altLang="en-US" sz="2000" kern="1200" dirty="0" smtClean="0"/>
            <a:t>1434</a:t>
          </a:r>
          <a:r>
            <a:rPr lang="zh-CN" altLang="en-US" sz="2000" kern="1200" dirty="0" smtClean="0"/>
            <a:t>万，所有订单（含相关）交易额约</a:t>
          </a:r>
          <a:r>
            <a:rPr lang="en-US" altLang="en-US" sz="2000" kern="1200" dirty="0" smtClean="0"/>
            <a:t>1874</a:t>
          </a:r>
          <a:r>
            <a:rPr lang="zh-CN" altLang="en-US" sz="2000" kern="1200" dirty="0" smtClean="0"/>
            <a:t>万（实物</a:t>
          </a:r>
          <a:r>
            <a:rPr lang="en-US" altLang="en-US" sz="2000" kern="1200" dirty="0" smtClean="0">
              <a:solidFill>
                <a:srgbClr val="FF0000"/>
              </a:solidFill>
            </a:rPr>
            <a:t>620</a:t>
          </a:r>
          <a:r>
            <a:rPr lang="zh-CN" altLang="en-US" sz="2000" kern="1200" dirty="0" smtClean="0">
              <a:solidFill>
                <a:srgbClr val="FF0000"/>
              </a:solidFill>
            </a:rPr>
            <a:t>万</a:t>
          </a:r>
          <a:r>
            <a:rPr lang="zh-CN" altLang="en-US" sz="2000" kern="1200" dirty="0" smtClean="0"/>
            <a:t>）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日均搜索直接订单占比全站</a:t>
          </a:r>
          <a:r>
            <a:rPr lang="en-US" altLang="en-US" sz="2000" kern="1200" dirty="0" smtClean="0"/>
            <a:t>20%</a:t>
          </a:r>
          <a:r>
            <a:rPr lang="zh-CN" altLang="en-US" sz="2000" kern="1200" dirty="0" smtClean="0"/>
            <a:t>（含相关</a:t>
          </a:r>
          <a:r>
            <a:rPr lang="en-US" altLang="en-US" sz="2000" kern="1200" dirty="0" smtClean="0">
              <a:solidFill>
                <a:srgbClr val="FF0000"/>
              </a:solidFill>
            </a:rPr>
            <a:t>25.3%</a:t>
          </a:r>
          <a:r>
            <a:rPr lang="zh-CN" altLang="en-US" sz="2000" kern="1200" dirty="0" smtClean="0"/>
            <a:t>，搜索实物订单占比全站实物</a:t>
          </a:r>
          <a:r>
            <a:rPr lang="en-US" altLang="en-US" sz="2000" kern="1200" dirty="0" smtClean="0"/>
            <a:t>17.5%</a:t>
          </a:r>
          <a:r>
            <a:rPr lang="zh-CN" altLang="en-US" sz="2000" kern="1200" dirty="0" smtClean="0"/>
            <a:t>（交易额占比</a:t>
          </a:r>
          <a:r>
            <a:rPr lang="en-US" altLang="en-US" sz="2000" kern="1200" dirty="0" smtClean="0">
              <a:solidFill>
                <a:srgbClr val="FF0000"/>
              </a:solidFill>
            </a:rPr>
            <a:t>29%</a:t>
          </a:r>
          <a:r>
            <a:rPr lang="zh-CN" altLang="en-US" sz="2000" kern="1200" dirty="0" smtClean="0"/>
            <a:t>））</a:t>
          </a:r>
        </a:p>
      </dsp:txBody>
      <dsp:txXfrm>
        <a:off x="0" y="5377225"/>
        <a:ext cx="12623080" cy="3150000"/>
      </dsp:txXfrm>
    </dsp:sp>
    <dsp:sp modelId="{5FADAEC3-A0E8-4879-89B8-8EAED526F7DD}">
      <dsp:nvSpPr>
        <dsp:cNvPr id="0" name=""/>
        <dsp:cNvSpPr/>
      </dsp:nvSpPr>
      <dsp:spPr>
        <a:xfrm>
          <a:off x="631154" y="5221838"/>
          <a:ext cx="8836156" cy="4505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3986" tIns="0" rIns="333986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拍拍网</a:t>
          </a:r>
          <a:endParaRPr lang="zh-CN" altLang="en-US" sz="2000" kern="1200" dirty="0"/>
        </a:p>
      </dsp:txBody>
      <dsp:txXfrm>
        <a:off x="631154" y="5221838"/>
        <a:ext cx="8836156" cy="450587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E07F22B-B870-4460-B226-334136A0141E}">
      <dsp:nvSpPr>
        <dsp:cNvPr id="0" name=""/>
        <dsp:cNvSpPr/>
      </dsp:nvSpPr>
      <dsp:spPr>
        <a:xfrm>
          <a:off x="0" y="404445"/>
          <a:ext cx="6336862" cy="445703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0066" tIns="374904" rIns="950066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5</a:t>
          </a:r>
          <a:r>
            <a:rPr lang="zh-CN" altLang="en-US" sz="2000" kern="1200" dirty="0" smtClean="0"/>
            <a:t>月 平均日报名商品</a:t>
          </a:r>
          <a:r>
            <a:rPr lang="en-US" altLang="zh-CN" sz="2000" kern="1200" dirty="0" smtClean="0">
              <a:solidFill>
                <a:srgbClr val="FF0000"/>
              </a:solidFill>
            </a:rPr>
            <a:t>146</a:t>
          </a:r>
          <a:r>
            <a:rPr lang="zh-CN" altLang="en-US" sz="2000" kern="1200" dirty="0" smtClean="0"/>
            <a:t>件（</a:t>
          </a:r>
          <a:r>
            <a:rPr lang="en-US" altLang="zh-CN" sz="2000" kern="1200" dirty="0" smtClean="0"/>
            <a:t>4</a:t>
          </a:r>
          <a:r>
            <a:rPr lang="zh-CN" altLang="en-US" sz="2000" kern="1200" dirty="0" smtClean="0"/>
            <a:t>月</a:t>
          </a:r>
          <a:r>
            <a:rPr lang="en-US" altLang="zh-CN" sz="2000" kern="1200" dirty="0" smtClean="0"/>
            <a:t>147</a:t>
          </a:r>
          <a:r>
            <a:rPr lang="zh-CN" altLang="en-US" sz="2000" kern="1200" dirty="0" smtClean="0"/>
            <a:t>件），日均成交金额为</a:t>
          </a:r>
          <a:r>
            <a:rPr lang="en-US" altLang="zh-CN" sz="2000" kern="1200" dirty="0" smtClean="0">
              <a:solidFill>
                <a:srgbClr val="FF0000"/>
              </a:solidFill>
            </a:rPr>
            <a:t>7.7w</a:t>
          </a:r>
          <a:r>
            <a:rPr lang="zh-CN" altLang="en-US" sz="2000" kern="1200" dirty="0" smtClean="0"/>
            <a:t>（</a:t>
          </a:r>
          <a:r>
            <a:rPr lang="en-US" altLang="zh-CN" sz="2000" kern="1200" dirty="0" smtClean="0"/>
            <a:t>4</a:t>
          </a:r>
          <a:r>
            <a:rPr lang="zh-CN" altLang="en-US" sz="2000" kern="1200" dirty="0" smtClean="0"/>
            <a:t>月</a:t>
          </a:r>
          <a:r>
            <a:rPr lang="en-US" altLang="zh-CN" sz="2000" kern="1200" dirty="0" smtClean="0"/>
            <a:t>4.5w</a:t>
          </a:r>
          <a:r>
            <a:rPr lang="zh-CN" altLang="en-US" sz="2000" kern="1200" dirty="0" smtClean="0"/>
            <a:t>），商品单价</a:t>
          </a:r>
          <a:r>
            <a:rPr lang="en-US" altLang="zh-CN" sz="2000" kern="1200" dirty="0" smtClean="0"/>
            <a:t>ASP 5</a:t>
          </a:r>
          <a:r>
            <a:rPr lang="zh-CN" altLang="en-US" sz="2000" kern="1200" dirty="0" smtClean="0"/>
            <a:t>月</a:t>
          </a:r>
          <a:r>
            <a:rPr lang="en-US" altLang="zh-CN" sz="2000" kern="1200" dirty="0" smtClean="0">
              <a:solidFill>
                <a:srgbClr val="FF0000"/>
              </a:solidFill>
            </a:rPr>
            <a:t>50</a:t>
          </a:r>
          <a:r>
            <a:rPr lang="zh-CN" altLang="en-US" sz="2000" kern="1200" dirty="0" smtClean="0">
              <a:solidFill>
                <a:srgbClr val="FF0000"/>
              </a:solidFill>
            </a:rPr>
            <a:t>元</a:t>
          </a:r>
          <a:r>
            <a:rPr lang="zh-CN" altLang="en-US" sz="2000" kern="1200" dirty="0" smtClean="0"/>
            <a:t>（</a:t>
          </a:r>
          <a:r>
            <a:rPr lang="en-US" altLang="zh-CN" sz="2000" kern="1200" dirty="0" smtClean="0"/>
            <a:t>4</a:t>
          </a:r>
          <a:r>
            <a:rPr lang="zh-CN" altLang="en-US" sz="2000" kern="1200" dirty="0" smtClean="0"/>
            <a:t>月</a:t>
          </a:r>
          <a:r>
            <a:rPr lang="en-US" altLang="zh-CN" sz="2000" kern="1200" dirty="0" smtClean="0"/>
            <a:t>59</a:t>
          </a:r>
          <a:r>
            <a:rPr lang="zh-CN" altLang="en-US" sz="2000" kern="1200" dirty="0" smtClean="0"/>
            <a:t>元）</a:t>
          </a:r>
          <a:br>
            <a:rPr lang="zh-CN" altLang="en-US" sz="2000" kern="1200" dirty="0" smtClean="0"/>
          </a:br>
          <a:r>
            <a:rPr lang="zh-CN" altLang="en-US" sz="2000" kern="1200" dirty="0" smtClean="0"/>
            <a:t>置顶区域曝光量</a:t>
          </a:r>
          <a:r>
            <a:rPr lang="en-US" altLang="zh-CN" sz="2000" kern="1200" dirty="0" smtClean="0">
              <a:solidFill>
                <a:srgbClr val="FF0000"/>
              </a:solidFill>
            </a:rPr>
            <a:t>55w</a:t>
          </a:r>
          <a:r>
            <a:rPr lang="zh-CN" altLang="en-US" sz="2000" kern="1200" dirty="0" smtClean="0"/>
            <a:t>，曝光点击率由</a:t>
          </a:r>
          <a:r>
            <a:rPr lang="en-US" altLang="zh-CN" sz="2000" kern="1200" dirty="0" smtClean="0"/>
            <a:t>4</a:t>
          </a:r>
          <a:r>
            <a:rPr lang="zh-CN" altLang="en-US" sz="2000" kern="1200" dirty="0" smtClean="0"/>
            <a:t>月</a:t>
          </a:r>
          <a:r>
            <a:rPr lang="en-US" altLang="zh-CN" sz="2000" kern="1200" dirty="0" smtClean="0"/>
            <a:t>1.6%</a:t>
          </a:r>
          <a:r>
            <a:rPr lang="zh-CN" altLang="en-US" sz="2000" kern="1200" dirty="0" smtClean="0"/>
            <a:t>提升至</a:t>
          </a:r>
          <a:r>
            <a:rPr lang="en-US" altLang="zh-CN" sz="2000" kern="1200" dirty="0" smtClean="0"/>
            <a:t>5</a:t>
          </a:r>
          <a:r>
            <a:rPr lang="zh-CN" altLang="en-US" sz="2000" kern="1200" dirty="0" smtClean="0"/>
            <a:t>月</a:t>
          </a:r>
          <a:r>
            <a:rPr lang="en-US" altLang="zh-CN" sz="2000" kern="1200" dirty="0" smtClean="0">
              <a:solidFill>
                <a:srgbClr val="FF0000"/>
              </a:solidFill>
            </a:rPr>
            <a:t>1.9%</a:t>
          </a:r>
          <a:r>
            <a:rPr lang="zh-CN" altLang="en-US" sz="2000" kern="1200" dirty="0" smtClean="0"/>
            <a:t>，点击到转化率由</a:t>
          </a:r>
          <a:r>
            <a:rPr lang="en-US" altLang="zh-CN" sz="2000" kern="1200" dirty="0" smtClean="0"/>
            <a:t>4</a:t>
          </a:r>
          <a:r>
            <a:rPr lang="zh-CN" altLang="en-US" sz="2000" kern="1200" dirty="0" smtClean="0"/>
            <a:t>月</a:t>
          </a:r>
          <a:r>
            <a:rPr lang="en-US" altLang="zh-CN" sz="2000" kern="1200" dirty="0" smtClean="0"/>
            <a:t>4.3%</a:t>
          </a:r>
          <a:r>
            <a:rPr lang="zh-CN" altLang="en-US" sz="2000" kern="1200" dirty="0" smtClean="0"/>
            <a:t>提升至</a:t>
          </a:r>
          <a:r>
            <a:rPr lang="en-US" altLang="zh-CN" sz="2000" kern="1200" dirty="0" smtClean="0"/>
            <a:t>5</a:t>
          </a:r>
          <a:r>
            <a:rPr lang="zh-CN" altLang="en-US" sz="2000" kern="1200" dirty="0" smtClean="0"/>
            <a:t>月</a:t>
          </a:r>
          <a:r>
            <a:rPr lang="en-US" altLang="zh-CN" sz="2000" kern="1200" dirty="0" smtClean="0">
              <a:solidFill>
                <a:srgbClr val="FF0000"/>
              </a:solidFill>
            </a:rPr>
            <a:t>6.7%</a:t>
          </a:r>
          <a:r>
            <a:rPr lang="zh-CN" altLang="en-US" sz="2000" kern="1200" dirty="0" smtClean="0"/>
            <a:t>；我要买到订单转化率提升至</a:t>
          </a:r>
          <a:r>
            <a:rPr lang="en-US" altLang="zh-CN" sz="2000" kern="1200" dirty="0" smtClean="0"/>
            <a:t>6.07%</a:t>
          </a:r>
          <a:r>
            <a:rPr lang="zh-CN" altLang="en-US" sz="2000" kern="1200" dirty="0" smtClean="0"/>
            <a:t>、男装频道首页入口转化率远高于周边模块</a:t>
          </a:r>
          <a:endParaRPr lang="zh-CN" altLang="en-US" sz="2000" kern="1200" dirty="0"/>
        </a:p>
      </dsp:txBody>
      <dsp:txXfrm>
        <a:off x="0" y="404445"/>
        <a:ext cx="6336862" cy="4457038"/>
      </dsp:txXfrm>
    </dsp:sp>
    <dsp:sp modelId="{828AFA39-0D5A-4F4E-B329-980F66B87232}">
      <dsp:nvSpPr>
        <dsp:cNvPr id="0" name=""/>
        <dsp:cNvSpPr/>
      </dsp:nvSpPr>
      <dsp:spPr>
        <a:xfrm>
          <a:off x="612068" y="103545"/>
          <a:ext cx="8568952" cy="6736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86" tIns="0" rIns="323886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拍拍搜索自营抢购（</a:t>
          </a:r>
          <a:r>
            <a:rPr lang="en-US" altLang="zh-CN" sz="1800" kern="1200" dirty="0" smtClean="0"/>
            <a:t>4</a:t>
          </a:r>
          <a:r>
            <a:rPr lang="zh-CN" altLang="en-US" sz="1800" kern="1200" dirty="0" smtClean="0"/>
            <a:t>、</a:t>
          </a:r>
          <a:r>
            <a:rPr lang="en-US" altLang="zh-CN" sz="1800" kern="1200" dirty="0" smtClean="0"/>
            <a:t>5</a:t>
          </a:r>
          <a:r>
            <a:rPr lang="zh-CN" altLang="en-US" sz="1800" kern="1200" dirty="0" smtClean="0"/>
            <a:t>月）</a:t>
          </a:r>
          <a:endParaRPr lang="zh-CN" altLang="en-US" sz="1800" kern="1200" dirty="0"/>
        </a:p>
      </dsp:txBody>
      <dsp:txXfrm>
        <a:off x="612068" y="103545"/>
        <a:ext cx="8568952" cy="673613"/>
      </dsp:txXfrm>
    </dsp:sp>
    <dsp:sp modelId="{9B7C83CB-7F49-47E7-AE3D-C69DD98C8126}">
      <dsp:nvSpPr>
        <dsp:cNvPr id="0" name=""/>
        <dsp:cNvSpPr/>
      </dsp:nvSpPr>
      <dsp:spPr>
        <a:xfrm>
          <a:off x="0" y="5162382"/>
          <a:ext cx="6048700" cy="3087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0066" tIns="374904" rIns="95006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/>
            <a:t>5</a:t>
          </a:r>
          <a:r>
            <a:rPr lang="zh-CN" altLang="en-US" sz="1800" kern="1200" dirty="0" smtClean="0"/>
            <a:t>月日均</a:t>
          </a:r>
          <a:r>
            <a:rPr lang="en-US" altLang="zh-CN" sz="1800" kern="1200" dirty="0" smtClean="0">
              <a:solidFill>
                <a:srgbClr val="FF0000"/>
              </a:solidFill>
            </a:rPr>
            <a:t>59</a:t>
          </a:r>
          <a:r>
            <a:rPr lang="zh-CN" altLang="en-US" sz="1800" kern="1200" dirty="0" smtClean="0">
              <a:solidFill>
                <a:srgbClr val="FF0000"/>
              </a:solidFill>
            </a:rPr>
            <a:t>万</a:t>
          </a:r>
          <a:r>
            <a:rPr lang="zh-CN" altLang="en-US" sz="1800" kern="1200" dirty="0" smtClean="0"/>
            <a:t>，</a:t>
          </a:r>
          <a:r>
            <a:rPr lang="en-US" altLang="zh-CN" sz="1800" kern="1200" dirty="0" smtClean="0">
              <a:solidFill>
                <a:srgbClr val="FF0000"/>
              </a:solidFill>
            </a:rPr>
            <a:t>2271</a:t>
          </a:r>
          <a:r>
            <a:rPr lang="zh-CN" altLang="en-US" sz="1800" kern="1200" dirty="0" smtClean="0">
              <a:solidFill>
                <a:srgbClr val="FF0000"/>
              </a:solidFill>
            </a:rPr>
            <a:t>件</a:t>
          </a:r>
          <a:r>
            <a:rPr lang="zh-CN" altLang="en-US" sz="1800" kern="1200" dirty="0" smtClean="0"/>
            <a:t>（</a:t>
          </a:r>
          <a:r>
            <a:rPr lang="en-US" altLang="zh-CN" sz="1800" kern="1200" dirty="0" smtClean="0"/>
            <a:t>4</a:t>
          </a:r>
          <a:r>
            <a:rPr lang="zh-CN" altLang="en-US" sz="1800" kern="1200" dirty="0" smtClean="0"/>
            <a:t>、</a:t>
          </a:r>
          <a:r>
            <a:rPr lang="en-US" altLang="zh-CN" sz="1800" kern="1200" dirty="0" smtClean="0"/>
            <a:t>5</a:t>
          </a:r>
          <a:r>
            <a:rPr lang="zh-CN" altLang="en-US" sz="1800" kern="1200" dirty="0" smtClean="0"/>
            <a:t>月统计周期内日均销售额</a:t>
          </a:r>
          <a:r>
            <a:rPr lang="en-US" altLang="zh-CN" sz="1800" kern="1200" dirty="0" smtClean="0"/>
            <a:t>48</a:t>
          </a:r>
          <a:r>
            <a:rPr lang="zh-CN" altLang="en-US" sz="1800" kern="1200" dirty="0" smtClean="0"/>
            <a:t>万，日均销量</a:t>
          </a:r>
          <a:r>
            <a:rPr lang="en-US" altLang="zh-CN" sz="1800" kern="1200" dirty="0" smtClean="0"/>
            <a:t>2130</a:t>
          </a:r>
          <a:r>
            <a:rPr lang="zh-CN" altLang="en-US" sz="1800" kern="1200" dirty="0" smtClean="0"/>
            <a:t>件）</a:t>
          </a:r>
          <a:r>
            <a:rPr lang="en-US" altLang="zh-CN" sz="1800" kern="1200" dirty="0" smtClean="0"/>
            <a:t>4</a:t>
          </a:r>
          <a:r>
            <a:rPr lang="zh-CN" altLang="en-US" sz="1800" kern="1200" dirty="0" smtClean="0"/>
            <a:t>、</a:t>
          </a:r>
          <a:r>
            <a:rPr lang="en-US" altLang="zh-CN" sz="1800" kern="1200" dirty="0" smtClean="0"/>
            <a:t>5</a:t>
          </a:r>
          <a:r>
            <a:rPr lang="zh-CN" altLang="en-US" sz="1800" kern="1200" dirty="0" smtClean="0"/>
            <a:t>月平均商品销售价格</a:t>
          </a:r>
          <a:r>
            <a:rPr lang="en-US" altLang="zh-CN" sz="1800" kern="1200" dirty="0" smtClean="0"/>
            <a:t>255</a:t>
          </a:r>
          <a:r>
            <a:rPr lang="zh-CN" altLang="en-US" sz="1800" kern="1200" dirty="0" smtClean="0"/>
            <a:t>元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订单来源结果多样化，团购和</a:t>
          </a:r>
          <a:r>
            <a:rPr lang="en-US" altLang="zh-CN" sz="1800" kern="1200" dirty="0" smtClean="0"/>
            <a:t>tips</a:t>
          </a:r>
          <a:r>
            <a:rPr lang="zh-CN" altLang="en-US" sz="1800" kern="1200" dirty="0" smtClean="0"/>
            <a:t>体现</a:t>
          </a:r>
          <a:r>
            <a:rPr lang="zh-CN" altLang="en-US" sz="1800" kern="1200" dirty="0" smtClean="0">
              <a:solidFill>
                <a:srgbClr val="FF0000"/>
              </a:solidFill>
            </a:rPr>
            <a:t>媒体价值</a:t>
          </a:r>
          <a:r>
            <a:rPr lang="zh-CN" altLang="en-US" sz="1800" kern="1200" dirty="0" smtClean="0"/>
            <a:t>，</a:t>
          </a:r>
          <a:r>
            <a:rPr lang="zh-CN" altLang="en-US" sz="1800" kern="1200" dirty="0" smtClean="0"/>
            <a:t>首页和搜索页体现操作</a:t>
          </a:r>
          <a:r>
            <a:rPr lang="zh-CN" altLang="en-US" sz="1800" kern="1200" dirty="0" smtClean="0">
              <a:solidFill>
                <a:srgbClr val="FF0000"/>
              </a:solidFill>
            </a:rPr>
            <a:t>成交价值</a:t>
          </a:r>
          <a:endParaRPr lang="zh-CN" altLang="en-US" sz="1800" kern="1200" dirty="0">
            <a:solidFill>
              <a:srgbClr val="FF0000"/>
            </a:solidFill>
          </a:endParaRPr>
        </a:p>
      </dsp:txBody>
      <dsp:txXfrm>
        <a:off x="0" y="5162382"/>
        <a:ext cx="6048700" cy="3087000"/>
      </dsp:txXfrm>
    </dsp:sp>
    <dsp:sp modelId="{9B4AE612-B845-431C-967D-5AB010C15CC5}">
      <dsp:nvSpPr>
        <dsp:cNvPr id="0" name=""/>
        <dsp:cNvSpPr/>
      </dsp:nvSpPr>
      <dsp:spPr>
        <a:xfrm>
          <a:off x="612068" y="4972116"/>
          <a:ext cx="8568952" cy="6035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86" tIns="0" rIns="323886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易迅团购（</a:t>
          </a:r>
          <a:r>
            <a:rPr lang="en-US" altLang="zh-CN" sz="1800" kern="1200" dirty="0" smtClean="0"/>
            <a:t>4</a:t>
          </a:r>
          <a:r>
            <a:rPr lang="zh-CN" altLang="en-US" sz="1800" kern="1200" dirty="0" smtClean="0"/>
            <a:t>、</a:t>
          </a:r>
          <a:r>
            <a:rPr lang="en-US" altLang="zh-CN" sz="1800" kern="1200" dirty="0" smtClean="0"/>
            <a:t>5</a:t>
          </a:r>
          <a:r>
            <a:rPr lang="zh-CN" altLang="en-US" sz="1800" kern="1200" dirty="0" smtClean="0"/>
            <a:t>月上海站）</a:t>
          </a:r>
          <a:endParaRPr lang="zh-CN" altLang="en-US" sz="1800" kern="1200" dirty="0"/>
        </a:p>
      </dsp:txBody>
      <dsp:txXfrm>
        <a:off x="612068" y="4972116"/>
        <a:ext cx="8568952" cy="603545"/>
      </dsp:txXfrm>
    </dsp:sp>
  </dsp:spTree>
</dsp:drawing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D9D4045F-8C1D-4C6C-89B9-F7DACF0BAFDD}" type="datetimeFigureOut">
              <a:rPr lang="zh-CN" altLang="en-US"/>
              <a:pPr>
                <a:defRPr/>
              </a:pPr>
              <a:t>2012/6/19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4594A63C-0736-4B2D-A29A-F29AB3EA9A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+mj-lt"/>
              <a:buNone/>
            </a:pPr>
            <a:endParaRPr lang="en-US" altLang="zh-CN" smtClean="0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E641A33-FF39-43C5-B471-91931A70294E}" type="slidenum">
              <a:rPr lang="zh-CN" altLang="en-US" smtClean="0"/>
              <a:pPr/>
              <a:t>5</a:t>
            </a:fld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18600" y="1638300"/>
            <a:ext cx="2616200" cy="49911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70000" y="1638300"/>
            <a:ext cx="7696200" cy="49911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19100" y="1536700"/>
            <a:ext cx="5899150" cy="756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70650" y="1536700"/>
            <a:ext cx="5899150" cy="756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Microsoft YaHei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82125" y="254000"/>
            <a:ext cx="2987675" cy="88519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19100" y="254000"/>
            <a:ext cx="8810625" cy="88519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70000" y="5029200"/>
            <a:ext cx="5156200" cy="160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78600" y="5029200"/>
            <a:ext cx="5156200" cy="160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Microsoft YaHei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5029200"/>
            <a:ext cx="10464800" cy="160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Microsoft YaHei" pitchFamily="34" charset="-122"/>
              </a:rPr>
              <a:t>Click to edit Master text styles</a:t>
            </a:r>
          </a:p>
          <a:p>
            <a:pPr lvl="1"/>
            <a:r>
              <a:rPr lang="en-US" altLang="zh-CN" smtClean="0">
                <a:sym typeface="Microsoft YaHei" pitchFamily="34" charset="-122"/>
              </a:rPr>
              <a:t>Second level</a:t>
            </a:r>
          </a:p>
          <a:p>
            <a:pPr lvl="2"/>
            <a:r>
              <a:rPr lang="en-US" altLang="zh-CN" smtClean="0">
                <a:sym typeface="Microsoft YaHei" pitchFamily="34" charset="-122"/>
              </a:rPr>
              <a:t>Third level</a:t>
            </a:r>
          </a:p>
          <a:p>
            <a:pPr lvl="3"/>
            <a:r>
              <a:rPr lang="en-US" altLang="zh-CN" smtClean="0">
                <a:sym typeface="Microsoft YaHei" pitchFamily="34" charset="-122"/>
              </a:rPr>
              <a:t>Fourth level</a:t>
            </a:r>
          </a:p>
          <a:p>
            <a:pPr lvl="4"/>
            <a:r>
              <a:rPr lang="en-US" altLang="zh-CN" smtClean="0">
                <a:sym typeface="Microsoft YaHei" pitchFamily="34" charset="-122"/>
              </a:rPr>
              <a:t>Fifth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1638300"/>
            <a:ext cx="10464800" cy="330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Microsoft YaHei" pitchFamily="34" charset="-122"/>
              </a:rPr>
              <a:t>Click to edit Master title style</a:t>
            </a:r>
          </a:p>
        </p:txBody>
      </p:sp>
      <p:graphicFrame>
        <p:nvGraphicFramePr>
          <p:cNvPr id="2" name="Group 4"/>
          <p:cNvGraphicFramePr>
            <a:graphicFrameLocks noGrp="1"/>
          </p:cNvGraphicFramePr>
          <p:nvPr/>
        </p:nvGraphicFramePr>
        <p:xfrm>
          <a:off x="9004300" y="8077200"/>
          <a:ext cx="3352800" cy="1231900"/>
        </p:xfrm>
        <a:graphic>
          <a:graphicData uri="http://schemas.openxmlformats.org/drawingml/2006/table">
            <a:tbl>
              <a:tblPr/>
              <a:tblGrid>
                <a:gridCol w="946150"/>
                <a:gridCol w="2406650"/>
              </a:tblGrid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Microsoft YaHei" charset="-122"/>
                          <a:sym typeface="Gill Sans" charset="0"/>
                        </a:rPr>
                        <a:t>编号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Microsoft YaHei" charset="-122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Microsoft YaHei" charset="-122"/>
                          <a:sym typeface="Gill Sans" charset="0"/>
                        </a:rPr>
                        <a:t>修改时间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Microsoft YaHei" charset="-122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Microsoft YaHei" charset="-122"/>
                          <a:sym typeface="Gill Sans" charset="0"/>
                        </a:rPr>
                        <a:t>审核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Microsoft YaHei" charset="-122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Microsoft YaHei" charset="-122"/>
                          <a:sym typeface="Gill Sans" charset="0"/>
                        </a:rPr>
                        <a:t>建立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Microsoft YaHei" charset="-122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9564823" y="484312"/>
            <a:ext cx="2842233" cy="62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rgbClr val="0079A5"/>
          </a:solidFill>
          <a:latin typeface="+mj-lt"/>
          <a:ea typeface="+mj-ea"/>
          <a:cs typeface="+mj-cs"/>
          <a:sym typeface="Microsoft YaHei" pitchFamily="34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rgbClr val="0079A5"/>
          </a:solidFill>
          <a:latin typeface="Microsoft YaHei" charset="-122"/>
          <a:ea typeface="Microsoft YaHei" charset="-122"/>
          <a:sym typeface="Microsoft YaHei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rgbClr val="0079A5"/>
          </a:solidFill>
          <a:latin typeface="Microsoft YaHei" charset="-122"/>
          <a:ea typeface="Microsoft YaHei" charset="-122"/>
          <a:sym typeface="Microsoft YaHei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rgbClr val="0079A5"/>
          </a:solidFill>
          <a:latin typeface="Microsoft YaHei" charset="-122"/>
          <a:ea typeface="Microsoft YaHei" charset="-122"/>
          <a:sym typeface="Microsoft YaHei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rgbClr val="0079A5"/>
          </a:solidFill>
          <a:latin typeface="Microsoft YaHei" charset="-122"/>
          <a:ea typeface="Microsoft YaHei" charset="-122"/>
          <a:sym typeface="Microsoft YaHei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rgbClr val="0079A5"/>
          </a:solidFill>
          <a:latin typeface="Microsoft YaHei" charset="-122"/>
          <a:ea typeface="Microsoft YaHei" charset="-122"/>
          <a:sym typeface="Microsoft YaHei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rgbClr val="0079A5"/>
          </a:solidFill>
          <a:latin typeface="Microsoft YaHei" charset="-122"/>
          <a:ea typeface="Microsoft YaHei" charset="-122"/>
          <a:sym typeface="Microsoft YaHei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rgbClr val="0079A5"/>
          </a:solidFill>
          <a:latin typeface="Microsoft YaHei" charset="-122"/>
          <a:ea typeface="Microsoft YaHei" charset="-122"/>
          <a:sym typeface="Microsoft YaHei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rgbClr val="0079A5"/>
          </a:solidFill>
          <a:latin typeface="Microsoft YaHei" charset="-122"/>
          <a:ea typeface="Microsoft YaHei" charset="-122"/>
          <a:sym typeface="Microsoft YaHei" charset="-122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+mn-lt"/>
          <a:ea typeface="+mn-ea"/>
          <a:cs typeface="+mn-cs"/>
          <a:sym typeface="Microsoft YaHei" pitchFamily="34" charset="-122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+mn-lt"/>
          <a:ea typeface="+mn-ea"/>
          <a:sym typeface="Microsoft YaHei" pitchFamily="34" charset="-122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+mn-lt"/>
          <a:ea typeface="+mn-ea"/>
          <a:sym typeface="Microsoft YaHei" pitchFamily="34" charset="-122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+mn-lt"/>
          <a:ea typeface="+mn-ea"/>
          <a:sym typeface="Microsoft YaHei" pitchFamily="34" charset="-122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+mn-lt"/>
          <a:ea typeface="+mn-ea"/>
          <a:sym typeface="Microsoft YaHei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+mn-lt"/>
          <a:ea typeface="+mn-ea"/>
          <a:sym typeface="Microsoft YaHei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+mn-lt"/>
          <a:ea typeface="+mn-ea"/>
          <a:sym typeface="Microsoft YaHei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+mn-lt"/>
          <a:ea typeface="+mn-ea"/>
          <a:sym typeface="Microsoft YaHei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+mn-lt"/>
          <a:ea typeface="+mn-ea"/>
          <a:sym typeface="Microsoft YaHei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19100" y="254000"/>
            <a:ext cx="11950700" cy="1219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>
                <a:sym typeface="Microsoft YaHei" pitchFamily="34" charset="-122"/>
              </a:rPr>
              <a:t>Click to edit Master title style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9100" y="1536700"/>
            <a:ext cx="11950700" cy="7569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Microsoft YaHei" pitchFamily="34" charset="-122"/>
              </a:rPr>
              <a:t>Click to edit Master text styles</a:t>
            </a:r>
          </a:p>
          <a:p>
            <a:pPr lvl="1"/>
            <a:r>
              <a:rPr lang="en-US" altLang="zh-CN" smtClean="0">
                <a:sym typeface="Microsoft YaHei" pitchFamily="34" charset="-122"/>
              </a:rPr>
              <a:t>Second level</a:t>
            </a:r>
          </a:p>
          <a:p>
            <a:pPr lvl="2"/>
            <a:r>
              <a:rPr lang="en-US" altLang="zh-CN" smtClean="0">
                <a:sym typeface="Microsoft YaHei" pitchFamily="34" charset="-122"/>
              </a:rPr>
              <a:t>Third level</a:t>
            </a:r>
          </a:p>
          <a:p>
            <a:pPr lvl="3"/>
            <a:r>
              <a:rPr lang="en-US" altLang="zh-CN" smtClean="0">
                <a:sym typeface="Microsoft YaHei" pitchFamily="34" charset="-122"/>
              </a:rPr>
              <a:t>Fourth level</a:t>
            </a:r>
          </a:p>
          <a:p>
            <a:pPr lvl="4"/>
            <a:r>
              <a:rPr lang="en-US" altLang="zh-CN" smtClean="0">
                <a:sym typeface="Microsoft YaHei" pitchFamily="34" charset="-122"/>
              </a:rPr>
              <a:t>Fifth level</a:t>
            </a:r>
          </a:p>
        </p:txBody>
      </p:sp>
      <p:sp>
        <p:nvSpPr>
          <p:cNvPr id="2053" name="Line 4"/>
          <p:cNvSpPr>
            <a:spLocks noChangeShapeType="1"/>
          </p:cNvSpPr>
          <p:nvPr/>
        </p:nvSpPr>
        <p:spPr bwMode="auto">
          <a:xfrm rot="10800000" flipH="1">
            <a:off x="428625" y="1235075"/>
            <a:ext cx="11939588" cy="0"/>
          </a:xfrm>
          <a:prstGeom prst="line">
            <a:avLst/>
          </a:prstGeom>
          <a:noFill/>
          <a:ln w="12700">
            <a:solidFill>
              <a:srgbClr val="C5C5C5"/>
            </a:solidFill>
            <a:prstDash val="sysDot"/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zh-CN" altLang="en-US"/>
          </a:p>
        </p:txBody>
      </p:sp>
      <p:pic>
        <p:nvPicPr>
          <p:cNvPr id="11" name="Picture 3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9564823" y="484312"/>
            <a:ext cx="2842233" cy="62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E95"/>
          </a:solidFill>
          <a:latin typeface="+mj-lt"/>
          <a:ea typeface="+mj-ea"/>
          <a:cs typeface="+mj-cs"/>
          <a:sym typeface="Microsoft YaHei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E95"/>
          </a:solidFill>
          <a:latin typeface="Microsoft YaHei" charset="-122"/>
          <a:ea typeface="Microsoft YaHei" charset="-122"/>
          <a:sym typeface="Microsoft YaHei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E95"/>
          </a:solidFill>
          <a:latin typeface="Microsoft YaHei" charset="-122"/>
          <a:ea typeface="Microsoft YaHei" charset="-122"/>
          <a:sym typeface="Microsoft YaHei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E95"/>
          </a:solidFill>
          <a:latin typeface="Microsoft YaHei" charset="-122"/>
          <a:ea typeface="Microsoft YaHei" charset="-122"/>
          <a:sym typeface="Microsoft YaHei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E95"/>
          </a:solidFill>
          <a:latin typeface="Microsoft YaHei" charset="-122"/>
          <a:ea typeface="Microsoft YaHei" charset="-122"/>
          <a:sym typeface="Microsoft YaHei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6E95"/>
          </a:solidFill>
          <a:latin typeface="Microsoft YaHei" charset="-122"/>
          <a:ea typeface="Microsoft YaHei" charset="-122"/>
          <a:sym typeface="Microsoft YaHei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6E95"/>
          </a:solidFill>
          <a:latin typeface="Microsoft YaHei" charset="-122"/>
          <a:ea typeface="Microsoft YaHei" charset="-122"/>
          <a:sym typeface="Microsoft YaHei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6E95"/>
          </a:solidFill>
          <a:latin typeface="Microsoft YaHei" charset="-122"/>
          <a:ea typeface="Microsoft YaHei" charset="-122"/>
          <a:sym typeface="Microsoft YaHei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6E95"/>
          </a:solidFill>
          <a:latin typeface="Microsoft YaHei" charset="-122"/>
          <a:ea typeface="Microsoft YaHei" charset="-122"/>
          <a:sym typeface="Microsoft YaHei" charset="-122"/>
        </a:defRPr>
      </a:lvl9pPr>
    </p:titleStyle>
    <p:bodyStyle>
      <a:lvl1pPr marL="342900" indent="-342900" algn="l" rtl="0" eaLnBrk="0" fontAlgn="base" hangingPunct="0">
        <a:spcBef>
          <a:spcPts val="240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Microsoft YaHei" pitchFamily="34" charset="-122"/>
        </a:defRPr>
      </a:lvl1pPr>
      <a:lvl2pPr marL="742950" indent="-285750" algn="l" rtl="0" eaLnBrk="0" fontAlgn="base" hangingPunct="0">
        <a:spcBef>
          <a:spcPts val="240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sym typeface="Microsoft YaHei" pitchFamily="34" charset="-122"/>
        </a:defRPr>
      </a:lvl2pPr>
      <a:lvl3pPr marL="1143000" indent="-228600" algn="l" rtl="0" eaLnBrk="0" fontAlgn="base" hangingPunct="0">
        <a:spcBef>
          <a:spcPts val="240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sym typeface="Microsoft YaHei" pitchFamily="34" charset="-122"/>
        </a:defRPr>
      </a:lvl3pPr>
      <a:lvl4pPr marL="1600200" indent="-228600" algn="l" rtl="0" eaLnBrk="0" fontAlgn="base" hangingPunct="0">
        <a:spcBef>
          <a:spcPts val="240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sym typeface="Microsoft YaHei" pitchFamily="34" charset="-122"/>
        </a:defRPr>
      </a:lvl4pPr>
      <a:lvl5pPr marL="2057400" indent="-228600" algn="l" rtl="0" eaLnBrk="0" fontAlgn="base" hangingPunct="0">
        <a:spcBef>
          <a:spcPts val="240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sym typeface="Microsoft YaHei" pitchFamily="34" charset="-122"/>
        </a:defRPr>
      </a:lvl5pPr>
      <a:lvl6pPr marL="457200" algn="l" rtl="0" fontAlgn="base">
        <a:spcBef>
          <a:spcPts val="240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sym typeface="Microsoft YaHei" charset="-122"/>
        </a:defRPr>
      </a:lvl6pPr>
      <a:lvl7pPr marL="914400" algn="l" rtl="0" fontAlgn="base">
        <a:spcBef>
          <a:spcPts val="240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sym typeface="Microsoft YaHei" charset="-122"/>
        </a:defRPr>
      </a:lvl7pPr>
      <a:lvl8pPr marL="1371600" algn="l" rtl="0" fontAlgn="base">
        <a:spcBef>
          <a:spcPts val="240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sym typeface="Microsoft YaHei" charset="-122"/>
        </a:defRPr>
      </a:lvl8pPr>
      <a:lvl9pPr marL="1828800" algn="l" rtl="0" fontAlgn="base">
        <a:spcBef>
          <a:spcPts val="240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sym typeface="Microsoft YaHei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>
          <a:xfrm>
            <a:off x="1144550" y="1662090"/>
            <a:ext cx="10464800" cy="1928826"/>
          </a:xfrm>
        </p:spPr>
        <p:txBody>
          <a:bodyPr/>
          <a:lstStyle/>
          <a:p>
            <a:pPr algn="l" eaLnBrk="1" hangingPunct="1"/>
            <a:r>
              <a:rPr lang="zh-CN" altLang="en-US" sz="4800" dirty="0" smtClean="0"/>
              <a:t>如果可以再重来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sz="4000" dirty="0" smtClean="0"/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01674" y="3090850"/>
            <a:ext cx="10464800" cy="1600200"/>
          </a:xfrm>
        </p:spPr>
        <p:txBody>
          <a:bodyPr/>
          <a:lstStyle/>
          <a:p>
            <a:pPr marL="0" indent="0" eaLnBrk="1" hangingPunct="1"/>
            <a:r>
              <a:rPr lang="en-US" altLang="zh-CN" sz="3600" dirty="0" smtClean="0">
                <a:solidFill>
                  <a:schemeClr val="bg2">
                    <a:lumMod val="95000"/>
                    <a:lumOff val="5000"/>
                  </a:schemeClr>
                </a:solidFill>
              </a:rPr>
              <a:t>--</a:t>
            </a:r>
            <a:r>
              <a:rPr lang="zh-CN" altLang="en-US" sz="3600" dirty="0" smtClean="0">
                <a:solidFill>
                  <a:schemeClr val="bg2">
                    <a:lumMod val="95000"/>
                    <a:lumOff val="5000"/>
                  </a:schemeClr>
                </a:solidFill>
              </a:rPr>
              <a:t>重新设计商品检索系统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430170" y="0"/>
            <a:ext cx="11950700" cy="1219200"/>
          </a:xfrm>
        </p:spPr>
        <p:txBody>
          <a:bodyPr/>
          <a:lstStyle/>
          <a:p>
            <a:pPr eaLnBrk="1" hangingPunct="1"/>
            <a:r>
              <a:rPr lang="zh-CN" altLang="en-US" sz="3200" dirty="0" smtClean="0"/>
              <a:t>建设搜索运营团队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 smtClean="0"/>
              <a:t>  ——</a:t>
            </a:r>
            <a:r>
              <a:rPr lang="zh-CN" altLang="en-US" sz="2800" dirty="0" smtClean="0"/>
              <a:t>搜索运营团队的工作职责</a:t>
            </a:r>
            <a:endParaRPr lang="zh-CN" altLang="en-US" sz="2800" dirty="0" smtClean="0"/>
          </a:p>
        </p:txBody>
      </p:sp>
      <p:sp>
        <p:nvSpPr>
          <p:cNvPr id="5" name="内容占位符 5"/>
          <p:cNvSpPr>
            <a:spLocks noGrp="1"/>
          </p:cNvSpPr>
          <p:nvPr>
            <p:ph idx="1"/>
          </p:nvPr>
        </p:nvSpPr>
        <p:spPr>
          <a:xfrm>
            <a:off x="419100" y="1536700"/>
            <a:ext cx="11950700" cy="7569200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海量关键词每周体检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类目属性规范度体检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搜索结果的新鲜度（热点事件、热点词运营）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定期用户</a:t>
            </a:r>
            <a:r>
              <a:rPr lang="zh-CN" altLang="en-US" dirty="0" smtClean="0"/>
              <a:t>访谈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成员上主要由客服</a:t>
            </a:r>
            <a:r>
              <a:rPr lang="en-US" altLang="zh-CN" dirty="0" smtClean="0"/>
              <a:t>+</a:t>
            </a:r>
            <a:r>
              <a:rPr lang="zh-CN" altLang="en-US" dirty="0" smtClean="0"/>
              <a:t>用户团队组成</a:t>
            </a:r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							</a:t>
            </a:r>
            <a:r>
              <a:rPr lang="en-US" altLang="zh-CN" sz="6000" dirty="0" smtClean="0"/>
              <a:t>Q3</a:t>
            </a:r>
            <a:endParaRPr lang="zh-CN" altLang="en-US" sz="6000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430170" y="0"/>
            <a:ext cx="11950700" cy="1219200"/>
          </a:xfrm>
        </p:spPr>
        <p:txBody>
          <a:bodyPr/>
          <a:lstStyle/>
          <a:p>
            <a:pPr eaLnBrk="1" hangingPunct="1"/>
            <a:r>
              <a:rPr lang="zh-CN" altLang="en-US" sz="3200" dirty="0" smtClean="0"/>
              <a:t>扩大搜索的成交占比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 smtClean="0"/>
              <a:t>  ——</a:t>
            </a:r>
            <a:r>
              <a:rPr lang="zh-CN" altLang="en-US" sz="2800" dirty="0" smtClean="0"/>
              <a:t>推荐系统的交易</a:t>
            </a:r>
            <a:r>
              <a:rPr lang="zh-CN" altLang="en-US" sz="2800" dirty="0" smtClean="0"/>
              <a:t>可以为全站带来</a:t>
            </a:r>
            <a:r>
              <a:rPr lang="en-US" altLang="zh-CN" sz="2800" dirty="0" smtClean="0"/>
              <a:t>30%</a:t>
            </a:r>
            <a:r>
              <a:rPr lang="zh-CN" altLang="en-US" sz="2800" dirty="0" smtClean="0"/>
              <a:t>交易额</a:t>
            </a:r>
            <a:endParaRPr lang="zh-CN" altLang="en-US" sz="2800" dirty="0" smtClean="0"/>
          </a:p>
        </p:txBody>
      </p:sp>
      <p:sp>
        <p:nvSpPr>
          <p:cNvPr id="6" name="内容占位符 6"/>
          <p:cNvSpPr txBox="1">
            <a:spLocks/>
          </p:cNvSpPr>
          <p:nvPr/>
        </p:nvSpPr>
        <p:spPr bwMode="auto">
          <a:xfrm>
            <a:off x="419100" y="1536700"/>
            <a:ext cx="11941175" cy="72285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0800" tIns="50800" rIns="50800" bIns="50800"/>
          <a:lstStyle/>
          <a:p>
            <a:pPr algn="l"/>
            <a:endParaRPr lang="zh-CN" altLang="en-US" sz="2400" dirty="0" smtClean="0"/>
          </a:p>
        </p:txBody>
      </p:sp>
      <p:sp>
        <p:nvSpPr>
          <p:cNvPr id="4" name="内容占位符 5"/>
          <p:cNvSpPr>
            <a:spLocks noGrp="1"/>
          </p:cNvSpPr>
          <p:nvPr>
            <p:ph idx="1"/>
          </p:nvPr>
        </p:nvSpPr>
        <p:spPr>
          <a:xfrm>
            <a:off x="287294" y="1519214"/>
            <a:ext cx="11950700" cy="7569200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建立基于浏览、购买行为的</a:t>
            </a:r>
            <a:r>
              <a:rPr lang="en-US" altLang="zh-CN" dirty="0" smtClean="0"/>
              <a:t>item-by-item</a:t>
            </a:r>
            <a:r>
              <a:rPr lang="zh-CN" altLang="en-US" dirty="0" smtClean="0"/>
              <a:t>推荐模型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首页</a:t>
            </a:r>
            <a:r>
              <a:rPr lang="en-US" altLang="zh-CN" dirty="0" smtClean="0"/>
              <a:t>-</a:t>
            </a:r>
            <a:r>
              <a:rPr lang="zh-CN" altLang="en-US" dirty="0" smtClean="0"/>
              <a:t>搜索</a:t>
            </a:r>
            <a:r>
              <a:rPr lang="en-US" altLang="zh-CN" dirty="0" smtClean="0"/>
              <a:t>-</a:t>
            </a:r>
            <a:r>
              <a:rPr lang="zh-CN" altLang="en-US" dirty="0" smtClean="0"/>
              <a:t>详情</a:t>
            </a:r>
            <a:r>
              <a:rPr lang="en-US" altLang="zh-CN" dirty="0" smtClean="0"/>
              <a:t>-</a:t>
            </a:r>
            <a:r>
              <a:rPr lang="zh-CN" altLang="en-US" dirty="0" smtClean="0"/>
              <a:t>收藏</a:t>
            </a:r>
            <a:r>
              <a:rPr lang="en-US" altLang="zh-CN" dirty="0" smtClean="0"/>
              <a:t>-</a:t>
            </a:r>
            <a:r>
              <a:rPr lang="zh-CN" altLang="en-US" dirty="0" smtClean="0"/>
              <a:t>购物车</a:t>
            </a:r>
            <a:r>
              <a:rPr lang="en-US" altLang="zh-CN" dirty="0" smtClean="0"/>
              <a:t>-</a:t>
            </a:r>
            <a:r>
              <a:rPr lang="zh-CN" altLang="en-US" dirty="0" smtClean="0"/>
              <a:t>下单，推荐伴随用户整个购物流程</a:t>
            </a:r>
            <a:endParaRPr lang="zh-CN" altLang="en-US" dirty="0"/>
          </a:p>
        </p:txBody>
      </p:sp>
      <p:grpSp>
        <p:nvGrpSpPr>
          <p:cNvPr id="5" name="组 65"/>
          <p:cNvGrpSpPr/>
          <p:nvPr/>
        </p:nvGrpSpPr>
        <p:grpSpPr>
          <a:xfrm>
            <a:off x="6698772" y="5048429"/>
            <a:ext cx="2019668" cy="1733652"/>
            <a:chOff x="648417" y="1727671"/>
            <a:chExt cx="1497169" cy="1285147"/>
          </a:xfrm>
        </p:grpSpPr>
        <p:grpSp>
          <p:nvGrpSpPr>
            <p:cNvPr id="7" name="组 39"/>
            <p:cNvGrpSpPr/>
            <p:nvPr/>
          </p:nvGrpSpPr>
          <p:grpSpPr>
            <a:xfrm>
              <a:off x="648417" y="1727671"/>
              <a:ext cx="1497169" cy="1285147"/>
              <a:chOff x="2088015" y="2109324"/>
              <a:chExt cx="1497169" cy="1285147"/>
            </a:xfrm>
            <a:solidFill>
              <a:schemeClr val="bg1">
                <a:alpha val="90000"/>
              </a:schemeClr>
            </a:solidFill>
          </p:grpSpPr>
          <p:sp>
            <p:nvSpPr>
              <p:cNvPr id="9" name="六边形 8"/>
              <p:cNvSpPr/>
              <p:nvPr/>
            </p:nvSpPr>
            <p:spPr>
              <a:xfrm>
                <a:off x="2088015" y="2109324"/>
                <a:ext cx="1497169" cy="1285147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ysClr val="window" lastClr="FFFFFF">
                  <a:hueOff val="0"/>
                  <a:satOff val="0"/>
                  <a:lumOff val="0"/>
                </a:sysClr>
              </a:solidFill>
              <a:ln w="9525" cap="flat" cmpd="sng" algn="ctr">
                <a:solidFill>
                  <a:srgbClr val="FF4747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sp>
          <p:sp>
            <p:nvSpPr>
              <p:cNvPr id="10" name="六边形 4"/>
              <p:cNvSpPr/>
              <p:nvPr/>
            </p:nvSpPr>
            <p:spPr>
              <a:xfrm>
                <a:off x="2319875" y="2308349"/>
                <a:ext cx="1033449" cy="887097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txBody>
              <a:bodyPr spcFirstLastPara="0" vert="horz" wrap="square" lIns="0" tIns="19050" rIns="0" bIns="19050" numCol="1" spcCol="1270" anchor="ctr" anchorCtr="0">
                <a:noAutofit/>
              </a:bodyPr>
              <a:lstStyle/>
              <a:p>
                <a:pPr algn="ctr"/>
                <a:r>
                  <a:rPr lang="zh-CN" altLang="en-US" sz="1600" b="1" dirty="0">
                    <a:latin typeface="Microsoft YaHei"/>
                    <a:ea typeface="Microsoft YaHei"/>
                    <a:cs typeface="Microsoft YaHei"/>
                  </a:rPr>
                  <a:t>商品列表的个性化排序</a:t>
                </a:r>
              </a:p>
            </p:txBody>
          </p:sp>
        </p:grpSp>
        <p:sp>
          <p:nvSpPr>
            <p:cNvPr id="8" name="六边形 7"/>
            <p:cNvSpPr/>
            <p:nvPr/>
          </p:nvSpPr>
          <p:spPr>
            <a:xfrm>
              <a:off x="1660727" y="2813793"/>
              <a:ext cx="174779" cy="150714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FF4747"/>
              </a:solidFill>
              <a:prstDash val="solid"/>
            </a:ln>
            <a:effectLst/>
          </p:spPr>
        </p:sp>
      </p:grpSp>
      <p:grpSp>
        <p:nvGrpSpPr>
          <p:cNvPr id="11" name="组 60"/>
          <p:cNvGrpSpPr/>
          <p:nvPr/>
        </p:nvGrpSpPr>
        <p:grpSpPr>
          <a:xfrm>
            <a:off x="6698772" y="6877064"/>
            <a:ext cx="2019668" cy="1733652"/>
            <a:chOff x="648417" y="3083229"/>
            <a:chExt cx="1497169" cy="1285147"/>
          </a:xfrm>
          <a:gradFill>
            <a:gsLst>
              <a:gs pos="100000">
                <a:srgbClr val="FF4747"/>
              </a:gs>
              <a:gs pos="50000">
                <a:srgbClr val="FF9F9F"/>
              </a:gs>
              <a:gs pos="0">
                <a:srgbClr val="FFD1D1"/>
              </a:gs>
            </a:gsLst>
            <a:lin ang="5400000" scaled="0"/>
          </a:gradFill>
        </p:grpSpPr>
        <p:grpSp>
          <p:nvGrpSpPr>
            <p:cNvPr id="12" name="组 21"/>
            <p:cNvGrpSpPr/>
            <p:nvPr/>
          </p:nvGrpSpPr>
          <p:grpSpPr>
            <a:xfrm>
              <a:off x="648417" y="3083229"/>
              <a:ext cx="1497169" cy="1285147"/>
              <a:chOff x="2088015" y="2109324"/>
              <a:chExt cx="1497169" cy="1285147"/>
            </a:xfrm>
            <a:grpFill/>
          </p:grpSpPr>
          <p:sp>
            <p:nvSpPr>
              <p:cNvPr id="14" name="六边形 13"/>
              <p:cNvSpPr/>
              <p:nvPr/>
            </p:nvSpPr>
            <p:spPr>
              <a:xfrm>
                <a:off x="2088015" y="2109324"/>
                <a:ext cx="1497169" cy="1285147"/>
              </a:xfrm>
              <a:prstGeom prst="hexagon">
                <a:avLst>
                  <a:gd name="adj" fmla="val 25000"/>
                  <a:gd name="vf" fmla="val 115470"/>
                </a:avLst>
              </a:prstGeom>
              <a:grpFill/>
              <a:ln w="9525" cap="flat" cmpd="sng" algn="ctr">
                <a:solidFill>
                  <a:srgbClr val="FF4747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sp>
          <p:sp>
            <p:nvSpPr>
              <p:cNvPr id="15" name="六边形 4"/>
              <p:cNvSpPr/>
              <p:nvPr/>
            </p:nvSpPr>
            <p:spPr>
              <a:xfrm>
                <a:off x="2319875" y="2308349"/>
                <a:ext cx="1033449" cy="887097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txBody>
              <a:bodyPr spcFirstLastPara="0" vert="horz" wrap="square" lIns="0" tIns="19050" rIns="0" bIns="19050" numCol="1" spcCol="1270" anchor="ctr" anchorCtr="0">
                <a:noAutofit/>
              </a:bodyPr>
              <a:lstStyle/>
              <a:p>
                <a:pPr marL="0" marR="0" lvl="0" indent="0" algn="ctr" defTabSz="66675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Microsoft YaHei"/>
                    <a:ea typeface="Microsoft YaHei"/>
                    <a:cs typeface="Microsoft YaHei"/>
                  </a:rPr>
                  <a:t>基于消费者浏览历史的个性化推荐</a:t>
                </a:r>
                <a:endPara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icrosoft YaHei"/>
                  <a:ea typeface="Microsoft YaHei"/>
                  <a:cs typeface="Microsoft YaHei"/>
                </a:endParaRPr>
              </a:p>
            </p:txBody>
          </p:sp>
        </p:grpSp>
        <p:sp>
          <p:nvSpPr>
            <p:cNvPr id="13" name="六边形 12"/>
            <p:cNvSpPr/>
            <p:nvPr/>
          </p:nvSpPr>
          <p:spPr>
            <a:xfrm>
              <a:off x="1913726" y="3641006"/>
              <a:ext cx="174779" cy="150714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9525" cap="flat" cmpd="sng" algn="ctr">
              <a:solidFill>
                <a:schemeClr val="bg1"/>
              </a:solidFill>
              <a:prstDash val="solid"/>
            </a:ln>
            <a:effectLst/>
          </p:spPr>
        </p:sp>
      </p:grpSp>
      <p:grpSp>
        <p:nvGrpSpPr>
          <p:cNvPr id="16" name="组 63"/>
          <p:cNvGrpSpPr/>
          <p:nvPr/>
        </p:nvGrpSpPr>
        <p:grpSpPr>
          <a:xfrm>
            <a:off x="8405663" y="7794753"/>
            <a:ext cx="2019668" cy="1733652"/>
            <a:chOff x="1913726" y="3763507"/>
            <a:chExt cx="1497169" cy="1285147"/>
          </a:xfrm>
        </p:grpSpPr>
        <p:grpSp>
          <p:nvGrpSpPr>
            <p:cNvPr id="17" name="组 45"/>
            <p:cNvGrpSpPr/>
            <p:nvPr/>
          </p:nvGrpSpPr>
          <p:grpSpPr>
            <a:xfrm>
              <a:off x="1913726" y="3763507"/>
              <a:ext cx="1497169" cy="1285147"/>
              <a:chOff x="2088015" y="2109324"/>
              <a:chExt cx="1497169" cy="1285147"/>
            </a:xfrm>
            <a:solidFill>
              <a:schemeClr val="bg1">
                <a:alpha val="90000"/>
              </a:schemeClr>
            </a:solidFill>
          </p:grpSpPr>
          <p:sp>
            <p:nvSpPr>
              <p:cNvPr id="19" name="六边形 18"/>
              <p:cNvSpPr/>
              <p:nvPr/>
            </p:nvSpPr>
            <p:spPr>
              <a:xfrm>
                <a:off x="2088015" y="2109324"/>
                <a:ext cx="1497169" cy="1285147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ysClr val="window" lastClr="FFFFFF">
                  <a:hueOff val="0"/>
                  <a:satOff val="0"/>
                  <a:lumOff val="0"/>
                </a:sysClr>
              </a:solidFill>
              <a:ln w="9525" cap="flat" cmpd="sng" algn="ctr">
                <a:solidFill>
                  <a:srgbClr val="FF4747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sp>
          <p:sp>
            <p:nvSpPr>
              <p:cNvPr id="20" name="六边形 4"/>
              <p:cNvSpPr/>
              <p:nvPr/>
            </p:nvSpPr>
            <p:spPr>
              <a:xfrm>
                <a:off x="2319875" y="2308349"/>
                <a:ext cx="1033449" cy="887097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txBody>
              <a:bodyPr spcFirstLastPara="0" vert="horz" wrap="square" lIns="0" tIns="19050" rIns="0" bIns="19050" numCol="1" spcCol="1270" anchor="ctr" anchorCtr="0">
                <a:noAutofit/>
              </a:bodyPr>
              <a:lstStyle/>
              <a:p>
                <a:pPr algn="ctr"/>
                <a:r>
                  <a:rPr lang="zh-CN" altLang="en-US" sz="1600" b="1" dirty="0">
                    <a:latin typeface="Microsoft YaHei"/>
                    <a:ea typeface="Microsoft YaHei"/>
                    <a:cs typeface="Microsoft YaHei"/>
                  </a:rPr>
                  <a:t>浏览过本商品</a:t>
                </a:r>
                <a:r>
                  <a:rPr lang="zh-CN" altLang="en-US" sz="1600" b="1" dirty="0" smtClean="0">
                    <a:latin typeface="Microsoft YaHei"/>
                    <a:ea typeface="Microsoft YaHei"/>
                    <a:cs typeface="Microsoft YaHei"/>
                  </a:rPr>
                  <a:t>的消费者最终</a:t>
                </a:r>
                <a:r>
                  <a:rPr lang="zh-CN" altLang="en-US" sz="1600" b="1" dirty="0">
                    <a:latin typeface="Microsoft YaHei"/>
                    <a:ea typeface="Microsoft YaHei"/>
                    <a:cs typeface="Microsoft YaHei"/>
                  </a:rPr>
                  <a:t>购买了</a:t>
                </a:r>
              </a:p>
            </p:txBody>
          </p:sp>
        </p:grpSp>
        <p:sp>
          <p:nvSpPr>
            <p:cNvPr id="18" name="六边形 17"/>
            <p:cNvSpPr/>
            <p:nvPr/>
          </p:nvSpPr>
          <p:spPr>
            <a:xfrm>
              <a:off x="2231480" y="3811452"/>
              <a:ext cx="174779" cy="150714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FF4747"/>
              </a:solidFill>
              <a:prstDash val="solid"/>
            </a:ln>
            <a:effectLst/>
          </p:spPr>
        </p:sp>
      </p:grpSp>
      <p:grpSp>
        <p:nvGrpSpPr>
          <p:cNvPr id="21" name="组 61"/>
          <p:cNvGrpSpPr/>
          <p:nvPr/>
        </p:nvGrpSpPr>
        <p:grpSpPr>
          <a:xfrm>
            <a:off x="8405663" y="5970397"/>
            <a:ext cx="2019668" cy="1733652"/>
            <a:chOff x="1913726" y="2411121"/>
            <a:chExt cx="1497169" cy="1285147"/>
          </a:xfrm>
          <a:gradFill>
            <a:gsLst>
              <a:gs pos="100000">
                <a:srgbClr val="FF4747"/>
              </a:gs>
              <a:gs pos="50000">
                <a:srgbClr val="FF9F9F"/>
              </a:gs>
              <a:gs pos="0">
                <a:srgbClr val="FFD1D1"/>
              </a:gs>
            </a:gsLst>
            <a:lin ang="5400000" scaled="0"/>
          </a:gradFill>
        </p:grpSpPr>
        <p:grpSp>
          <p:nvGrpSpPr>
            <p:cNvPr id="22" name="组 27"/>
            <p:cNvGrpSpPr/>
            <p:nvPr/>
          </p:nvGrpSpPr>
          <p:grpSpPr>
            <a:xfrm>
              <a:off x="1913726" y="2411121"/>
              <a:ext cx="1497169" cy="1285147"/>
              <a:chOff x="3357641" y="1400898"/>
              <a:chExt cx="1497169" cy="1285147"/>
            </a:xfrm>
            <a:grpFill/>
          </p:grpSpPr>
          <p:sp>
            <p:nvSpPr>
              <p:cNvPr id="24" name="六边形 23"/>
              <p:cNvSpPr/>
              <p:nvPr/>
            </p:nvSpPr>
            <p:spPr>
              <a:xfrm>
                <a:off x="3357641" y="1400898"/>
                <a:ext cx="1497169" cy="1285147"/>
              </a:xfrm>
              <a:prstGeom prst="hexagon">
                <a:avLst>
                  <a:gd name="adj" fmla="val 25000"/>
                  <a:gd name="vf" fmla="val 115470"/>
                </a:avLst>
              </a:prstGeom>
              <a:grpFill/>
              <a:ln w="9525" cap="flat" cmpd="sng" algn="ctr">
                <a:solidFill>
                  <a:srgbClr val="FF4747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sp>
          <p:sp>
            <p:nvSpPr>
              <p:cNvPr id="25" name="六边形 4"/>
              <p:cNvSpPr/>
              <p:nvPr/>
            </p:nvSpPr>
            <p:spPr>
              <a:xfrm>
                <a:off x="3589501" y="1599923"/>
                <a:ext cx="1033449" cy="887097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txBody>
              <a:bodyPr spcFirstLastPara="0" vert="horz" wrap="square" lIns="0" tIns="19050" rIns="0" bIns="19050" numCol="1" spcCol="1270" anchor="ctr" anchorCtr="0">
                <a:noAutofit/>
              </a:bodyPr>
              <a:lstStyle/>
              <a:p>
                <a:pPr marL="0" marR="0" lvl="0" indent="0" algn="ctr" defTabSz="66675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Microsoft YaHei"/>
                    <a:ea typeface="Microsoft YaHei"/>
                    <a:cs typeface="Microsoft YaHei"/>
                  </a:rPr>
                  <a:t>基于消费者收藏夹与购物车的个性化推荐</a:t>
                </a:r>
                <a:endPara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icrosoft YaHei"/>
                  <a:ea typeface="Microsoft YaHei"/>
                  <a:cs typeface="Microsoft YaHei"/>
                </a:endParaRPr>
              </a:p>
            </p:txBody>
          </p:sp>
        </p:grpSp>
        <p:sp>
          <p:nvSpPr>
            <p:cNvPr id="23" name="六边形 22"/>
            <p:cNvSpPr/>
            <p:nvPr/>
          </p:nvSpPr>
          <p:spPr>
            <a:xfrm>
              <a:off x="1981690" y="2973664"/>
              <a:ext cx="174779" cy="150714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9525" cap="flat" cmpd="sng" algn="ctr">
              <a:solidFill>
                <a:schemeClr val="bg1">
                  <a:lumMod val="95000"/>
                </a:schemeClr>
              </a:solidFill>
              <a:prstDash val="solid"/>
            </a:ln>
            <a:effectLst/>
          </p:spPr>
        </p:sp>
      </p:grpSp>
      <p:grpSp>
        <p:nvGrpSpPr>
          <p:cNvPr id="26" name="组 62"/>
          <p:cNvGrpSpPr/>
          <p:nvPr/>
        </p:nvGrpSpPr>
        <p:grpSpPr>
          <a:xfrm>
            <a:off x="10074300" y="5048429"/>
            <a:ext cx="2019668" cy="1733652"/>
            <a:chOff x="3150679" y="1727671"/>
            <a:chExt cx="1497169" cy="1285147"/>
          </a:xfrm>
          <a:gradFill>
            <a:gsLst>
              <a:gs pos="100000">
                <a:srgbClr val="FF4747"/>
              </a:gs>
              <a:gs pos="50000">
                <a:srgbClr val="FF9F9F"/>
              </a:gs>
              <a:gs pos="0">
                <a:srgbClr val="FFD1D1"/>
              </a:gs>
            </a:gsLst>
            <a:lin ang="5400000" scaled="0"/>
          </a:gradFill>
        </p:grpSpPr>
        <p:grpSp>
          <p:nvGrpSpPr>
            <p:cNvPr id="27" name="组 33"/>
            <p:cNvGrpSpPr/>
            <p:nvPr/>
          </p:nvGrpSpPr>
          <p:grpSpPr>
            <a:xfrm>
              <a:off x="3150679" y="1727671"/>
              <a:ext cx="1497169" cy="1285147"/>
              <a:chOff x="2088015" y="708426"/>
              <a:chExt cx="1497169" cy="1285147"/>
            </a:xfrm>
            <a:grpFill/>
          </p:grpSpPr>
          <p:sp>
            <p:nvSpPr>
              <p:cNvPr id="29" name="六边形 28"/>
              <p:cNvSpPr/>
              <p:nvPr/>
            </p:nvSpPr>
            <p:spPr>
              <a:xfrm>
                <a:off x="2088015" y="708426"/>
                <a:ext cx="1497169" cy="1285147"/>
              </a:xfrm>
              <a:prstGeom prst="hexagon">
                <a:avLst>
                  <a:gd name="adj" fmla="val 25000"/>
                  <a:gd name="vf" fmla="val 115470"/>
                </a:avLst>
              </a:prstGeom>
              <a:grpFill/>
              <a:ln w="9525" cap="flat" cmpd="sng" algn="ctr">
                <a:solidFill>
                  <a:srgbClr val="FF4747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sp>
          <p:sp>
            <p:nvSpPr>
              <p:cNvPr id="30" name="六边形 4"/>
              <p:cNvSpPr/>
              <p:nvPr/>
            </p:nvSpPr>
            <p:spPr>
              <a:xfrm>
                <a:off x="2319875" y="907451"/>
                <a:ext cx="1033449" cy="887097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txBody>
              <a:bodyPr spcFirstLastPara="0" vert="horz" wrap="square" lIns="0" tIns="19050" rIns="0" bIns="19050" numCol="1" spcCol="1270" anchor="ctr" anchorCtr="0">
                <a:noAutofit/>
              </a:bodyPr>
              <a:lstStyle/>
              <a:p>
                <a:pPr marL="0" marR="0" lvl="0" indent="0" algn="ctr" defTabSz="66675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Microsoft YaHei"/>
                    <a:ea typeface="Microsoft YaHei"/>
                    <a:cs typeface="Microsoft YaHei"/>
                  </a:rPr>
                  <a:t>基于消费者购买历史的个性化推荐</a:t>
                </a:r>
                <a:endPara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icrosoft YaHei"/>
                  <a:ea typeface="Microsoft YaHei"/>
                  <a:cs typeface="Microsoft YaHei"/>
                </a:endParaRPr>
              </a:p>
            </p:txBody>
          </p:sp>
        </p:grpSp>
        <p:sp>
          <p:nvSpPr>
            <p:cNvPr id="28" name="六边形 27"/>
            <p:cNvSpPr/>
            <p:nvPr/>
          </p:nvSpPr>
          <p:spPr>
            <a:xfrm>
              <a:off x="3473171" y="2813793"/>
              <a:ext cx="174779" cy="150714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9525" cap="flat" cmpd="sng" algn="ctr">
              <a:solidFill>
                <a:schemeClr val="bg1"/>
              </a:solidFill>
              <a:prstDash val="solid"/>
            </a:ln>
            <a:effectLst/>
          </p:spPr>
        </p:sp>
      </p:grpSp>
      <p:grpSp>
        <p:nvGrpSpPr>
          <p:cNvPr id="31" name="组 64"/>
          <p:cNvGrpSpPr/>
          <p:nvPr/>
        </p:nvGrpSpPr>
        <p:grpSpPr>
          <a:xfrm>
            <a:off x="10074300" y="6877064"/>
            <a:ext cx="2019668" cy="1733652"/>
            <a:chOff x="3150679" y="3083229"/>
            <a:chExt cx="1497169" cy="1285147"/>
          </a:xfrm>
          <a:solidFill>
            <a:sysClr val="window" lastClr="FFFFFF">
              <a:hueOff val="0"/>
              <a:satOff val="0"/>
              <a:lumOff val="0"/>
            </a:sysClr>
          </a:solidFill>
        </p:grpSpPr>
        <p:grpSp>
          <p:nvGrpSpPr>
            <p:cNvPr id="32" name="组 48"/>
            <p:cNvGrpSpPr/>
            <p:nvPr/>
          </p:nvGrpSpPr>
          <p:grpSpPr>
            <a:xfrm>
              <a:off x="3150679" y="3083229"/>
              <a:ext cx="1497169" cy="1285147"/>
              <a:chOff x="2088015" y="2109324"/>
              <a:chExt cx="1497169" cy="1285147"/>
            </a:xfrm>
            <a:grpFill/>
          </p:grpSpPr>
          <p:sp>
            <p:nvSpPr>
              <p:cNvPr id="34" name="六边形 33"/>
              <p:cNvSpPr/>
              <p:nvPr/>
            </p:nvSpPr>
            <p:spPr>
              <a:xfrm>
                <a:off x="2088015" y="2109324"/>
                <a:ext cx="1497169" cy="1285147"/>
              </a:xfrm>
              <a:prstGeom prst="hexagon">
                <a:avLst>
                  <a:gd name="adj" fmla="val 25000"/>
                  <a:gd name="vf" fmla="val 115470"/>
                </a:avLst>
              </a:prstGeom>
              <a:grpFill/>
              <a:ln w="9525" cap="flat" cmpd="sng" algn="ctr">
                <a:solidFill>
                  <a:srgbClr val="FF4747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sp>
          <p:sp>
            <p:nvSpPr>
              <p:cNvPr id="35" name="六边形 4"/>
              <p:cNvSpPr/>
              <p:nvPr/>
            </p:nvSpPr>
            <p:spPr>
              <a:xfrm>
                <a:off x="2319875" y="2308349"/>
                <a:ext cx="1033449" cy="887097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txBody>
              <a:bodyPr spcFirstLastPara="0" vert="horz" wrap="square" lIns="0" tIns="19050" rIns="0" bIns="19050" numCol="1" spcCol="1270" anchor="ctr" anchorCtr="0">
                <a:noAutofit/>
              </a:bodyPr>
              <a:lstStyle/>
              <a:p>
                <a:pPr algn="ctr"/>
                <a:r>
                  <a:rPr lang="zh-CN" altLang="en-US" sz="1600" b="1" dirty="0">
                    <a:latin typeface="Microsoft YaHei"/>
                    <a:ea typeface="Microsoft YaHei"/>
                    <a:cs typeface="Microsoft YaHei"/>
                  </a:rPr>
                  <a:t>经常与本商品一起购买的商品</a:t>
                </a:r>
                <a:endParaRPr lang="en-US" altLang="zh-CN" sz="1600" b="1" dirty="0">
                  <a:latin typeface="Microsoft YaHei"/>
                  <a:ea typeface="Microsoft YaHei"/>
                  <a:cs typeface="Microsoft YaHei"/>
                </a:endParaRPr>
              </a:p>
            </p:txBody>
          </p:sp>
        </p:grpSp>
        <p:sp>
          <p:nvSpPr>
            <p:cNvPr id="33" name="六边形 32"/>
            <p:cNvSpPr/>
            <p:nvPr/>
          </p:nvSpPr>
          <p:spPr>
            <a:xfrm>
              <a:off x="3473171" y="3131540"/>
              <a:ext cx="174779" cy="150714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9525" cap="flat" cmpd="sng" algn="ctr">
              <a:solidFill>
                <a:srgbClr val="FF4747"/>
              </a:solidFill>
              <a:prstDash val="solid"/>
            </a:ln>
            <a:effectLst/>
          </p:spPr>
        </p:sp>
      </p:grpSp>
      <p:grpSp>
        <p:nvGrpSpPr>
          <p:cNvPr id="36" name="组 67"/>
          <p:cNvGrpSpPr/>
          <p:nvPr/>
        </p:nvGrpSpPr>
        <p:grpSpPr>
          <a:xfrm>
            <a:off x="8405663" y="4139920"/>
            <a:ext cx="2019668" cy="1733652"/>
            <a:chOff x="1913726" y="1054198"/>
            <a:chExt cx="1497169" cy="1285147"/>
          </a:xfrm>
        </p:grpSpPr>
        <p:grpSp>
          <p:nvGrpSpPr>
            <p:cNvPr id="37" name="组 42"/>
            <p:cNvGrpSpPr/>
            <p:nvPr/>
          </p:nvGrpSpPr>
          <p:grpSpPr>
            <a:xfrm>
              <a:off x="1913726" y="1054198"/>
              <a:ext cx="1497169" cy="1285147"/>
              <a:chOff x="2088015" y="2109324"/>
              <a:chExt cx="1497169" cy="1285147"/>
            </a:xfrm>
            <a:solidFill>
              <a:schemeClr val="bg1">
                <a:alpha val="90000"/>
              </a:schemeClr>
            </a:solidFill>
          </p:grpSpPr>
          <p:sp>
            <p:nvSpPr>
              <p:cNvPr id="39" name="六边形 38"/>
              <p:cNvSpPr/>
              <p:nvPr/>
            </p:nvSpPr>
            <p:spPr>
              <a:xfrm>
                <a:off x="2088015" y="2109324"/>
                <a:ext cx="1497169" cy="1285147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ysClr val="window" lastClr="FFFFFF">
                  <a:hueOff val="0"/>
                  <a:satOff val="0"/>
                  <a:lumOff val="0"/>
                </a:sysClr>
              </a:solidFill>
              <a:ln w="9525" cap="flat" cmpd="sng" algn="ctr">
                <a:solidFill>
                  <a:srgbClr val="FF4747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sp>
          <p:sp>
            <p:nvSpPr>
              <p:cNvPr id="40" name="六边形 4"/>
              <p:cNvSpPr/>
              <p:nvPr/>
            </p:nvSpPr>
            <p:spPr>
              <a:xfrm>
                <a:off x="2319875" y="2308349"/>
                <a:ext cx="1033449" cy="887097"/>
              </a:xfrm>
              <a:prstGeom prst="rect">
                <a:avLst/>
              </a:prstGeom>
              <a:solidFill>
                <a:sysClr val="window" lastClr="FFFFFF">
                  <a:hueOff val="0"/>
                  <a:satOff val="0"/>
                  <a:lumOff val="0"/>
                </a:sysClr>
              </a:solidFill>
              <a:ln>
                <a:noFill/>
              </a:ln>
              <a:effectLst/>
            </p:spPr>
            <p:txBody>
              <a:bodyPr spcFirstLastPara="0" vert="horz" wrap="square" lIns="0" tIns="19050" rIns="0" bIns="19050" numCol="1" spcCol="1270" anchor="ctr" anchorCtr="0">
                <a:noAutofit/>
              </a:bodyPr>
              <a:lstStyle/>
              <a:p>
                <a:pPr algn="ctr"/>
                <a:r>
                  <a:rPr lang="zh-CN" altLang="en-US" sz="1600" b="1" dirty="0">
                    <a:latin typeface="Microsoft YaHei"/>
                    <a:ea typeface="Microsoft YaHei"/>
                    <a:cs typeface="Microsoft YaHei"/>
                  </a:rPr>
                  <a:t>个性化商品搜索</a:t>
                </a:r>
                <a:endParaRPr lang="en-US" altLang="zh-CN" sz="1600" b="1" dirty="0">
                  <a:latin typeface="Microsoft YaHei"/>
                  <a:ea typeface="Microsoft YaHei"/>
                  <a:cs typeface="Microsoft YaHei"/>
                </a:endParaRPr>
              </a:p>
            </p:txBody>
          </p:sp>
        </p:grpSp>
        <p:sp>
          <p:nvSpPr>
            <p:cNvPr id="38" name="六边形 37"/>
            <p:cNvSpPr/>
            <p:nvPr/>
          </p:nvSpPr>
          <p:spPr>
            <a:xfrm>
              <a:off x="2917389" y="2140320"/>
              <a:ext cx="174779" cy="150714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FF4747"/>
              </a:solidFill>
              <a:prstDash val="solid"/>
            </a:ln>
            <a:effectLst/>
          </p:spPr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430170" y="0"/>
            <a:ext cx="11950700" cy="1219200"/>
          </a:xfrm>
        </p:spPr>
        <p:txBody>
          <a:bodyPr/>
          <a:lstStyle/>
          <a:p>
            <a:pPr eaLnBrk="1" hangingPunct="1"/>
            <a:r>
              <a:rPr lang="zh-CN" altLang="en-US" sz="3200" dirty="0" smtClean="0"/>
              <a:t>建设排序系统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 smtClean="0"/>
              <a:t> </a:t>
            </a:r>
            <a:r>
              <a:rPr lang="en-US" altLang="zh-CN" sz="3200" dirty="0" smtClean="0"/>
              <a:t> ——</a:t>
            </a:r>
            <a:r>
              <a:rPr lang="zh-CN" altLang="en-US" sz="2800" dirty="0" smtClean="0"/>
              <a:t>平台</a:t>
            </a:r>
            <a:r>
              <a:rPr lang="zh-CN" altLang="en-US" sz="2800" dirty="0" smtClean="0"/>
              <a:t>型和自营型排序模型的区别</a:t>
            </a:r>
            <a:endParaRPr lang="zh-CN" altLang="en-US" sz="2800" dirty="0" smtClean="0"/>
          </a:p>
        </p:txBody>
      </p:sp>
      <p:sp>
        <p:nvSpPr>
          <p:cNvPr id="6" name="内容占位符 6"/>
          <p:cNvSpPr txBox="1">
            <a:spLocks/>
          </p:cNvSpPr>
          <p:nvPr/>
        </p:nvSpPr>
        <p:spPr bwMode="auto">
          <a:xfrm>
            <a:off x="419100" y="1536700"/>
            <a:ext cx="11941175" cy="72285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0800" tIns="50800" rIns="50800" bIns="50800"/>
          <a:lstStyle/>
          <a:p>
            <a:pPr marL="800100" lvl="1" indent="-342900" algn="l">
              <a:spcBef>
                <a:spcPts val="2400"/>
              </a:spcBef>
              <a:defRPr/>
            </a:pPr>
            <a:endParaRPr lang="en-US" altLang="zh-CN" sz="2400" kern="0" dirty="0" smtClean="0">
              <a:solidFill>
                <a:schemeClr val="tx1"/>
              </a:solidFill>
              <a:latin typeface="+mn-lt"/>
              <a:ea typeface="+mn-ea"/>
              <a:cs typeface="+mn-cs"/>
              <a:sym typeface="Microsoft YaHei" charset="-122"/>
            </a:endParaRPr>
          </a:p>
        </p:txBody>
      </p:sp>
      <p:sp>
        <p:nvSpPr>
          <p:cNvPr id="7" name="内容占位符 5"/>
          <p:cNvSpPr>
            <a:spLocks noGrp="1"/>
          </p:cNvSpPr>
          <p:nvPr>
            <p:ph idx="1"/>
          </p:nvPr>
        </p:nvSpPr>
        <p:spPr>
          <a:xfrm>
            <a:off x="419100" y="1536700"/>
            <a:ext cx="11950700" cy="7569200"/>
          </a:xfrm>
        </p:spPr>
        <p:txBody>
          <a:bodyPr/>
          <a:lstStyle/>
          <a:p>
            <a:pPr marL="324000" lvl="1"/>
            <a:r>
              <a:rPr lang="en-US" altLang="zh-CN" b="1" dirty="0" smtClean="0"/>
              <a:t>B2C</a:t>
            </a:r>
            <a:r>
              <a:rPr lang="zh-CN" altLang="en-US" b="1" dirty="0" smtClean="0"/>
              <a:t>网站的排序</a:t>
            </a:r>
            <a:endParaRPr lang="en-US" altLang="zh-CN" b="1" dirty="0" smtClean="0"/>
          </a:p>
          <a:p>
            <a:pPr marL="324000" lvl="1"/>
            <a:r>
              <a:rPr lang="en-US" altLang="zh-CN" dirty="0" smtClean="0"/>
              <a:t>1.SPU</a:t>
            </a:r>
            <a:r>
              <a:rPr lang="zh-CN" altLang="en-US" dirty="0" smtClean="0"/>
              <a:t>为基础，有限数据，数据规范，简单</a:t>
            </a:r>
            <a:endParaRPr lang="en-US" altLang="zh-CN" dirty="0" smtClean="0"/>
          </a:p>
          <a:p>
            <a:pPr marL="324000" lvl="1"/>
            <a:r>
              <a:rPr lang="en-US" altLang="zh-CN" dirty="0" smtClean="0"/>
              <a:t>2.</a:t>
            </a:r>
            <a:r>
              <a:rPr lang="zh-CN" altLang="en-US" dirty="0" smtClean="0"/>
              <a:t>一切从有利于销售出发，高度的人工可调节</a:t>
            </a:r>
            <a:endParaRPr lang="en-US" altLang="zh-CN" dirty="0" smtClean="0"/>
          </a:p>
          <a:p>
            <a:pPr marL="324000" lvl="1"/>
            <a:r>
              <a:rPr lang="zh-CN" altLang="en-US" b="1" dirty="0" smtClean="0"/>
              <a:t>平台型网站的排序</a:t>
            </a:r>
            <a:endParaRPr lang="en-US" altLang="zh-CN" b="1" dirty="0" smtClean="0"/>
          </a:p>
          <a:p>
            <a:pPr marL="324000" lvl="1"/>
            <a:r>
              <a:rPr lang="en-US" altLang="zh-CN" dirty="0" smtClean="0"/>
              <a:t>1.Item</a:t>
            </a:r>
            <a:r>
              <a:rPr lang="zh-CN" altLang="en-US" dirty="0" smtClean="0"/>
              <a:t>为基础，海量数据，数据质量差，重复度高</a:t>
            </a:r>
            <a:endParaRPr lang="en-US" altLang="zh-CN" dirty="0" smtClean="0"/>
          </a:p>
          <a:p>
            <a:pPr marL="324000" lvl="1"/>
            <a:r>
              <a:rPr lang="en-US" altLang="zh-CN" dirty="0" smtClean="0"/>
              <a:t>2.</a:t>
            </a:r>
            <a:r>
              <a:rPr lang="zh-CN" altLang="en-US" dirty="0" smtClean="0"/>
              <a:t>以市场竞争为基础，系统自动学习，自发调整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430170" y="0"/>
            <a:ext cx="11950700" cy="1219200"/>
          </a:xfrm>
        </p:spPr>
        <p:txBody>
          <a:bodyPr/>
          <a:lstStyle/>
          <a:p>
            <a:pPr eaLnBrk="1" hangingPunct="1"/>
            <a:r>
              <a:rPr lang="zh-CN" altLang="en-US" sz="3200" dirty="0" smtClean="0"/>
              <a:t>提升用户体验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 smtClean="0"/>
              <a:t> </a:t>
            </a:r>
            <a:r>
              <a:rPr lang="en-US" altLang="zh-CN" sz="3200" dirty="0" smtClean="0"/>
              <a:t> ——</a:t>
            </a:r>
            <a:r>
              <a:rPr lang="zh-CN" altLang="en-US" sz="2800" dirty="0" smtClean="0"/>
              <a:t>增加易用功能</a:t>
            </a:r>
            <a:endParaRPr lang="zh-CN" altLang="en-US" sz="2800" dirty="0" smtClean="0"/>
          </a:p>
        </p:txBody>
      </p:sp>
      <p:sp>
        <p:nvSpPr>
          <p:cNvPr id="6" name="内容占位符 6"/>
          <p:cNvSpPr txBox="1">
            <a:spLocks/>
          </p:cNvSpPr>
          <p:nvPr/>
        </p:nvSpPr>
        <p:spPr bwMode="auto">
          <a:xfrm>
            <a:off x="419100" y="1536700"/>
            <a:ext cx="11941175" cy="72285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0800" tIns="50800" rIns="50800" bIns="50800"/>
          <a:lstStyle/>
          <a:p>
            <a:pPr marL="342900" indent="-342900" algn="l">
              <a:spcBef>
                <a:spcPts val="2400"/>
              </a:spcBef>
              <a:defRPr/>
            </a:pPr>
            <a:endParaRPr lang="en-US" altLang="zh-CN" sz="2400" kern="0" dirty="0" smtClean="0">
              <a:solidFill>
                <a:schemeClr val="tx1"/>
              </a:solidFill>
              <a:latin typeface="+mn-lt"/>
              <a:ea typeface="+mn-ea"/>
              <a:cs typeface="+mn-cs"/>
              <a:sym typeface="Microsoft YaHei" charset="-122"/>
            </a:endParaRPr>
          </a:p>
        </p:txBody>
      </p:sp>
      <p:sp>
        <p:nvSpPr>
          <p:cNvPr id="4" name="内容占位符 5"/>
          <p:cNvSpPr>
            <a:spLocks noGrp="1"/>
          </p:cNvSpPr>
          <p:nvPr>
            <p:ph idx="1"/>
          </p:nvPr>
        </p:nvSpPr>
        <p:spPr>
          <a:xfrm>
            <a:off x="419100" y="1536700"/>
            <a:ext cx="11950700" cy="7569200"/>
          </a:xfrm>
        </p:spPr>
        <p:txBody>
          <a:bodyPr/>
          <a:lstStyle/>
          <a:p>
            <a:r>
              <a:rPr lang="zh-CN" altLang="en-US" dirty="0" smtClean="0"/>
              <a:t>简化用户输入：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smartbox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或者你还想找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自动纠错词</a:t>
            </a:r>
            <a:endParaRPr lang="en-US" altLang="zh-CN" dirty="0" smtClean="0"/>
          </a:p>
          <a:p>
            <a:r>
              <a:rPr lang="zh-CN" altLang="en-US" dirty="0" smtClean="0"/>
              <a:t>走进用户的现实世界：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自然语言导购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针对不同分类的购物需求进行定制（例如：在服装鞋类提供尺码转化和用户</a:t>
            </a:r>
            <a:r>
              <a:rPr lang="en-US" altLang="zh-CN" dirty="0" smtClean="0"/>
              <a:t>size</a:t>
            </a:r>
            <a:r>
              <a:rPr lang="zh-CN" altLang="en-US" dirty="0" smtClean="0"/>
              <a:t>记录，在快消品类目提供周期性提醒和推荐等）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358732" y="0"/>
            <a:ext cx="11950700" cy="1219200"/>
          </a:xfrm>
        </p:spPr>
        <p:txBody>
          <a:bodyPr/>
          <a:lstStyle/>
          <a:p>
            <a:pPr eaLnBrk="1" hangingPunct="1"/>
            <a:r>
              <a:rPr lang="zh-CN" altLang="en-US" sz="3200" dirty="0" smtClean="0"/>
              <a:t>增加搜索流量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 smtClean="0"/>
              <a:t> </a:t>
            </a:r>
            <a:r>
              <a:rPr lang="en-US" altLang="zh-CN" sz="3200" dirty="0" smtClean="0"/>
              <a:t> ——</a:t>
            </a:r>
            <a:r>
              <a:rPr lang="zh-CN" altLang="en-US" sz="2800" dirty="0" smtClean="0"/>
              <a:t>积极参与对外投放和</a:t>
            </a:r>
            <a:r>
              <a:rPr lang="en-US" altLang="zh-CN" sz="2800" dirty="0" smtClean="0"/>
              <a:t>landing</a:t>
            </a:r>
            <a:r>
              <a:rPr lang="zh-CN" altLang="en-US" sz="2800" dirty="0" smtClean="0"/>
              <a:t>页的建设</a:t>
            </a:r>
            <a:endParaRPr lang="zh-CN" altLang="en-US" sz="2800" dirty="0" smtClean="0"/>
          </a:p>
        </p:txBody>
      </p:sp>
      <p:sp>
        <p:nvSpPr>
          <p:cNvPr id="6" name="内容占位符 6"/>
          <p:cNvSpPr txBox="1">
            <a:spLocks/>
          </p:cNvSpPr>
          <p:nvPr/>
        </p:nvSpPr>
        <p:spPr bwMode="auto">
          <a:xfrm>
            <a:off x="419100" y="1536700"/>
            <a:ext cx="11941175" cy="72285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0800" tIns="50800" rIns="50800" bIns="50800"/>
          <a:lstStyle/>
          <a:p>
            <a:pPr marL="342900" indent="-342900" algn="l">
              <a:spcBef>
                <a:spcPts val="2400"/>
              </a:spcBef>
              <a:defRPr/>
            </a:pPr>
            <a:endParaRPr lang="en-US" altLang="zh-CN" sz="2400" kern="0" dirty="0" smtClean="0">
              <a:solidFill>
                <a:schemeClr val="tx1"/>
              </a:solidFill>
              <a:latin typeface="+mn-lt"/>
              <a:ea typeface="+mn-ea"/>
              <a:cs typeface="+mn-cs"/>
              <a:sym typeface="Microsoft YaHei" charset="-122"/>
            </a:endParaRPr>
          </a:p>
        </p:txBody>
      </p:sp>
      <p:sp>
        <p:nvSpPr>
          <p:cNvPr id="4" name="内容占位符 5"/>
          <p:cNvSpPr>
            <a:spLocks noGrp="1"/>
          </p:cNvSpPr>
          <p:nvPr>
            <p:ph idx="1"/>
          </p:nvPr>
        </p:nvSpPr>
        <p:spPr>
          <a:xfrm>
            <a:off x="419100" y="1536700"/>
            <a:ext cx="11950700" cy="5268926"/>
          </a:xfrm>
        </p:spPr>
        <p:txBody>
          <a:bodyPr/>
          <a:lstStyle/>
          <a:p>
            <a:r>
              <a:rPr lang="zh-CN" altLang="en-US" dirty="0" smtClean="0"/>
              <a:t>购物需求的长尾性，让搜索只有在流量和商品数达到一定量级才变的有价值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不同入口，设计不同的</a:t>
            </a:r>
            <a:r>
              <a:rPr lang="en-US" altLang="zh-CN" dirty="0" smtClean="0"/>
              <a:t>landing </a:t>
            </a:r>
            <a:r>
              <a:rPr lang="zh-CN" altLang="en-US" dirty="0" smtClean="0"/>
              <a:t>页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不同类型用户，设计不同的</a:t>
            </a:r>
            <a:r>
              <a:rPr lang="en-US" altLang="zh-CN" dirty="0" smtClean="0"/>
              <a:t>landing </a:t>
            </a:r>
            <a:r>
              <a:rPr lang="zh-CN" altLang="en-US" dirty="0" smtClean="0"/>
              <a:t>页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4616" y="3448040"/>
            <a:ext cx="9572692" cy="5586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							</a:t>
            </a:r>
            <a:r>
              <a:rPr lang="en-US" altLang="zh-CN" sz="6000" dirty="0" smtClean="0"/>
              <a:t>Q4</a:t>
            </a:r>
            <a:endParaRPr lang="zh-CN" altLang="en-US" sz="6000" dirty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419100" y="19016"/>
            <a:ext cx="11950700" cy="1219200"/>
          </a:xfrm>
        </p:spPr>
        <p:txBody>
          <a:bodyPr/>
          <a:lstStyle/>
          <a:p>
            <a:pPr eaLnBrk="1" hangingPunct="1"/>
            <a:r>
              <a:rPr lang="zh-CN" altLang="en-US" sz="3200" dirty="0" smtClean="0"/>
              <a:t>增加搜索的商业价值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 smtClean="0"/>
              <a:t> </a:t>
            </a:r>
            <a:r>
              <a:rPr lang="en-US" altLang="zh-CN" sz="3200" dirty="0" smtClean="0"/>
              <a:t> ——</a:t>
            </a:r>
            <a:r>
              <a:rPr lang="zh-CN" altLang="en-US" sz="2800" dirty="0" smtClean="0"/>
              <a:t>增加搜索结果相关付费广告</a:t>
            </a:r>
            <a:endParaRPr lang="zh-CN" altLang="en-US" sz="2800" dirty="0" smtClean="0"/>
          </a:p>
        </p:txBody>
      </p:sp>
      <p:sp>
        <p:nvSpPr>
          <p:cNvPr id="6" name="内容占位符 6"/>
          <p:cNvSpPr txBox="1">
            <a:spLocks/>
          </p:cNvSpPr>
          <p:nvPr/>
        </p:nvSpPr>
        <p:spPr bwMode="auto">
          <a:xfrm>
            <a:off x="419100" y="1536700"/>
            <a:ext cx="11941175" cy="72285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0800" tIns="50800" rIns="50800" bIns="50800"/>
          <a:lstStyle/>
          <a:p>
            <a:pPr marL="342900" indent="-342900" algn="l">
              <a:spcBef>
                <a:spcPts val="2400"/>
              </a:spcBef>
              <a:defRPr/>
            </a:pPr>
            <a:endParaRPr lang="en-US" altLang="zh-CN" sz="2400" kern="0" dirty="0" smtClean="0">
              <a:solidFill>
                <a:schemeClr val="tx1"/>
              </a:solidFill>
              <a:latin typeface="+mn-lt"/>
              <a:ea typeface="+mn-ea"/>
              <a:cs typeface="+mn-cs"/>
              <a:sym typeface="Microsoft YaHei" charset="-122"/>
            </a:endParaRPr>
          </a:p>
        </p:txBody>
      </p:sp>
      <p:sp>
        <p:nvSpPr>
          <p:cNvPr id="4" name="内容占位符 5"/>
          <p:cNvSpPr>
            <a:spLocks noGrp="1"/>
          </p:cNvSpPr>
          <p:nvPr>
            <p:ph idx="1"/>
          </p:nvPr>
        </p:nvSpPr>
        <p:spPr>
          <a:xfrm>
            <a:off x="419100" y="1536700"/>
            <a:ext cx="11950700" cy="756920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zh-CN" altLang="en-US" dirty="0" smtClean="0"/>
              <a:t>搜索竞价排名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相关品牌</a:t>
            </a:r>
            <a:r>
              <a:rPr lang="zh-CN" altLang="en-US" dirty="0" smtClean="0"/>
              <a:t>店推广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广告联盟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430170" y="0"/>
            <a:ext cx="11950700" cy="1219200"/>
          </a:xfrm>
        </p:spPr>
        <p:txBody>
          <a:bodyPr/>
          <a:lstStyle/>
          <a:p>
            <a:pPr eaLnBrk="1" hangingPunct="1"/>
            <a:r>
              <a:rPr lang="zh-CN" altLang="en-US" sz="3200" dirty="0" smtClean="0"/>
              <a:t>精细</a:t>
            </a:r>
            <a:r>
              <a:rPr lang="zh-CN" altLang="en-US" sz="3200" dirty="0" smtClean="0"/>
              <a:t>研磨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 smtClean="0"/>
              <a:t> </a:t>
            </a:r>
            <a:r>
              <a:rPr lang="en-US" altLang="zh-CN" sz="3200" dirty="0" smtClean="0"/>
              <a:t> ——</a:t>
            </a:r>
            <a:r>
              <a:rPr lang="zh-CN" altLang="en-US" sz="2800" dirty="0" smtClean="0"/>
              <a:t>之前开发的功能和特性做深做透</a:t>
            </a:r>
            <a:endParaRPr lang="zh-CN" altLang="en-US" sz="2800" dirty="0" smtClean="0"/>
          </a:p>
        </p:txBody>
      </p:sp>
      <p:sp>
        <p:nvSpPr>
          <p:cNvPr id="6" name="内容占位符 6"/>
          <p:cNvSpPr txBox="1">
            <a:spLocks/>
          </p:cNvSpPr>
          <p:nvPr/>
        </p:nvSpPr>
        <p:spPr bwMode="auto">
          <a:xfrm>
            <a:off x="419100" y="1536700"/>
            <a:ext cx="11941175" cy="72285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0800" tIns="50800" rIns="50800" bIns="50800"/>
          <a:lstStyle/>
          <a:p>
            <a:pPr marL="342900" indent="-342900" algn="l">
              <a:spcBef>
                <a:spcPts val="2400"/>
              </a:spcBef>
              <a:defRPr/>
            </a:pPr>
            <a:endParaRPr lang="en-US" altLang="zh-CN" sz="2400" kern="0" dirty="0" smtClean="0">
              <a:solidFill>
                <a:schemeClr val="tx1"/>
              </a:solidFill>
              <a:latin typeface="+mn-lt"/>
              <a:ea typeface="+mn-ea"/>
              <a:cs typeface="+mn-cs"/>
              <a:sym typeface="Microsoft YaHei" charset="-122"/>
            </a:endParaRPr>
          </a:p>
        </p:txBody>
      </p:sp>
      <p:sp>
        <p:nvSpPr>
          <p:cNvPr id="4" name="内容占位符 5"/>
          <p:cNvSpPr>
            <a:spLocks noGrp="1"/>
          </p:cNvSpPr>
          <p:nvPr>
            <p:ph idx="1"/>
          </p:nvPr>
        </p:nvSpPr>
        <p:spPr>
          <a:xfrm>
            <a:off x="419100" y="1536700"/>
            <a:ext cx="11950700" cy="7569200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数据统计的实时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机器学习能力的加强，更灵敏的反应趋势和热点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页面曝光流量分配的精确预测</a:t>
            </a:r>
            <a:endParaRPr lang="en-US" altLang="zh-CN" dirty="0" smtClean="0"/>
          </a:p>
          <a:p>
            <a:r>
              <a:rPr lang="en-US" altLang="zh-CN" dirty="0" smtClean="0"/>
              <a:t>4.Anti-spam</a:t>
            </a:r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无处不在的推荐</a:t>
            </a:r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430170" y="0"/>
            <a:ext cx="11950700" cy="1219200"/>
          </a:xfrm>
        </p:spPr>
        <p:txBody>
          <a:bodyPr/>
          <a:lstStyle/>
          <a:p>
            <a:pPr eaLnBrk="1" hangingPunct="1"/>
            <a:r>
              <a:rPr lang="zh-CN" altLang="en-US" sz="3200" dirty="0" smtClean="0"/>
              <a:t>拓展新的用户群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 smtClean="0"/>
              <a:t>  ——</a:t>
            </a:r>
            <a:r>
              <a:rPr lang="zh-CN" altLang="en-US" sz="2800" dirty="0" smtClean="0"/>
              <a:t>开发手机客户端搜索</a:t>
            </a:r>
            <a:endParaRPr lang="zh-CN" altLang="en-US" sz="2800" dirty="0" smtClean="0"/>
          </a:p>
        </p:txBody>
      </p:sp>
      <p:sp>
        <p:nvSpPr>
          <p:cNvPr id="6" name="内容占位符 6"/>
          <p:cNvSpPr txBox="1">
            <a:spLocks/>
          </p:cNvSpPr>
          <p:nvPr/>
        </p:nvSpPr>
        <p:spPr bwMode="auto">
          <a:xfrm>
            <a:off x="419100" y="1536700"/>
            <a:ext cx="11941175" cy="72285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0800" tIns="50800" rIns="50800" bIns="50800"/>
          <a:lstStyle/>
          <a:p>
            <a:pPr marL="342900" indent="-342900" algn="l">
              <a:spcBef>
                <a:spcPts val="2400"/>
              </a:spcBef>
              <a:defRPr/>
            </a:pPr>
            <a:endParaRPr lang="en-US" altLang="zh-CN" sz="2400" kern="0" dirty="0" smtClean="0">
              <a:solidFill>
                <a:schemeClr val="tx1"/>
              </a:solidFill>
              <a:latin typeface="+mn-lt"/>
              <a:ea typeface="+mn-ea"/>
              <a:cs typeface="+mn-cs"/>
              <a:sym typeface="Microsoft YaHei" charset="-122"/>
            </a:endParaRPr>
          </a:p>
        </p:txBody>
      </p:sp>
      <p:sp>
        <p:nvSpPr>
          <p:cNvPr id="4" name="内容占位符 5"/>
          <p:cNvSpPr>
            <a:spLocks noGrp="1"/>
          </p:cNvSpPr>
          <p:nvPr>
            <p:ph idx="1"/>
          </p:nvPr>
        </p:nvSpPr>
        <p:spPr>
          <a:xfrm>
            <a:off x="419100" y="1536700"/>
            <a:ext cx="11950700" cy="7569200"/>
          </a:xfrm>
        </p:spPr>
        <p:txBody>
          <a:bodyPr/>
          <a:lstStyle/>
          <a:p>
            <a:r>
              <a:rPr lang="zh-CN" altLang="en-US" b="1" dirty="0" smtClean="0"/>
              <a:t>打字不方便</a:t>
            </a:r>
            <a:endParaRPr lang="en-US" altLang="zh-CN" b="1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主推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浏览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条形码扫描搜索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语音搜索</a:t>
            </a:r>
            <a:endParaRPr lang="en-US" altLang="zh-CN" dirty="0" smtClean="0"/>
          </a:p>
          <a:p>
            <a:r>
              <a:rPr lang="zh-CN" altLang="en-US" b="1" dirty="0" smtClean="0"/>
              <a:t>屏幕尺寸有限</a:t>
            </a:r>
            <a:endParaRPr lang="en-US" altLang="zh-CN" b="1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主要展示单品</a:t>
            </a:r>
            <a:r>
              <a:rPr lang="en-US" altLang="zh-CN" dirty="0" smtClean="0"/>
              <a:t>+</a:t>
            </a:r>
            <a:r>
              <a:rPr lang="zh-CN" altLang="en-US" dirty="0" smtClean="0"/>
              <a:t>大图</a:t>
            </a:r>
            <a:endParaRPr lang="en-US" altLang="zh-CN" dirty="0" smtClean="0"/>
          </a:p>
          <a:p>
            <a:r>
              <a:rPr lang="zh-CN" altLang="en-US" b="1" dirty="0" smtClean="0"/>
              <a:t>上网时间零碎</a:t>
            </a:r>
            <a:endParaRPr lang="en-US" altLang="zh-CN" b="1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突出抢购、促销活动商品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写在前面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前提：本文只谈理想，不谈现实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假设：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你加入了一家新成立的电商公司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你负责它的搜索引擎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你是经理，有足够的权利和资源</a:t>
            </a:r>
            <a:endParaRPr lang="en-US" altLang="zh-CN" dirty="0" smtClean="0"/>
          </a:p>
          <a:p>
            <a:r>
              <a:rPr lang="en-US" altLang="zh-CN" dirty="0" smtClean="0"/>
              <a:t>	…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给你一年时间，你该如何做？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结束</a:t>
            </a:r>
          </a:p>
        </p:txBody>
      </p:sp>
      <p:sp>
        <p:nvSpPr>
          <p:cNvPr id="16387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eaLnBrk="1" hangingPunct="1"/>
            <a:endParaRPr lang="en-US" altLang="zh-CN" sz="3600" dirty="0" smtClean="0"/>
          </a:p>
          <a:p>
            <a:pPr marL="0" indent="0" algn="ctr" eaLnBrk="1" hangingPunct="1"/>
            <a:endParaRPr lang="en-US" altLang="zh-CN" sz="3600" smtClean="0"/>
          </a:p>
          <a:p>
            <a:pPr marL="0" indent="0" algn="ctr" eaLnBrk="1" hangingPunct="1"/>
            <a:endParaRPr lang="en-US" altLang="zh-CN" sz="3600" smtClean="0"/>
          </a:p>
          <a:p>
            <a:pPr marL="0" indent="0" algn="ctr" eaLnBrk="1" hangingPunct="1"/>
            <a:endParaRPr lang="en-US" altLang="zh-CN" sz="3600" dirty="0" smtClean="0"/>
          </a:p>
          <a:p>
            <a:pPr marL="0" indent="0" algn="ctr" eaLnBrk="1" hangingPunct="1"/>
            <a:r>
              <a:rPr lang="en-US" altLang="zh-CN" sz="3600" dirty="0" smtClean="0"/>
              <a:t>Thank you</a:t>
            </a:r>
            <a:r>
              <a:rPr lang="zh-CN" altLang="en-US" sz="3600" dirty="0" smtClean="0"/>
              <a:t>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							</a:t>
            </a:r>
            <a:r>
              <a:rPr lang="en-US" altLang="zh-CN" sz="6000" dirty="0" smtClean="0"/>
              <a:t>Q1</a:t>
            </a:r>
            <a:endParaRPr lang="zh-CN" altLang="en-US" sz="6000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419100" y="19016"/>
            <a:ext cx="11950700" cy="1219200"/>
          </a:xfrm>
        </p:spPr>
        <p:txBody>
          <a:bodyPr/>
          <a:lstStyle/>
          <a:p>
            <a:pPr eaLnBrk="1" hangingPunct="1"/>
            <a:r>
              <a:rPr lang="zh-CN" altLang="en-US" sz="3200" dirty="0" smtClean="0"/>
              <a:t>明确业务目标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 smtClean="0"/>
              <a:t> </a:t>
            </a:r>
            <a:r>
              <a:rPr lang="en-US" altLang="zh-CN" sz="3200" dirty="0" smtClean="0"/>
              <a:t> ——</a:t>
            </a:r>
            <a:r>
              <a:rPr lang="zh-CN" altLang="en-US" sz="2800" dirty="0" smtClean="0"/>
              <a:t>建立数据</a:t>
            </a:r>
            <a:r>
              <a:rPr lang="zh-CN" altLang="en-US" sz="2800" dirty="0" smtClean="0"/>
              <a:t>统计分析体系</a:t>
            </a:r>
            <a:endParaRPr lang="zh-CN" altLang="en-US" sz="2800" dirty="0" smtClean="0"/>
          </a:p>
        </p:txBody>
      </p:sp>
      <p:sp>
        <p:nvSpPr>
          <p:cNvPr id="5" name="内容占位符 5"/>
          <p:cNvSpPr>
            <a:spLocks noGrp="1"/>
          </p:cNvSpPr>
          <p:nvPr>
            <p:ph idx="1"/>
          </p:nvPr>
        </p:nvSpPr>
        <p:spPr>
          <a:xfrm>
            <a:off x="419100" y="1536700"/>
            <a:ext cx="11950700" cy="7569200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定义搜索关键数据指标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b="1" dirty="0" smtClean="0"/>
              <a:t>流量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 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uv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b="1" dirty="0" smtClean="0"/>
              <a:t>转化率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 </a:t>
            </a:r>
            <a:r>
              <a:rPr lang="en-US" altLang="zh-CN" dirty="0" err="1" smtClean="0"/>
              <a:t>uv</a:t>
            </a:r>
            <a:r>
              <a:rPr lang="zh-CN" altLang="en-US" dirty="0" smtClean="0"/>
              <a:t>到商品转化率，到订单转化率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b="1" dirty="0" smtClean="0"/>
              <a:t>用户主动、非主动行为分析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用户占比，转化率对比分析，外部来源非主动用户到主</a:t>
            </a:r>
            <a:r>
              <a:rPr lang="en-US" altLang="zh-CN" dirty="0" smtClean="0"/>
              <a:t>					</a:t>
            </a:r>
            <a:r>
              <a:rPr lang="zh-CN" altLang="en-US" dirty="0" smtClean="0"/>
              <a:t>动用户的转化比例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流量管理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b="1" dirty="0" smtClean="0"/>
              <a:t>流量来源分析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 入口来源组成，不同入口的转化率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关键词报表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b="1" dirty="0" smtClean="0"/>
              <a:t>keyword</a:t>
            </a:r>
            <a:r>
              <a:rPr lang="zh-CN" altLang="en-US" b="1" dirty="0" smtClean="0"/>
              <a:t>分析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关键词检索次数、命中结果数、详情点击数、下单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页面功能使用率分析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b="1" dirty="0" smtClean="0"/>
              <a:t>功能使用率分析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重要功能的点击数，转化率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b="1" dirty="0" err="1" smtClean="0"/>
              <a:t>ABTest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 - </a:t>
            </a:r>
            <a:r>
              <a:rPr lang="zh-CN" altLang="en-US" dirty="0" smtClean="0"/>
              <a:t>提供数据自动对比功能</a:t>
            </a:r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19100" y="19016"/>
            <a:ext cx="11950700" cy="1219200"/>
          </a:xfrm>
        </p:spPr>
        <p:txBody>
          <a:bodyPr/>
          <a:lstStyle/>
          <a:p>
            <a:pPr eaLnBrk="1" hangingPunct="1"/>
            <a:r>
              <a:rPr lang="zh-CN" altLang="en-US" sz="3200" dirty="0" smtClean="0"/>
              <a:t>解决检索</a:t>
            </a:r>
            <a:r>
              <a:rPr lang="zh-CN" altLang="en-US" sz="3200" dirty="0" smtClean="0"/>
              <a:t>准确性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 smtClean="0"/>
              <a:t>   ——</a:t>
            </a:r>
            <a:r>
              <a:rPr lang="zh-CN" altLang="en-US" sz="2800" dirty="0" smtClean="0"/>
              <a:t>挖掘</a:t>
            </a:r>
            <a:r>
              <a:rPr lang="zh-CN" altLang="en-US" sz="2800" dirty="0" smtClean="0"/>
              <a:t>用户行为数据，机器自动学习</a:t>
            </a:r>
            <a:endParaRPr lang="zh-CN" altLang="en-US" sz="2800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热门类目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不同域权重</a:t>
            </a:r>
            <a:r>
              <a:rPr lang="en-US" altLang="zh-CN" dirty="0" smtClean="0"/>
              <a:t>,</a:t>
            </a:r>
            <a:r>
              <a:rPr lang="zh-CN" altLang="en-US" dirty="0" smtClean="0"/>
              <a:t>标题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属性</a:t>
            </a:r>
            <a:endParaRPr lang="en-US" altLang="zh-CN" dirty="0" smtClean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7426" y="2876536"/>
            <a:ext cx="9439275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358732" y="0"/>
            <a:ext cx="11950700" cy="1219200"/>
          </a:xfrm>
        </p:spPr>
        <p:txBody>
          <a:bodyPr/>
          <a:lstStyle/>
          <a:p>
            <a:pPr eaLnBrk="1" hangingPunct="1"/>
            <a:r>
              <a:rPr lang="zh-CN" altLang="en-US" sz="3200" dirty="0" smtClean="0"/>
              <a:t>解决无</a:t>
            </a:r>
            <a:r>
              <a:rPr lang="zh-CN" altLang="en-US" sz="3200" dirty="0" smtClean="0"/>
              <a:t>结果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 smtClean="0"/>
              <a:t> </a:t>
            </a:r>
            <a:r>
              <a:rPr lang="en-US" altLang="zh-CN" sz="3200" dirty="0" smtClean="0"/>
              <a:t> ——</a:t>
            </a:r>
            <a:r>
              <a:rPr lang="zh-CN" altLang="en-US" sz="2800" dirty="0" smtClean="0"/>
              <a:t>八种武器增加搜索结果的召回率</a:t>
            </a:r>
            <a:endParaRPr lang="zh-CN" altLang="en-US" sz="2800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1.Query rewrite</a:t>
            </a:r>
            <a:r>
              <a:rPr lang="zh-CN" altLang="en-US" dirty="0" smtClean="0"/>
              <a:t>（例如：拍拍搜索机票、酒店）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多字段索引（例如：属性、</a:t>
            </a:r>
            <a:r>
              <a:rPr lang="en-US" altLang="zh-CN" dirty="0" smtClean="0"/>
              <a:t>tag…)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同义词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细粒度切词（例如：单字索引）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弱词位置相关（例如：“</a:t>
            </a:r>
            <a:r>
              <a:rPr lang="zh-CN" altLang="en-US" u="sng" dirty="0" smtClean="0"/>
              <a:t>新款 夏装</a:t>
            </a:r>
            <a:r>
              <a:rPr lang="zh-CN" altLang="en-US" dirty="0" smtClean="0"/>
              <a:t>” </a:t>
            </a:r>
            <a:r>
              <a:rPr lang="en-US" altLang="zh-CN" dirty="0" smtClean="0"/>
              <a:t>= </a:t>
            </a:r>
            <a:r>
              <a:rPr lang="zh-CN" altLang="en-US" dirty="0" smtClean="0"/>
              <a:t>“</a:t>
            </a:r>
            <a:r>
              <a:rPr lang="zh-CN" altLang="en-US" u="sng" dirty="0" smtClean="0"/>
              <a:t>夏装</a:t>
            </a:r>
            <a:r>
              <a:rPr lang="en-US" altLang="zh-CN" dirty="0" smtClean="0"/>
              <a:t>2012</a:t>
            </a:r>
            <a:r>
              <a:rPr lang="zh-CN" altLang="en-US" dirty="0" smtClean="0"/>
              <a:t>热卖</a:t>
            </a:r>
            <a:r>
              <a:rPr lang="zh-CN" altLang="en-US" u="sng" dirty="0" smtClean="0"/>
              <a:t>新款”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6.</a:t>
            </a:r>
            <a:r>
              <a:rPr lang="zh-CN" altLang="en-US" dirty="0" smtClean="0"/>
              <a:t>简化长检索串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7.</a:t>
            </a:r>
            <a:r>
              <a:rPr lang="zh-CN" altLang="en-US" dirty="0" smtClean="0">
                <a:solidFill>
                  <a:srgbClr val="FF0000"/>
                </a:solidFill>
              </a:rPr>
              <a:t>发动用户补充商品信息描述（例如：</a:t>
            </a:r>
            <a:r>
              <a:rPr lang="en-US" altLang="zh-CN" dirty="0" smtClean="0">
                <a:solidFill>
                  <a:srgbClr val="FF0000"/>
                </a:solidFill>
              </a:rPr>
              <a:t>seller tag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8.</a:t>
            </a:r>
            <a:r>
              <a:rPr lang="zh-CN" altLang="en-US" dirty="0" smtClean="0"/>
              <a:t>给出替代结果（例如：网购中补充</a:t>
            </a:r>
            <a:r>
              <a:rPr lang="en-US" altLang="zh-CN" dirty="0" err="1" smtClean="0"/>
              <a:t>qq</a:t>
            </a:r>
            <a:r>
              <a:rPr lang="zh-CN" altLang="en-US" dirty="0" smtClean="0"/>
              <a:t>商城）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88284" y="5162552"/>
            <a:ext cx="4505325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419100" y="14262"/>
            <a:ext cx="11950700" cy="1219200"/>
          </a:xfrm>
        </p:spPr>
        <p:txBody>
          <a:bodyPr/>
          <a:lstStyle/>
          <a:p>
            <a:pPr eaLnBrk="1" hangingPunct="1"/>
            <a:r>
              <a:rPr lang="zh-CN" altLang="en-US" sz="3200" dirty="0" smtClean="0"/>
              <a:t>平衡</a:t>
            </a:r>
            <a:r>
              <a:rPr lang="zh-CN" altLang="en-US" sz="3200" dirty="0" smtClean="0"/>
              <a:t>准确性和丰富</a:t>
            </a:r>
            <a:r>
              <a:rPr lang="zh-CN" altLang="en-US" sz="3200" dirty="0" smtClean="0"/>
              <a:t>性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 smtClean="0"/>
              <a:t> </a:t>
            </a:r>
            <a:r>
              <a:rPr lang="en-US" altLang="zh-CN" sz="3200" dirty="0" smtClean="0"/>
              <a:t> ——</a:t>
            </a:r>
            <a:r>
              <a:rPr lang="zh-CN" altLang="en-US" sz="2800" dirty="0" smtClean="0"/>
              <a:t>不同阶段应用不同策略</a:t>
            </a:r>
            <a:endParaRPr lang="zh-CN" altLang="en-US" sz="2800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30170" y="1447776"/>
            <a:ext cx="11950700" cy="7569200"/>
          </a:xfrm>
        </p:spPr>
        <p:txBody>
          <a:bodyPr/>
          <a:lstStyle/>
          <a:p>
            <a:r>
              <a:rPr lang="zh-CN" altLang="en-US" dirty="0" smtClean="0"/>
              <a:t>网站的不同阶段，不同的商业模式，需要有不同的倾斜度</a:t>
            </a:r>
            <a:endParaRPr lang="en-US" altLang="zh-CN" dirty="0" smtClean="0"/>
          </a:p>
          <a:p>
            <a:pPr lvl="1">
              <a:buFont typeface="Arial" pitchFamily="34" charset="0"/>
              <a:buChar char="•"/>
            </a:pPr>
            <a:r>
              <a:rPr lang="zh-CN" altLang="en-US" sz="2000" dirty="0" smtClean="0"/>
              <a:t>在拍拍平台上，主要是解决搜索准确性，标题索引就足够了</a:t>
            </a:r>
            <a:endParaRPr lang="en-US" altLang="zh-CN" sz="2000" dirty="0" smtClean="0"/>
          </a:p>
          <a:p>
            <a:pPr lvl="1">
              <a:buFont typeface="Arial" pitchFamily="34" charset="0"/>
              <a:buChar char="•"/>
            </a:pPr>
            <a:r>
              <a:rPr lang="zh-CN" altLang="en-US" sz="2000" dirty="0" smtClean="0"/>
              <a:t>在网购</a:t>
            </a:r>
            <a:r>
              <a:rPr lang="en-US" altLang="zh-CN" sz="2000" dirty="0" smtClean="0"/>
              <a:t>b2c</a:t>
            </a:r>
            <a:r>
              <a:rPr lang="zh-CN" altLang="en-US" sz="2000" dirty="0" smtClean="0"/>
              <a:t>平台上，主要是解决搜索结果丰富性问题，需要多字段索引</a:t>
            </a:r>
            <a:endParaRPr lang="en-US" altLang="zh-CN" sz="2000" dirty="0" smtClean="0"/>
          </a:p>
        </p:txBody>
      </p:sp>
      <p:sp>
        <p:nvSpPr>
          <p:cNvPr id="4" name="Freeform 2"/>
          <p:cNvSpPr>
            <a:spLocks/>
          </p:cNvSpPr>
          <p:nvPr/>
        </p:nvSpPr>
        <p:spPr bwMode="blackWhite">
          <a:xfrm>
            <a:off x="2073244" y="5867404"/>
            <a:ext cx="7493000" cy="2690813"/>
          </a:xfrm>
          <a:custGeom>
            <a:avLst/>
            <a:gdLst/>
            <a:ahLst/>
            <a:cxnLst>
              <a:cxn ang="0">
                <a:pos x="0" y="624"/>
              </a:cxn>
              <a:cxn ang="0">
                <a:pos x="0" y="560"/>
              </a:cxn>
              <a:cxn ang="0">
                <a:pos x="1440" y="560"/>
              </a:cxn>
              <a:cxn ang="0">
                <a:pos x="1440" y="624"/>
              </a:cxn>
              <a:cxn ang="0">
                <a:pos x="1380" y="624"/>
              </a:cxn>
              <a:cxn ang="0">
                <a:pos x="1312" y="696"/>
              </a:cxn>
              <a:cxn ang="0">
                <a:pos x="1128" y="696"/>
              </a:cxn>
              <a:cxn ang="0">
                <a:pos x="1016" y="752"/>
              </a:cxn>
              <a:cxn ang="0">
                <a:pos x="768" y="752"/>
              </a:cxn>
              <a:cxn ang="0">
                <a:pos x="760" y="800"/>
              </a:cxn>
              <a:cxn ang="0">
                <a:pos x="920" y="1104"/>
              </a:cxn>
              <a:cxn ang="0">
                <a:pos x="2416" y="1104"/>
              </a:cxn>
              <a:cxn ang="0">
                <a:pos x="3952" y="584"/>
              </a:cxn>
              <a:cxn ang="0">
                <a:pos x="3952" y="264"/>
              </a:cxn>
              <a:cxn ang="0">
                <a:pos x="3912" y="184"/>
              </a:cxn>
              <a:cxn ang="0">
                <a:pos x="3704" y="184"/>
              </a:cxn>
              <a:cxn ang="0">
                <a:pos x="3616" y="120"/>
              </a:cxn>
              <a:cxn ang="0">
                <a:pos x="3416" y="120"/>
              </a:cxn>
              <a:cxn ang="0">
                <a:pos x="3336" y="64"/>
              </a:cxn>
              <a:cxn ang="0">
                <a:pos x="3288" y="64"/>
              </a:cxn>
              <a:cxn ang="0">
                <a:pos x="3288" y="0"/>
              </a:cxn>
              <a:cxn ang="0">
                <a:pos x="4720" y="0"/>
              </a:cxn>
              <a:cxn ang="0">
                <a:pos x="4720" y="80"/>
              </a:cxn>
              <a:cxn ang="0">
                <a:pos x="4664" y="80"/>
              </a:cxn>
              <a:cxn ang="0">
                <a:pos x="4576" y="136"/>
              </a:cxn>
              <a:cxn ang="0">
                <a:pos x="4416" y="128"/>
              </a:cxn>
              <a:cxn ang="0">
                <a:pos x="4280" y="184"/>
              </a:cxn>
              <a:cxn ang="0">
                <a:pos x="4048" y="184"/>
              </a:cxn>
              <a:cxn ang="0">
                <a:pos x="4048" y="248"/>
              </a:cxn>
              <a:cxn ang="0">
                <a:pos x="4048" y="648"/>
              </a:cxn>
              <a:cxn ang="0">
                <a:pos x="2552" y="1168"/>
              </a:cxn>
              <a:cxn ang="0">
                <a:pos x="2552" y="1296"/>
              </a:cxn>
              <a:cxn ang="0">
                <a:pos x="2800" y="1296"/>
              </a:cxn>
              <a:cxn ang="0">
                <a:pos x="2880" y="1424"/>
              </a:cxn>
              <a:cxn ang="0">
                <a:pos x="3088" y="1439"/>
              </a:cxn>
              <a:cxn ang="0">
                <a:pos x="3136" y="1551"/>
              </a:cxn>
              <a:cxn ang="0">
                <a:pos x="3216" y="1551"/>
              </a:cxn>
              <a:cxn ang="0">
                <a:pos x="3216" y="1695"/>
              </a:cxn>
              <a:cxn ang="0">
                <a:pos x="1760" y="1695"/>
              </a:cxn>
              <a:cxn ang="0">
                <a:pos x="1760" y="1551"/>
              </a:cxn>
              <a:cxn ang="0">
                <a:pos x="1832" y="1551"/>
              </a:cxn>
              <a:cxn ang="0">
                <a:pos x="1912" y="1431"/>
              </a:cxn>
              <a:cxn ang="0">
                <a:pos x="2112" y="1431"/>
              </a:cxn>
              <a:cxn ang="0">
                <a:pos x="2216" y="1288"/>
              </a:cxn>
              <a:cxn ang="0">
                <a:pos x="2416" y="1288"/>
              </a:cxn>
              <a:cxn ang="0">
                <a:pos x="2416" y="1184"/>
              </a:cxn>
              <a:cxn ang="0">
                <a:pos x="832" y="1184"/>
              </a:cxn>
              <a:cxn ang="0">
                <a:pos x="664" y="824"/>
              </a:cxn>
              <a:cxn ang="0">
                <a:pos x="664" y="752"/>
              </a:cxn>
              <a:cxn ang="0">
                <a:pos x="504" y="752"/>
              </a:cxn>
              <a:cxn ang="0">
                <a:pos x="432" y="752"/>
              </a:cxn>
              <a:cxn ang="0">
                <a:pos x="336" y="688"/>
              </a:cxn>
              <a:cxn ang="0">
                <a:pos x="160" y="688"/>
              </a:cxn>
              <a:cxn ang="0">
                <a:pos x="78" y="654"/>
              </a:cxn>
              <a:cxn ang="0">
                <a:pos x="0" y="624"/>
              </a:cxn>
            </a:cxnLst>
            <a:rect l="0" t="0" r="r" b="b"/>
            <a:pathLst>
              <a:path w="4720" h="1695">
                <a:moveTo>
                  <a:pt x="0" y="624"/>
                </a:moveTo>
                <a:lnTo>
                  <a:pt x="0" y="560"/>
                </a:lnTo>
                <a:lnTo>
                  <a:pt x="1440" y="560"/>
                </a:lnTo>
                <a:lnTo>
                  <a:pt x="1440" y="624"/>
                </a:lnTo>
                <a:lnTo>
                  <a:pt x="1380" y="624"/>
                </a:lnTo>
                <a:lnTo>
                  <a:pt x="1312" y="696"/>
                </a:lnTo>
                <a:lnTo>
                  <a:pt x="1128" y="696"/>
                </a:lnTo>
                <a:lnTo>
                  <a:pt x="1016" y="752"/>
                </a:lnTo>
                <a:lnTo>
                  <a:pt x="768" y="752"/>
                </a:lnTo>
                <a:lnTo>
                  <a:pt x="760" y="800"/>
                </a:lnTo>
                <a:lnTo>
                  <a:pt x="920" y="1104"/>
                </a:lnTo>
                <a:lnTo>
                  <a:pt x="2416" y="1104"/>
                </a:lnTo>
                <a:lnTo>
                  <a:pt x="3952" y="584"/>
                </a:lnTo>
                <a:lnTo>
                  <a:pt x="3952" y="264"/>
                </a:lnTo>
                <a:lnTo>
                  <a:pt x="3912" y="184"/>
                </a:lnTo>
                <a:lnTo>
                  <a:pt x="3704" y="184"/>
                </a:lnTo>
                <a:lnTo>
                  <a:pt x="3616" y="120"/>
                </a:lnTo>
                <a:lnTo>
                  <a:pt x="3416" y="120"/>
                </a:lnTo>
                <a:lnTo>
                  <a:pt x="3336" y="64"/>
                </a:lnTo>
                <a:lnTo>
                  <a:pt x="3288" y="64"/>
                </a:lnTo>
                <a:lnTo>
                  <a:pt x="3288" y="0"/>
                </a:lnTo>
                <a:lnTo>
                  <a:pt x="4720" y="0"/>
                </a:lnTo>
                <a:lnTo>
                  <a:pt x="4720" y="80"/>
                </a:lnTo>
                <a:lnTo>
                  <a:pt x="4664" y="80"/>
                </a:lnTo>
                <a:lnTo>
                  <a:pt x="4576" y="136"/>
                </a:lnTo>
                <a:lnTo>
                  <a:pt x="4416" y="128"/>
                </a:lnTo>
                <a:lnTo>
                  <a:pt x="4280" y="184"/>
                </a:lnTo>
                <a:lnTo>
                  <a:pt x="4048" y="184"/>
                </a:lnTo>
                <a:lnTo>
                  <a:pt x="4048" y="248"/>
                </a:lnTo>
                <a:lnTo>
                  <a:pt x="4048" y="648"/>
                </a:lnTo>
                <a:lnTo>
                  <a:pt x="2552" y="1168"/>
                </a:lnTo>
                <a:lnTo>
                  <a:pt x="2552" y="1296"/>
                </a:lnTo>
                <a:lnTo>
                  <a:pt x="2800" y="1296"/>
                </a:lnTo>
                <a:lnTo>
                  <a:pt x="2880" y="1424"/>
                </a:lnTo>
                <a:lnTo>
                  <a:pt x="3088" y="1439"/>
                </a:lnTo>
                <a:lnTo>
                  <a:pt x="3136" y="1551"/>
                </a:lnTo>
                <a:lnTo>
                  <a:pt x="3216" y="1551"/>
                </a:lnTo>
                <a:lnTo>
                  <a:pt x="3216" y="1695"/>
                </a:lnTo>
                <a:lnTo>
                  <a:pt x="1760" y="1695"/>
                </a:lnTo>
                <a:lnTo>
                  <a:pt x="1760" y="1551"/>
                </a:lnTo>
                <a:lnTo>
                  <a:pt x="1832" y="1551"/>
                </a:lnTo>
                <a:lnTo>
                  <a:pt x="1912" y="1431"/>
                </a:lnTo>
                <a:lnTo>
                  <a:pt x="2112" y="1431"/>
                </a:lnTo>
                <a:lnTo>
                  <a:pt x="2216" y="1288"/>
                </a:lnTo>
                <a:lnTo>
                  <a:pt x="2416" y="1288"/>
                </a:lnTo>
                <a:lnTo>
                  <a:pt x="2416" y="1184"/>
                </a:lnTo>
                <a:lnTo>
                  <a:pt x="832" y="1184"/>
                </a:lnTo>
                <a:lnTo>
                  <a:pt x="664" y="824"/>
                </a:lnTo>
                <a:lnTo>
                  <a:pt x="664" y="752"/>
                </a:lnTo>
                <a:lnTo>
                  <a:pt x="504" y="752"/>
                </a:lnTo>
                <a:lnTo>
                  <a:pt x="432" y="752"/>
                </a:lnTo>
                <a:lnTo>
                  <a:pt x="336" y="688"/>
                </a:lnTo>
                <a:lnTo>
                  <a:pt x="160" y="688"/>
                </a:lnTo>
                <a:lnTo>
                  <a:pt x="78" y="654"/>
                </a:lnTo>
                <a:lnTo>
                  <a:pt x="0" y="624"/>
                </a:lnTo>
                <a:close/>
              </a:path>
            </a:pathLst>
          </a:custGeom>
          <a:gradFill rotWithShape="0">
            <a:gsLst>
              <a:gs pos="0">
                <a:srgbClr val="B2B2B2"/>
              </a:gs>
              <a:gs pos="100000">
                <a:srgbClr val="B2B2B2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9525" cap="flat" cmpd="sng">
            <a:prstDash val="solid"/>
            <a:round/>
            <a:headEnd/>
            <a:tailEnd/>
          </a:ln>
          <a:effectLst/>
          <a:scene3d>
            <a:camera prst="legacyObliqueTopRight"/>
            <a:lightRig rig="legacyFlat2" dir="t"/>
          </a:scene3d>
          <a:sp3d extrusionH="176200" prstMaterial="legacyMatte">
            <a:bevelT w="13500" h="13500" prst="angle"/>
            <a:bevelB w="13500" h="13500" prst="angle"/>
            <a:extrusionClr>
              <a:srgbClr val="B2B2B2"/>
            </a:extrusionClr>
          </a:sp3d>
        </p:spPr>
        <p:txBody>
          <a:bodyPr wrap="none" lIns="0" tIns="0" rIns="0" bIns="0" anchor="ctr">
            <a:flatTx/>
          </a:bodyPr>
          <a:lstStyle/>
          <a:p>
            <a:endParaRPr lang="zh-CN" alt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149444" y="6286504"/>
            <a:ext cx="2057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 anchorCtr="1"/>
          <a:lstStyle/>
          <a:p>
            <a:pPr defTabSz="787400">
              <a:buSzPct val="120000"/>
            </a:pPr>
            <a:r>
              <a:rPr lang="zh-CN" altLang="en-US" dirty="0" smtClean="0">
                <a:ea typeface="宋体" charset="-122"/>
              </a:rPr>
              <a:t>丰富性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451694" y="5448304"/>
            <a:ext cx="2057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 anchorCtr="1"/>
          <a:lstStyle/>
          <a:p>
            <a:pPr algn="ctr" defTabSz="787400" eaLnBrk="0" hangingPunct="0"/>
            <a:r>
              <a:rPr lang="zh-CN" altLang="en-US" dirty="0" smtClean="0">
                <a:ea typeface="宋体" charset="-122"/>
              </a:rPr>
              <a:t>准确性</a:t>
            </a: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							</a:t>
            </a:r>
            <a:r>
              <a:rPr lang="en-US" altLang="zh-CN" sz="6000" dirty="0" smtClean="0"/>
              <a:t>Q2</a:t>
            </a:r>
            <a:endParaRPr lang="zh-CN" altLang="en-US" sz="6000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419100" y="19016"/>
            <a:ext cx="11950700" cy="1219200"/>
          </a:xfrm>
        </p:spPr>
        <p:txBody>
          <a:bodyPr/>
          <a:lstStyle/>
          <a:p>
            <a:pPr eaLnBrk="1" hangingPunct="1"/>
            <a:r>
              <a:rPr lang="zh-CN" altLang="en-US" sz="3200" dirty="0" smtClean="0"/>
              <a:t>人工运营搜索结果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 smtClean="0"/>
              <a:t> </a:t>
            </a:r>
            <a:r>
              <a:rPr lang="en-US" altLang="zh-CN" sz="3200" dirty="0" smtClean="0"/>
              <a:t> ——</a:t>
            </a:r>
            <a:r>
              <a:rPr lang="zh-CN" altLang="en-US" sz="2800" dirty="0" smtClean="0"/>
              <a:t>建立搜索运营平台弥补机器算法的不足</a:t>
            </a:r>
            <a:endParaRPr lang="zh-CN" altLang="en-US" sz="2800" dirty="0" smtClean="0"/>
          </a:p>
        </p:txBody>
      </p:sp>
      <p:sp>
        <p:nvSpPr>
          <p:cNvPr id="5" name="内容占位符 5"/>
          <p:cNvSpPr>
            <a:spLocks noGrp="1"/>
          </p:cNvSpPr>
          <p:nvPr>
            <p:ph idx="1"/>
          </p:nvPr>
        </p:nvSpPr>
        <p:spPr>
          <a:xfrm>
            <a:off x="419100" y="1536700"/>
            <a:ext cx="11950700" cy="7569200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可视化界面操作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机器学习</a:t>
            </a:r>
            <a:r>
              <a:rPr lang="en-US" altLang="zh-CN" dirty="0" smtClean="0"/>
              <a:t>+</a:t>
            </a:r>
            <a:r>
              <a:rPr lang="zh-CN" altLang="en-US" dirty="0" smtClean="0"/>
              <a:t>人工辅助纠正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操作结果实时生效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操作记录可回溯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灵活的权限控制</a:t>
            </a:r>
            <a:endParaRPr lang="zh-CN" alt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6384" y="4948238"/>
            <a:ext cx="7358114" cy="38867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标题与副标题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标题与副标题">
      <a:majorFont>
        <a:latin typeface="Microsoft YaHei"/>
        <a:ea typeface="Microsoft YaHei"/>
        <a:cs typeface=""/>
      </a:majorFont>
      <a:minorFont>
        <a:latin typeface="Microsoft YaHe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标题与副标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标题与项目符号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9830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CAAD"/>
      </a:accent5>
      <a:accent6>
        <a:srgbClr val="2D2D8A"/>
      </a:accent6>
      <a:hlink>
        <a:srgbClr val="009999"/>
      </a:hlink>
      <a:folHlink>
        <a:srgbClr val="99CC00"/>
      </a:folHlink>
    </a:clrScheme>
    <a:fontScheme name="标题与项目符号">
      <a:majorFont>
        <a:latin typeface="Microsoft YaHei"/>
        <a:ea typeface="Microsoft YaHei"/>
        <a:cs typeface=""/>
      </a:majorFont>
      <a:minorFont>
        <a:latin typeface="Microsoft YaHe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标题与项目符号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3681</TotalTime>
  <Pages>0</Pages>
  <Words>565</Words>
  <Characters>0</Characters>
  <Application>Microsoft Office PowerPoint</Application>
  <PresentationFormat>自定义</PresentationFormat>
  <Lines>0</Lines>
  <Paragraphs>138</Paragraphs>
  <Slides>20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2" baseType="lpstr">
      <vt:lpstr>标题与副标题</vt:lpstr>
      <vt:lpstr>标题与项目符号</vt:lpstr>
      <vt:lpstr>如果可以再重来 </vt:lpstr>
      <vt:lpstr>写在前面</vt:lpstr>
      <vt:lpstr>时间线</vt:lpstr>
      <vt:lpstr>明确业务目标   ——建立数据统计分析体系</vt:lpstr>
      <vt:lpstr>解决检索准确性    ——挖掘用户行为数据，机器自动学习</vt:lpstr>
      <vt:lpstr>解决无结果   ——八种武器增加搜索结果的召回率</vt:lpstr>
      <vt:lpstr>平衡准确性和丰富性   ——不同阶段应用不同策略</vt:lpstr>
      <vt:lpstr>时间线</vt:lpstr>
      <vt:lpstr>人工运营搜索结果   ——建立搜索运营平台弥补机器算法的不足</vt:lpstr>
      <vt:lpstr>建设搜索运营团队   ——搜索运营团队的工作职责</vt:lpstr>
      <vt:lpstr>时间线</vt:lpstr>
      <vt:lpstr>扩大搜索的成交占比   ——推荐系统的交易可以为全站带来30%交易额</vt:lpstr>
      <vt:lpstr>建设排序系统   ——平台型和自营型排序模型的区别</vt:lpstr>
      <vt:lpstr>提升用户体验   ——增加易用功能</vt:lpstr>
      <vt:lpstr>增加搜索流量   ——积极参与对外投放和landing页的建设</vt:lpstr>
      <vt:lpstr>时间线</vt:lpstr>
      <vt:lpstr>增加搜索的商业价值   ——增加搜索结果相关付费广告</vt:lpstr>
      <vt:lpstr>精细研磨   ——之前开发的功能和特性做深做透</vt:lpstr>
      <vt:lpstr>拓展新的用户群   ——开发手机客户端搜索</vt:lpstr>
      <vt:lpstr>结束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易迅网站产品 工作汇报</dc:title>
  <dc:creator>nikita</dc:creator>
  <cp:lastModifiedBy>3085-110214</cp:lastModifiedBy>
  <cp:revision>352</cp:revision>
  <dcterms:modified xsi:type="dcterms:W3CDTF">2012-06-19T08:16:02Z</dcterms:modified>
</cp:coreProperties>
</file>