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8" r:id="rId17"/>
    <p:sldId id="277" r:id="rId18"/>
    <p:sldId id="274" r:id="rId19"/>
    <p:sldId id="275" r:id="rId20"/>
    <p:sldId id="276" r:id="rId21"/>
    <p:sldId id="279" r:id="rId22"/>
    <p:sldId id="280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t.qq.com/paipaiteach/" TargetMode="External"/><Relationship Id="rId4" Type="http://schemas.openxmlformats.org/officeDocument/2006/relationships/hyperlink" Target="http://www.paipai.com/college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cid:image002.png@01CAF3A1.FD3B33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3238"/>
            <a:ext cx="38417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979613" y="2349500"/>
            <a:ext cx="7164387" cy="2016125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8" name="Picture 9" descr="http://www.kekeoo.cn/bbs/attachment/22_232_c977677a1de8d9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413" y="2205038"/>
            <a:ext cx="2125662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2357421" y="2601919"/>
            <a:ext cx="6636595" cy="1470025"/>
          </a:xfrm>
          <a:noFill/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821344" y="4357694"/>
            <a:ext cx="5465432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 cstate="print"/>
          <a:srcRect r="5000"/>
          <a:stretch>
            <a:fillRect/>
          </a:stretch>
        </p:blipFill>
        <p:spPr bwMode="auto">
          <a:xfrm>
            <a:off x="2568760" y="1854554"/>
            <a:ext cx="107454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 r="5000"/>
          <a:stretch>
            <a:fillRect/>
          </a:stretch>
        </p:blipFill>
        <p:spPr bwMode="auto">
          <a:xfrm>
            <a:off x="2568760" y="1854554"/>
            <a:ext cx="107454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2012/8/2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   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5D69E0-3E1A-49D1-93E0-C979270058D5}" type="datetimeFigureOut">
              <a:rPr lang="zh-CN" altLang="en-US" smtClean="0"/>
              <a:pPr/>
              <a:t>2012/8/2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1B29CCF-4A51-47E8-B1A9-57F578A418BB}" type="datetimeFigureOut">
              <a:rPr lang="zh-CN" altLang="en-US" smtClean="0"/>
              <a:pPr/>
              <a:t>2012/8/2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748E-0246-423C-9F53-211E3EB34B7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0" y="3141663"/>
            <a:ext cx="9144000" cy="868362"/>
          </a:xfrm>
          <a:prstGeom prst="rect">
            <a:avLst/>
          </a:prstGeom>
          <a:gradFill>
            <a:gsLst>
              <a:gs pos="0">
                <a:srgbClr val="800000"/>
              </a:gs>
              <a:gs pos="80000">
                <a:srgbClr val="CC0000"/>
              </a:gs>
              <a:gs pos="100000">
                <a:srgbClr val="EA0000"/>
              </a:gs>
            </a:gsLst>
          </a:gradFill>
          <a:ln>
            <a:noFill/>
            <a:headEnd type="none" w="med" len="med"/>
            <a:tailEnd type="none" w="med" len="med"/>
          </a:ln>
          <a:effectLst>
            <a:outerShdw blurRad="76200" dist="38100" dir="5400000" algn="t" rotWithShape="0">
              <a:prstClr val="black">
                <a:alpha val="28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3278640" y="3284984"/>
            <a:ext cx="3744913" cy="865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1600" b="1" kern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zh-CN" altLang="en-US" sz="40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谢谢！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322908" y="5733256"/>
            <a:ext cx="4321100" cy="719608"/>
          </a:xfrm>
          <a:prstGeom prst="rect">
            <a:avLst/>
          </a:prstGeom>
        </p:spPr>
        <p:txBody>
          <a:bodyPr/>
          <a:lstStyle>
            <a:lvl1pPr marL="0" indent="0" eaLnBrk="1" hangingPunct="1">
              <a:buNone/>
              <a:defRPr sz="1600">
                <a:latin typeface="微软雅黑" pitchFamily="34" charset="-122"/>
                <a:ea typeface="微软雅黑" pitchFamily="34" charset="-122"/>
              </a:defRPr>
            </a:lvl1pPr>
          </a:lstStyle>
          <a:p>
            <a:pPr eaLnBrk="1" hangingPunct="1"/>
            <a:r>
              <a:rPr lang="zh-CN" altLang="en-US" dirty="0" smtClean="0"/>
              <a:t>出 品 人：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感谢**的支持</a:t>
            </a:r>
            <a:endParaRPr lang="zh-CN" altLang="en-US" dirty="0"/>
          </a:p>
        </p:txBody>
      </p:sp>
      <p:pic>
        <p:nvPicPr>
          <p:cNvPr id="11" name="图片 7" descr="cid:image002.png@01CAF3A1.FD3B330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5486" y="5805264"/>
            <a:ext cx="38417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r="5000"/>
          <a:stretch>
            <a:fillRect/>
          </a:stretch>
        </p:blipFill>
        <p:spPr bwMode="auto">
          <a:xfrm>
            <a:off x="7844246" y="5886580"/>
            <a:ext cx="107454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0" y="3141663"/>
            <a:ext cx="9144000" cy="868362"/>
          </a:xfrm>
          <a:prstGeom prst="rect">
            <a:avLst/>
          </a:prstGeom>
          <a:gradFill>
            <a:gsLst>
              <a:gs pos="0">
                <a:srgbClr val="800000"/>
              </a:gs>
              <a:gs pos="80000">
                <a:srgbClr val="CC0000"/>
              </a:gs>
              <a:gs pos="100000">
                <a:srgbClr val="EA0000"/>
              </a:gs>
            </a:gsLst>
          </a:gradFill>
          <a:ln>
            <a:noFill/>
            <a:headEnd type="none" w="med" len="med"/>
            <a:tailEnd type="none" w="med" len="med"/>
          </a:ln>
          <a:effectLst>
            <a:outerShdw blurRad="76200" dist="38100" dir="5400000" algn="t" rotWithShape="0">
              <a:prstClr val="black">
                <a:alpha val="28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3278640" y="3284984"/>
            <a:ext cx="3744913" cy="865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1600" b="1" kern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zh-CN" altLang="en-US" sz="40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谢谢！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250900" y="5661248"/>
            <a:ext cx="4321100" cy="719608"/>
          </a:xfrm>
          <a:prstGeom prst="rect">
            <a:avLst/>
          </a:prstGeom>
        </p:spPr>
        <p:txBody>
          <a:bodyPr/>
          <a:lstStyle>
            <a:lvl1pPr marL="0" indent="0" eaLnBrk="1" hangingPunct="1">
              <a:buNone/>
              <a:defRPr sz="1600">
                <a:latin typeface="微软雅黑" pitchFamily="34" charset="-122"/>
                <a:ea typeface="微软雅黑" pitchFamily="34" charset="-122"/>
              </a:defRPr>
            </a:lvl1pPr>
          </a:lstStyle>
          <a:p>
            <a:pPr eaLnBrk="1" hangingPunct="1"/>
            <a:r>
              <a:rPr lang="zh-CN" altLang="en-US" dirty="0" smtClean="0"/>
              <a:t>出 品 人：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感谢**的支持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9448" y="1007939"/>
            <a:ext cx="1725104" cy="155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7" descr="cid:image002.png@01CAF3A1.FD3B330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5486" y="5805264"/>
            <a:ext cx="38417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 r="5000"/>
          <a:stretch>
            <a:fillRect/>
          </a:stretch>
        </p:blipFill>
        <p:spPr bwMode="auto">
          <a:xfrm>
            <a:off x="7844246" y="5886580"/>
            <a:ext cx="107454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2028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80463" y="2914464"/>
            <a:ext cx="3383074" cy="1029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9448" y="2650518"/>
            <a:ext cx="1725104" cy="155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76084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843808" y="7029400"/>
            <a:ext cx="3383074" cy="2416291"/>
            <a:chOff x="2843808" y="7029400"/>
            <a:chExt cx="3383074" cy="2416291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7029400"/>
              <a:ext cx="3383074" cy="10290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3951" y="8125476"/>
              <a:ext cx="1462787" cy="1320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1223026" y="9453641"/>
            <a:ext cx="6624638" cy="3662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/>
              <a:t>出品方：拍拍大讲堂  </a:t>
            </a:r>
            <a:endParaRPr lang="en-US" altLang="zh-CN" dirty="0" smtClean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latin typeface="+mn-ea"/>
              </a:rPr>
              <a:t>鸣谢</a:t>
            </a:r>
            <a:endParaRPr lang="en-US" altLang="zh-CN" dirty="0" smtClean="0">
              <a:latin typeface="+mn-ea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/>
              <a:t>**旗舰店</a:t>
            </a:r>
            <a:endParaRPr lang="en-US" altLang="zh-CN" dirty="0" smtClean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/>
              <a:t>提供素材支持</a:t>
            </a:r>
            <a:endParaRPr lang="en-US" altLang="zh-CN" dirty="0" smtClean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/>
              <a:t>欲学习更多课程，请登录拍拍大讲堂：</a:t>
            </a:r>
            <a:r>
              <a:rPr lang="en-US" altLang="zh-CN" dirty="0" smtClean="0">
                <a:hlinkClick r:id="rId4"/>
              </a:rPr>
              <a:t>http://www.paipai.com/college</a:t>
            </a:r>
            <a:endParaRPr lang="en-US" altLang="zh-CN" dirty="0" smtClean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/>
              <a:t>想了解最新教育动态，请收听拍拍大讲堂微博：</a:t>
            </a:r>
            <a:endParaRPr lang="en-US" altLang="zh-CN" dirty="0" smtClean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hlinkClick r:id="rId5"/>
              </a:rPr>
              <a:t>http://t.qq.com/paipaiteach/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37672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   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Ø"/>
              <a:defRPr sz="1800" b="1"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buFont typeface="Wingdings" pitchFamily="2" charset="2"/>
              <a:buChar char="n"/>
              <a:defRPr sz="18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5D69E0-3E1A-49D1-93E0-C979270058D5}" type="datetimeFigureOut">
              <a:rPr lang="zh-CN" altLang="en-US" smtClean="0"/>
              <a:pPr/>
              <a:t>2012/8/2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5D69E0-3E1A-49D1-93E0-C979270058D5}" type="datetimeFigureOut">
              <a:rPr lang="zh-CN" altLang="en-US" smtClean="0"/>
              <a:pPr/>
              <a:t>2012/8/2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   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2012/8/2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   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2012/8/2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   单击此处编辑母版标题样式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2012/8/2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5D69E0-3E1A-49D1-93E0-C979270058D5}" type="datetimeFigureOut">
              <a:rPr lang="zh-CN" altLang="en-US" smtClean="0"/>
              <a:pPr/>
              <a:t>2012/8/2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微软雅黑" pitchFamily="34" charset="-122"/>
                <a:ea typeface="微软雅黑" pitchFamily="34" charset="-122"/>
              </a:defRPr>
            </a:lvl1pPr>
            <a:lvl2pPr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2012/8/2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60350"/>
            <a:ext cx="9144000" cy="8651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9" descr="http://www.kekeoo.cn/bbs/attachment/22_232_c977677a1de8d9a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7866063" y="0"/>
            <a:ext cx="1225550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标题占位符 1"/>
          <p:cNvSpPr>
            <a:spLocks noGrp="1"/>
          </p:cNvSpPr>
          <p:nvPr>
            <p:ph type="title"/>
          </p:nvPr>
        </p:nvSpPr>
        <p:spPr bwMode="auto">
          <a:xfrm>
            <a:off x="0" y="274638"/>
            <a:ext cx="7929563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   单击此处编辑母版标题样式</a:t>
            </a:r>
          </a:p>
        </p:txBody>
      </p:sp>
      <p:sp>
        <p:nvSpPr>
          <p:cNvPr id="102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3" indent="-454025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90000"/>
              <a:buFont typeface="Wingdings" pitchFamily="-65" charset="2"/>
              <a:buChar char=""/>
              <a:defRPr/>
            </a:pP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cs typeface="华文细黑"/>
              </a:rPr>
              <a:t>总体执行策略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cs typeface="华文细黑"/>
            </a:endParaRPr>
          </a:p>
          <a:p>
            <a:pPr marL="0" lvl="3" indent="-454025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90000"/>
              <a:buFont typeface="Wingdings" pitchFamily="-65" charset="2"/>
              <a:buChar char=""/>
              <a:defRPr/>
            </a:pP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cs typeface="华文细黑"/>
              </a:rPr>
              <a:t>具体实现方案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cs typeface="华文细黑"/>
            </a:endParaRPr>
          </a:p>
          <a:p>
            <a:pPr marL="0" lvl="3" indent="-454025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90000"/>
              <a:buFont typeface="Wingdings" pitchFamily="-65" charset="2"/>
              <a:buChar char=""/>
              <a:defRPr/>
            </a:pP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cs typeface="华文细黑"/>
              </a:rPr>
              <a:t>主要工作模块</a:t>
            </a:r>
          </a:p>
          <a:p>
            <a:pPr marL="0" lvl="3" indent="-454025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90000"/>
              <a:buFont typeface="Wingdings" pitchFamily="-65" charset="2"/>
              <a:buChar char=""/>
              <a:defRPr/>
            </a:pP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cs typeface="华文细黑"/>
              </a:rPr>
              <a:t>人员能力要求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cs typeface="华文细黑"/>
            </a:endParaRPr>
          </a:p>
          <a:p>
            <a:pPr marL="0" lvl="3" indent="-454025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90000"/>
              <a:buFont typeface="Wingdings" pitchFamily="-65" charset="2"/>
              <a:buChar char=""/>
              <a:defRPr/>
            </a:pP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cs typeface="华文细黑"/>
              </a:rPr>
              <a:t>后续思路探讨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  <a:cs typeface="华文细黑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4A5D69E0-3E1A-49D1-93E0-C979270058D5}" type="datetimeFigureOut">
              <a:rPr lang="zh-CN" altLang="en-US" smtClean="0"/>
              <a:pPr/>
              <a:t>2012/8/2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 flipH="1">
            <a:off x="317500" y="6715125"/>
            <a:ext cx="8574088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71" r:id="rId16"/>
    <p:sldLayoutId id="2147483769" r:id="rId17"/>
    <p:sldLayoutId id="2147483770" r:id="rId18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搜索的秘密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拍拍</a:t>
            </a:r>
            <a:r>
              <a:rPr lang="en-US" altLang="zh-CN" dirty="0" smtClean="0"/>
              <a:t>/</a:t>
            </a:r>
            <a:r>
              <a:rPr lang="zh-CN" altLang="en-US" dirty="0" smtClean="0"/>
              <a:t>商城搜索排序的相关规则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285729"/>
            <a:ext cx="7772400" cy="785818"/>
          </a:xfrm>
        </p:spPr>
        <p:txBody>
          <a:bodyPr/>
          <a:lstStyle/>
          <a:p>
            <a:r>
              <a:rPr lang="zh-CN" altLang="en-US" sz="2800" dirty="0" smtClean="0"/>
              <a:t>搜索排序的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大原则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	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机会均等、优胜劣汰原则</a:t>
            </a:r>
            <a:endParaRPr lang="zh-CN" altLang="en-US" sz="2000" dirty="0"/>
          </a:p>
        </p:txBody>
      </p:sp>
      <p:sp>
        <p:nvSpPr>
          <p:cNvPr id="97" name="TextBox 96"/>
          <p:cNvSpPr txBox="1"/>
          <p:nvPr/>
        </p:nvSpPr>
        <p:spPr>
          <a:xfrm>
            <a:off x="500034" y="142873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altLang="zh-CN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42910" y="313985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altLang="zh-CN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819333" y="4917056"/>
            <a:ext cx="253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7224" y="5643578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0034" y="1500174"/>
            <a:ext cx="80010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新上传的商品可以得到一个较高的起始分并获得少量曝光，如果不能有效转化，会快速衰减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有曝光的商品，转化率最差的</a:t>
            </a:r>
            <a:r>
              <a:rPr lang="en-US" altLang="zh-CN" dirty="0" smtClean="0"/>
              <a:t>10%</a:t>
            </a:r>
            <a:r>
              <a:rPr lang="zh-CN" altLang="en-US" dirty="0" smtClean="0"/>
              <a:t>商品会被扣分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转化率最高的</a:t>
            </a:r>
            <a:r>
              <a:rPr lang="en-US" altLang="zh-CN" dirty="0" smtClean="0"/>
              <a:t>10%</a:t>
            </a:r>
            <a:r>
              <a:rPr lang="zh-CN" altLang="en-US" dirty="0" smtClean="0"/>
              <a:t>商品会获得加分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卖家打散，在搜索结果足够丰富时，会保证前几页的结果中卖家均匀分布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图片打散，在服装类目，会对相似图片的商品进行打散处理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285729"/>
            <a:ext cx="7772400" cy="785818"/>
          </a:xfrm>
        </p:spPr>
        <p:txBody>
          <a:bodyPr/>
          <a:lstStyle/>
          <a:p>
            <a:r>
              <a:rPr lang="zh-CN" altLang="en-US" sz="2800" dirty="0" smtClean="0"/>
              <a:t>搜索排序的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大原则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	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平台共赢原则</a:t>
            </a:r>
            <a:endParaRPr lang="zh-CN" altLang="en-US" sz="2000" dirty="0"/>
          </a:p>
        </p:txBody>
      </p:sp>
      <p:sp>
        <p:nvSpPr>
          <p:cNvPr id="97" name="TextBox 96"/>
          <p:cNvSpPr txBox="1"/>
          <p:nvPr/>
        </p:nvSpPr>
        <p:spPr>
          <a:xfrm>
            <a:off x="500034" y="142873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altLang="zh-CN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42910" y="313985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altLang="zh-CN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819333" y="4917056"/>
            <a:ext cx="253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7224" y="5643578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0034" y="1357298"/>
            <a:ext cx="735811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这段时间内，平台主要倡导的服务，例如：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</a:t>
            </a:r>
            <a:r>
              <a:rPr lang="zh-CN" altLang="en-US" dirty="0" smtClean="0"/>
              <a:t>运动、化妆品的假一赔三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</a:t>
            </a:r>
            <a:r>
              <a:rPr lang="zh-CN" altLang="en-US" dirty="0" smtClean="0"/>
              <a:t>女装的图片实拍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</a:t>
            </a:r>
            <a:r>
              <a:rPr lang="zh-CN" altLang="en-US" dirty="0" smtClean="0"/>
              <a:t>快速发货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….</a:t>
            </a:r>
          </a:p>
          <a:p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285729"/>
            <a:ext cx="7772400" cy="785818"/>
          </a:xfrm>
        </p:spPr>
        <p:txBody>
          <a:bodyPr/>
          <a:lstStyle/>
          <a:p>
            <a:r>
              <a:rPr lang="zh-CN" altLang="en-US" sz="2800" dirty="0" smtClean="0"/>
              <a:t>搜索排序的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大原则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	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卖家参与原则</a:t>
            </a:r>
            <a:endParaRPr lang="zh-CN" altLang="en-US" sz="2000" dirty="0"/>
          </a:p>
        </p:txBody>
      </p:sp>
      <p:sp>
        <p:nvSpPr>
          <p:cNvPr id="97" name="TextBox 96"/>
          <p:cNvSpPr txBox="1"/>
          <p:nvPr/>
        </p:nvSpPr>
        <p:spPr>
          <a:xfrm>
            <a:off x="500034" y="142873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altLang="zh-CN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42910" y="313985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altLang="zh-CN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819333" y="4917056"/>
            <a:ext cx="253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7224" y="5643578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0034" y="1500174"/>
            <a:ext cx="7358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橱窗推荐位商品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店铺促销位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支持店铺促销活动的商品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285729"/>
            <a:ext cx="7772400" cy="785818"/>
          </a:xfrm>
        </p:spPr>
        <p:txBody>
          <a:bodyPr/>
          <a:lstStyle/>
          <a:p>
            <a:r>
              <a:rPr lang="zh-CN" altLang="en-US" sz="2800" dirty="0" smtClean="0"/>
              <a:t>搜索排序的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大原则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	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作弊处罚从严原则</a:t>
            </a:r>
            <a:endParaRPr lang="zh-CN" altLang="en-US" sz="2000" dirty="0"/>
          </a:p>
        </p:txBody>
      </p:sp>
      <p:sp>
        <p:nvSpPr>
          <p:cNvPr id="97" name="TextBox 96"/>
          <p:cNvSpPr txBox="1"/>
          <p:nvPr/>
        </p:nvSpPr>
        <p:spPr>
          <a:xfrm>
            <a:off x="500034" y="142873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altLang="zh-CN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42910" y="313985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altLang="zh-CN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819333" y="4917056"/>
            <a:ext cx="253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7224" y="5643578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034" y="1428736"/>
            <a:ext cx="735811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作弊行为收益比较低，风险巨大，一旦被判定，会被大幅度降权甚至在搜索结果屏蔽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/>
              <a:t>标题堆砌关键词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/>
              <a:t>虚假销量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/>
              <a:t>恶意ＳＥＯ（如：媲美某品牌，ＰＫ某品牌）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/>
              <a:t>错误填写品牌＼颜色属性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285729"/>
            <a:ext cx="7772400" cy="785818"/>
          </a:xfrm>
        </p:spPr>
        <p:txBody>
          <a:bodyPr/>
          <a:lstStyle/>
          <a:p>
            <a:r>
              <a:rPr lang="zh-CN" altLang="en-US" sz="2800" dirty="0" smtClean="0"/>
              <a:t>目录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500174"/>
            <a:ext cx="6400800" cy="4138626"/>
          </a:xfrm>
        </p:spPr>
        <p:txBody>
          <a:bodyPr/>
          <a:lstStyle/>
          <a:p>
            <a:pPr marL="514350" indent="-51435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chemeClr val="tx1"/>
                </a:solidFill>
              </a:rPr>
              <a:t>了解搜索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marL="514350" indent="-51435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chemeClr val="tx1"/>
                </a:solidFill>
              </a:rPr>
              <a:t>搜索排序的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  <a:cs typeface="Aharoni" pitchFamily="2" charset="-79"/>
              </a:rPr>
              <a:t>5</a:t>
            </a:r>
            <a:r>
              <a:rPr lang="zh-CN" altLang="en-US" sz="2800" dirty="0" smtClean="0">
                <a:solidFill>
                  <a:schemeClr val="tx1"/>
                </a:solidFill>
              </a:rPr>
              <a:t>大原则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marL="514350" indent="-51435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rgbClr val="FF0000"/>
                </a:solidFill>
              </a:rPr>
              <a:t>搜索排序的常见问题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514350" indent="-51435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chemeClr val="tx1"/>
                </a:solidFill>
              </a:rPr>
              <a:t>搜索排序的建议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285729"/>
            <a:ext cx="7772400" cy="785818"/>
          </a:xfrm>
        </p:spPr>
        <p:txBody>
          <a:bodyPr/>
          <a:lstStyle/>
          <a:p>
            <a:r>
              <a:rPr lang="zh-CN" altLang="en-US" sz="2800" dirty="0" smtClean="0"/>
              <a:t>搜索排序的常见问题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	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优化商品标题</a:t>
            </a:r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97" name="TextBox 96"/>
          <p:cNvSpPr txBox="1"/>
          <p:nvPr/>
        </p:nvSpPr>
        <p:spPr>
          <a:xfrm>
            <a:off x="500034" y="142873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altLang="zh-CN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42910" y="313985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altLang="zh-CN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357422" y="4714884"/>
            <a:ext cx="253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7224" y="5643578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0034" y="1432687"/>
            <a:ext cx="73581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</a:t>
            </a:r>
            <a:r>
              <a:rPr lang="zh-CN" altLang="en-US" dirty="0" smtClean="0"/>
              <a:t>：如何优化商品标题？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搜索中能影响用户点击的三个信息：标题、图片、价格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商品标题的主要目标是让用户输入的词能尽量匹配，所以应该把基本信息尽量完整的补全，促销信息可以适当加到图片上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2679" y="3429000"/>
            <a:ext cx="5038147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2679" y="5143512"/>
            <a:ext cx="5038539" cy="1219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358765" y="470274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VS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348" y="38576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好：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4348" y="54292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不好：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285729"/>
            <a:ext cx="7772400" cy="785818"/>
          </a:xfrm>
        </p:spPr>
        <p:txBody>
          <a:bodyPr/>
          <a:lstStyle/>
          <a:p>
            <a:r>
              <a:rPr lang="zh-CN" altLang="en-US" sz="2800" dirty="0" smtClean="0"/>
              <a:t>搜索排序的常见问题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	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优化商品标题</a:t>
            </a:r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97" name="TextBox 96"/>
          <p:cNvSpPr txBox="1"/>
          <p:nvPr/>
        </p:nvSpPr>
        <p:spPr>
          <a:xfrm>
            <a:off x="500034" y="142873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altLang="zh-CN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42910" y="313985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altLang="zh-CN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819333" y="4917056"/>
            <a:ext cx="253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7224" y="5643578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0034" y="1432687"/>
            <a:ext cx="7358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</a:t>
            </a:r>
            <a:r>
              <a:rPr lang="zh-CN" altLang="en-US" dirty="0" smtClean="0"/>
              <a:t>：如何优化商品标题？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不必纠结于词先后顺序，比如</a:t>
            </a:r>
            <a:r>
              <a:rPr lang="en-US" altLang="zh-CN" dirty="0" smtClean="0"/>
              <a:t>:</a:t>
            </a:r>
            <a:r>
              <a:rPr lang="zh-CN" altLang="en-US" dirty="0" smtClean="0"/>
              <a:t>“</a:t>
            </a:r>
            <a:r>
              <a:rPr lang="en-US" altLang="zh-CN" dirty="0" smtClean="0"/>
              <a:t>2012</a:t>
            </a:r>
            <a:r>
              <a:rPr lang="zh-CN" altLang="en-US" dirty="0" smtClean="0"/>
              <a:t>新款春装”和“春装</a:t>
            </a:r>
            <a:r>
              <a:rPr lang="en-US" altLang="zh-CN" dirty="0" smtClean="0"/>
              <a:t>2012</a:t>
            </a:r>
            <a:r>
              <a:rPr lang="zh-CN" altLang="en-US" dirty="0" smtClean="0"/>
              <a:t>新款”是等同的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3071810"/>
            <a:ext cx="43053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285729"/>
            <a:ext cx="7772400" cy="785818"/>
          </a:xfrm>
        </p:spPr>
        <p:txBody>
          <a:bodyPr/>
          <a:lstStyle/>
          <a:p>
            <a:r>
              <a:rPr lang="zh-CN" altLang="en-US" sz="2800" dirty="0" smtClean="0"/>
              <a:t>搜索排序的常见问题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	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优化商品图片</a:t>
            </a:r>
            <a:endParaRPr lang="zh-CN" altLang="en-US" sz="2000" dirty="0"/>
          </a:p>
        </p:txBody>
      </p:sp>
      <p:sp>
        <p:nvSpPr>
          <p:cNvPr id="97" name="TextBox 96"/>
          <p:cNvSpPr txBox="1"/>
          <p:nvPr/>
        </p:nvSpPr>
        <p:spPr>
          <a:xfrm>
            <a:off x="500034" y="142873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altLang="zh-CN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42910" y="313985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altLang="zh-CN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819333" y="4917056"/>
            <a:ext cx="253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7224" y="5643578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0034" y="1432687"/>
            <a:ext cx="77867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</a:t>
            </a:r>
            <a:r>
              <a:rPr lang="zh-CN" altLang="en-US" dirty="0" smtClean="0"/>
              <a:t>：如何优化商品主图？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商品图片直接影响了用户点击，点击会直接影响到商品的排名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商品图片要主次分明，少用复杂背景，适当增加促销语，禁止牛皮藓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r>
              <a:rPr lang="zh-CN" altLang="en-US" dirty="0" smtClean="0">
                <a:solidFill>
                  <a:srgbClr val="0000FF"/>
                </a:solidFill>
              </a:rPr>
              <a:t>下面</a:t>
            </a:r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</a:rPr>
              <a:t>张图，谁更能吸引用户点击？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3571876"/>
            <a:ext cx="4745947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3603992"/>
            <a:ext cx="3929058" cy="26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643438" y="471488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VS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285729"/>
            <a:ext cx="7772400" cy="785818"/>
          </a:xfrm>
        </p:spPr>
        <p:txBody>
          <a:bodyPr/>
          <a:lstStyle/>
          <a:p>
            <a:r>
              <a:rPr lang="zh-CN" altLang="en-US" sz="2800" dirty="0" smtClean="0"/>
              <a:t>搜索排序的常见问题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	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经常被问的几个问题</a:t>
            </a:r>
            <a:endParaRPr lang="zh-CN" altLang="en-US" sz="2000" dirty="0"/>
          </a:p>
        </p:txBody>
      </p:sp>
      <p:sp>
        <p:nvSpPr>
          <p:cNvPr id="97" name="TextBox 96"/>
          <p:cNvSpPr txBox="1"/>
          <p:nvPr/>
        </p:nvSpPr>
        <p:spPr>
          <a:xfrm>
            <a:off x="500034" y="142873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altLang="zh-CN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42910" y="313985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altLang="zh-CN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819333" y="4917056"/>
            <a:ext cx="253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7224" y="5643578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8596" y="1428736"/>
            <a:ext cx="80724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</a:t>
            </a:r>
            <a:r>
              <a:rPr lang="zh-CN" altLang="en-US" dirty="0" smtClean="0"/>
              <a:t>：新卖家还有没有机会？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答案是肯定的。新卖家的初始排序分是比较高的，如果老卖家不能保持好的曝光转化率和良好的评价记录，很快就会掉出前三页的位置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Q</a:t>
            </a:r>
            <a:r>
              <a:rPr lang="zh-CN" altLang="en-US" dirty="0" smtClean="0"/>
              <a:t>：会不会有超级大卖家垄断排序前几页的情况？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销量、点击、收藏这些因子我们都是按照周期计算的，一个统计周期结束后会清</a:t>
            </a:r>
            <a:r>
              <a:rPr lang="en-US" altLang="zh-CN" dirty="0" smtClean="0"/>
              <a:t>0</a:t>
            </a:r>
            <a:r>
              <a:rPr lang="zh-CN" altLang="en-US" dirty="0" smtClean="0"/>
              <a:t>重新开始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销量、点击、收藏这些因子达到一定的阀值时，会获得同样的分数，这个阀值是动态的，一般取类目总体的</a:t>
            </a:r>
            <a:r>
              <a:rPr lang="en-US" altLang="zh-CN" dirty="0" smtClean="0"/>
              <a:t>top 10%</a:t>
            </a:r>
            <a:r>
              <a:rPr lang="zh-CN" altLang="en-US" dirty="0" smtClean="0"/>
              <a:t>作为阀值，可以保证不会出现</a:t>
            </a:r>
            <a:r>
              <a:rPr lang="en-US" altLang="zh-CN" dirty="0" smtClean="0"/>
              <a:t>1</a:t>
            </a:r>
            <a:r>
              <a:rPr lang="zh-CN" altLang="en-US" dirty="0" smtClean="0"/>
              <a:t>家独大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Q</a:t>
            </a:r>
            <a:r>
              <a:rPr lang="zh-CN" altLang="en-US" dirty="0" smtClean="0"/>
              <a:t>：参加活动的商品是否有助于提升搜索的排名？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商品的销量会直接影响到搜索的排名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影响是短期的，在一个销量统计周期内有效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总体上来说，我们建议在活动时搭配销售店铺内其它商品，特别是团购、特价类活动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285729"/>
            <a:ext cx="7772400" cy="785818"/>
          </a:xfrm>
        </p:spPr>
        <p:txBody>
          <a:bodyPr/>
          <a:lstStyle/>
          <a:p>
            <a:r>
              <a:rPr lang="zh-CN" altLang="en-US" sz="2800" dirty="0" smtClean="0"/>
              <a:t>搜索排序的常见问题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	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经常被问的几个问题</a:t>
            </a:r>
            <a:endParaRPr lang="zh-CN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00034" y="1500174"/>
            <a:ext cx="807249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</a:t>
            </a:r>
            <a:r>
              <a:rPr lang="zh-CN" altLang="en-US" dirty="0" smtClean="0"/>
              <a:t>：我的商品销量、收藏都比别人好，为什么排名不如他？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这个问题应该是最多人关心的，按照重要度排一下：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点开商品详情对比一下，两个商品是不是发布在同一类目，类目的热度会影响商品的排序，比如别人发布在“长袖</a:t>
            </a:r>
            <a:r>
              <a:rPr lang="en-US" altLang="zh-CN" dirty="0" smtClean="0"/>
              <a:t>T</a:t>
            </a:r>
            <a:r>
              <a:rPr lang="zh-CN" altLang="en-US" dirty="0" smtClean="0"/>
              <a:t>恤”，你发布在“休闲</a:t>
            </a:r>
            <a:r>
              <a:rPr lang="en-US" altLang="zh-CN" dirty="0" smtClean="0"/>
              <a:t>T</a:t>
            </a:r>
            <a:r>
              <a:rPr lang="zh-CN" altLang="en-US" dirty="0" smtClean="0"/>
              <a:t>恤”，虽然是同样的东西，但是长袖</a:t>
            </a:r>
            <a:r>
              <a:rPr lang="en-US" altLang="zh-CN" dirty="0" smtClean="0"/>
              <a:t>T</a:t>
            </a:r>
            <a:r>
              <a:rPr lang="zh-CN" altLang="en-US" dirty="0" smtClean="0"/>
              <a:t>恤比休闲</a:t>
            </a:r>
            <a:r>
              <a:rPr lang="en-US" altLang="zh-CN" dirty="0" smtClean="0"/>
              <a:t>T</a:t>
            </a:r>
            <a:r>
              <a:rPr lang="zh-CN" altLang="en-US" dirty="0" smtClean="0"/>
              <a:t>恤要热门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平台导向因子，是不是所有的服务都加入了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有没有使用“店铺推荐位”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是不是因为曝光转化率较低，被扣分了。这个概率也比较高，常常有人反馈说我的商品第一天在第一页，第二天就到第三页了，主要就是受这个因子的影响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285729"/>
            <a:ext cx="7772400" cy="785818"/>
          </a:xfrm>
        </p:spPr>
        <p:txBody>
          <a:bodyPr/>
          <a:lstStyle/>
          <a:p>
            <a:r>
              <a:rPr lang="zh-CN" altLang="en-US" sz="2800" dirty="0" smtClean="0"/>
              <a:t>目录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500174"/>
            <a:ext cx="6400800" cy="4138626"/>
          </a:xfrm>
        </p:spPr>
        <p:txBody>
          <a:bodyPr/>
          <a:lstStyle/>
          <a:p>
            <a:pPr marL="514350" indent="-51435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rgbClr val="FF0000"/>
                </a:solidFill>
              </a:rPr>
              <a:t>了解搜索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514350" indent="-51435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chemeClr val="tx1"/>
                </a:solidFill>
              </a:rPr>
              <a:t>搜索排序的</a:t>
            </a:r>
            <a:r>
              <a:rPr lang="en-US" altLang="zh-CN" sz="2800" dirty="0" smtClean="0">
                <a:solidFill>
                  <a:schemeClr val="tx1"/>
                </a:solidFill>
              </a:rPr>
              <a:t>5</a:t>
            </a:r>
            <a:r>
              <a:rPr lang="zh-CN" altLang="en-US" sz="2800" dirty="0" smtClean="0">
                <a:solidFill>
                  <a:schemeClr val="tx1"/>
                </a:solidFill>
              </a:rPr>
              <a:t>大原则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marL="514350" indent="-51435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chemeClr val="tx1"/>
                </a:solidFill>
              </a:rPr>
              <a:t>搜索排序的常见问题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marL="514350" indent="-51435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chemeClr val="tx1"/>
                </a:solidFill>
              </a:rPr>
              <a:t>搜索排序的建议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285729"/>
            <a:ext cx="7772400" cy="785818"/>
          </a:xfrm>
        </p:spPr>
        <p:txBody>
          <a:bodyPr/>
          <a:lstStyle/>
          <a:p>
            <a:r>
              <a:rPr lang="zh-CN" altLang="en-US" sz="2800" dirty="0" smtClean="0"/>
              <a:t>目录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500174"/>
            <a:ext cx="6400800" cy="4138626"/>
          </a:xfrm>
        </p:spPr>
        <p:txBody>
          <a:bodyPr/>
          <a:lstStyle/>
          <a:p>
            <a:pPr marL="514350" indent="-51435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chemeClr val="tx1"/>
                </a:solidFill>
              </a:rPr>
              <a:t>了解搜索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marL="514350" indent="-51435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chemeClr val="tx1"/>
                </a:solidFill>
              </a:rPr>
              <a:t>搜索排序的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  <a:cs typeface="Aharoni" pitchFamily="2" charset="-79"/>
              </a:rPr>
              <a:t>5</a:t>
            </a:r>
            <a:r>
              <a:rPr lang="zh-CN" altLang="en-US" sz="2800" dirty="0" smtClean="0">
                <a:solidFill>
                  <a:schemeClr val="tx1"/>
                </a:solidFill>
              </a:rPr>
              <a:t>大原则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marL="514350" indent="-51435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chemeClr val="tx1"/>
                </a:solidFill>
              </a:rPr>
              <a:t>搜索排序的常见问题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marL="514350" indent="-51435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rgbClr val="FF0000"/>
                </a:solidFill>
              </a:rPr>
              <a:t>搜索排序的建议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285729"/>
            <a:ext cx="7772400" cy="785818"/>
          </a:xfrm>
        </p:spPr>
        <p:txBody>
          <a:bodyPr/>
          <a:lstStyle/>
          <a:p>
            <a:r>
              <a:rPr lang="zh-CN" altLang="en-US" sz="2800" dirty="0" smtClean="0"/>
              <a:t>搜索排序的建议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	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获得更多的搜索流量</a:t>
            </a:r>
            <a:endParaRPr lang="zh-CN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00034" y="1500174"/>
            <a:ext cx="80724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</a:rPr>
              <a:t>关注平台的类目属性调整，并发布商品到正确的类目下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</a:rPr>
              <a:t>完整、正确的填写商品标题和属性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使用好橱窗推荐位，定期更换商品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平台鼓励的服务尽量加入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保持较快的发货速度和客服接通时间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对店铺中的爆款商品增加搭配购买，以单品带动整店的流量转化率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不要违规炒作销量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285729"/>
            <a:ext cx="7772400" cy="785818"/>
          </a:xfrm>
        </p:spPr>
        <p:txBody>
          <a:bodyPr/>
          <a:lstStyle/>
          <a:p>
            <a:r>
              <a:rPr lang="zh-CN" altLang="en-US" sz="2000" dirty="0" smtClean="0"/>
              <a:t>结束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357290" y="3000372"/>
            <a:ext cx="6143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祝大家生意兴隆！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285729"/>
            <a:ext cx="7772400" cy="785818"/>
          </a:xfrm>
        </p:spPr>
        <p:txBody>
          <a:bodyPr/>
          <a:lstStyle/>
          <a:p>
            <a:r>
              <a:rPr lang="zh-CN" altLang="en-US" sz="2400" dirty="0" smtClean="0"/>
              <a:t>了解搜索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	</a:t>
            </a:r>
            <a:r>
              <a:rPr lang="en-US" altLang="zh-CN" sz="2000" dirty="0" smtClean="0"/>
              <a:t>—— </a:t>
            </a:r>
            <a:r>
              <a:rPr lang="zh-CN" altLang="en-US" sz="2000" dirty="0" smtClean="0"/>
              <a:t>搜索是免费流量分配中最重要的一环</a:t>
            </a:r>
            <a:endParaRPr lang="zh-CN" altLang="en-US" sz="2000" dirty="0"/>
          </a:p>
        </p:txBody>
      </p:sp>
      <p:grpSp>
        <p:nvGrpSpPr>
          <p:cNvPr id="4" name="组合 3"/>
          <p:cNvGrpSpPr/>
          <p:nvPr/>
        </p:nvGrpSpPr>
        <p:grpSpPr>
          <a:xfrm>
            <a:off x="214282" y="928670"/>
            <a:ext cx="8143932" cy="6386481"/>
            <a:chOff x="1500166" y="0"/>
            <a:chExt cx="8282631" cy="7029399"/>
          </a:xfrm>
        </p:grpSpPr>
        <p:sp>
          <p:nvSpPr>
            <p:cNvPr id="5" name="下箭头 4"/>
            <p:cNvSpPr/>
            <p:nvPr/>
          </p:nvSpPr>
          <p:spPr>
            <a:xfrm>
              <a:off x="4588605" y="360039"/>
              <a:ext cx="2105753" cy="666936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658797" y="5544615"/>
              <a:ext cx="1895178" cy="1008112"/>
            </a:xfrm>
            <a:prstGeom prst="roundRect">
              <a:avLst/>
            </a:prstGeom>
            <a:solidFill>
              <a:srgbClr val="E46C0A">
                <a:alpha val="14902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加号 6"/>
            <p:cNvSpPr/>
            <p:nvPr/>
          </p:nvSpPr>
          <p:spPr>
            <a:xfrm rot="5400000">
              <a:off x="3661262" y="-2161096"/>
              <a:ext cx="3960439" cy="8282631"/>
            </a:xfrm>
            <a:prstGeom prst="mathPlus">
              <a:avLst>
                <a:gd name="adj1" fmla="val 40668"/>
              </a:avLst>
            </a:prstGeom>
            <a:solidFill>
              <a:srgbClr val="FFFF00">
                <a:alpha val="30980"/>
              </a:srgbClr>
            </a:solidFill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标题 32"/>
            <p:cNvSpPr txBox="1">
              <a:spLocks/>
            </p:cNvSpPr>
            <p:nvPr/>
          </p:nvSpPr>
          <p:spPr>
            <a:xfrm>
              <a:off x="7466468" y="360039"/>
              <a:ext cx="1965370" cy="21602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0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(Exit)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grpSp>
          <p:nvGrpSpPr>
            <p:cNvPr id="9" name="组合 36"/>
            <p:cNvGrpSpPr/>
            <p:nvPr/>
          </p:nvGrpSpPr>
          <p:grpSpPr>
            <a:xfrm>
              <a:off x="4623701" y="576063"/>
              <a:ext cx="2000466" cy="576064"/>
              <a:chOff x="2915816" y="404664"/>
              <a:chExt cx="2052228" cy="576064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3203848" y="404664"/>
                <a:ext cx="1512168" cy="5760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首页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4" name="等腰三角形 93"/>
              <p:cNvSpPr/>
              <p:nvPr/>
            </p:nvSpPr>
            <p:spPr>
              <a:xfrm rot="5400000">
                <a:off x="2915816" y="602686"/>
                <a:ext cx="180020" cy="180020"/>
              </a:xfrm>
              <a:prstGeom prst="triangl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等腰三角形 94"/>
              <p:cNvSpPr/>
              <p:nvPr/>
            </p:nvSpPr>
            <p:spPr>
              <a:xfrm rot="5400000">
                <a:off x="4788024" y="602686"/>
                <a:ext cx="180020" cy="180020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134"/>
            <p:cNvGrpSpPr/>
            <p:nvPr/>
          </p:nvGrpSpPr>
          <p:grpSpPr>
            <a:xfrm>
              <a:off x="4623699" y="1699388"/>
              <a:ext cx="2000466" cy="576064"/>
              <a:chOff x="4247964" y="1527989"/>
              <a:chExt cx="2052228" cy="576064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4535996" y="1527989"/>
                <a:ext cx="1512168" cy="576064"/>
              </a:xfrm>
              <a:prstGeom prst="rect">
                <a:avLst/>
              </a:prstGeom>
              <a:ln w="12700"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搜索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1" name="等腰三角形 90"/>
              <p:cNvSpPr/>
              <p:nvPr/>
            </p:nvSpPr>
            <p:spPr>
              <a:xfrm rot="5400000">
                <a:off x="4247964" y="1728710"/>
                <a:ext cx="180020" cy="180020"/>
              </a:xfrm>
              <a:prstGeom prst="triangle">
                <a:avLst/>
              </a:prstGeom>
              <a:ln>
                <a:noFill/>
              </a:ln>
              <a:effectLst/>
              <a:sp3d prstMaterial="metal">
                <a:bevelT w="88900" h="88900"/>
              </a:sp3d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等腰三角形 91"/>
              <p:cNvSpPr/>
              <p:nvPr/>
            </p:nvSpPr>
            <p:spPr>
              <a:xfrm rot="5400000">
                <a:off x="6120172" y="1728710"/>
                <a:ext cx="180020" cy="180020"/>
              </a:xfrm>
              <a:prstGeom prst="triangle">
                <a:avLst/>
              </a:prstGeom>
              <a:ln>
                <a:noFill/>
              </a:ln>
              <a:effectLst/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39"/>
            <p:cNvGrpSpPr/>
            <p:nvPr/>
          </p:nvGrpSpPr>
          <p:grpSpPr>
            <a:xfrm>
              <a:off x="4623701" y="3816423"/>
              <a:ext cx="2000466" cy="576064"/>
              <a:chOff x="2915816" y="4061324"/>
              <a:chExt cx="2052228" cy="576064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3203848" y="4061324"/>
                <a:ext cx="1512168" cy="5760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购物车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8" name="等腰三角形 87"/>
              <p:cNvSpPr/>
              <p:nvPr/>
            </p:nvSpPr>
            <p:spPr>
              <a:xfrm rot="5400000">
                <a:off x="2915816" y="4260693"/>
                <a:ext cx="180020" cy="180020"/>
              </a:xfrm>
              <a:prstGeom prst="triangl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等腰三角形 88"/>
              <p:cNvSpPr/>
              <p:nvPr/>
            </p:nvSpPr>
            <p:spPr>
              <a:xfrm rot="5400000">
                <a:off x="4788024" y="4260693"/>
                <a:ext cx="180020" cy="180020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38"/>
            <p:cNvGrpSpPr/>
            <p:nvPr/>
          </p:nvGrpSpPr>
          <p:grpSpPr>
            <a:xfrm>
              <a:off x="4623701" y="2822713"/>
              <a:ext cx="2000466" cy="576064"/>
              <a:chOff x="2915816" y="3081339"/>
              <a:chExt cx="2052228" cy="576064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3203848" y="3081339"/>
                <a:ext cx="1512168" cy="5760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商详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5" name="等腰三角形 84"/>
              <p:cNvSpPr/>
              <p:nvPr/>
            </p:nvSpPr>
            <p:spPr>
              <a:xfrm rot="5400000">
                <a:off x="2915816" y="3281384"/>
                <a:ext cx="180020" cy="180020"/>
              </a:xfrm>
              <a:prstGeom prst="triangl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等腰三角形 85"/>
              <p:cNvSpPr/>
              <p:nvPr/>
            </p:nvSpPr>
            <p:spPr>
              <a:xfrm rot="5400000">
                <a:off x="4788024" y="3281384"/>
                <a:ext cx="180020" cy="180020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40"/>
            <p:cNvGrpSpPr/>
            <p:nvPr/>
          </p:nvGrpSpPr>
          <p:grpSpPr>
            <a:xfrm>
              <a:off x="4623701" y="4824535"/>
              <a:ext cx="2000466" cy="576064"/>
              <a:chOff x="2915816" y="5041309"/>
              <a:chExt cx="2052228" cy="576064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3203848" y="5041309"/>
                <a:ext cx="1512168" cy="5760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确认下单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2" name="等腰三角形 81"/>
              <p:cNvSpPr/>
              <p:nvPr/>
            </p:nvSpPr>
            <p:spPr>
              <a:xfrm rot="5400000">
                <a:off x="2915816" y="5240002"/>
                <a:ext cx="180020" cy="180020"/>
              </a:xfrm>
              <a:prstGeom prst="triangl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等腰三角形 82"/>
              <p:cNvSpPr/>
              <p:nvPr/>
            </p:nvSpPr>
            <p:spPr>
              <a:xfrm rot="5400000">
                <a:off x="4788024" y="5240002"/>
                <a:ext cx="180020" cy="180020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41"/>
            <p:cNvGrpSpPr/>
            <p:nvPr/>
          </p:nvGrpSpPr>
          <p:grpSpPr>
            <a:xfrm>
              <a:off x="4623701" y="5781894"/>
              <a:ext cx="2000466" cy="576064"/>
              <a:chOff x="2915816" y="6042543"/>
              <a:chExt cx="2052228" cy="576064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3203848" y="6042543"/>
                <a:ext cx="1512168" cy="5760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交易成功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9" name="等腰三角形 78"/>
              <p:cNvSpPr/>
              <p:nvPr/>
            </p:nvSpPr>
            <p:spPr>
              <a:xfrm rot="5400000">
                <a:off x="2915816" y="6219310"/>
                <a:ext cx="180020" cy="180020"/>
              </a:xfrm>
              <a:prstGeom prst="triangl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等腰三角形 79"/>
              <p:cNvSpPr/>
              <p:nvPr/>
            </p:nvSpPr>
            <p:spPr>
              <a:xfrm rot="5400000">
                <a:off x="4788024" y="6219310"/>
                <a:ext cx="180020" cy="180020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48"/>
            <p:cNvGrpSpPr/>
            <p:nvPr/>
          </p:nvGrpSpPr>
          <p:grpSpPr>
            <a:xfrm>
              <a:off x="3044386" y="360039"/>
              <a:ext cx="982685" cy="792088"/>
              <a:chOff x="899592" y="404664"/>
              <a:chExt cx="1008112" cy="792088"/>
            </a:xfrm>
          </p:grpSpPr>
          <p:sp>
            <p:nvSpPr>
              <p:cNvPr id="74" name="标题 32"/>
              <p:cNvSpPr txBox="1">
                <a:spLocks/>
              </p:cNvSpPr>
              <p:nvPr/>
            </p:nvSpPr>
            <p:spPr>
              <a:xfrm>
                <a:off x="899592" y="404664"/>
                <a:ext cx="1008112" cy="216024"/>
              </a:xfrm>
              <a:prstGeom prst="rect">
                <a:avLst/>
              </a:prstGeom>
            </p:spPr>
            <p:txBody>
              <a:bodyPr anchor="b"/>
              <a:lstStyle/>
              <a:p>
                <a:pPr marL="0" marR="0" lvl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j-cs"/>
                  </a:rPr>
                  <a:t>Entrance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endParaRPr>
              </a:p>
            </p:txBody>
          </p:sp>
          <p:sp>
            <p:nvSpPr>
              <p:cNvPr id="75" name="标题 32"/>
              <p:cNvSpPr txBox="1">
                <a:spLocks/>
              </p:cNvSpPr>
              <p:nvPr/>
            </p:nvSpPr>
            <p:spPr>
              <a:xfrm>
                <a:off x="899592" y="596685"/>
                <a:ext cx="1008112" cy="168019"/>
              </a:xfrm>
              <a:prstGeom prst="rect">
                <a:avLst/>
              </a:prstGeom>
            </p:spPr>
            <p:txBody>
              <a:bodyPr anchor="b"/>
              <a:lstStyle/>
              <a:p>
                <a:pPr marL="0" marR="0" lvl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kern="0" dirty="0" err="1" smtClean="0">
                    <a:latin typeface="微软雅黑" pitchFamily="34" charset="-122"/>
                    <a:ea typeface="微软雅黑" pitchFamily="34" charset="-122"/>
                    <a:cs typeface="+mj-cs"/>
                  </a:rPr>
                  <a:t>QQtips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endParaRPr>
              </a:p>
            </p:txBody>
          </p:sp>
          <p:sp>
            <p:nvSpPr>
              <p:cNvPr id="76" name="标题 32"/>
              <p:cNvSpPr txBox="1">
                <a:spLocks/>
              </p:cNvSpPr>
              <p:nvPr/>
            </p:nvSpPr>
            <p:spPr>
              <a:xfrm>
                <a:off x="899592" y="788706"/>
                <a:ext cx="1008112" cy="192022"/>
              </a:xfrm>
              <a:prstGeom prst="rect">
                <a:avLst/>
              </a:prstGeom>
            </p:spPr>
            <p:txBody>
              <a:bodyPr anchor="b"/>
              <a:lstStyle/>
              <a:p>
                <a:pPr marL="0" marR="0" lvl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j-cs"/>
                  </a:rPr>
                  <a:t>腾讯内推广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endParaRPr>
              </a:p>
            </p:txBody>
          </p:sp>
          <p:sp>
            <p:nvSpPr>
              <p:cNvPr id="77" name="标题 32"/>
              <p:cNvSpPr txBox="1">
                <a:spLocks/>
              </p:cNvSpPr>
              <p:nvPr/>
            </p:nvSpPr>
            <p:spPr>
              <a:xfrm>
                <a:off x="899592" y="980728"/>
                <a:ext cx="1008112" cy="216024"/>
              </a:xfrm>
              <a:prstGeom prst="rect">
                <a:avLst/>
              </a:prstGeom>
            </p:spPr>
            <p:txBody>
              <a:bodyPr anchor="b"/>
              <a:lstStyle/>
              <a:p>
                <a:pPr marL="0" marR="0" lvl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j-cs"/>
                  </a:rPr>
                  <a:t>搜索引擎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endParaRPr>
              </a:p>
            </p:txBody>
          </p:sp>
        </p:grpSp>
        <p:grpSp>
          <p:nvGrpSpPr>
            <p:cNvPr id="16" name="组合 197"/>
            <p:cNvGrpSpPr/>
            <p:nvPr/>
          </p:nvGrpSpPr>
          <p:grpSpPr>
            <a:xfrm>
              <a:off x="3031215" y="1296143"/>
              <a:ext cx="995856" cy="1332128"/>
              <a:chOff x="2614272" y="1124744"/>
              <a:chExt cx="1021624" cy="1332128"/>
            </a:xfrm>
          </p:grpSpPr>
          <p:sp>
            <p:nvSpPr>
              <p:cNvPr id="67" name="标题 32"/>
              <p:cNvSpPr txBox="1">
                <a:spLocks/>
              </p:cNvSpPr>
              <p:nvPr/>
            </p:nvSpPr>
            <p:spPr>
              <a:xfrm>
                <a:off x="2627784" y="1124744"/>
                <a:ext cx="900000" cy="180000"/>
              </a:xfrm>
              <a:prstGeom prst="rect">
                <a:avLst/>
              </a:prstGeom>
            </p:spPr>
            <p:txBody>
              <a:bodyPr anchor="b"/>
              <a:lstStyle/>
              <a:p>
                <a:pPr marL="0" marR="0" lvl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j-cs"/>
                  </a:rPr>
                  <a:t>Entrance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endParaRPr>
              </a:p>
            </p:txBody>
          </p:sp>
          <p:sp>
            <p:nvSpPr>
              <p:cNvPr id="68" name="标题 32"/>
              <p:cNvSpPr txBox="1">
                <a:spLocks/>
              </p:cNvSpPr>
              <p:nvPr/>
            </p:nvSpPr>
            <p:spPr>
              <a:xfrm>
                <a:off x="2627784" y="1318763"/>
                <a:ext cx="900000" cy="180000"/>
              </a:xfrm>
              <a:prstGeom prst="rect">
                <a:avLst/>
              </a:prstGeom>
            </p:spPr>
            <p:txBody>
              <a:bodyPr anchor="b"/>
              <a:lstStyle/>
              <a:p>
                <a:pPr marL="0" marR="0" lvl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kern="0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+mj-cs"/>
                  </a:rPr>
                  <a:t>频道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endParaRPr>
              </a:p>
            </p:txBody>
          </p:sp>
          <p:sp>
            <p:nvSpPr>
              <p:cNvPr id="69" name="标题 32"/>
              <p:cNvSpPr txBox="1">
                <a:spLocks/>
              </p:cNvSpPr>
              <p:nvPr/>
            </p:nvSpPr>
            <p:spPr>
              <a:xfrm>
                <a:off x="2627784" y="1512782"/>
                <a:ext cx="900000" cy="180000"/>
              </a:xfrm>
              <a:prstGeom prst="rect">
                <a:avLst/>
              </a:prstGeom>
            </p:spPr>
            <p:txBody>
              <a:bodyPr anchor="b"/>
              <a:lstStyle/>
              <a:p>
                <a:pPr marL="0" marR="0" lvl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j-cs"/>
                  </a:rPr>
                  <a:t>卖场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endParaRPr>
              </a:p>
            </p:txBody>
          </p:sp>
          <p:sp>
            <p:nvSpPr>
              <p:cNvPr id="70" name="标题 32"/>
              <p:cNvSpPr txBox="1">
                <a:spLocks/>
              </p:cNvSpPr>
              <p:nvPr/>
            </p:nvSpPr>
            <p:spPr>
              <a:xfrm>
                <a:off x="2627784" y="2094836"/>
                <a:ext cx="1008112" cy="168017"/>
              </a:xfrm>
              <a:prstGeom prst="rect">
                <a:avLst/>
              </a:prstGeom>
            </p:spPr>
            <p:txBody>
              <a:bodyPr anchor="b"/>
              <a:lstStyle/>
              <a:p>
                <a:pPr lvl="0"/>
                <a:r>
                  <a:rPr lang="zh-CN" altLang="en-US" sz="1200" kern="0" dirty="0" smtClean="0">
                    <a:latin typeface="微软雅黑" pitchFamily="34" charset="-122"/>
                    <a:ea typeface="微软雅黑" pitchFamily="34" charset="-122"/>
                  </a:rPr>
                  <a:t>腾讯内推广</a:t>
                </a:r>
                <a:r>
                  <a:rPr lang="en-US" altLang="zh-CN" sz="1200" kern="0" dirty="0" smtClean="0">
                    <a:latin typeface="微软雅黑" pitchFamily="34" charset="-122"/>
                    <a:ea typeface="微软雅黑" pitchFamily="34" charset="-122"/>
                  </a:rPr>
                  <a:t> 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endParaRPr>
              </a:p>
            </p:txBody>
          </p:sp>
          <p:sp>
            <p:nvSpPr>
              <p:cNvPr id="71" name="标题 32"/>
              <p:cNvSpPr txBox="1">
                <a:spLocks/>
              </p:cNvSpPr>
              <p:nvPr/>
            </p:nvSpPr>
            <p:spPr>
              <a:xfrm>
                <a:off x="2627784" y="2276872"/>
                <a:ext cx="900000" cy="180000"/>
              </a:xfrm>
              <a:prstGeom prst="rect">
                <a:avLst/>
              </a:prstGeom>
            </p:spPr>
            <p:txBody>
              <a:bodyPr anchor="b"/>
              <a:lstStyle/>
              <a:p>
                <a:pPr marL="0" marR="0" lvl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j-cs"/>
                  </a:rPr>
                  <a:t>搜索引擎</a:t>
                </a:r>
                <a:r>
                  <a:rPr kumimoji="0" lang="zh-CN" altLang="en-US" sz="1200" b="0" i="0" u="none" strike="noStrike" kern="0" cap="none" spc="0" normalizeH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j-cs"/>
                  </a:rPr>
                  <a:t> 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endParaRPr>
              </a:p>
            </p:txBody>
          </p:sp>
          <p:sp>
            <p:nvSpPr>
              <p:cNvPr id="72" name="标题 32"/>
              <p:cNvSpPr txBox="1">
                <a:spLocks/>
              </p:cNvSpPr>
              <p:nvPr/>
            </p:nvSpPr>
            <p:spPr>
              <a:xfrm>
                <a:off x="2627784" y="1900818"/>
                <a:ext cx="900000" cy="180000"/>
              </a:xfrm>
              <a:prstGeom prst="rect">
                <a:avLst/>
              </a:prstGeom>
            </p:spPr>
            <p:txBody>
              <a:bodyPr anchor="b"/>
              <a:lstStyle/>
              <a:p>
                <a:pPr marL="0" marR="0" lvl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kern="0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+mj-cs"/>
                  </a:rPr>
                  <a:t>SNS</a:t>
                </a:r>
                <a:r>
                  <a:rPr lang="zh-CN" altLang="en-US" sz="1200" kern="0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+mj-cs"/>
                  </a:rPr>
                  <a:t>传播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endParaRPr>
              </a:p>
            </p:txBody>
          </p:sp>
          <p:sp>
            <p:nvSpPr>
              <p:cNvPr id="73" name="标题 32"/>
              <p:cNvSpPr txBox="1">
                <a:spLocks/>
              </p:cNvSpPr>
              <p:nvPr/>
            </p:nvSpPr>
            <p:spPr>
              <a:xfrm>
                <a:off x="2614272" y="1706800"/>
                <a:ext cx="900000" cy="180000"/>
              </a:xfrm>
              <a:prstGeom prst="rect">
                <a:avLst/>
              </a:prstGeom>
            </p:spPr>
            <p:txBody>
              <a:bodyPr anchor="b"/>
              <a:lstStyle/>
              <a:p>
                <a:pPr marL="0" marR="0" lvl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kern="0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+mj-cs"/>
                  </a:rPr>
                  <a:t>商详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endParaRPr>
              </a:p>
            </p:txBody>
          </p:sp>
        </p:grpSp>
        <p:grpSp>
          <p:nvGrpSpPr>
            <p:cNvPr id="17" name="组合 57"/>
            <p:cNvGrpSpPr/>
            <p:nvPr/>
          </p:nvGrpSpPr>
          <p:grpSpPr>
            <a:xfrm>
              <a:off x="7466468" y="1584175"/>
              <a:ext cx="1965370" cy="936104"/>
              <a:chOff x="827584" y="404664"/>
              <a:chExt cx="2016224" cy="936104"/>
            </a:xfrm>
          </p:grpSpPr>
          <p:sp>
            <p:nvSpPr>
              <p:cNvPr id="62" name="标题 32"/>
              <p:cNvSpPr txBox="1">
                <a:spLocks/>
              </p:cNvSpPr>
              <p:nvPr/>
            </p:nvSpPr>
            <p:spPr>
              <a:xfrm>
                <a:off x="827584" y="404664"/>
                <a:ext cx="2016224" cy="216024"/>
              </a:xfrm>
              <a:prstGeom prst="rect">
                <a:avLst/>
              </a:prstGeom>
            </p:spPr>
            <p:txBody>
              <a:bodyPr anchor="b"/>
              <a:lstStyle/>
              <a:p>
                <a:pPr marL="0" marR="0" lvl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kern="0" dirty="0" smtClean="0">
                    <a:latin typeface="微软雅黑" pitchFamily="34" charset="-122"/>
                    <a:ea typeface="微软雅黑" pitchFamily="34" charset="-122"/>
                    <a:cs typeface="+mj-cs"/>
                  </a:rPr>
                  <a:t>(</a:t>
                </a:r>
                <a:r>
                  <a:rPr kumimoji="0" lang="en-US" altLang="zh-CN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j-cs"/>
                  </a:rPr>
                  <a:t>Exit)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endParaRPr>
              </a:p>
            </p:txBody>
          </p:sp>
          <p:sp>
            <p:nvSpPr>
              <p:cNvPr id="63" name="标题 32"/>
              <p:cNvSpPr txBox="1">
                <a:spLocks/>
              </p:cNvSpPr>
              <p:nvPr/>
            </p:nvSpPr>
            <p:spPr>
              <a:xfrm>
                <a:off x="827584" y="584684"/>
                <a:ext cx="2016224" cy="216024"/>
              </a:xfrm>
              <a:prstGeom prst="rect">
                <a:avLst/>
              </a:prstGeom>
            </p:spPr>
            <p:txBody>
              <a:bodyPr anchor="b"/>
              <a:lstStyle/>
              <a:p>
                <a:pPr marL="0" marR="0" lvl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kern="0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+mj-cs"/>
                  </a:rPr>
                  <a:t>频道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endParaRPr>
              </a:p>
            </p:txBody>
          </p:sp>
          <p:sp>
            <p:nvSpPr>
              <p:cNvPr id="64" name="标题 32"/>
              <p:cNvSpPr txBox="1">
                <a:spLocks/>
              </p:cNvSpPr>
              <p:nvPr/>
            </p:nvSpPr>
            <p:spPr>
              <a:xfrm>
                <a:off x="827584" y="1124744"/>
                <a:ext cx="2016224" cy="216024"/>
              </a:xfrm>
              <a:prstGeom prst="rect">
                <a:avLst/>
              </a:prstGeom>
            </p:spPr>
            <p:txBody>
              <a:bodyPr anchor="b"/>
              <a:lstStyle/>
              <a:p>
                <a:pPr lvl="0"/>
                <a:r>
                  <a:rPr lang="zh-CN" altLang="en-US" sz="1200" kern="0" dirty="0" smtClean="0">
                    <a:latin typeface="微软雅黑" pitchFamily="34" charset="-122"/>
                    <a:ea typeface="微软雅黑" pitchFamily="34" charset="-122"/>
                  </a:rPr>
                  <a:t>帮助</a:t>
                </a:r>
                <a:r>
                  <a:rPr lang="en-US" altLang="zh-CN" sz="1200" kern="0" dirty="0" smtClean="0">
                    <a:latin typeface="微软雅黑" pitchFamily="34" charset="-122"/>
                    <a:ea typeface="微软雅黑" pitchFamily="34" charset="-122"/>
                  </a:rPr>
                  <a:t>                    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endParaRPr>
              </a:p>
            </p:txBody>
          </p:sp>
          <p:sp>
            <p:nvSpPr>
              <p:cNvPr id="65" name="标题 32"/>
              <p:cNvSpPr txBox="1">
                <a:spLocks/>
              </p:cNvSpPr>
              <p:nvPr/>
            </p:nvSpPr>
            <p:spPr>
              <a:xfrm>
                <a:off x="827584" y="764704"/>
                <a:ext cx="2016224" cy="216024"/>
              </a:xfrm>
              <a:prstGeom prst="rect">
                <a:avLst/>
              </a:prstGeom>
            </p:spPr>
            <p:txBody>
              <a:bodyPr anchor="b"/>
              <a:lstStyle/>
              <a:p>
                <a:pPr marL="0" marR="0" lvl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j-cs"/>
                  </a:rPr>
                  <a:t>首页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endParaRPr>
              </a:p>
            </p:txBody>
          </p:sp>
          <p:sp>
            <p:nvSpPr>
              <p:cNvPr id="66" name="标题 32"/>
              <p:cNvSpPr txBox="1">
                <a:spLocks/>
              </p:cNvSpPr>
              <p:nvPr/>
            </p:nvSpPr>
            <p:spPr>
              <a:xfrm>
                <a:off x="827584" y="944724"/>
                <a:ext cx="2016224" cy="216024"/>
              </a:xfrm>
              <a:prstGeom prst="rect">
                <a:avLst/>
              </a:prstGeom>
            </p:spPr>
            <p:txBody>
              <a:bodyPr anchor="b"/>
              <a:lstStyle/>
              <a:p>
                <a:pPr marL="0" marR="0" lvl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j-cs"/>
                  </a:rPr>
                  <a:t>卖场</a:t>
                </a:r>
                <a:r>
                  <a:rPr kumimoji="0" lang="en-US" altLang="zh-CN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j-cs"/>
                  </a:rPr>
                  <a:t>                       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endParaRPr>
              </a:p>
            </p:txBody>
          </p:sp>
        </p:grpSp>
        <p:grpSp>
          <p:nvGrpSpPr>
            <p:cNvPr id="18" name="组合 64"/>
            <p:cNvGrpSpPr/>
            <p:nvPr/>
          </p:nvGrpSpPr>
          <p:grpSpPr>
            <a:xfrm>
              <a:off x="2974194" y="2880319"/>
              <a:ext cx="1965370" cy="648072"/>
              <a:chOff x="827584" y="548680"/>
              <a:chExt cx="2016224" cy="648072"/>
            </a:xfrm>
          </p:grpSpPr>
          <p:sp>
            <p:nvSpPr>
              <p:cNvPr id="58" name="标题 32"/>
              <p:cNvSpPr txBox="1">
                <a:spLocks/>
              </p:cNvSpPr>
              <p:nvPr/>
            </p:nvSpPr>
            <p:spPr>
              <a:xfrm>
                <a:off x="827584" y="548680"/>
                <a:ext cx="2016224" cy="216024"/>
              </a:xfrm>
              <a:prstGeom prst="rect">
                <a:avLst/>
              </a:prstGeom>
            </p:spPr>
            <p:txBody>
              <a:bodyPr anchor="b"/>
              <a:lstStyle/>
              <a:p>
                <a:pPr marL="0" marR="0" lvl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j-cs"/>
                  </a:rPr>
                  <a:t>Entrance                       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endParaRPr>
              </a:p>
            </p:txBody>
          </p:sp>
          <p:sp>
            <p:nvSpPr>
              <p:cNvPr id="59" name="标题 32"/>
              <p:cNvSpPr txBox="1">
                <a:spLocks/>
              </p:cNvSpPr>
              <p:nvPr/>
            </p:nvSpPr>
            <p:spPr>
              <a:xfrm>
                <a:off x="827584" y="692696"/>
                <a:ext cx="2016224" cy="216024"/>
              </a:xfrm>
              <a:prstGeom prst="rect">
                <a:avLst/>
              </a:prstGeom>
            </p:spPr>
            <p:txBody>
              <a:bodyPr anchor="b"/>
              <a:lstStyle/>
              <a:p>
                <a:pPr marL="0" marR="0" lvl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j-cs"/>
                  </a:rPr>
                  <a:t>搜索推荐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endParaRPr>
              </a:p>
            </p:txBody>
          </p:sp>
          <p:sp>
            <p:nvSpPr>
              <p:cNvPr id="60" name="标题 32"/>
              <p:cNvSpPr txBox="1">
                <a:spLocks/>
              </p:cNvSpPr>
              <p:nvPr/>
            </p:nvSpPr>
            <p:spPr>
              <a:xfrm>
                <a:off x="827584" y="836712"/>
                <a:ext cx="936104" cy="216024"/>
              </a:xfrm>
              <a:prstGeom prst="rect">
                <a:avLst/>
              </a:prstGeom>
            </p:spPr>
            <p:txBody>
              <a:bodyPr anchor="b"/>
              <a:lstStyle/>
              <a:p>
                <a:pPr marL="0" marR="0" lvl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j-cs"/>
                  </a:rPr>
                  <a:t>各类卖场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endParaRPr>
              </a:p>
            </p:txBody>
          </p:sp>
          <p:sp>
            <p:nvSpPr>
              <p:cNvPr id="61" name="标题 32"/>
              <p:cNvSpPr txBox="1">
                <a:spLocks/>
              </p:cNvSpPr>
              <p:nvPr/>
            </p:nvSpPr>
            <p:spPr>
              <a:xfrm>
                <a:off x="827584" y="980728"/>
                <a:ext cx="2016224" cy="216024"/>
              </a:xfrm>
              <a:prstGeom prst="rect">
                <a:avLst/>
              </a:prstGeom>
            </p:spPr>
            <p:txBody>
              <a:bodyPr anchor="b"/>
              <a:lstStyle/>
              <a:p>
                <a:pPr marL="0" marR="0" lvl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kern="0" dirty="0" smtClean="0">
                    <a:latin typeface="微软雅黑" pitchFamily="34" charset="-122"/>
                    <a:ea typeface="微软雅黑" pitchFamily="34" charset="-122"/>
                    <a:cs typeface="+mj-cs"/>
                  </a:rPr>
                  <a:t>未知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endParaRPr>
              </a:p>
            </p:txBody>
          </p:sp>
        </p:grpSp>
        <p:grpSp>
          <p:nvGrpSpPr>
            <p:cNvPr id="19" name="组合 74"/>
            <p:cNvGrpSpPr/>
            <p:nvPr/>
          </p:nvGrpSpPr>
          <p:grpSpPr>
            <a:xfrm>
              <a:off x="7466468" y="2952327"/>
              <a:ext cx="1965370" cy="504056"/>
              <a:chOff x="827584" y="548680"/>
              <a:chExt cx="2016224" cy="504056"/>
            </a:xfrm>
          </p:grpSpPr>
          <p:sp>
            <p:nvSpPr>
              <p:cNvPr id="55" name="标题 32"/>
              <p:cNvSpPr txBox="1">
                <a:spLocks/>
              </p:cNvSpPr>
              <p:nvPr/>
            </p:nvSpPr>
            <p:spPr>
              <a:xfrm>
                <a:off x="827584" y="548680"/>
                <a:ext cx="2016224" cy="216024"/>
              </a:xfrm>
              <a:prstGeom prst="rect">
                <a:avLst/>
              </a:prstGeom>
            </p:spPr>
            <p:txBody>
              <a:bodyPr anchor="b"/>
              <a:lstStyle/>
              <a:p>
                <a:pPr marL="0" marR="0" lvl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kern="0" dirty="0" smtClean="0">
                    <a:latin typeface="微软雅黑" pitchFamily="34" charset="-122"/>
                    <a:ea typeface="微软雅黑" pitchFamily="34" charset="-122"/>
                    <a:cs typeface="+mj-cs"/>
                  </a:rPr>
                  <a:t>(</a:t>
                </a:r>
                <a:r>
                  <a:rPr kumimoji="0" lang="en-US" altLang="zh-CN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j-cs"/>
                  </a:rPr>
                  <a:t>Exit)                               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endParaRPr>
              </a:p>
            </p:txBody>
          </p:sp>
          <p:sp>
            <p:nvSpPr>
              <p:cNvPr id="56" name="标题 32"/>
              <p:cNvSpPr txBox="1">
                <a:spLocks/>
              </p:cNvSpPr>
              <p:nvPr/>
            </p:nvSpPr>
            <p:spPr>
              <a:xfrm>
                <a:off x="827584" y="692696"/>
                <a:ext cx="2016224" cy="216024"/>
              </a:xfrm>
              <a:prstGeom prst="rect">
                <a:avLst/>
              </a:prstGeom>
            </p:spPr>
            <p:txBody>
              <a:bodyPr anchor="b"/>
              <a:lstStyle/>
              <a:p>
                <a:pPr marL="0" marR="0" lvl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kern="0" dirty="0" smtClean="0">
                    <a:latin typeface="微软雅黑" pitchFamily="34" charset="-122"/>
                    <a:ea typeface="微软雅黑" pitchFamily="34" charset="-122"/>
                    <a:cs typeface="+mj-cs"/>
                  </a:rPr>
                  <a:t>?…...</a:t>
                </a:r>
                <a:r>
                  <a:rPr kumimoji="0" lang="en-US" altLang="zh-CN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j-cs"/>
                  </a:rPr>
                  <a:t>                                  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endParaRPr>
              </a:p>
            </p:txBody>
          </p:sp>
          <p:sp>
            <p:nvSpPr>
              <p:cNvPr id="57" name="标题 32"/>
              <p:cNvSpPr txBox="1">
                <a:spLocks/>
              </p:cNvSpPr>
              <p:nvPr/>
            </p:nvSpPr>
            <p:spPr>
              <a:xfrm>
                <a:off x="827584" y="836712"/>
                <a:ext cx="2016224" cy="216024"/>
              </a:xfrm>
              <a:prstGeom prst="rect">
                <a:avLst/>
              </a:prstGeom>
            </p:spPr>
            <p:txBody>
              <a:bodyPr anchor="b"/>
              <a:lstStyle/>
              <a:p>
                <a:pPr marL="0" marR="0" lvl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kern="0" dirty="0" smtClean="0">
                    <a:latin typeface="微软雅黑" pitchFamily="34" charset="-122"/>
                    <a:ea typeface="微软雅黑" pitchFamily="34" charset="-122"/>
                    <a:cs typeface="+mj-cs"/>
                  </a:rPr>
                  <a:t>?……</a:t>
                </a:r>
                <a:r>
                  <a:rPr kumimoji="0" lang="en-US" altLang="zh-CN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j-cs"/>
                  </a:rPr>
                  <a:t>                                  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endParaRPr>
              </a:p>
            </p:txBody>
          </p:sp>
        </p:grpSp>
        <p:grpSp>
          <p:nvGrpSpPr>
            <p:cNvPr id="20" name="组合 222"/>
            <p:cNvGrpSpPr/>
            <p:nvPr/>
          </p:nvGrpSpPr>
          <p:grpSpPr>
            <a:xfrm>
              <a:off x="7466468" y="576063"/>
              <a:ext cx="1965370" cy="612068"/>
              <a:chOff x="7380312" y="440668"/>
              <a:chExt cx="2016224" cy="612068"/>
            </a:xfrm>
          </p:grpSpPr>
          <p:sp>
            <p:nvSpPr>
              <p:cNvPr id="52" name="标题 32"/>
              <p:cNvSpPr txBox="1">
                <a:spLocks/>
              </p:cNvSpPr>
              <p:nvPr/>
            </p:nvSpPr>
            <p:spPr>
              <a:xfrm>
                <a:off x="7380312" y="440668"/>
                <a:ext cx="2016224" cy="216024"/>
              </a:xfrm>
              <a:prstGeom prst="rect">
                <a:avLst/>
              </a:prstGeom>
            </p:spPr>
            <p:txBody>
              <a:bodyPr anchor="b"/>
              <a:lstStyle/>
              <a:p>
                <a:pPr marL="0" marR="0" lvl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j-cs"/>
                  </a:rPr>
                  <a:t>卖场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endParaRPr>
              </a:p>
            </p:txBody>
          </p:sp>
          <p:sp>
            <p:nvSpPr>
              <p:cNvPr id="53" name="标题 32"/>
              <p:cNvSpPr txBox="1">
                <a:spLocks/>
              </p:cNvSpPr>
              <p:nvPr/>
            </p:nvSpPr>
            <p:spPr>
              <a:xfrm>
                <a:off x="7380312" y="620688"/>
                <a:ext cx="2016224" cy="216024"/>
              </a:xfrm>
              <a:prstGeom prst="rect">
                <a:avLst/>
              </a:prstGeom>
            </p:spPr>
            <p:txBody>
              <a:bodyPr anchor="b"/>
              <a:lstStyle/>
              <a:p>
                <a:pPr marL="0" marR="0" lvl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kern="0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+mj-cs"/>
                  </a:rPr>
                  <a:t>频道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endParaRPr>
              </a:p>
            </p:txBody>
          </p:sp>
          <p:sp>
            <p:nvSpPr>
              <p:cNvPr id="54" name="标题 32"/>
              <p:cNvSpPr txBox="1">
                <a:spLocks/>
              </p:cNvSpPr>
              <p:nvPr/>
            </p:nvSpPr>
            <p:spPr>
              <a:xfrm>
                <a:off x="7380312" y="836712"/>
                <a:ext cx="2016224" cy="216024"/>
              </a:xfrm>
              <a:prstGeom prst="rect">
                <a:avLst/>
              </a:prstGeom>
            </p:spPr>
            <p:txBody>
              <a:bodyPr anchor="b"/>
              <a:lstStyle/>
              <a:p>
                <a:pPr marL="0" marR="0" lvl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j-cs"/>
                  </a:rPr>
                  <a:t>商详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2974194" y="4392487"/>
              <a:ext cx="15442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成熟老用户路径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2" name="肘形连接符 21"/>
            <p:cNvCxnSpPr>
              <a:stCxn id="74" idx="3"/>
              <a:endCxn id="93" idx="1"/>
            </p:cNvCxnSpPr>
            <p:nvPr/>
          </p:nvCxnSpPr>
          <p:spPr>
            <a:xfrm>
              <a:off x="4027071" y="468051"/>
              <a:ext cx="877397" cy="39604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/>
            <p:nvPr/>
          </p:nvCxnSpPr>
          <p:spPr>
            <a:xfrm flipV="1">
              <a:off x="2342468" y="4536502"/>
              <a:ext cx="666822" cy="2880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/>
            <p:nvPr/>
          </p:nvCxnSpPr>
          <p:spPr>
            <a:xfrm flipV="1">
              <a:off x="2342468" y="4968550"/>
              <a:ext cx="666822" cy="2880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974194" y="4824534"/>
              <a:ext cx="15442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促销型用户路径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6" name="肘形连接符 25"/>
            <p:cNvCxnSpPr/>
            <p:nvPr/>
          </p:nvCxnSpPr>
          <p:spPr>
            <a:xfrm flipV="1">
              <a:off x="2342468" y="5400598"/>
              <a:ext cx="666822" cy="2880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974194" y="5256582"/>
              <a:ext cx="15442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拉新用户路径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8" name="肘形连接符 27"/>
            <p:cNvCxnSpPr>
              <a:stCxn id="36" idx="3"/>
              <a:endCxn id="31" idx="1"/>
            </p:cNvCxnSpPr>
            <p:nvPr/>
          </p:nvCxnSpPr>
          <p:spPr>
            <a:xfrm>
              <a:off x="3465537" y="1700571"/>
              <a:ext cx="1474027" cy="13563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93" idx="3"/>
              <a:endCxn id="52" idx="1"/>
            </p:cNvCxnSpPr>
            <p:nvPr/>
          </p:nvCxnSpPr>
          <p:spPr>
            <a:xfrm flipV="1">
              <a:off x="6378496" y="684075"/>
              <a:ext cx="1087973" cy="18002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>
              <a:stCxn id="32" idx="3"/>
              <a:endCxn id="31" idx="1"/>
            </p:cNvCxnSpPr>
            <p:nvPr/>
          </p:nvCxnSpPr>
          <p:spPr>
            <a:xfrm>
              <a:off x="3465537" y="1548171"/>
              <a:ext cx="1474027" cy="28803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4939564" y="1656183"/>
              <a:ext cx="210575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254961" y="1440159"/>
              <a:ext cx="210575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肘形连接符 32"/>
            <p:cNvCxnSpPr>
              <a:stCxn id="67" idx="3"/>
              <a:endCxn id="39" idx="1"/>
            </p:cNvCxnSpPr>
            <p:nvPr/>
          </p:nvCxnSpPr>
          <p:spPr>
            <a:xfrm>
              <a:off x="3921686" y="1386143"/>
              <a:ext cx="1017878" cy="73809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肘形连接符 33"/>
            <p:cNvCxnSpPr>
              <a:stCxn id="68" idx="3"/>
              <a:endCxn id="39" idx="1"/>
            </p:cNvCxnSpPr>
            <p:nvPr/>
          </p:nvCxnSpPr>
          <p:spPr>
            <a:xfrm>
              <a:off x="3921686" y="1580162"/>
              <a:ext cx="1017878" cy="544073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肘形连接符 34"/>
            <p:cNvCxnSpPr>
              <a:endCxn id="39" idx="1"/>
            </p:cNvCxnSpPr>
            <p:nvPr/>
          </p:nvCxnSpPr>
          <p:spPr>
            <a:xfrm>
              <a:off x="3886687" y="2088232"/>
              <a:ext cx="1052877" cy="36003"/>
            </a:xfrm>
            <a:prstGeom prst="bentConnector3">
              <a:avLst>
                <a:gd name="adj1" fmla="val 50767"/>
              </a:avLst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3254961" y="1592559"/>
              <a:ext cx="210575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肘形连接符 36"/>
            <p:cNvCxnSpPr/>
            <p:nvPr/>
          </p:nvCxnSpPr>
          <p:spPr>
            <a:xfrm flipV="1">
              <a:off x="4027071" y="864095"/>
              <a:ext cx="842301" cy="216024"/>
            </a:xfrm>
            <a:prstGeom prst="bentConnector3">
              <a:avLst>
                <a:gd name="adj1" fmla="val 53307"/>
              </a:avLst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肘形连接符 37"/>
            <p:cNvCxnSpPr>
              <a:endCxn id="39" idx="1"/>
            </p:cNvCxnSpPr>
            <p:nvPr/>
          </p:nvCxnSpPr>
          <p:spPr>
            <a:xfrm flipV="1">
              <a:off x="3886687" y="2124235"/>
              <a:ext cx="1052877" cy="352841"/>
            </a:xfrm>
            <a:prstGeom prst="bentConnector3">
              <a:avLst>
                <a:gd name="adj1" fmla="val 51099"/>
              </a:avLst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4939564" y="1944215"/>
              <a:ext cx="210575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肘形连接符 39"/>
            <p:cNvCxnSpPr>
              <a:stCxn id="93" idx="3"/>
              <a:endCxn id="53" idx="1"/>
            </p:cNvCxnSpPr>
            <p:nvPr/>
          </p:nvCxnSpPr>
          <p:spPr>
            <a:xfrm>
              <a:off x="6378496" y="864095"/>
              <a:ext cx="1087973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肘形连接符 40"/>
            <p:cNvCxnSpPr>
              <a:stCxn id="93" idx="3"/>
              <a:endCxn id="54" idx="1"/>
            </p:cNvCxnSpPr>
            <p:nvPr/>
          </p:nvCxnSpPr>
          <p:spPr>
            <a:xfrm>
              <a:off x="6378496" y="864095"/>
              <a:ext cx="1087973" cy="21602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肘形连接符 41"/>
            <p:cNvCxnSpPr>
              <a:stCxn id="75" idx="3"/>
            </p:cNvCxnSpPr>
            <p:nvPr/>
          </p:nvCxnSpPr>
          <p:spPr>
            <a:xfrm>
              <a:off x="4027071" y="636070"/>
              <a:ext cx="842301" cy="84009"/>
            </a:xfrm>
            <a:prstGeom prst="bentConnector3">
              <a:avLst>
                <a:gd name="adj1" fmla="val 33465"/>
              </a:avLst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肘形连接符 42"/>
            <p:cNvCxnSpPr>
              <a:stCxn id="76" idx="3"/>
            </p:cNvCxnSpPr>
            <p:nvPr/>
          </p:nvCxnSpPr>
          <p:spPr>
            <a:xfrm flipV="1">
              <a:off x="4027071" y="720079"/>
              <a:ext cx="842301" cy="120013"/>
            </a:xfrm>
            <a:prstGeom prst="bentConnector3">
              <a:avLst>
                <a:gd name="adj1" fmla="val 33465"/>
              </a:avLst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肘形连接符 43"/>
            <p:cNvCxnSpPr>
              <a:stCxn id="70" idx="3"/>
              <a:endCxn id="90" idx="1"/>
            </p:cNvCxnSpPr>
            <p:nvPr/>
          </p:nvCxnSpPr>
          <p:spPr>
            <a:xfrm flipV="1">
              <a:off x="4027071" y="1987420"/>
              <a:ext cx="877397" cy="362824"/>
            </a:xfrm>
            <a:prstGeom prst="bentConnector3">
              <a:avLst>
                <a:gd name="adj1" fmla="val 28836"/>
              </a:avLst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肘形连接符 44"/>
            <p:cNvCxnSpPr>
              <a:endCxn id="53" idx="1"/>
            </p:cNvCxnSpPr>
            <p:nvPr/>
          </p:nvCxnSpPr>
          <p:spPr>
            <a:xfrm>
              <a:off x="6413592" y="720079"/>
              <a:ext cx="1052877" cy="144016"/>
            </a:xfrm>
            <a:prstGeom prst="bentConnector3">
              <a:avLst>
                <a:gd name="adj1" fmla="val 64991"/>
              </a:avLst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肘形连接符 45"/>
            <p:cNvCxnSpPr>
              <a:stCxn id="60" idx="3"/>
              <a:endCxn id="85" idx="0"/>
            </p:cNvCxnSpPr>
            <p:nvPr/>
          </p:nvCxnSpPr>
          <p:spPr>
            <a:xfrm flipV="1">
              <a:off x="3886687" y="3112768"/>
              <a:ext cx="912493" cy="163595"/>
            </a:xfrm>
            <a:prstGeom prst="bentConnector3">
              <a:avLst>
                <a:gd name="adj1" fmla="val 59299"/>
              </a:avLst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7" name="任意多边形 46"/>
            <p:cNvSpPr/>
            <p:nvPr/>
          </p:nvSpPr>
          <p:spPr>
            <a:xfrm>
              <a:off x="5116397" y="1162325"/>
              <a:ext cx="1052877" cy="525142"/>
            </a:xfrm>
            <a:custGeom>
              <a:avLst/>
              <a:gdLst>
                <a:gd name="connsiteX0" fmla="*/ 0 w 1008112"/>
                <a:gd name="connsiteY0" fmla="*/ 792088 h 1296144"/>
                <a:gd name="connsiteX1" fmla="*/ 252028 w 1008112"/>
                <a:gd name="connsiteY1" fmla="*/ 792088 h 1296144"/>
                <a:gd name="connsiteX2" fmla="*/ 252028 w 1008112"/>
                <a:gd name="connsiteY2" fmla="*/ 0 h 1296144"/>
                <a:gd name="connsiteX3" fmla="*/ 756084 w 1008112"/>
                <a:gd name="connsiteY3" fmla="*/ 0 h 1296144"/>
                <a:gd name="connsiteX4" fmla="*/ 756084 w 1008112"/>
                <a:gd name="connsiteY4" fmla="*/ 792088 h 1296144"/>
                <a:gd name="connsiteX5" fmla="*/ 1008112 w 1008112"/>
                <a:gd name="connsiteY5" fmla="*/ 792088 h 1296144"/>
                <a:gd name="connsiteX6" fmla="*/ 504056 w 1008112"/>
                <a:gd name="connsiteY6" fmla="*/ 1296144 h 1296144"/>
                <a:gd name="connsiteX7" fmla="*/ 0 w 1008112"/>
                <a:gd name="connsiteY7" fmla="*/ 792088 h 1296144"/>
                <a:gd name="connsiteX0" fmla="*/ 0 w 1008112"/>
                <a:gd name="connsiteY0" fmla="*/ 792088 h 1296144"/>
                <a:gd name="connsiteX1" fmla="*/ 252028 w 1008112"/>
                <a:gd name="connsiteY1" fmla="*/ 792088 h 1296144"/>
                <a:gd name="connsiteX2" fmla="*/ 417058 w 1008112"/>
                <a:gd name="connsiteY2" fmla="*/ 782996 h 1296144"/>
                <a:gd name="connsiteX3" fmla="*/ 252028 w 1008112"/>
                <a:gd name="connsiteY3" fmla="*/ 0 h 1296144"/>
                <a:gd name="connsiteX4" fmla="*/ 756084 w 1008112"/>
                <a:gd name="connsiteY4" fmla="*/ 0 h 1296144"/>
                <a:gd name="connsiteX5" fmla="*/ 756084 w 1008112"/>
                <a:gd name="connsiteY5" fmla="*/ 792088 h 1296144"/>
                <a:gd name="connsiteX6" fmla="*/ 1008112 w 1008112"/>
                <a:gd name="connsiteY6" fmla="*/ 792088 h 1296144"/>
                <a:gd name="connsiteX7" fmla="*/ 504056 w 1008112"/>
                <a:gd name="connsiteY7" fmla="*/ 1296144 h 1296144"/>
                <a:gd name="connsiteX8" fmla="*/ 0 w 1008112"/>
                <a:gd name="connsiteY8" fmla="*/ 792088 h 1296144"/>
                <a:gd name="connsiteX0" fmla="*/ 0 w 1008112"/>
                <a:gd name="connsiteY0" fmla="*/ 792088 h 1296144"/>
                <a:gd name="connsiteX1" fmla="*/ 252028 w 1008112"/>
                <a:gd name="connsiteY1" fmla="*/ 792088 h 1296144"/>
                <a:gd name="connsiteX2" fmla="*/ 417058 w 1008112"/>
                <a:gd name="connsiteY2" fmla="*/ 782996 h 1296144"/>
                <a:gd name="connsiteX3" fmla="*/ 252028 w 1008112"/>
                <a:gd name="connsiteY3" fmla="*/ 0 h 1296144"/>
                <a:gd name="connsiteX4" fmla="*/ 756084 w 1008112"/>
                <a:gd name="connsiteY4" fmla="*/ 0 h 1296144"/>
                <a:gd name="connsiteX5" fmla="*/ 575556 w 1008112"/>
                <a:gd name="connsiteY5" fmla="*/ 792088 h 1296144"/>
                <a:gd name="connsiteX6" fmla="*/ 1008112 w 1008112"/>
                <a:gd name="connsiteY6" fmla="*/ 792088 h 1296144"/>
                <a:gd name="connsiteX7" fmla="*/ 504056 w 1008112"/>
                <a:gd name="connsiteY7" fmla="*/ 1296144 h 1296144"/>
                <a:gd name="connsiteX8" fmla="*/ 0 w 1008112"/>
                <a:gd name="connsiteY8" fmla="*/ 792088 h 1296144"/>
                <a:gd name="connsiteX0" fmla="*/ 0 w 1008112"/>
                <a:gd name="connsiteY0" fmla="*/ 792088 h 1296144"/>
                <a:gd name="connsiteX1" fmla="*/ 252028 w 1008112"/>
                <a:gd name="connsiteY1" fmla="*/ 792088 h 1296144"/>
                <a:gd name="connsiteX2" fmla="*/ 417058 w 1008112"/>
                <a:gd name="connsiteY2" fmla="*/ 782996 h 1296144"/>
                <a:gd name="connsiteX3" fmla="*/ 252028 w 1008112"/>
                <a:gd name="connsiteY3" fmla="*/ 0 h 1296144"/>
                <a:gd name="connsiteX4" fmla="*/ 756084 w 1008112"/>
                <a:gd name="connsiteY4" fmla="*/ 0 h 1296144"/>
                <a:gd name="connsiteX5" fmla="*/ 575556 w 1008112"/>
                <a:gd name="connsiteY5" fmla="*/ 792088 h 1296144"/>
                <a:gd name="connsiteX6" fmla="*/ 1008112 w 1008112"/>
                <a:gd name="connsiteY6" fmla="*/ 792088 h 1296144"/>
                <a:gd name="connsiteX7" fmla="*/ 504056 w 1008112"/>
                <a:gd name="connsiteY7" fmla="*/ 1296144 h 1296144"/>
                <a:gd name="connsiteX8" fmla="*/ 495454 w 1008112"/>
                <a:gd name="connsiteY8" fmla="*/ 1055404 h 1296144"/>
                <a:gd name="connsiteX9" fmla="*/ 0 w 1008112"/>
                <a:gd name="connsiteY9" fmla="*/ 792088 h 1296144"/>
                <a:gd name="connsiteX0" fmla="*/ 0 w 1008112"/>
                <a:gd name="connsiteY0" fmla="*/ 792088 h 1055404"/>
                <a:gd name="connsiteX1" fmla="*/ 252028 w 1008112"/>
                <a:gd name="connsiteY1" fmla="*/ 792088 h 1055404"/>
                <a:gd name="connsiteX2" fmla="*/ 417058 w 1008112"/>
                <a:gd name="connsiteY2" fmla="*/ 782996 h 1055404"/>
                <a:gd name="connsiteX3" fmla="*/ 252028 w 1008112"/>
                <a:gd name="connsiteY3" fmla="*/ 0 h 1055404"/>
                <a:gd name="connsiteX4" fmla="*/ 756084 w 1008112"/>
                <a:gd name="connsiteY4" fmla="*/ 0 h 1055404"/>
                <a:gd name="connsiteX5" fmla="*/ 575556 w 1008112"/>
                <a:gd name="connsiteY5" fmla="*/ 792088 h 1055404"/>
                <a:gd name="connsiteX6" fmla="*/ 1008112 w 1008112"/>
                <a:gd name="connsiteY6" fmla="*/ 792088 h 1055404"/>
                <a:gd name="connsiteX7" fmla="*/ 504056 w 1008112"/>
                <a:gd name="connsiteY7" fmla="*/ 1052736 h 1055404"/>
                <a:gd name="connsiteX8" fmla="*/ 495454 w 1008112"/>
                <a:gd name="connsiteY8" fmla="*/ 1055404 h 1055404"/>
                <a:gd name="connsiteX9" fmla="*/ 0 w 1008112"/>
                <a:gd name="connsiteY9" fmla="*/ 792088 h 1055404"/>
                <a:gd name="connsiteX0" fmla="*/ 508 w 1008620"/>
                <a:gd name="connsiteY0" fmla="*/ 792088 h 1055404"/>
                <a:gd name="connsiteX1" fmla="*/ 252536 w 1008620"/>
                <a:gd name="connsiteY1" fmla="*/ 792088 h 1055404"/>
                <a:gd name="connsiteX2" fmla="*/ 417566 w 1008620"/>
                <a:gd name="connsiteY2" fmla="*/ 782996 h 1055404"/>
                <a:gd name="connsiteX3" fmla="*/ 0 w 1008620"/>
                <a:gd name="connsiteY3" fmla="*/ 0 h 1055404"/>
                <a:gd name="connsiteX4" fmla="*/ 756592 w 1008620"/>
                <a:gd name="connsiteY4" fmla="*/ 0 h 1055404"/>
                <a:gd name="connsiteX5" fmla="*/ 576064 w 1008620"/>
                <a:gd name="connsiteY5" fmla="*/ 792088 h 1055404"/>
                <a:gd name="connsiteX6" fmla="*/ 1008620 w 1008620"/>
                <a:gd name="connsiteY6" fmla="*/ 792088 h 1055404"/>
                <a:gd name="connsiteX7" fmla="*/ 504564 w 1008620"/>
                <a:gd name="connsiteY7" fmla="*/ 1052736 h 1055404"/>
                <a:gd name="connsiteX8" fmla="*/ 495962 w 1008620"/>
                <a:gd name="connsiteY8" fmla="*/ 1055404 h 1055404"/>
                <a:gd name="connsiteX9" fmla="*/ 508 w 1008620"/>
                <a:gd name="connsiteY9" fmla="*/ 792088 h 1055404"/>
                <a:gd name="connsiteX0" fmla="*/ 508 w 1008620"/>
                <a:gd name="connsiteY0" fmla="*/ 792088 h 1055404"/>
                <a:gd name="connsiteX1" fmla="*/ 252536 w 1008620"/>
                <a:gd name="connsiteY1" fmla="*/ 792088 h 1055404"/>
                <a:gd name="connsiteX2" fmla="*/ 417566 w 1008620"/>
                <a:gd name="connsiteY2" fmla="*/ 782996 h 1055404"/>
                <a:gd name="connsiteX3" fmla="*/ 0 w 1008620"/>
                <a:gd name="connsiteY3" fmla="*/ 0 h 1055404"/>
                <a:gd name="connsiteX4" fmla="*/ 1008112 w 1008620"/>
                <a:gd name="connsiteY4" fmla="*/ 0 h 1055404"/>
                <a:gd name="connsiteX5" fmla="*/ 576064 w 1008620"/>
                <a:gd name="connsiteY5" fmla="*/ 792088 h 1055404"/>
                <a:gd name="connsiteX6" fmla="*/ 1008620 w 1008620"/>
                <a:gd name="connsiteY6" fmla="*/ 792088 h 1055404"/>
                <a:gd name="connsiteX7" fmla="*/ 504564 w 1008620"/>
                <a:gd name="connsiteY7" fmla="*/ 1052736 h 1055404"/>
                <a:gd name="connsiteX8" fmla="*/ 495962 w 1008620"/>
                <a:gd name="connsiteY8" fmla="*/ 1055404 h 1055404"/>
                <a:gd name="connsiteX9" fmla="*/ 508 w 1008620"/>
                <a:gd name="connsiteY9" fmla="*/ 792088 h 105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8620" h="1055404">
                  <a:moveTo>
                    <a:pt x="508" y="792088"/>
                  </a:moveTo>
                  <a:lnTo>
                    <a:pt x="252536" y="792088"/>
                  </a:lnTo>
                  <a:lnTo>
                    <a:pt x="417566" y="782996"/>
                  </a:lnTo>
                  <a:lnTo>
                    <a:pt x="0" y="0"/>
                  </a:lnTo>
                  <a:lnTo>
                    <a:pt x="1008112" y="0"/>
                  </a:lnTo>
                  <a:lnTo>
                    <a:pt x="576064" y="792088"/>
                  </a:lnTo>
                  <a:lnTo>
                    <a:pt x="1008620" y="792088"/>
                  </a:lnTo>
                  <a:lnTo>
                    <a:pt x="504564" y="1052736"/>
                  </a:lnTo>
                  <a:lnTo>
                    <a:pt x="495962" y="1055404"/>
                  </a:lnTo>
                  <a:lnTo>
                    <a:pt x="508" y="792088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solidFill>
                <a:srgbClr val="98B954">
                  <a:alpha val="20000"/>
                </a:srgbClr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5117357" y="2274884"/>
              <a:ext cx="1052877" cy="532372"/>
            </a:xfrm>
            <a:custGeom>
              <a:avLst/>
              <a:gdLst>
                <a:gd name="connsiteX0" fmla="*/ 0 w 1008112"/>
                <a:gd name="connsiteY0" fmla="*/ 792088 h 1296144"/>
                <a:gd name="connsiteX1" fmla="*/ 252028 w 1008112"/>
                <a:gd name="connsiteY1" fmla="*/ 792088 h 1296144"/>
                <a:gd name="connsiteX2" fmla="*/ 252028 w 1008112"/>
                <a:gd name="connsiteY2" fmla="*/ 0 h 1296144"/>
                <a:gd name="connsiteX3" fmla="*/ 756084 w 1008112"/>
                <a:gd name="connsiteY3" fmla="*/ 0 h 1296144"/>
                <a:gd name="connsiteX4" fmla="*/ 756084 w 1008112"/>
                <a:gd name="connsiteY4" fmla="*/ 792088 h 1296144"/>
                <a:gd name="connsiteX5" fmla="*/ 1008112 w 1008112"/>
                <a:gd name="connsiteY5" fmla="*/ 792088 h 1296144"/>
                <a:gd name="connsiteX6" fmla="*/ 504056 w 1008112"/>
                <a:gd name="connsiteY6" fmla="*/ 1296144 h 1296144"/>
                <a:gd name="connsiteX7" fmla="*/ 0 w 1008112"/>
                <a:gd name="connsiteY7" fmla="*/ 792088 h 1296144"/>
                <a:gd name="connsiteX0" fmla="*/ 0 w 1008112"/>
                <a:gd name="connsiteY0" fmla="*/ 792088 h 1296144"/>
                <a:gd name="connsiteX1" fmla="*/ 252028 w 1008112"/>
                <a:gd name="connsiteY1" fmla="*/ 792088 h 1296144"/>
                <a:gd name="connsiteX2" fmla="*/ 417058 w 1008112"/>
                <a:gd name="connsiteY2" fmla="*/ 782996 h 1296144"/>
                <a:gd name="connsiteX3" fmla="*/ 252028 w 1008112"/>
                <a:gd name="connsiteY3" fmla="*/ 0 h 1296144"/>
                <a:gd name="connsiteX4" fmla="*/ 756084 w 1008112"/>
                <a:gd name="connsiteY4" fmla="*/ 0 h 1296144"/>
                <a:gd name="connsiteX5" fmla="*/ 756084 w 1008112"/>
                <a:gd name="connsiteY5" fmla="*/ 792088 h 1296144"/>
                <a:gd name="connsiteX6" fmla="*/ 1008112 w 1008112"/>
                <a:gd name="connsiteY6" fmla="*/ 792088 h 1296144"/>
                <a:gd name="connsiteX7" fmla="*/ 504056 w 1008112"/>
                <a:gd name="connsiteY7" fmla="*/ 1296144 h 1296144"/>
                <a:gd name="connsiteX8" fmla="*/ 0 w 1008112"/>
                <a:gd name="connsiteY8" fmla="*/ 792088 h 1296144"/>
                <a:gd name="connsiteX0" fmla="*/ 0 w 1008112"/>
                <a:gd name="connsiteY0" fmla="*/ 792088 h 1296144"/>
                <a:gd name="connsiteX1" fmla="*/ 252028 w 1008112"/>
                <a:gd name="connsiteY1" fmla="*/ 792088 h 1296144"/>
                <a:gd name="connsiteX2" fmla="*/ 417058 w 1008112"/>
                <a:gd name="connsiteY2" fmla="*/ 782996 h 1296144"/>
                <a:gd name="connsiteX3" fmla="*/ 252028 w 1008112"/>
                <a:gd name="connsiteY3" fmla="*/ 0 h 1296144"/>
                <a:gd name="connsiteX4" fmla="*/ 756084 w 1008112"/>
                <a:gd name="connsiteY4" fmla="*/ 0 h 1296144"/>
                <a:gd name="connsiteX5" fmla="*/ 575556 w 1008112"/>
                <a:gd name="connsiteY5" fmla="*/ 792088 h 1296144"/>
                <a:gd name="connsiteX6" fmla="*/ 1008112 w 1008112"/>
                <a:gd name="connsiteY6" fmla="*/ 792088 h 1296144"/>
                <a:gd name="connsiteX7" fmla="*/ 504056 w 1008112"/>
                <a:gd name="connsiteY7" fmla="*/ 1296144 h 1296144"/>
                <a:gd name="connsiteX8" fmla="*/ 0 w 1008112"/>
                <a:gd name="connsiteY8" fmla="*/ 792088 h 1296144"/>
                <a:gd name="connsiteX0" fmla="*/ 0 w 1008112"/>
                <a:gd name="connsiteY0" fmla="*/ 792088 h 1296144"/>
                <a:gd name="connsiteX1" fmla="*/ 252028 w 1008112"/>
                <a:gd name="connsiteY1" fmla="*/ 792088 h 1296144"/>
                <a:gd name="connsiteX2" fmla="*/ 417058 w 1008112"/>
                <a:gd name="connsiteY2" fmla="*/ 782996 h 1296144"/>
                <a:gd name="connsiteX3" fmla="*/ 252028 w 1008112"/>
                <a:gd name="connsiteY3" fmla="*/ 0 h 1296144"/>
                <a:gd name="connsiteX4" fmla="*/ 756084 w 1008112"/>
                <a:gd name="connsiteY4" fmla="*/ 0 h 1296144"/>
                <a:gd name="connsiteX5" fmla="*/ 575556 w 1008112"/>
                <a:gd name="connsiteY5" fmla="*/ 792088 h 1296144"/>
                <a:gd name="connsiteX6" fmla="*/ 1008112 w 1008112"/>
                <a:gd name="connsiteY6" fmla="*/ 792088 h 1296144"/>
                <a:gd name="connsiteX7" fmla="*/ 504056 w 1008112"/>
                <a:gd name="connsiteY7" fmla="*/ 1296144 h 1296144"/>
                <a:gd name="connsiteX8" fmla="*/ 495454 w 1008112"/>
                <a:gd name="connsiteY8" fmla="*/ 1055404 h 1296144"/>
                <a:gd name="connsiteX9" fmla="*/ 0 w 1008112"/>
                <a:gd name="connsiteY9" fmla="*/ 792088 h 1296144"/>
                <a:gd name="connsiteX0" fmla="*/ 0 w 1008112"/>
                <a:gd name="connsiteY0" fmla="*/ 792088 h 1055404"/>
                <a:gd name="connsiteX1" fmla="*/ 252028 w 1008112"/>
                <a:gd name="connsiteY1" fmla="*/ 792088 h 1055404"/>
                <a:gd name="connsiteX2" fmla="*/ 417058 w 1008112"/>
                <a:gd name="connsiteY2" fmla="*/ 782996 h 1055404"/>
                <a:gd name="connsiteX3" fmla="*/ 252028 w 1008112"/>
                <a:gd name="connsiteY3" fmla="*/ 0 h 1055404"/>
                <a:gd name="connsiteX4" fmla="*/ 756084 w 1008112"/>
                <a:gd name="connsiteY4" fmla="*/ 0 h 1055404"/>
                <a:gd name="connsiteX5" fmla="*/ 575556 w 1008112"/>
                <a:gd name="connsiteY5" fmla="*/ 792088 h 1055404"/>
                <a:gd name="connsiteX6" fmla="*/ 1008112 w 1008112"/>
                <a:gd name="connsiteY6" fmla="*/ 792088 h 1055404"/>
                <a:gd name="connsiteX7" fmla="*/ 504056 w 1008112"/>
                <a:gd name="connsiteY7" fmla="*/ 1052736 h 1055404"/>
                <a:gd name="connsiteX8" fmla="*/ 495454 w 1008112"/>
                <a:gd name="connsiteY8" fmla="*/ 1055404 h 1055404"/>
                <a:gd name="connsiteX9" fmla="*/ 0 w 1008112"/>
                <a:gd name="connsiteY9" fmla="*/ 792088 h 1055404"/>
                <a:gd name="connsiteX0" fmla="*/ 508 w 1008620"/>
                <a:gd name="connsiteY0" fmla="*/ 792088 h 1055404"/>
                <a:gd name="connsiteX1" fmla="*/ 252536 w 1008620"/>
                <a:gd name="connsiteY1" fmla="*/ 792088 h 1055404"/>
                <a:gd name="connsiteX2" fmla="*/ 417566 w 1008620"/>
                <a:gd name="connsiteY2" fmla="*/ 782996 h 1055404"/>
                <a:gd name="connsiteX3" fmla="*/ 0 w 1008620"/>
                <a:gd name="connsiteY3" fmla="*/ 0 h 1055404"/>
                <a:gd name="connsiteX4" fmla="*/ 756592 w 1008620"/>
                <a:gd name="connsiteY4" fmla="*/ 0 h 1055404"/>
                <a:gd name="connsiteX5" fmla="*/ 576064 w 1008620"/>
                <a:gd name="connsiteY5" fmla="*/ 792088 h 1055404"/>
                <a:gd name="connsiteX6" fmla="*/ 1008620 w 1008620"/>
                <a:gd name="connsiteY6" fmla="*/ 792088 h 1055404"/>
                <a:gd name="connsiteX7" fmla="*/ 504564 w 1008620"/>
                <a:gd name="connsiteY7" fmla="*/ 1052736 h 1055404"/>
                <a:gd name="connsiteX8" fmla="*/ 495962 w 1008620"/>
                <a:gd name="connsiteY8" fmla="*/ 1055404 h 1055404"/>
                <a:gd name="connsiteX9" fmla="*/ 508 w 1008620"/>
                <a:gd name="connsiteY9" fmla="*/ 792088 h 1055404"/>
                <a:gd name="connsiteX0" fmla="*/ 508 w 1008620"/>
                <a:gd name="connsiteY0" fmla="*/ 792088 h 1055404"/>
                <a:gd name="connsiteX1" fmla="*/ 252536 w 1008620"/>
                <a:gd name="connsiteY1" fmla="*/ 792088 h 1055404"/>
                <a:gd name="connsiteX2" fmla="*/ 417566 w 1008620"/>
                <a:gd name="connsiteY2" fmla="*/ 782996 h 1055404"/>
                <a:gd name="connsiteX3" fmla="*/ 0 w 1008620"/>
                <a:gd name="connsiteY3" fmla="*/ 0 h 1055404"/>
                <a:gd name="connsiteX4" fmla="*/ 1008112 w 1008620"/>
                <a:gd name="connsiteY4" fmla="*/ 0 h 1055404"/>
                <a:gd name="connsiteX5" fmla="*/ 576064 w 1008620"/>
                <a:gd name="connsiteY5" fmla="*/ 792088 h 1055404"/>
                <a:gd name="connsiteX6" fmla="*/ 1008620 w 1008620"/>
                <a:gd name="connsiteY6" fmla="*/ 792088 h 1055404"/>
                <a:gd name="connsiteX7" fmla="*/ 504564 w 1008620"/>
                <a:gd name="connsiteY7" fmla="*/ 1052736 h 1055404"/>
                <a:gd name="connsiteX8" fmla="*/ 495962 w 1008620"/>
                <a:gd name="connsiteY8" fmla="*/ 1055404 h 1055404"/>
                <a:gd name="connsiteX9" fmla="*/ 508 w 1008620"/>
                <a:gd name="connsiteY9" fmla="*/ 792088 h 105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8620" h="1055404">
                  <a:moveTo>
                    <a:pt x="508" y="792088"/>
                  </a:moveTo>
                  <a:lnTo>
                    <a:pt x="252536" y="792088"/>
                  </a:lnTo>
                  <a:lnTo>
                    <a:pt x="417566" y="782996"/>
                  </a:lnTo>
                  <a:lnTo>
                    <a:pt x="0" y="0"/>
                  </a:lnTo>
                  <a:lnTo>
                    <a:pt x="1008112" y="0"/>
                  </a:lnTo>
                  <a:lnTo>
                    <a:pt x="576064" y="792088"/>
                  </a:lnTo>
                  <a:lnTo>
                    <a:pt x="1008620" y="792088"/>
                  </a:lnTo>
                  <a:lnTo>
                    <a:pt x="504564" y="1052736"/>
                  </a:lnTo>
                  <a:lnTo>
                    <a:pt x="495962" y="1055404"/>
                  </a:lnTo>
                  <a:lnTo>
                    <a:pt x="508" y="792088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solidFill>
                <a:srgbClr val="98B954">
                  <a:alpha val="20000"/>
                </a:srgbClr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5123011" y="3412205"/>
              <a:ext cx="1052877" cy="396916"/>
            </a:xfrm>
            <a:custGeom>
              <a:avLst/>
              <a:gdLst>
                <a:gd name="connsiteX0" fmla="*/ 0 w 1008112"/>
                <a:gd name="connsiteY0" fmla="*/ 792088 h 1296144"/>
                <a:gd name="connsiteX1" fmla="*/ 252028 w 1008112"/>
                <a:gd name="connsiteY1" fmla="*/ 792088 h 1296144"/>
                <a:gd name="connsiteX2" fmla="*/ 252028 w 1008112"/>
                <a:gd name="connsiteY2" fmla="*/ 0 h 1296144"/>
                <a:gd name="connsiteX3" fmla="*/ 756084 w 1008112"/>
                <a:gd name="connsiteY3" fmla="*/ 0 h 1296144"/>
                <a:gd name="connsiteX4" fmla="*/ 756084 w 1008112"/>
                <a:gd name="connsiteY4" fmla="*/ 792088 h 1296144"/>
                <a:gd name="connsiteX5" fmla="*/ 1008112 w 1008112"/>
                <a:gd name="connsiteY5" fmla="*/ 792088 h 1296144"/>
                <a:gd name="connsiteX6" fmla="*/ 504056 w 1008112"/>
                <a:gd name="connsiteY6" fmla="*/ 1296144 h 1296144"/>
                <a:gd name="connsiteX7" fmla="*/ 0 w 1008112"/>
                <a:gd name="connsiteY7" fmla="*/ 792088 h 1296144"/>
                <a:gd name="connsiteX0" fmla="*/ 0 w 1008112"/>
                <a:gd name="connsiteY0" fmla="*/ 792088 h 1296144"/>
                <a:gd name="connsiteX1" fmla="*/ 252028 w 1008112"/>
                <a:gd name="connsiteY1" fmla="*/ 792088 h 1296144"/>
                <a:gd name="connsiteX2" fmla="*/ 417058 w 1008112"/>
                <a:gd name="connsiteY2" fmla="*/ 782996 h 1296144"/>
                <a:gd name="connsiteX3" fmla="*/ 252028 w 1008112"/>
                <a:gd name="connsiteY3" fmla="*/ 0 h 1296144"/>
                <a:gd name="connsiteX4" fmla="*/ 756084 w 1008112"/>
                <a:gd name="connsiteY4" fmla="*/ 0 h 1296144"/>
                <a:gd name="connsiteX5" fmla="*/ 756084 w 1008112"/>
                <a:gd name="connsiteY5" fmla="*/ 792088 h 1296144"/>
                <a:gd name="connsiteX6" fmla="*/ 1008112 w 1008112"/>
                <a:gd name="connsiteY6" fmla="*/ 792088 h 1296144"/>
                <a:gd name="connsiteX7" fmla="*/ 504056 w 1008112"/>
                <a:gd name="connsiteY7" fmla="*/ 1296144 h 1296144"/>
                <a:gd name="connsiteX8" fmla="*/ 0 w 1008112"/>
                <a:gd name="connsiteY8" fmla="*/ 792088 h 1296144"/>
                <a:gd name="connsiteX0" fmla="*/ 0 w 1008112"/>
                <a:gd name="connsiteY0" fmla="*/ 792088 h 1296144"/>
                <a:gd name="connsiteX1" fmla="*/ 252028 w 1008112"/>
                <a:gd name="connsiteY1" fmla="*/ 792088 h 1296144"/>
                <a:gd name="connsiteX2" fmla="*/ 417058 w 1008112"/>
                <a:gd name="connsiteY2" fmla="*/ 782996 h 1296144"/>
                <a:gd name="connsiteX3" fmla="*/ 252028 w 1008112"/>
                <a:gd name="connsiteY3" fmla="*/ 0 h 1296144"/>
                <a:gd name="connsiteX4" fmla="*/ 756084 w 1008112"/>
                <a:gd name="connsiteY4" fmla="*/ 0 h 1296144"/>
                <a:gd name="connsiteX5" fmla="*/ 575556 w 1008112"/>
                <a:gd name="connsiteY5" fmla="*/ 792088 h 1296144"/>
                <a:gd name="connsiteX6" fmla="*/ 1008112 w 1008112"/>
                <a:gd name="connsiteY6" fmla="*/ 792088 h 1296144"/>
                <a:gd name="connsiteX7" fmla="*/ 504056 w 1008112"/>
                <a:gd name="connsiteY7" fmla="*/ 1296144 h 1296144"/>
                <a:gd name="connsiteX8" fmla="*/ 0 w 1008112"/>
                <a:gd name="connsiteY8" fmla="*/ 792088 h 1296144"/>
                <a:gd name="connsiteX0" fmla="*/ 0 w 1008112"/>
                <a:gd name="connsiteY0" fmla="*/ 792088 h 1296144"/>
                <a:gd name="connsiteX1" fmla="*/ 252028 w 1008112"/>
                <a:gd name="connsiteY1" fmla="*/ 792088 h 1296144"/>
                <a:gd name="connsiteX2" fmla="*/ 417058 w 1008112"/>
                <a:gd name="connsiteY2" fmla="*/ 782996 h 1296144"/>
                <a:gd name="connsiteX3" fmla="*/ 252028 w 1008112"/>
                <a:gd name="connsiteY3" fmla="*/ 0 h 1296144"/>
                <a:gd name="connsiteX4" fmla="*/ 756084 w 1008112"/>
                <a:gd name="connsiteY4" fmla="*/ 0 h 1296144"/>
                <a:gd name="connsiteX5" fmla="*/ 575556 w 1008112"/>
                <a:gd name="connsiteY5" fmla="*/ 792088 h 1296144"/>
                <a:gd name="connsiteX6" fmla="*/ 1008112 w 1008112"/>
                <a:gd name="connsiteY6" fmla="*/ 792088 h 1296144"/>
                <a:gd name="connsiteX7" fmla="*/ 504056 w 1008112"/>
                <a:gd name="connsiteY7" fmla="*/ 1296144 h 1296144"/>
                <a:gd name="connsiteX8" fmla="*/ 495454 w 1008112"/>
                <a:gd name="connsiteY8" fmla="*/ 1055404 h 1296144"/>
                <a:gd name="connsiteX9" fmla="*/ 0 w 1008112"/>
                <a:gd name="connsiteY9" fmla="*/ 792088 h 1296144"/>
                <a:gd name="connsiteX0" fmla="*/ 0 w 1008112"/>
                <a:gd name="connsiteY0" fmla="*/ 792088 h 1055404"/>
                <a:gd name="connsiteX1" fmla="*/ 252028 w 1008112"/>
                <a:gd name="connsiteY1" fmla="*/ 792088 h 1055404"/>
                <a:gd name="connsiteX2" fmla="*/ 417058 w 1008112"/>
                <a:gd name="connsiteY2" fmla="*/ 782996 h 1055404"/>
                <a:gd name="connsiteX3" fmla="*/ 252028 w 1008112"/>
                <a:gd name="connsiteY3" fmla="*/ 0 h 1055404"/>
                <a:gd name="connsiteX4" fmla="*/ 756084 w 1008112"/>
                <a:gd name="connsiteY4" fmla="*/ 0 h 1055404"/>
                <a:gd name="connsiteX5" fmla="*/ 575556 w 1008112"/>
                <a:gd name="connsiteY5" fmla="*/ 792088 h 1055404"/>
                <a:gd name="connsiteX6" fmla="*/ 1008112 w 1008112"/>
                <a:gd name="connsiteY6" fmla="*/ 792088 h 1055404"/>
                <a:gd name="connsiteX7" fmla="*/ 504056 w 1008112"/>
                <a:gd name="connsiteY7" fmla="*/ 1052736 h 1055404"/>
                <a:gd name="connsiteX8" fmla="*/ 495454 w 1008112"/>
                <a:gd name="connsiteY8" fmla="*/ 1055404 h 1055404"/>
                <a:gd name="connsiteX9" fmla="*/ 0 w 1008112"/>
                <a:gd name="connsiteY9" fmla="*/ 792088 h 1055404"/>
                <a:gd name="connsiteX0" fmla="*/ 508 w 1008620"/>
                <a:gd name="connsiteY0" fmla="*/ 792088 h 1055404"/>
                <a:gd name="connsiteX1" fmla="*/ 252536 w 1008620"/>
                <a:gd name="connsiteY1" fmla="*/ 792088 h 1055404"/>
                <a:gd name="connsiteX2" fmla="*/ 417566 w 1008620"/>
                <a:gd name="connsiteY2" fmla="*/ 782996 h 1055404"/>
                <a:gd name="connsiteX3" fmla="*/ 0 w 1008620"/>
                <a:gd name="connsiteY3" fmla="*/ 0 h 1055404"/>
                <a:gd name="connsiteX4" fmla="*/ 756592 w 1008620"/>
                <a:gd name="connsiteY4" fmla="*/ 0 h 1055404"/>
                <a:gd name="connsiteX5" fmla="*/ 576064 w 1008620"/>
                <a:gd name="connsiteY5" fmla="*/ 792088 h 1055404"/>
                <a:gd name="connsiteX6" fmla="*/ 1008620 w 1008620"/>
                <a:gd name="connsiteY6" fmla="*/ 792088 h 1055404"/>
                <a:gd name="connsiteX7" fmla="*/ 504564 w 1008620"/>
                <a:gd name="connsiteY7" fmla="*/ 1052736 h 1055404"/>
                <a:gd name="connsiteX8" fmla="*/ 495962 w 1008620"/>
                <a:gd name="connsiteY8" fmla="*/ 1055404 h 1055404"/>
                <a:gd name="connsiteX9" fmla="*/ 508 w 1008620"/>
                <a:gd name="connsiteY9" fmla="*/ 792088 h 1055404"/>
                <a:gd name="connsiteX0" fmla="*/ 508 w 1008620"/>
                <a:gd name="connsiteY0" fmla="*/ 792088 h 1055404"/>
                <a:gd name="connsiteX1" fmla="*/ 252536 w 1008620"/>
                <a:gd name="connsiteY1" fmla="*/ 792088 h 1055404"/>
                <a:gd name="connsiteX2" fmla="*/ 417566 w 1008620"/>
                <a:gd name="connsiteY2" fmla="*/ 782996 h 1055404"/>
                <a:gd name="connsiteX3" fmla="*/ 0 w 1008620"/>
                <a:gd name="connsiteY3" fmla="*/ 0 h 1055404"/>
                <a:gd name="connsiteX4" fmla="*/ 1008112 w 1008620"/>
                <a:gd name="connsiteY4" fmla="*/ 0 h 1055404"/>
                <a:gd name="connsiteX5" fmla="*/ 576064 w 1008620"/>
                <a:gd name="connsiteY5" fmla="*/ 792088 h 1055404"/>
                <a:gd name="connsiteX6" fmla="*/ 1008620 w 1008620"/>
                <a:gd name="connsiteY6" fmla="*/ 792088 h 1055404"/>
                <a:gd name="connsiteX7" fmla="*/ 504564 w 1008620"/>
                <a:gd name="connsiteY7" fmla="*/ 1052736 h 1055404"/>
                <a:gd name="connsiteX8" fmla="*/ 495962 w 1008620"/>
                <a:gd name="connsiteY8" fmla="*/ 1055404 h 1055404"/>
                <a:gd name="connsiteX9" fmla="*/ 508 w 1008620"/>
                <a:gd name="connsiteY9" fmla="*/ 792088 h 105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8620" h="1055404">
                  <a:moveTo>
                    <a:pt x="508" y="792088"/>
                  </a:moveTo>
                  <a:lnTo>
                    <a:pt x="252536" y="792088"/>
                  </a:lnTo>
                  <a:lnTo>
                    <a:pt x="417566" y="782996"/>
                  </a:lnTo>
                  <a:lnTo>
                    <a:pt x="0" y="0"/>
                  </a:lnTo>
                  <a:lnTo>
                    <a:pt x="1008112" y="0"/>
                  </a:lnTo>
                  <a:lnTo>
                    <a:pt x="576064" y="792088"/>
                  </a:lnTo>
                  <a:lnTo>
                    <a:pt x="1008620" y="792088"/>
                  </a:lnTo>
                  <a:lnTo>
                    <a:pt x="504564" y="1052736"/>
                  </a:lnTo>
                  <a:lnTo>
                    <a:pt x="495962" y="1055404"/>
                  </a:lnTo>
                  <a:lnTo>
                    <a:pt x="508" y="792088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solidFill>
                <a:srgbClr val="98B954">
                  <a:alpha val="20000"/>
                </a:srgbClr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5107511" y="4396463"/>
              <a:ext cx="1052877" cy="422473"/>
            </a:xfrm>
            <a:custGeom>
              <a:avLst/>
              <a:gdLst>
                <a:gd name="connsiteX0" fmla="*/ 0 w 1008112"/>
                <a:gd name="connsiteY0" fmla="*/ 792088 h 1296144"/>
                <a:gd name="connsiteX1" fmla="*/ 252028 w 1008112"/>
                <a:gd name="connsiteY1" fmla="*/ 792088 h 1296144"/>
                <a:gd name="connsiteX2" fmla="*/ 252028 w 1008112"/>
                <a:gd name="connsiteY2" fmla="*/ 0 h 1296144"/>
                <a:gd name="connsiteX3" fmla="*/ 756084 w 1008112"/>
                <a:gd name="connsiteY3" fmla="*/ 0 h 1296144"/>
                <a:gd name="connsiteX4" fmla="*/ 756084 w 1008112"/>
                <a:gd name="connsiteY4" fmla="*/ 792088 h 1296144"/>
                <a:gd name="connsiteX5" fmla="*/ 1008112 w 1008112"/>
                <a:gd name="connsiteY5" fmla="*/ 792088 h 1296144"/>
                <a:gd name="connsiteX6" fmla="*/ 504056 w 1008112"/>
                <a:gd name="connsiteY6" fmla="*/ 1296144 h 1296144"/>
                <a:gd name="connsiteX7" fmla="*/ 0 w 1008112"/>
                <a:gd name="connsiteY7" fmla="*/ 792088 h 1296144"/>
                <a:gd name="connsiteX0" fmla="*/ 0 w 1008112"/>
                <a:gd name="connsiteY0" fmla="*/ 792088 h 1296144"/>
                <a:gd name="connsiteX1" fmla="*/ 252028 w 1008112"/>
                <a:gd name="connsiteY1" fmla="*/ 792088 h 1296144"/>
                <a:gd name="connsiteX2" fmla="*/ 417058 w 1008112"/>
                <a:gd name="connsiteY2" fmla="*/ 782996 h 1296144"/>
                <a:gd name="connsiteX3" fmla="*/ 252028 w 1008112"/>
                <a:gd name="connsiteY3" fmla="*/ 0 h 1296144"/>
                <a:gd name="connsiteX4" fmla="*/ 756084 w 1008112"/>
                <a:gd name="connsiteY4" fmla="*/ 0 h 1296144"/>
                <a:gd name="connsiteX5" fmla="*/ 756084 w 1008112"/>
                <a:gd name="connsiteY5" fmla="*/ 792088 h 1296144"/>
                <a:gd name="connsiteX6" fmla="*/ 1008112 w 1008112"/>
                <a:gd name="connsiteY6" fmla="*/ 792088 h 1296144"/>
                <a:gd name="connsiteX7" fmla="*/ 504056 w 1008112"/>
                <a:gd name="connsiteY7" fmla="*/ 1296144 h 1296144"/>
                <a:gd name="connsiteX8" fmla="*/ 0 w 1008112"/>
                <a:gd name="connsiteY8" fmla="*/ 792088 h 1296144"/>
                <a:gd name="connsiteX0" fmla="*/ 0 w 1008112"/>
                <a:gd name="connsiteY0" fmla="*/ 792088 h 1296144"/>
                <a:gd name="connsiteX1" fmla="*/ 252028 w 1008112"/>
                <a:gd name="connsiteY1" fmla="*/ 792088 h 1296144"/>
                <a:gd name="connsiteX2" fmla="*/ 417058 w 1008112"/>
                <a:gd name="connsiteY2" fmla="*/ 782996 h 1296144"/>
                <a:gd name="connsiteX3" fmla="*/ 252028 w 1008112"/>
                <a:gd name="connsiteY3" fmla="*/ 0 h 1296144"/>
                <a:gd name="connsiteX4" fmla="*/ 756084 w 1008112"/>
                <a:gd name="connsiteY4" fmla="*/ 0 h 1296144"/>
                <a:gd name="connsiteX5" fmla="*/ 575556 w 1008112"/>
                <a:gd name="connsiteY5" fmla="*/ 792088 h 1296144"/>
                <a:gd name="connsiteX6" fmla="*/ 1008112 w 1008112"/>
                <a:gd name="connsiteY6" fmla="*/ 792088 h 1296144"/>
                <a:gd name="connsiteX7" fmla="*/ 504056 w 1008112"/>
                <a:gd name="connsiteY7" fmla="*/ 1296144 h 1296144"/>
                <a:gd name="connsiteX8" fmla="*/ 0 w 1008112"/>
                <a:gd name="connsiteY8" fmla="*/ 792088 h 1296144"/>
                <a:gd name="connsiteX0" fmla="*/ 0 w 1008112"/>
                <a:gd name="connsiteY0" fmla="*/ 792088 h 1296144"/>
                <a:gd name="connsiteX1" fmla="*/ 252028 w 1008112"/>
                <a:gd name="connsiteY1" fmla="*/ 792088 h 1296144"/>
                <a:gd name="connsiteX2" fmla="*/ 417058 w 1008112"/>
                <a:gd name="connsiteY2" fmla="*/ 782996 h 1296144"/>
                <a:gd name="connsiteX3" fmla="*/ 252028 w 1008112"/>
                <a:gd name="connsiteY3" fmla="*/ 0 h 1296144"/>
                <a:gd name="connsiteX4" fmla="*/ 756084 w 1008112"/>
                <a:gd name="connsiteY4" fmla="*/ 0 h 1296144"/>
                <a:gd name="connsiteX5" fmla="*/ 575556 w 1008112"/>
                <a:gd name="connsiteY5" fmla="*/ 792088 h 1296144"/>
                <a:gd name="connsiteX6" fmla="*/ 1008112 w 1008112"/>
                <a:gd name="connsiteY6" fmla="*/ 792088 h 1296144"/>
                <a:gd name="connsiteX7" fmla="*/ 504056 w 1008112"/>
                <a:gd name="connsiteY7" fmla="*/ 1296144 h 1296144"/>
                <a:gd name="connsiteX8" fmla="*/ 495454 w 1008112"/>
                <a:gd name="connsiteY8" fmla="*/ 1055404 h 1296144"/>
                <a:gd name="connsiteX9" fmla="*/ 0 w 1008112"/>
                <a:gd name="connsiteY9" fmla="*/ 792088 h 1296144"/>
                <a:gd name="connsiteX0" fmla="*/ 0 w 1008112"/>
                <a:gd name="connsiteY0" fmla="*/ 792088 h 1055404"/>
                <a:gd name="connsiteX1" fmla="*/ 252028 w 1008112"/>
                <a:gd name="connsiteY1" fmla="*/ 792088 h 1055404"/>
                <a:gd name="connsiteX2" fmla="*/ 417058 w 1008112"/>
                <a:gd name="connsiteY2" fmla="*/ 782996 h 1055404"/>
                <a:gd name="connsiteX3" fmla="*/ 252028 w 1008112"/>
                <a:gd name="connsiteY3" fmla="*/ 0 h 1055404"/>
                <a:gd name="connsiteX4" fmla="*/ 756084 w 1008112"/>
                <a:gd name="connsiteY4" fmla="*/ 0 h 1055404"/>
                <a:gd name="connsiteX5" fmla="*/ 575556 w 1008112"/>
                <a:gd name="connsiteY5" fmla="*/ 792088 h 1055404"/>
                <a:gd name="connsiteX6" fmla="*/ 1008112 w 1008112"/>
                <a:gd name="connsiteY6" fmla="*/ 792088 h 1055404"/>
                <a:gd name="connsiteX7" fmla="*/ 504056 w 1008112"/>
                <a:gd name="connsiteY7" fmla="*/ 1052736 h 1055404"/>
                <a:gd name="connsiteX8" fmla="*/ 495454 w 1008112"/>
                <a:gd name="connsiteY8" fmla="*/ 1055404 h 1055404"/>
                <a:gd name="connsiteX9" fmla="*/ 0 w 1008112"/>
                <a:gd name="connsiteY9" fmla="*/ 792088 h 1055404"/>
                <a:gd name="connsiteX0" fmla="*/ 508 w 1008620"/>
                <a:gd name="connsiteY0" fmla="*/ 792088 h 1055404"/>
                <a:gd name="connsiteX1" fmla="*/ 252536 w 1008620"/>
                <a:gd name="connsiteY1" fmla="*/ 792088 h 1055404"/>
                <a:gd name="connsiteX2" fmla="*/ 417566 w 1008620"/>
                <a:gd name="connsiteY2" fmla="*/ 782996 h 1055404"/>
                <a:gd name="connsiteX3" fmla="*/ 0 w 1008620"/>
                <a:gd name="connsiteY3" fmla="*/ 0 h 1055404"/>
                <a:gd name="connsiteX4" fmla="*/ 756592 w 1008620"/>
                <a:gd name="connsiteY4" fmla="*/ 0 h 1055404"/>
                <a:gd name="connsiteX5" fmla="*/ 576064 w 1008620"/>
                <a:gd name="connsiteY5" fmla="*/ 792088 h 1055404"/>
                <a:gd name="connsiteX6" fmla="*/ 1008620 w 1008620"/>
                <a:gd name="connsiteY6" fmla="*/ 792088 h 1055404"/>
                <a:gd name="connsiteX7" fmla="*/ 504564 w 1008620"/>
                <a:gd name="connsiteY7" fmla="*/ 1052736 h 1055404"/>
                <a:gd name="connsiteX8" fmla="*/ 495962 w 1008620"/>
                <a:gd name="connsiteY8" fmla="*/ 1055404 h 1055404"/>
                <a:gd name="connsiteX9" fmla="*/ 508 w 1008620"/>
                <a:gd name="connsiteY9" fmla="*/ 792088 h 1055404"/>
                <a:gd name="connsiteX0" fmla="*/ 508 w 1008620"/>
                <a:gd name="connsiteY0" fmla="*/ 792088 h 1055404"/>
                <a:gd name="connsiteX1" fmla="*/ 252536 w 1008620"/>
                <a:gd name="connsiteY1" fmla="*/ 792088 h 1055404"/>
                <a:gd name="connsiteX2" fmla="*/ 417566 w 1008620"/>
                <a:gd name="connsiteY2" fmla="*/ 782996 h 1055404"/>
                <a:gd name="connsiteX3" fmla="*/ 0 w 1008620"/>
                <a:gd name="connsiteY3" fmla="*/ 0 h 1055404"/>
                <a:gd name="connsiteX4" fmla="*/ 1008112 w 1008620"/>
                <a:gd name="connsiteY4" fmla="*/ 0 h 1055404"/>
                <a:gd name="connsiteX5" fmla="*/ 576064 w 1008620"/>
                <a:gd name="connsiteY5" fmla="*/ 792088 h 1055404"/>
                <a:gd name="connsiteX6" fmla="*/ 1008620 w 1008620"/>
                <a:gd name="connsiteY6" fmla="*/ 792088 h 1055404"/>
                <a:gd name="connsiteX7" fmla="*/ 504564 w 1008620"/>
                <a:gd name="connsiteY7" fmla="*/ 1052736 h 1055404"/>
                <a:gd name="connsiteX8" fmla="*/ 495962 w 1008620"/>
                <a:gd name="connsiteY8" fmla="*/ 1055404 h 1055404"/>
                <a:gd name="connsiteX9" fmla="*/ 508 w 1008620"/>
                <a:gd name="connsiteY9" fmla="*/ 792088 h 105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8620" h="1055404">
                  <a:moveTo>
                    <a:pt x="508" y="792088"/>
                  </a:moveTo>
                  <a:lnTo>
                    <a:pt x="252536" y="792088"/>
                  </a:lnTo>
                  <a:lnTo>
                    <a:pt x="417566" y="782996"/>
                  </a:lnTo>
                  <a:lnTo>
                    <a:pt x="0" y="0"/>
                  </a:lnTo>
                  <a:lnTo>
                    <a:pt x="1008112" y="0"/>
                  </a:lnTo>
                  <a:lnTo>
                    <a:pt x="576064" y="792088"/>
                  </a:lnTo>
                  <a:lnTo>
                    <a:pt x="1008620" y="792088"/>
                  </a:lnTo>
                  <a:lnTo>
                    <a:pt x="504564" y="1052736"/>
                  </a:lnTo>
                  <a:lnTo>
                    <a:pt x="495962" y="1055404"/>
                  </a:lnTo>
                  <a:lnTo>
                    <a:pt x="508" y="792088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solidFill>
                <a:srgbClr val="98B954">
                  <a:alpha val="20000"/>
                </a:srgbClr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5113073" y="5407320"/>
              <a:ext cx="1052877" cy="353319"/>
            </a:xfrm>
            <a:custGeom>
              <a:avLst/>
              <a:gdLst>
                <a:gd name="connsiteX0" fmla="*/ 0 w 1008112"/>
                <a:gd name="connsiteY0" fmla="*/ 792088 h 1296144"/>
                <a:gd name="connsiteX1" fmla="*/ 252028 w 1008112"/>
                <a:gd name="connsiteY1" fmla="*/ 792088 h 1296144"/>
                <a:gd name="connsiteX2" fmla="*/ 252028 w 1008112"/>
                <a:gd name="connsiteY2" fmla="*/ 0 h 1296144"/>
                <a:gd name="connsiteX3" fmla="*/ 756084 w 1008112"/>
                <a:gd name="connsiteY3" fmla="*/ 0 h 1296144"/>
                <a:gd name="connsiteX4" fmla="*/ 756084 w 1008112"/>
                <a:gd name="connsiteY4" fmla="*/ 792088 h 1296144"/>
                <a:gd name="connsiteX5" fmla="*/ 1008112 w 1008112"/>
                <a:gd name="connsiteY5" fmla="*/ 792088 h 1296144"/>
                <a:gd name="connsiteX6" fmla="*/ 504056 w 1008112"/>
                <a:gd name="connsiteY6" fmla="*/ 1296144 h 1296144"/>
                <a:gd name="connsiteX7" fmla="*/ 0 w 1008112"/>
                <a:gd name="connsiteY7" fmla="*/ 792088 h 1296144"/>
                <a:gd name="connsiteX0" fmla="*/ 0 w 1008112"/>
                <a:gd name="connsiteY0" fmla="*/ 792088 h 1296144"/>
                <a:gd name="connsiteX1" fmla="*/ 252028 w 1008112"/>
                <a:gd name="connsiteY1" fmla="*/ 792088 h 1296144"/>
                <a:gd name="connsiteX2" fmla="*/ 417058 w 1008112"/>
                <a:gd name="connsiteY2" fmla="*/ 782996 h 1296144"/>
                <a:gd name="connsiteX3" fmla="*/ 252028 w 1008112"/>
                <a:gd name="connsiteY3" fmla="*/ 0 h 1296144"/>
                <a:gd name="connsiteX4" fmla="*/ 756084 w 1008112"/>
                <a:gd name="connsiteY4" fmla="*/ 0 h 1296144"/>
                <a:gd name="connsiteX5" fmla="*/ 756084 w 1008112"/>
                <a:gd name="connsiteY5" fmla="*/ 792088 h 1296144"/>
                <a:gd name="connsiteX6" fmla="*/ 1008112 w 1008112"/>
                <a:gd name="connsiteY6" fmla="*/ 792088 h 1296144"/>
                <a:gd name="connsiteX7" fmla="*/ 504056 w 1008112"/>
                <a:gd name="connsiteY7" fmla="*/ 1296144 h 1296144"/>
                <a:gd name="connsiteX8" fmla="*/ 0 w 1008112"/>
                <a:gd name="connsiteY8" fmla="*/ 792088 h 1296144"/>
                <a:gd name="connsiteX0" fmla="*/ 0 w 1008112"/>
                <a:gd name="connsiteY0" fmla="*/ 792088 h 1296144"/>
                <a:gd name="connsiteX1" fmla="*/ 252028 w 1008112"/>
                <a:gd name="connsiteY1" fmla="*/ 792088 h 1296144"/>
                <a:gd name="connsiteX2" fmla="*/ 417058 w 1008112"/>
                <a:gd name="connsiteY2" fmla="*/ 782996 h 1296144"/>
                <a:gd name="connsiteX3" fmla="*/ 252028 w 1008112"/>
                <a:gd name="connsiteY3" fmla="*/ 0 h 1296144"/>
                <a:gd name="connsiteX4" fmla="*/ 756084 w 1008112"/>
                <a:gd name="connsiteY4" fmla="*/ 0 h 1296144"/>
                <a:gd name="connsiteX5" fmla="*/ 575556 w 1008112"/>
                <a:gd name="connsiteY5" fmla="*/ 792088 h 1296144"/>
                <a:gd name="connsiteX6" fmla="*/ 1008112 w 1008112"/>
                <a:gd name="connsiteY6" fmla="*/ 792088 h 1296144"/>
                <a:gd name="connsiteX7" fmla="*/ 504056 w 1008112"/>
                <a:gd name="connsiteY7" fmla="*/ 1296144 h 1296144"/>
                <a:gd name="connsiteX8" fmla="*/ 0 w 1008112"/>
                <a:gd name="connsiteY8" fmla="*/ 792088 h 1296144"/>
                <a:gd name="connsiteX0" fmla="*/ 0 w 1008112"/>
                <a:gd name="connsiteY0" fmla="*/ 792088 h 1296144"/>
                <a:gd name="connsiteX1" fmla="*/ 252028 w 1008112"/>
                <a:gd name="connsiteY1" fmla="*/ 792088 h 1296144"/>
                <a:gd name="connsiteX2" fmla="*/ 417058 w 1008112"/>
                <a:gd name="connsiteY2" fmla="*/ 782996 h 1296144"/>
                <a:gd name="connsiteX3" fmla="*/ 252028 w 1008112"/>
                <a:gd name="connsiteY3" fmla="*/ 0 h 1296144"/>
                <a:gd name="connsiteX4" fmla="*/ 756084 w 1008112"/>
                <a:gd name="connsiteY4" fmla="*/ 0 h 1296144"/>
                <a:gd name="connsiteX5" fmla="*/ 575556 w 1008112"/>
                <a:gd name="connsiteY5" fmla="*/ 792088 h 1296144"/>
                <a:gd name="connsiteX6" fmla="*/ 1008112 w 1008112"/>
                <a:gd name="connsiteY6" fmla="*/ 792088 h 1296144"/>
                <a:gd name="connsiteX7" fmla="*/ 504056 w 1008112"/>
                <a:gd name="connsiteY7" fmla="*/ 1296144 h 1296144"/>
                <a:gd name="connsiteX8" fmla="*/ 495454 w 1008112"/>
                <a:gd name="connsiteY8" fmla="*/ 1055404 h 1296144"/>
                <a:gd name="connsiteX9" fmla="*/ 0 w 1008112"/>
                <a:gd name="connsiteY9" fmla="*/ 792088 h 1296144"/>
                <a:gd name="connsiteX0" fmla="*/ 0 w 1008112"/>
                <a:gd name="connsiteY0" fmla="*/ 792088 h 1055404"/>
                <a:gd name="connsiteX1" fmla="*/ 252028 w 1008112"/>
                <a:gd name="connsiteY1" fmla="*/ 792088 h 1055404"/>
                <a:gd name="connsiteX2" fmla="*/ 417058 w 1008112"/>
                <a:gd name="connsiteY2" fmla="*/ 782996 h 1055404"/>
                <a:gd name="connsiteX3" fmla="*/ 252028 w 1008112"/>
                <a:gd name="connsiteY3" fmla="*/ 0 h 1055404"/>
                <a:gd name="connsiteX4" fmla="*/ 756084 w 1008112"/>
                <a:gd name="connsiteY4" fmla="*/ 0 h 1055404"/>
                <a:gd name="connsiteX5" fmla="*/ 575556 w 1008112"/>
                <a:gd name="connsiteY5" fmla="*/ 792088 h 1055404"/>
                <a:gd name="connsiteX6" fmla="*/ 1008112 w 1008112"/>
                <a:gd name="connsiteY6" fmla="*/ 792088 h 1055404"/>
                <a:gd name="connsiteX7" fmla="*/ 504056 w 1008112"/>
                <a:gd name="connsiteY7" fmla="*/ 1052736 h 1055404"/>
                <a:gd name="connsiteX8" fmla="*/ 495454 w 1008112"/>
                <a:gd name="connsiteY8" fmla="*/ 1055404 h 1055404"/>
                <a:gd name="connsiteX9" fmla="*/ 0 w 1008112"/>
                <a:gd name="connsiteY9" fmla="*/ 792088 h 1055404"/>
                <a:gd name="connsiteX0" fmla="*/ 508 w 1008620"/>
                <a:gd name="connsiteY0" fmla="*/ 792088 h 1055404"/>
                <a:gd name="connsiteX1" fmla="*/ 252536 w 1008620"/>
                <a:gd name="connsiteY1" fmla="*/ 792088 h 1055404"/>
                <a:gd name="connsiteX2" fmla="*/ 417566 w 1008620"/>
                <a:gd name="connsiteY2" fmla="*/ 782996 h 1055404"/>
                <a:gd name="connsiteX3" fmla="*/ 0 w 1008620"/>
                <a:gd name="connsiteY3" fmla="*/ 0 h 1055404"/>
                <a:gd name="connsiteX4" fmla="*/ 756592 w 1008620"/>
                <a:gd name="connsiteY4" fmla="*/ 0 h 1055404"/>
                <a:gd name="connsiteX5" fmla="*/ 576064 w 1008620"/>
                <a:gd name="connsiteY5" fmla="*/ 792088 h 1055404"/>
                <a:gd name="connsiteX6" fmla="*/ 1008620 w 1008620"/>
                <a:gd name="connsiteY6" fmla="*/ 792088 h 1055404"/>
                <a:gd name="connsiteX7" fmla="*/ 504564 w 1008620"/>
                <a:gd name="connsiteY7" fmla="*/ 1052736 h 1055404"/>
                <a:gd name="connsiteX8" fmla="*/ 495962 w 1008620"/>
                <a:gd name="connsiteY8" fmla="*/ 1055404 h 1055404"/>
                <a:gd name="connsiteX9" fmla="*/ 508 w 1008620"/>
                <a:gd name="connsiteY9" fmla="*/ 792088 h 1055404"/>
                <a:gd name="connsiteX0" fmla="*/ 508 w 1008620"/>
                <a:gd name="connsiteY0" fmla="*/ 792088 h 1055404"/>
                <a:gd name="connsiteX1" fmla="*/ 252536 w 1008620"/>
                <a:gd name="connsiteY1" fmla="*/ 792088 h 1055404"/>
                <a:gd name="connsiteX2" fmla="*/ 417566 w 1008620"/>
                <a:gd name="connsiteY2" fmla="*/ 782996 h 1055404"/>
                <a:gd name="connsiteX3" fmla="*/ 0 w 1008620"/>
                <a:gd name="connsiteY3" fmla="*/ 0 h 1055404"/>
                <a:gd name="connsiteX4" fmla="*/ 1008112 w 1008620"/>
                <a:gd name="connsiteY4" fmla="*/ 0 h 1055404"/>
                <a:gd name="connsiteX5" fmla="*/ 576064 w 1008620"/>
                <a:gd name="connsiteY5" fmla="*/ 792088 h 1055404"/>
                <a:gd name="connsiteX6" fmla="*/ 1008620 w 1008620"/>
                <a:gd name="connsiteY6" fmla="*/ 792088 h 1055404"/>
                <a:gd name="connsiteX7" fmla="*/ 504564 w 1008620"/>
                <a:gd name="connsiteY7" fmla="*/ 1052736 h 1055404"/>
                <a:gd name="connsiteX8" fmla="*/ 495962 w 1008620"/>
                <a:gd name="connsiteY8" fmla="*/ 1055404 h 1055404"/>
                <a:gd name="connsiteX9" fmla="*/ 508 w 1008620"/>
                <a:gd name="connsiteY9" fmla="*/ 792088 h 105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8620" h="1055404">
                  <a:moveTo>
                    <a:pt x="508" y="792088"/>
                  </a:moveTo>
                  <a:lnTo>
                    <a:pt x="252536" y="792088"/>
                  </a:lnTo>
                  <a:lnTo>
                    <a:pt x="417566" y="782996"/>
                  </a:lnTo>
                  <a:lnTo>
                    <a:pt x="0" y="0"/>
                  </a:lnTo>
                  <a:lnTo>
                    <a:pt x="1008112" y="0"/>
                  </a:lnTo>
                  <a:lnTo>
                    <a:pt x="576064" y="792088"/>
                  </a:lnTo>
                  <a:lnTo>
                    <a:pt x="1008620" y="792088"/>
                  </a:lnTo>
                  <a:lnTo>
                    <a:pt x="504564" y="1052736"/>
                  </a:lnTo>
                  <a:lnTo>
                    <a:pt x="495962" y="1055404"/>
                  </a:lnTo>
                  <a:lnTo>
                    <a:pt x="508" y="792088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solidFill>
                <a:srgbClr val="98B954">
                  <a:alpha val="20000"/>
                </a:srgbClr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285729"/>
            <a:ext cx="7772400" cy="785818"/>
          </a:xfrm>
        </p:spPr>
        <p:txBody>
          <a:bodyPr/>
          <a:lstStyle/>
          <a:p>
            <a:r>
              <a:rPr lang="zh-CN" altLang="en-US" sz="2400" dirty="0" smtClean="0"/>
              <a:t>了解搜索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	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搜索是一套匹配买家需求动态分配流量的系统</a:t>
            </a:r>
            <a:endParaRPr lang="zh-CN" altLang="en-US" sz="2000" dirty="0"/>
          </a:p>
        </p:txBody>
      </p:sp>
      <p:sp>
        <p:nvSpPr>
          <p:cNvPr id="5" name="下箭头 4"/>
          <p:cNvSpPr/>
          <p:nvPr/>
        </p:nvSpPr>
        <p:spPr>
          <a:xfrm>
            <a:off x="3214678" y="1571612"/>
            <a:ext cx="142876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28926" y="2000240"/>
            <a:ext cx="128588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关键词处理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3214678" y="2571744"/>
            <a:ext cx="142876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928926" y="3000372"/>
            <a:ext cx="128588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命中结果</a:t>
            </a:r>
            <a:endParaRPr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3214678" y="3571876"/>
            <a:ext cx="142876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928926" y="4000504"/>
            <a:ext cx="128588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相关性</a:t>
            </a:r>
            <a:endParaRPr lang="zh-CN" altLang="en-US" dirty="0"/>
          </a:p>
        </p:txBody>
      </p:sp>
      <p:sp>
        <p:nvSpPr>
          <p:cNvPr id="11" name="下箭头 10"/>
          <p:cNvSpPr/>
          <p:nvPr/>
        </p:nvSpPr>
        <p:spPr>
          <a:xfrm>
            <a:off x="3214678" y="4572008"/>
            <a:ext cx="142876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928926" y="5000636"/>
            <a:ext cx="128588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排序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3214678" y="5572140"/>
            <a:ext cx="142876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928926" y="6000768"/>
            <a:ext cx="128588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剔除作弊</a:t>
            </a:r>
            <a:endParaRPr lang="zh-CN" altLang="en-US" dirty="0"/>
          </a:p>
        </p:txBody>
      </p:sp>
      <p:sp>
        <p:nvSpPr>
          <p:cNvPr id="15" name="上箭头 14"/>
          <p:cNvSpPr/>
          <p:nvPr/>
        </p:nvSpPr>
        <p:spPr>
          <a:xfrm>
            <a:off x="3643306" y="5572140"/>
            <a:ext cx="142876" cy="42862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上箭头 15"/>
          <p:cNvSpPr/>
          <p:nvPr/>
        </p:nvSpPr>
        <p:spPr>
          <a:xfrm>
            <a:off x="3643306" y="4572008"/>
            <a:ext cx="142876" cy="42862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上箭头 16"/>
          <p:cNvSpPr/>
          <p:nvPr/>
        </p:nvSpPr>
        <p:spPr>
          <a:xfrm>
            <a:off x="3643306" y="3571876"/>
            <a:ext cx="142876" cy="42862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上箭头 17"/>
          <p:cNvSpPr/>
          <p:nvPr/>
        </p:nvSpPr>
        <p:spPr>
          <a:xfrm>
            <a:off x="3643306" y="2571744"/>
            <a:ext cx="142876" cy="42862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上箭头 18"/>
          <p:cNvSpPr/>
          <p:nvPr/>
        </p:nvSpPr>
        <p:spPr>
          <a:xfrm>
            <a:off x="3643306" y="1571612"/>
            <a:ext cx="142876" cy="42862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106682" y="12144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用户输入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57620" y="12144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返回结果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285729"/>
            <a:ext cx="7772400" cy="785818"/>
          </a:xfrm>
        </p:spPr>
        <p:txBody>
          <a:bodyPr/>
          <a:lstStyle/>
          <a:p>
            <a:r>
              <a:rPr lang="zh-CN" altLang="en-US" sz="2400" dirty="0" smtClean="0"/>
              <a:t>了解搜索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	</a:t>
            </a:r>
            <a:r>
              <a:rPr lang="en-US" altLang="zh-CN" sz="2000" dirty="0" smtClean="0"/>
              <a:t>—— </a:t>
            </a:r>
            <a:r>
              <a:rPr lang="zh-CN" altLang="en-US" sz="2000" dirty="0" smtClean="0"/>
              <a:t>排序对流量分配有巨大的影响</a:t>
            </a:r>
            <a:endParaRPr lang="zh-CN" altLang="en-US" sz="2000" dirty="0"/>
          </a:p>
        </p:txBody>
      </p:sp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52660"/>
            <a:ext cx="786765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" name="TextBox 96"/>
          <p:cNvSpPr txBox="1"/>
          <p:nvPr/>
        </p:nvSpPr>
        <p:spPr>
          <a:xfrm>
            <a:off x="500034" y="1428736"/>
            <a:ext cx="788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同一页面中第一个位置和最后一个位置平均点击相差</a:t>
            </a:r>
            <a:r>
              <a:rPr lang="en-US" altLang="zh-CN" dirty="0" smtClean="0"/>
              <a:t>10</a:t>
            </a:r>
            <a:r>
              <a:rPr lang="zh-CN" altLang="en-US" dirty="0" smtClean="0"/>
              <a:t>倍，订单相差</a:t>
            </a:r>
            <a:r>
              <a:rPr lang="en-US" altLang="zh-CN" dirty="0" smtClean="0"/>
              <a:t>30</a:t>
            </a:r>
            <a:r>
              <a:rPr lang="zh-CN" altLang="en-US" dirty="0" smtClean="0"/>
              <a:t>倍</a:t>
            </a:r>
            <a:endParaRPr lang="en-US" altLang="zh-CN" dirty="0" smtClean="0"/>
          </a:p>
        </p:txBody>
      </p:sp>
      <p:sp>
        <p:nvSpPr>
          <p:cNvPr id="98" name="TextBox 97"/>
          <p:cNvSpPr txBox="1"/>
          <p:nvPr/>
        </p:nvSpPr>
        <p:spPr>
          <a:xfrm>
            <a:off x="7143768" y="5072074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订单量</a:t>
            </a:r>
            <a:endParaRPr lang="en-US" altLang="zh-CN" sz="1400" dirty="0" smtClean="0"/>
          </a:p>
          <a:p>
            <a:r>
              <a:rPr lang="zh-CN" altLang="en-US" sz="1400" dirty="0" smtClean="0"/>
              <a:t>详情点击量</a:t>
            </a:r>
            <a:endParaRPr lang="zh-CN" altLang="en-US" sz="1400" dirty="0"/>
          </a:p>
        </p:txBody>
      </p:sp>
      <p:cxnSp>
        <p:nvCxnSpPr>
          <p:cNvPr id="100" name="直接连接符 99"/>
          <p:cNvCxnSpPr/>
          <p:nvPr/>
        </p:nvCxnSpPr>
        <p:spPr>
          <a:xfrm>
            <a:off x="6786578" y="5214950"/>
            <a:ext cx="357190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6786578" y="5429264"/>
            <a:ext cx="357190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285729"/>
            <a:ext cx="7772400" cy="785818"/>
          </a:xfrm>
        </p:spPr>
        <p:txBody>
          <a:bodyPr/>
          <a:lstStyle/>
          <a:p>
            <a:r>
              <a:rPr lang="zh-CN" altLang="en-US" sz="2400" dirty="0" smtClean="0"/>
              <a:t>了解搜索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	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排序位置的竞争产生在小范围中</a:t>
            </a:r>
            <a:endParaRPr lang="zh-CN" altLang="en-US" sz="2000" dirty="0"/>
          </a:p>
        </p:txBody>
      </p:sp>
      <p:sp>
        <p:nvSpPr>
          <p:cNvPr id="97" name="TextBox 96"/>
          <p:cNvSpPr txBox="1"/>
          <p:nvPr/>
        </p:nvSpPr>
        <p:spPr>
          <a:xfrm>
            <a:off x="500034" y="1428736"/>
            <a:ext cx="498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卖家其实只在每个格子的商品中进行排名竞争</a:t>
            </a:r>
            <a:endParaRPr lang="en-US" altLang="zh-CN" dirty="0" smtClean="0"/>
          </a:p>
        </p:txBody>
      </p:sp>
      <p:grpSp>
        <p:nvGrpSpPr>
          <p:cNvPr id="8" name="组合 7"/>
          <p:cNvGrpSpPr/>
          <p:nvPr/>
        </p:nvGrpSpPr>
        <p:grpSpPr>
          <a:xfrm>
            <a:off x="1214414" y="2357430"/>
            <a:ext cx="6366600" cy="3571900"/>
            <a:chOff x="1500166" y="2428868"/>
            <a:chExt cx="6009410" cy="3429024"/>
          </a:xfrm>
        </p:grpSpPr>
        <p:sp>
          <p:nvSpPr>
            <p:cNvPr id="9" name="TextBox 8"/>
            <p:cNvSpPr txBox="1"/>
            <p:nvPr/>
          </p:nvSpPr>
          <p:spPr>
            <a:xfrm>
              <a:off x="2090306" y="2428868"/>
              <a:ext cx="338554" cy="57150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000" dirty="0" smtClean="0"/>
                <a:t>关键词</a:t>
              </a:r>
              <a:r>
                <a:rPr lang="en-US" altLang="zh-CN" sz="1000" dirty="0" smtClean="0"/>
                <a:t>1</a:t>
              </a:r>
              <a:endParaRPr lang="zh-CN" altLang="en-US" sz="1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61810" y="2428868"/>
              <a:ext cx="338554" cy="57150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000" dirty="0" smtClean="0"/>
                <a:t>关键词</a:t>
              </a:r>
              <a:r>
                <a:rPr lang="en-US" altLang="zh-CN" sz="1000" dirty="0" smtClean="0"/>
                <a:t>2</a:t>
              </a:r>
              <a:endParaRPr lang="zh-CN" alt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71802" y="2428868"/>
              <a:ext cx="338554" cy="57150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000" dirty="0" smtClean="0"/>
                <a:t>关键词</a:t>
              </a:r>
              <a:r>
                <a:rPr lang="en-US" altLang="zh-CN" sz="1000" dirty="0" smtClean="0"/>
                <a:t>3</a:t>
              </a:r>
              <a:endParaRPr lang="zh-CN" altLang="en-US" sz="1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7554" y="2428868"/>
              <a:ext cx="338554" cy="57150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000" dirty="0" smtClean="0"/>
                <a:t>关键词</a:t>
              </a:r>
              <a:r>
                <a:rPr lang="en-US" altLang="zh-CN" sz="1000" dirty="0" smtClean="0"/>
                <a:t>4</a:t>
              </a:r>
              <a:endParaRPr lang="zh-CN" altLang="en-US" sz="1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90504" y="2428868"/>
              <a:ext cx="338554" cy="57150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000" dirty="0" smtClean="0"/>
                <a:t>关键词</a:t>
              </a:r>
              <a:r>
                <a:rPr lang="en-US" altLang="zh-CN" sz="1000" dirty="0" smtClean="0"/>
                <a:t>5</a:t>
              </a:r>
              <a:endParaRPr lang="zh-CN" alt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7620" y="2428868"/>
              <a:ext cx="338554" cy="57150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000" dirty="0" smtClean="0"/>
                <a:t>关键词</a:t>
              </a:r>
              <a:r>
                <a:rPr lang="en-US" altLang="zh-CN" sz="1000" dirty="0" smtClean="0"/>
                <a:t>6</a:t>
              </a:r>
              <a:endParaRPr lang="zh-CN" alt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43372" y="2428868"/>
              <a:ext cx="338554" cy="57150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000" dirty="0" smtClean="0"/>
                <a:t>关键词</a:t>
              </a:r>
              <a:r>
                <a:rPr lang="en-US" altLang="zh-CN" sz="1000" dirty="0" smtClean="0"/>
                <a:t>7</a:t>
              </a:r>
              <a:endParaRPr lang="zh-CN" alt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29124" y="2428868"/>
              <a:ext cx="338554" cy="57150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000" dirty="0" smtClean="0"/>
                <a:t>关键词</a:t>
              </a:r>
              <a:r>
                <a:rPr lang="en-US" altLang="zh-CN" sz="1000" dirty="0" smtClean="0"/>
                <a:t>8</a:t>
              </a:r>
              <a:endParaRPr lang="zh-CN" alt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86314" y="2428868"/>
              <a:ext cx="338554" cy="57150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000" dirty="0" smtClean="0"/>
                <a:t>关键词</a:t>
              </a:r>
              <a:r>
                <a:rPr lang="en-US" altLang="zh-CN" sz="1000" dirty="0" smtClean="0"/>
                <a:t>9</a:t>
              </a:r>
              <a:endParaRPr lang="zh-CN" altLang="en-US" sz="1000" dirty="0" smtClean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90702" y="2428868"/>
              <a:ext cx="338554" cy="7143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000" dirty="0" smtClean="0"/>
                <a:t>关键词</a:t>
              </a:r>
              <a:r>
                <a:rPr lang="en-US" altLang="zh-CN" sz="1000" dirty="0" smtClean="0"/>
                <a:t>10</a:t>
              </a:r>
              <a:endParaRPr lang="zh-CN" altLang="en-US" sz="1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62273" y="2428868"/>
              <a:ext cx="338554" cy="7143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000" dirty="0" smtClean="0"/>
                <a:t>关键词</a:t>
              </a:r>
              <a:r>
                <a:rPr lang="en-US" altLang="zh-CN" sz="1000" dirty="0" smtClean="0"/>
                <a:t>11</a:t>
              </a:r>
              <a:endParaRPr lang="zh-CN" altLang="en-US" sz="1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62404" y="2428868"/>
              <a:ext cx="338554" cy="64294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000" dirty="0" smtClean="0"/>
                <a:t>关键词</a:t>
              </a:r>
              <a:r>
                <a:rPr lang="en-US" altLang="zh-CN" sz="1000" dirty="0" smtClean="0"/>
                <a:t>M</a:t>
              </a:r>
              <a:endParaRPr lang="zh-CN" altLang="en-US" sz="10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2000232" y="3143248"/>
              <a:ext cx="5500726" cy="642942"/>
            </a:xfrm>
            <a:prstGeom prst="rect">
              <a:avLst/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000232" y="3786190"/>
              <a:ext cx="5500726" cy="428628"/>
            </a:xfrm>
            <a:prstGeom prst="rect">
              <a:avLst/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000232" y="4214818"/>
              <a:ext cx="5500726" cy="214314"/>
            </a:xfrm>
            <a:prstGeom prst="rect">
              <a:avLst/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2000232" y="4429132"/>
              <a:ext cx="5500726" cy="214314"/>
            </a:xfrm>
            <a:prstGeom prst="rect">
              <a:avLst/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000232" y="4643446"/>
              <a:ext cx="5500726" cy="214314"/>
            </a:xfrm>
            <a:prstGeom prst="rect">
              <a:avLst/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000232" y="4857760"/>
              <a:ext cx="5500726" cy="142876"/>
            </a:xfrm>
            <a:prstGeom prst="rect">
              <a:avLst/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2000232" y="5000636"/>
              <a:ext cx="5500726" cy="142876"/>
            </a:xfrm>
            <a:prstGeom prst="rect">
              <a:avLst/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000232" y="5143512"/>
              <a:ext cx="5500726" cy="142876"/>
            </a:xfrm>
            <a:prstGeom prst="rect">
              <a:avLst/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000232" y="5286388"/>
              <a:ext cx="5500726" cy="142876"/>
            </a:xfrm>
            <a:prstGeom prst="rect">
              <a:avLst/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000232" y="5429264"/>
              <a:ext cx="5500726" cy="142876"/>
            </a:xfrm>
            <a:prstGeom prst="rect">
              <a:avLst/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000232" y="5572140"/>
              <a:ext cx="5500726" cy="142876"/>
            </a:xfrm>
            <a:prstGeom prst="rect">
              <a:avLst/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000232" y="5715016"/>
              <a:ext cx="5500726" cy="142876"/>
            </a:xfrm>
            <a:prstGeom prst="rect">
              <a:avLst/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2000232" y="3143248"/>
              <a:ext cx="500066" cy="2714644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071802" y="3143248"/>
              <a:ext cx="285752" cy="2714644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357554" y="3143248"/>
              <a:ext cx="285752" cy="2714644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643306" y="3143248"/>
              <a:ext cx="214314" cy="2714644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857620" y="3143248"/>
              <a:ext cx="214314" cy="2714644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4071934" y="3143248"/>
              <a:ext cx="142876" cy="2714644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4214810" y="3143248"/>
              <a:ext cx="142876" cy="2714644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4357686" y="3143248"/>
              <a:ext cx="142876" cy="2714644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4500562" y="3143248"/>
              <a:ext cx="142876" cy="2714644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2500298" y="3143248"/>
              <a:ext cx="571504" cy="2714644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4643438" y="3143248"/>
              <a:ext cx="142876" cy="2714644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4786314" y="3143248"/>
              <a:ext cx="142876" cy="2714644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4929190" y="3143248"/>
              <a:ext cx="142876" cy="2714644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5072066" y="3143248"/>
              <a:ext cx="71438" cy="2714644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5143504" y="3143248"/>
              <a:ext cx="71438" cy="2714644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5214942" y="3143248"/>
              <a:ext cx="71438" cy="2714644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5286380" y="3143248"/>
              <a:ext cx="71438" cy="2714644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5357818" y="3143248"/>
              <a:ext cx="71438" cy="2714644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5429256" y="3143248"/>
              <a:ext cx="71438" cy="2714644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500694" y="3143248"/>
              <a:ext cx="71438" cy="2714644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5572132" y="3143248"/>
              <a:ext cx="71438" cy="2714644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5643570" y="3143248"/>
              <a:ext cx="71438" cy="2714644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715008" y="3143248"/>
              <a:ext cx="71438" cy="2714644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5786446" y="3143248"/>
              <a:ext cx="71438" cy="2714644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857884" y="3143248"/>
              <a:ext cx="71438" cy="2714644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5929322" y="3143248"/>
              <a:ext cx="71438" cy="2714644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6000760" y="3143248"/>
              <a:ext cx="71438" cy="2714644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6072198" y="3143248"/>
              <a:ext cx="71438" cy="2714644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6143636" y="3143248"/>
              <a:ext cx="71438" cy="2714644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215074" y="3143248"/>
              <a:ext cx="71438" cy="2714644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6286512" y="3143248"/>
              <a:ext cx="71438" cy="2714644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6357950" y="3143248"/>
              <a:ext cx="71438" cy="2714644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429388" y="3143248"/>
              <a:ext cx="71438" cy="2714644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6500826" y="3143248"/>
              <a:ext cx="71438" cy="2714644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6572264" y="3143248"/>
              <a:ext cx="71438" cy="2714644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6643702" y="3143248"/>
              <a:ext cx="71438" cy="2714644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6715140" y="3143248"/>
              <a:ext cx="71438" cy="2714644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6786578" y="3143248"/>
              <a:ext cx="71438" cy="2714644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6858016" y="3143248"/>
              <a:ext cx="71438" cy="2714644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6929454" y="3143248"/>
              <a:ext cx="71438" cy="2714644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7000892" y="3143248"/>
              <a:ext cx="71438" cy="2714644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7072330" y="3143248"/>
              <a:ext cx="71438" cy="2714644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7143768" y="3143248"/>
              <a:ext cx="71438" cy="2714644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7215206" y="3143248"/>
              <a:ext cx="71438" cy="2714644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7286644" y="3143248"/>
              <a:ext cx="71438" cy="2714644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7358082" y="3143248"/>
              <a:ext cx="71438" cy="2714644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7429520" y="3143248"/>
              <a:ext cx="71438" cy="2714644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1500166" y="3325655"/>
              <a:ext cx="571504" cy="2492706"/>
              <a:chOff x="1000100" y="2682713"/>
              <a:chExt cx="1071570" cy="2492706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1000100" y="2682713"/>
                <a:ext cx="107157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dirty="0" smtClean="0"/>
                  <a:t>导航</a:t>
                </a:r>
                <a:r>
                  <a:rPr lang="en-US" altLang="zh-CN" sz="1000" dirty="0" smtClean="0"/>
                  <a:t>1</a:t>
                </a:r>
                <a:endParaRPr lang="zh-CN" altLang="en-US" sz="1000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000100" y="3143248"/>
                <a:ext cx="107157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dirty="0" smtClean="0"/>
                  <a:t>导航</a:t>
                </a:r>
                <a:r>
                  <a:rPr lang="en-US" altLang="zh-CN" sz="1000" dirty="0" smtClean="0"/>
                  <a:t>2</a:t>
                </a:r>
                <a:endParaRPr lang="zh-CN" altLang="en-US" sz="10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000100" y="3468531"/>
                <a:ext cx="107157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dirty="0" smtClean="0"/>
                  <a:t>导航</a:t>
                </a:r>
                <a:r>
                  <a:rPr lang="en-US" altLang="zh-CN" sz="1000" dirty="0" smtClean="0"/>
                  <a:t>3</a:t>
                </a:r>
                <a:endParaRPr lang="zh-CN" altLang="en-US" sz="1000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000100" y="3714752"/>
                <a:ext cx="107157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dirty="0" smtClean="0"/>
                  <a:t>导航</a:t>
                </a:r>
                <a:r>
                  <a:rPr lang="en-US" altLang="zh-CN" sz="1000" dirty="0" smtClean="0"/>
                  <a:t>4</a:t>
                </a:r>
                <a:endParaRPr lang="zh-CN" altLang="en-US" sz="10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000100" y="3968597"/>
                <a:ext cx="107157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dirty="0" smtClean="0"/>
                  <a:t>导航</a:t>
                </a:r>
                <a:r>
                  <a:rPr lang="en-US" altLang="zh-CN" sz="1000" dirty="0" smtClean="0"/>
                  <a:t>5</a:t>
                </a:r>
                <a:endParaRPr lang="zh-CN" altLang="en-US" sz="10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000100" y="4254349"/>
                <a:ext cx="107157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dirty="0" smtClean="0"/>
                  <a:t>导航</a:t>
                </a:r>
                <a:r>
                  <a:rPr lang="en-US" altLang="zh-CN" sz="1000" dirty="0" smtClean="0"/>
                  <a:t>6</a:t>
                </a:r>
                <a:endParaRPr lang="zh-CN" altLang="en-US" sz="1000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000100" y="4929198"/>
                <a:ext cx="107157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dirty="0" smtClean="0"/>
                  <a:t>导航</a:t>
                </a:r>
                <a:r>
                  <a:rPr lang="en-US" altLang="zh-CN" sz="1000" dirty="0" smtClean="0"/>
                  <a:t>N</a:t>
                </a:r>
                <a:endParaRPr lang="zh-CN" altLang="en-US" sz="10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000100" y="4540101"/>
                <a:ext cx="107157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dirty="0" smtClean="0"/>
                  <a:t>导航</a:t>
                </a:r>
                <a:r>
                  <a:rPr lang="en-US" altLang="zh-CN" sz="1000" dirty="0" smtClean="0"/>
                  <a:t>7</a:t>
                </a:r>
                <a:endParaRPr lang="zh-CN" altLang="en-US" sz="10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000100" y="4643446"/>
                <a:ext cx="107157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smtClean="0"/>
                  <a:t>……</a:t>
                </a:r>
                <a:endParaRPr lang="zh-CN" altLang="en-US" sz="1000" dirty="0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6572264" y="2643182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……</a:t>
              </a:r>
              <a:endParaRPr lang="zh-CN" altLang="en-US" sz="10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572132" y="2643182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……</a:t>
              </a:r>
              <a:endParaRPr lang="zh-CN" altLang="en-US" sz="1000" dirty="0"/>
            </a:p>
          </p:txBody>
        </p:sp>
        <p:sp>
          <p:nvSpPr>
            <p:cNvPr id="83" name="任意多边形 82"/>
            <p:cNvSpPr/>
            <p:nvPr/>
          </p:nvSpPr>
          <p:spPr>
            <a:xfrm>
              <a:off x="1991278" y="3142249"/>
              <a:ext cx="5518298" cy="2370586"/>
            </a:xfrm>
            <a:custGeom>
              <a:avLst/>
              <a:gdLst>
                <a:gd name="connsiteX0" fmla="*/ 0 w 5518298"/>
                <a:gd name="connsiteY0" fmla="*/ 0 h 2370586"/>
                <a:gd name="connsiteX1" fmla="*/ 21265 w 5518298"/>
                <a:gd name="connsiteY1" fmla="*/ 31897 h 2370586"/>
                <a:gd name="connsiteX2" fmla="*/ 53163 w 5518298"/>
                <a:gd name="connsiteY2" fmla="*/ 42530 h 2370586"/>
                <a:gd name="connsiteX3" fmla="*/ 63796 w 5518298"/>
                <a:gd name="connsiteY3" fmla="*/ 74428 h 2370586"/>
                <a:gd name="connsiteX4" fmla="*/ 95693 w 5518298"/>
                <a:gd name="connsiteY4" fmla="*/ 106325 h 2370586"/>
                <a:gd name="connsiteX5" fmla="*/ 148856 w 5518298"/>
                <a:gd name="connsiteY5" fmla="*/ 202018 h 2370586"/>
                <a:gd name="connsiteX6" fmla="*/ 180754 w 5518298"/>
                <a:gd name="connsiteY6" fmla="*/ 265814 h 2370586"/>
                <a:gd name="connsiteX7" fmla="*/ 223284 w 5518298"/>
                <a:gd name="connsiteY7" fmla="*/ 276446 h 2370586"/>
                <a:gd name="connsiteX8" fmla="*/ 233917 w 5518298"/>
                <a:gd name="connsiteY8" fmla="*/ 382772 h 2370586"/>
                <a:gd name="connsiteX9" fmla="*/ 265814 w 5518298"/>
                <a:gd name="connsiteY9" fmla="*/ 393404 h 2370586"/>
                <a:gd name="connsiteX10" fmla="*/ 308344 w 5518298"/>
                <a:gd name="connsiteY10" fmla="*/ 467832 h 2370586"/>
                <a:gd name="connsiteX11" fmla="*/ 340242 w 5518298"/>
                <a:gd name="connsiteY11" fmla="*/ 489097 h 2370586"/>
                <a:gd name="connsiteX12" fmla="*/ 350875 w 5518298"/>
                <a:gd name="connsiteY12" fmla="*/ 520995 h 2370586"/>
                <a:gd name="connsiteX13" fmla="*/ 361507 w 5518298"/>
                <a:gd name="connsiteY13" fmla="*/ 584790 h 2370586"/>
                <a:gd name="connsiteX14" fmla="*/ 393405 w 5518298"/>
                <a:gd name="connsiteY14" fmla="*/ 595423 h 2370586"/>
                <a:gd name="connsiteX15" fmla="*/ 414670 w 5518298"/>
                <a:gd name="connsiteY15" fmla="*/ 627321 h 2370586"/>
                <a:gd name="connsiteX16" fmla="*/ 425303 w 5518298"/>
                <a:gd name="connsiteY16" fmla="*/ 669851 h 2370586"/>
                <a:gd name="connsiteX17" fmla="*/ 446568 w 5518298"/>
                <a:gd name="connsiteY17" fmla="*/ 733646 h 2370586"/>
                <a:gd name="connsiteX18" fmla="*/ 457200 w 5518298"/>
                <a:gd name="connsiteY18" fmla="*/ 765544 h 2370586"/>
                <a:gd name="connsiteX19" fmla="*/ 478465 w 5518298"/>
                <a:gd name="connsiteY19" fmla="*/ 829339 h 2370586"/>
                <a:gd name="connsiteX20" fmla="*/ 499731 w 5518298"/>
                <a:gd name="connsiteY20" fmla="*/ 850604 h 2370586"/>
                <a:gd name="connsiteX21" fmla="*/ 510363 w 5518298"/>
                <a:gd name="connsiteY21" fmla="*/ 882502 h 2370586"/>
                <a:gd name="connsiteX22" fmla="*/ 520996 w 5518298"/>
                <a:gd name="connsiteY22" fmla="*/ 935665 h 2370586"/>
                <a:gd name="connsiteX23" fmla="*/ 563526 w 5518298"/>
                <a:gd name="connsiteY23" fmla="*/ 988828 h 2370586"/>
                <a:gd name="connsiteX24" fmla="*/ 606056 w 5518298"/>
                <a:gd name="connsiteY24" fmla="*/ 1084521 h 2370586"/>
                <a:gd name="connsiteX25" fmla="*/ 637954 w 5518298"/>
                <a:gd name="connsiteY25" fmla="*/ 1105786 h 2370586"/>
                <a:gd name="connsiteX26" fmla="*/ 659219 w 5518298"/>
                <a:gd name="connsiteY26" fmla="*/ 1137683 h 2370586"/>
                <a:gd name="connsiteX27" fmla="*/ 669851 w 5518298"/>
                <a:gd name="connsiteY27" fmla="*/ 1169581 h 2370586"/>
                <a:gd name="connsiteX28" fmla="*/ 691117 w 5518298"/>
                <a:gd name="connsiteY28" fmla="*/ 1244009 h 2370586"/>
                <a:gd name="connsiteX29" fmla="*/ 712382 w 5518298"/>
                <a:gd name="connsiteY29" fmla="*/ 1275907 h 2370586"/>
                <a:gd name="connsiteX30" fmla="*/ 723014 w 5518298"/>
                <a:gd name="connsiteY30" fmla="*/ 1307804 h 2370586"/>
                <a:gd name="connsiteX31" fmla="*/ 733647 w 5518298"/>
                <a:gd name="connsiteY31" fmla="*/ 1371600 h 2370586"/>
                <a:gd name="connsiteX32" fmla="*/ 776177 w 5518298"/>
                <a:gd name="connsiteY32" fmla="*/ 1382232 h 2370586"/>
                <a:gd name="connsiteX33" fmla="*/ 786810 w 5518298"/>
                <a:gd name="connsiteY33" fmla="*/ 1467293 h 2370586"/>
                <a:gd name="connsiteX34" fmla="*/ 850605 w 5518298"/>
                <a:gd name="connsiteY34" fmla="*/ 1488558 h 2370586"/>
                <a:gd name="connsiteX35" fmla="*/ 882503 w 5518298"/>
                <a:gd name="connsiteY35" fmla="*/ 1541721 h 2370586"/>
                <a:gd name="connsiteX36" fmla="*/ 893135 w 5518298"/>
                <a:gd name="connsiteY36" fmla="*/ 1573618 h 2370586"/>
                <a:gd name="connsiteX37" fmla="*/ 935665 w 5518298"/>
                <a:gd name="connsiteY37" fmla="*/ 1637414 h 2370586"/>
                <a:gd name="connsiteX38" fmla="*/ 956931 w 5518298"/>
                <a:gd name="connsiteY38" fmla="*/ 1669311 h 2370586"/>
                <a:gd name="connsiteX39" fmla="*/ 988828 w 5518298"/>
                <a:gd name="connsiteY39" fmla="*/ 1679944 h 2370586"/>
                <a:gd name="connsiteX40" fmla="*/ 999461 w 5518298"/>
                <a:gd name="connsiteY40" fmla="*/ 1733107 h 2370586"/>
                <a:gd name="connsiteX41" fmla="*/ 1031358 w 5518298"/>
                <a:gd name="connsiteY41" fmla="*/ 1743739 h 2370586"/>
                <a:gd name="connsiteX42" fmla="*/ 1041991 w 5518298"/>
                <a:gd name="connsiteY42" fmla="*/ 1775637 h 2370586"/>
                <a:gd name="connsiteX43" fmla="*/ 1095154 w 5518298"/>
                <a:gd name="connsiteY43" fmla="*/ 1818167 h 2370586"/>
                <a:gd name="connsiteX44" fmla="*/ 1116419 w 5518298"/>
                <a:gd name="connsiteY44" fmla="*/ 1903228 h 2370586"/>
                <a:gd name="connsiteX45" fmla="*/ 1148317 w 5518298"/>
                <a:gd name="connsiteY45" fmla="*/ 1924493 h 2370586"/>
                <a:gd name="connsiteX46" fmla="*/ 1190847 w 5518298"/>
                <a:gd name="connsiteY46" fmla="*/ 1935125 h 2370586"/>
                <a:gd name="connsiteX47" fmla="*/ 1244010 w 5518298"/>
                <a:gd name="connsiteY47" fmla="*/ 2009553 h 2370586"/>
                <a:gd name="connsiteX48" fmla="*/ 1286540 w 5518298"/>
                <a:gd name="connsiteY48" fmla="*/ 2020186 h 2370586"/>
                <a:gd name="connsiteX49" fmla="*/ 1350335 w 5518298"/>
                <a:gd name="connsiteY49" fmla="*/ 2009553 h 2370586"/>
                <a:gd name="connsiteX50" fmla="*/ 1360968 w 5518298"/>
                <a:gd name="connsiteY50" fmla="*/ 2062716 h 2370586"/>
                <a:gd name="connsiteX51" fmla="*/ 1392865 w 5518298"/>
                <a:gd name="connsiteY51" fmla="*/ 2083981 h 2370586"/>
                <a:gd name="connsiteX52" fmla="*/ 1446028 w 5518298"/>
                <a:gd name="connsiteY52" fmla="*/ 2073349 h 2370586"/>
                <a:gd name="connsiteX53" fmla="*/ 1477926 w 5518298"/>
                <a:gd name="connsiteY53" fmla="*/ 2062716 h 2370586"/>
                <a:gd name="connsiteX54" fmla="*/ 1499191 w 5518298"/>
                <a:gd name="connsiteY54" fmla="*/ 2094614 h 2370586"/>
                <a:gd name="connsiteX55" fmla="*/ 1584251 w 5518298"/>
                <a:gd name="connsiteY55" fmla="*/ 2083981 h 2370586"/>
                <a:gd name="connsiteX56" fmla="*/ 1616149 w 5518298"/>
                <a:gd name="connsiteY56" fmla="*/ 2073349 h 2370586"/>
                <a:gd name="connsiteX57" fmla="*/ 1648047 w 5518298"/>
                <a:gd name="connsiteY57" fmla="*/ 2083981 h 2370586"/>
                <a:gd name="connsiteX58" fmla="*/ 1679944 w 5518298"/>
                <a:gd name="connsiteY58" fmla="*/ 2105246 h 2370586"/>
                <a:gd name="connsiteX59" fmla="*/ 1743740 w 5518298"/>
                <a:gd name="connsiteY59" fmla="*/ 2115879 h 2370586"/>
                <a:gd name="connsiteX60" fmla="*/ 1754372 w 5518298"/>
                <a:gd name="connsiteY60" fmla="*/ 2147776 h 2370586"/>
                <a:gd name="connsiteX61" fmla="*/ 1871331 w 5518298"/>
                <a:gd name="connsiteY61" fmla="*/ 2158409 h 2370586"/>
                <a:gd name="connsiteX62" fmla="*/ 2030819 w 5518298"/>
                <a:gd name="connsiteY62" fmla="*/ 2169042 h 2370586"/>
                <a:gd name="connsiteX63" fmla="*/ 2200940 w 5518298"/>
                <a:gd name="connsiteY63" fmla="*/ 2200939 h 2370586"/>
                <a:gd name="connsiteX64" fmla="*/ 2434856 w 5518298"/>
                <a:gd name="connsiteY64" fmla="*/ 2190307 h 2370586"/>
                <a:gd name="connsiteX65" fmla="*/ 2466754 w 5518298"/>
                <a:gd name="connsiteY65" fmla="*/ 2211572 h 2370586"/>
                <a:gd name="connsiteX66" fmla="*/ 2530549 w 5518298"/>
                <a:gd name="connsiteY66" fmla="*/ 2200939 h 2370586"/>
                <a:gd name="connsiteX67" fmla="*/ 2562447 w 5518298"/>
                <a:gd name="connsiteY67" fmla="*/ 2179674 h 2370586"/>
                <a:gd name="connsiteX68" fmla="*/ 2594344 w 5518298"/>
                <a:gd name="connsiteY68" fmla="*/ 2211572 h 2370586"/>
                <a:gd name="connsiteX69" fmla="*/ 2679405 w 5518298"/>
                <a:gd name="connsiteY69" fmla="*/ 2200939 h 2370586"/>
                <a:gd name="connsiteX70" fmla="*/ 2743200 w 5518298"/>
                <a:gd name="connsiteY70" fmla="*/ 2179674 h 2370586"/>
                <a:gd name="connsiteX71" fmla="*/ 2775098 w 5518298"/>
                <a:gd name="connsiteY71" fmla="*/ 2190307 h 2370586"/>
                <a:gd name="connsiteX72" fmla="*/ 2870791 w 5518298"/>
                <a:gd name="connsiteY72" fmla="*/ 2158409 h 2370586"/>
                <a:gd name="connsiteX73" fmla="*/ 2923954 w 5518298"/>
                <a:gd name="connsiteY73" fmla="*/ 2179674 h 2370586"/>
                <a:gd name="connsiteX74" fmla="*/ 2955851 w 5518298"/>
                <a:gd name="connsiteY74" fmla="*/ 2200939 h 2370586"/>
                <a:gd name="connsiteX75" fmla="*/ 3009014 w 5518298"/>
                <a:gd name="connsiteY75" fmla="*/ 2190307 h 2370586"/>
                <a:gd name="connsiteX76" fmla="*/ 3062177 w 5518298"/>
                <a:gd name="connsiteY76" fmla="*/ 2200939 h 2370586"/>
                <a:gd name="connsiteX77" fmla="*/ 3094075 w 5518298"/>
                <a:gd name="connsiteY77" fmla="*/ 2222204 h 2370586"/>
                <a:gd name="connsiteX78" fmla="*/ 3221665 w 5518298"/>
                <a:gd name="connsiteY78" fmla="*/ 2211572 h 2370586"/>
                <a:gd name="connsiteX79" fmla="*/ 3253563 w 5518298"/>
                <a:gd name="connsiteY79" fmla="*/ 2200939 h 2370586"/>
                <a:gd name="connsiteX80" fmla="*/ 3285461 w 5518298"/>
                <a:gd name="connsiteY80" fmla="*/ 2232837 h 2370586"/>
                <a:gd name="connsiteX81" fmla="*/ 3317358 w 5518298"/>
                <a:gd name="connsiteY81" fmla="*/ 2243469 h 2370586"/>
                <a:gd name="connsiteX82" fmla="*/ 3359889 w 5518298"/>
                <a:gd name="connsiteY82" fmla="*/ 2232837 h 2370586"/>
                <a:gd name="connsiteX83" fmla="*/ 3434317 w 5518298"/>
                <a:gd name="connsiteY83" fmla="*/ 2211572 h 2370586"/>
                <a:gd name="connsiteX84" fmla="*/ 3487479 w 5518298"/>
                <a:gd name="connsiteY84" fmla="*/ 2222204 h 2370586"/>
                <a:gd name="connsiteX85" fmla="*/ 3519377 w 5518298"/>
                <a:gd name="connsiteY85" fmla="*/ 2232837 h 2370586"/>
                <a:gd name="connsiteX86" fmla="*/ 3678865 w 5518298"/>
                <a:gd name="connsiteY86" fmla="*/ 2243469 h 2370586"/>
                <a:gd name="connsiteX87" fmla="*/ 3753293 w 5518298"/>
                <a:gd name="connsiteY87" fmla="*/ 2254102 h 2370586"/>
                <a:gd name="connsiteX88" fmla="*/ 3785191 w 5518298"/>
                <a:gd name="connsiteY88" fmla="*/ 2264735 h 2370586"/>
                <a:gd name="connsiteX89" fmla="*/ 3827721 w 5518298"/>
                <a:gd name="connsiteY89" fmla="*/ 2275367 h 2370586"/>
                <a:gd name="connsiteX90" fmla="*/ 3859619 w 5518298"/>
                <a:gd name="connsiteY90" fmla="*/ 2286000 h 2370586"/>
                <a:gd name="connsiteX91" fmla="*/ 3987210 w 5518298"/>
                <a:gd name="connsiteY91" fmla="*/ 2296632 h 2370586"/>
                <a:gd name="connsiteX92" fmla="*/ 4019107 w 5518298"/>
                <a:gd name="connsiteY92" fmla="*/ 2307265 h 2370586"/>
                <a:gd name="connsiteX93" fmla="*/ 4136065 w 5518298"/>
                <a:gd name="connsiteY93" fmla="*/ 2286000 h 2370586"/>
                <a:gd name="connsiteX94" fmla="*/ 4157331 w 5518298"/>
                <a:gd name="connsiteY94" fmla="*/ 2307265 h 2370586"/>
                <a:gd name="connsiteX95" fmla="*/ 4274289 w 5518298"/>
                <a:gd name="connsiteY95" fmla="*/ 2307265 h 2370586"/>
                <a:gd name="connsiteX96" fmla="*/ 4338084 w 5518298"/>
                <a:gd name="connsiteY96" fmla="*/ 2286000 h 2370586"/>
                <a:gd name="connsiteX97" fmla="*/ 4369982 w 5518298"/>
                <a:gd name="connsiteY97" fmla="*/ 2275367 h 2370586"/>
                <a:gd name="connsiteX98" fmla="*/ 4412512 w 5518298"/>
                <a:gd name="connsiteY98" fmla="*/ 2286000 h 2370586"/>
                <a:gd name="connsiteX99" fmla="*/ 4444410 w 5518298"/>
                <a:gd name="connsiteY99" fmla="*/ 2296632 h 2370586"/>
                <a:gd name="connsiteX100" fmla="*/ 4486940 w 5518298"/>
                <a:gd name="connsiteY100" fmla="*/ 2286000 h 2370586"/>
                <a:gd name="connsiteX101" fmla="*/ 4540103 w 5518298"/>
                <a:gd name="connsiteY101" fmla="*/ 2264735 h 2370586"/>
                <a:gd name="connsiteX102" fmla="*/ 4572000 w 5518298"/>
                <a:gd name="connsiteY102" fmla="*/ 2254102 h 2370586"/>
                <a:gd name="connsiteX103" fmla="*/ 4603898 w 5518298"/>
                <a:gd name="connsiteY103" fmla="*/ 2264735 h 2370586"/>
                <a:gd name="connsiteX104" fmla="*/ 4774019 w 5518298"/>
                <a:gd name="connsiteY104" fmla="*/ 2243469 h 2370586"/>
                <a:gd name="connsiteX105" fmla="*/ 4805917 w 5518298"/>
                <a:gd name="connsiteY105" fmla="*/ 2254102 h 2370586"/>
                <a:gd name="connsiteX106" fmla="*/ 4837814 w 5518298"/>
                <a:gd name="connsiteY106" fmla="*/ 2275367 h 2370586"/>
                <a:gd name="connsiteX107" fmla="*/ 4944140 w 5518298"/>
                <a:gd name="connsiteY107" fmla="*/ 2264735 h 2370586"/>
                <a:gd name="connsiteX108" fmla="*/ 5039833 w 5518298"/>
                <a:gd name="connsiteY108" fmla="*/ 2296632 h 2370586"/>
                <a:gd name="connsiteX109" fmla="*/ 5071731 w 5518298"/>
                <a:gd name="connsiteY109" fmla="*/ 2307265 h 2370586"/>
                <a:gd name="connsiteX110" fmla="*/ 5220586 w 5518298"/>
                <a:gd name="connsiteY110" fmla="*/ 2328530 h 2370586"/>
                <a:gd name="connsiteX111" fmla="*/ 5284382 w 5518298"/>
                <a:gd name="connsiteY111" fmla="*/ 2349795 h 2370586"/>
                <a:gd name="connsiteX112" fmla="*/ 5348177 w 5518298"/>
                <a:gd name="connsiteY112" fmla="*/ 2328530 h 2370586"/>
                <a:gd name="connsiteX113" fmla="*/ 5411972 w 5518298"/>
                <a:gd name="connsiteY113" fmla="*/ 2349795 h 2370586"/>
                <a:gd name="connsiteX114" fmla="*/ 5443870 w 5518298"/>
                <a:gd name="connsiteY114" fmla="*/ 2360428 h 2370586"/>
                <a:gd name="connsiteX115" fmla="*/ 5518298 w 5518298"/>
                <a:gd name="connsiteY115" fmla="*/ 2339162 h 237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5518298" h="2370586">
                  <a:moveTo>
                    <a:pt x="0" y="0"/>
                  </a:moveTo>
                  <a:cubicBezTo>
                    <a:pt x="7088" y="10632"/>
                    <a:pt x="11287" y="23914"/>
                    <a:pt x="21265" y="31897"/>
                  </a:cubicBezTo>
                  <a:cubicBezTo>
                    <a:pt x="30017" y="38898"/>
                    <a:pt x="45238" y="34605"/>
                    <a:pt x="53163" y="42530"/>
                  </a:cubicBezTo>
                  <a:cubicBezTo>
                    <a:pt x="61088" y="50455"/>
                    <a:pt x="57579" y="65103"/>
                    <a:pt x="63796" y="74428"/>
                  </a:cubicBezTo>
                  <a:cubicBezTo>
                    <a:pt x="72137" y="86939"/>
                    <a:pt x="85061" y="95693"/>
                    <a:pt x="95693" y="106325"/>
                  </a:cubicBezTo>
                  <a:cubicBezTo>
                    <a:pt x="114408" y="162469"/>
                    <a:pt x="100109" y="128898"/>
                    <a:pt x="148856" y="202018"/>
                  </a:cubicBezTo>
                  <a:cubicBezTo>
                    <a:pt x="165838" y="227491"/>
                    <a:pt x="150641" y="245739"/>
                    <a:pt x="180754" y="265814"/>
                  </a:cubicBezTo>
                  <a:cubicBezTo>
                    <a:pt x="192913" y="273920"/>
                    <a:pt x="209107" y="272902"/>
                    <a:pt x="223284" y="276446"/>
                  </a:cubicBezTo>
                  <a:cubicBezTo>
                    <a:pt x="226828" y="311888"/>
                    <a:pt x="221745" y="349298"/>
                    <a:pt x="233917" y="382772"/>
                  </a:cubicBezTo>
                  <a:cubicBezTo>
                    <a:pt x="237747" y="393305"/>
                    <a:pt x="257063" y="386403"/>
                    <a:pt x="265814" y="393404"/>
                  </a:cubicBezTo>
                  <a:cubicBezTo>
                    <a:pt x="286774" y="410173"/>
                    <a:pt x="292647" y="448995"/>
                    <a:pt x="308344" y="467832"/>
                  </a:cubicBezTo>
                  <a:cubicBezTo>
                    <a:pt x="316525" y="477649"/>
                    <a:pt x="329609" y="482009"/>
                    <a:pt x="340242" y="489097"/>
                  </a:cubicBezTo>
                  <a:cubicBezTo>
                    <a:pt x="343786" y="499730"/>
                    <a:pt x="348444" y="510054"/>
                    <a:pt x="350875" y="520995"/>
                  </a:cubicBezTo>
                  <a:cubicBezTo>
                    <a:pt x="355552" y="542040"/>
                    <a:pt x="350811" y="566072"/>
                    <a:pt x="361507" y="584790"/>
                  </a:cubicBezTo>
                  <a:cubicBezTo>
                    <a:pt x="367068" y="594521"/>
                    <a:pt x="382772" y="591879"/>
                    <a:pt x="393405" y="595423"/>
                  </a:cubicBezTo>
                  <a:cubicBezTo>
                    <a:pt x="400493" y="606056"/>
                    <a:pt x="409636" y="615575"/>
                    <a:pt x="414670" y="627321"/>
                  </a:cubicBezTo>
                  <a:cubicBezTo>
                    <a:pt x="420426" y="640752"/>
                    <a:pt x="421104" y="655854"/>
                    <a:pt x="425303" y="669851"/>
                  </a:cubicBezTo>
                  <a:cubicBezTo>
                    <a:pt x="431744" y="691321"/>
                    <a:pt x="439480" y="712381"/>
                    <a:pt x="446568" y="733646"/>
                  </a:cubicBezTo>
                  <a:lnTo>
                    <a:pt x="457200" y="765544"/>
                  </a:lnTo>
                  <a:lnTo>
                    <a:pt x="478465" y="829339"/>
                  </a:lnTo>
                  <a:cubicBezTo>
                    <a:pt x="481635" y="838849"/>
                    <a:pt x="492642" y="843516"/>
                    <a:pt x="499731" y="850604"/>
                  </a:cubicBezTo>
                  <a:cubicBezTo>
                    <a:pt x="503275" y="861237"/>
                    <a:pt x="507645" y="871629"/>
                    <a:pt x="510363" y="882502"/>
                  </a:cubicBezTo>
                  <a:cubicBezTo>
                    <a:pt x="514746" y="900034"/>
                    <a:pt x="514650" y="918744"/>
                    <a:pt x="520996" y="935665"/>
                  </a:cubicBezTo>
                  <a:cubicBezTo>
                    <a:pt x="529043" y="957123"/>
                    <a:pt x="547957" y="973258"/>
                    <a:pt x="563526" y="988828"/>
                  </a:cubicBezTo>
                  <a:cubicBezTo>
                    <a:pt x="574054" y="1020411"/>
                    <a:pt x="580782" y="1059247"/>
                    <a:pt x="606056" y="1084521"/>
                  </a:cubicBezTo>
                  <a:cubicBezTo>
                    <a:pt x="615092" y="1093557"/>
                    <a:pt x="627321" y="1098698"/>
                    <a:pt x="637954" y="1105786"/>
                  </a:cubicBezTo>
                  <a:cubicBezTo>
                    <a:pt x="645042" y="1116418"/>
                    <a:pt x="653504" y="1126253"/>
                    <a:pt x="659219" y="1137683"/>
                  </a:cubicBezTo>
                  <a:cubicBezTo>
                    <a:pt x="664231" y="1147708"/>
                    <a:pt x="666772" y="1158804"/>
                    <a:pt x="669851" y="1169581"/>
                  </a:cubicBezTo>
                  <a:cubicBezTo>
                    <a:pt x="674393" y="1185479"/>
                    <a:pt x="682619" y="1227013"/>
                    <a:pt x="691117" y="1244009"/>
                  </a:cubicBezTo>
                  <a:cubicBezTo>
                    <a:pt x="696832" y="1255439"/>
                    <a:pt x="705294" y="1265274"/>
                    <a:pt x="712382" y="1275907"/>
                  </a:cubicBezTo>
                  <a:cubicBezTo>
                    <a:pt x="715926" y="1286539"/>
                    <a:pt x="720583" y="1296863"/>
                    <a:pt x="723014" y="1307804"/>
                  </a:cubicBezTo>
                  <a:cubicBezTo>
                    <a:pt x="727691" y="1328849"/>
                    <a:pt x="721116" y="1354057"/>
                    <a:pt x="733647" y="1371600"/>
                  </a:cubicBezTo>
                  <a:cubicBezTo>
                    <a:pt x="742141" y="1383491"/>
                    <a:pt x="762000" y="1378688"/>
                    <a:pt x="776177" y="1382232"/>
                  </a:cubicBezTo>
                  <a:cubicBezTo>
                    <a:pt x="779721" y="1410586"/>
                    <a:pt x="770424" y="1443884"/>
                    <a:pt x="786810" y="1467293"/>
                  </a:cubicBezTo>
                  <a:cubicBezTo>
                    <a:pt x="799664" y="1485656"/>
                    <a:pt x="850605" y="1488558"/>
                    <a:pt x="850605" y="1488558"/>
                  </a:cubicBezTo>
                  <a:cubicBezTo>
                    <a:pt x="880722" y="1578916"/>
                    <a:pt x="838719" y="1468749"/>
                    <a:pt x="882503" y="1541721"/>
                  </a:cubicBezTo>
                  <a:cubicBezTo>
                    <a:pt x="888269" y="1551331"/>
                    <a:pt x="887692" y="1563821"/>
                    <a:pt x="893135" y="1573618"/>
                  </a:cubicBezTo>
                  <a:cubicBezTo>
                    <a:pt x="905547" y="1595959"/>
                    <a:pt x="921488" y="1616149"/>
                    <a:pt x="935665" y="1637414"/>
                  </a:cubicBezTo>
                  <a:cubicBezTo>
                    <a:pt x="942753" y="1648047"/>
                    <a:pt x="944808" y="1665270"/>
                    <a:pt x="956931" y="1669311"/>
                  </a:cubicBezTo>
                  <a:lnTo>
                    <a:pt x="988828" y="1679944"/>
                  </a:lnTo>
                  <a:cubicBezTo>
                    <a:pt x="992372" y="1697665"/>
                    <a:pt x="989436" y="1718070"/>
                    <a:pt x="999461" y="1733107"/>
                  </a:cubicBezTo>
                  <a:cubicBezTo>
                    <a:pt x="1005678" y="1742432"/>
                    <a:pt x="1023433" y="1735814"/>
                    <a:pt x="1031358" y="1743739"/>
                  </a:cubicBezTo>
                  <a:cubicBezTo>
                    <a:pt x="1039283" y="1751664"/>
                    <a:pt x="1036979" y="1765612"/>
                    <a:pt x="1041991" y="1775637"/>
                  </a:cubicBezTo>
                  <a:cubicBezTo>
                    <a:pt x="1061229" y="1814113"/>
                    <a:pt x="1058363" y="1805904"/>
                    <a:pt x="1095154" y="1818167"/>
                  </a:cubicBezTo>
                  <a:cubicBezTo>
                    <a:pt x="1095684" y="1820818"/>
                    <a:pt x="1107699" y="1892328"/>
                    <a:pt x="1116419" y="1903228"/>
                  </a:cubicBezTo>
                  <a:cubicBezTo>
                    <a:pt x="1124402" y="1913207"/>
                    <a:pt x="1136571" y="1919459"/>
                    <a:pt x="1148317" y="1924493"/>
                  </a:cubicBezTo>
                  <a:cubicBezTo>
                    <a:pt x="1161748" y="1930249"/>
                    <a:pt x="1176670" y="1931581"/>
                    <a:pt x="1190847" y="1935125"/>
                  </a:cubicBezTo>
                  <a:cubicBezTo>
                    <a:pt x="1213792" y="2003960"/>
                    <a:pt x="1191779" y="1994630"/>
                    <a:pt x="1244010" y="2009553"/>
                  </a:cubicBezTo>
                  <a:cubicBezTo>
                    <a:pt x="1258061" y="2013567"/>
                    <a:pt x="1272363" y="2016642"/>
                    <a:pt x="1286540" y="2020186"/>
                  </a:cubicBezTo>
                  <a:cubicBezTo>
                    <a:pt x="1307805" y="2016642"/>
                    <a:pt x="1331617" y="1998857"/>
                    <a:pt x="1350335" y="2009553"/>
                  </a:cubicBezTo>
                  <a:cubicBezTo>
                    <a:pt x="1366026" y="2018519"/>
                    <a:pt x="1352002" y="2047025"/>
                    <a:pt x="1360968" y="2062716"/>
                  </a:cubicBezTo>
                  <a:cubicBezTo>
                    <a:pt x="1367308" y="2073811"/>
                    <a:pt x="1382233" y="2076893"/>
                    <a:pt x="1392865" y="2083981"/>
                  </a:cubicBezTo>
                  <a:cubicBezTo>
                    <a:pt x="1410586" y="2080437"/>
                    <a:pt x="1428496" y="2077732"/>
                    <a:pt x="1446028" y="2073349"/>
                  </a:cubicBezTo>
                  <a:cubicBezTo>
                    <a:pt x="1456901" y="2070631"/>
                    <a:pt x="1467520" y="2058554"/>
                    <a:pt x="1477926" y="2062716"/>
                  </a:cubicBezTo>
                  <a:cubicBezTo>
                    <a:pt x="1489791" y="2067462"/>
                    <a:pt x="1492103" y="2083981"/>
                    <a:pt x="1499191" y="2094614"/>
                  </a:cubicBezTo>
                  <a:cubicBezTo>
                    <a:pt x="1527544" y="2091070"/>
                    <a:pt x="1556138" y="2089092"/>
                    <a:pt x="1584251" y="2083981"/>
                  </a:cubicBezTo>
                  <a:cubicBezTo>
                    <a:pt x="1595278" y="2081976"/>
                    <a:pt x="1604941" y="2073349"/>
                    <a:pt x="1616149" y="2073349"/>
                  </a:cubicBezTo>
                  <a:cubicBezTo>
                    <a:pt x="1627357" y="2073349"/>
                    <a:pt x="1637414" y="2080437"/>
                    <a:pt x="1648047" y="2083981"/>
                  </a:cubicBezTo>
                  <a:cubicBezTo>
                    <a:pt x="1658679" y="2091069"/>
                    <a:pt x="1667821" y="2101205"/>
                    <a:pt x="1679944" y="2105246"/>
                  </a:cubicBezTo>
                  <a:cubicBezTo>
                    <a:pt x="1700396" y="2112064"/>
                    <a:pt x="1725022" y="2105183"/>
                    <a:pt x="1743740" y="2115879"/>
                  </a:cubicBezTo>
                  <a:cubicBezTo>
                    <a:pt x="1753471" y="2121439"/>
                    <a:pt x="1743740" y="2144232"/>
                    <a:pt x="1754372" y="2147776"/>
                  </a:cubicBezTo>
                  <a:cubicBezTo>
                    <a:pt x="1791510" y="2160155"/>
                    <a:pt x="1832299" y="2155406"/>
                    <a:pt x="1871331" y="2158409"/>
                  </a:cubicBezTo>
                  <a:cubicBezTo>
                    <a:pt x="1924455" y="2162496"/>
                    <a:pt x="1977656" y="2165498"/>
                    <a:pt x="2030819" y="2169042"/>
                  </a:cubicBezTo>
                  <a:cubicBezTo>
                    <a:pt x="2128405" y="2201571"/>
                    <a:pt x="2072310" y="2188077"/>
                    <a:pt x="2200940" y="2200939"/>
                  </a:cubicBezTo>
                  <a:cubicBezTo>
                    <a:pt x="2254187" y="2195334"/>
                    <a:pt x="2365192" y="2155475"/>
                    <a:pt x="2434856" y="2190307"/>
                  </a:cubicBezTo>
                  <a:cubicBezTo>
                    <a:pt x="2446286" y="2196022"/>
                    <a:pt x="2456121" y="2204484"/>
                    <a:pt x="2466754" y="2211572"/>
                  </a:cubicBezTo>
                  <a:cubicBezTo>
                    <a:pt x="2488019" y="2208028"/>
                    <a:pt x="2510097" y="2207756"/>
                    <a:pt x="2530549" y="2200939"/>
                  </a:cubicBezTo>
                  <a:cubicBezTo>
                    <a:pt x="2542672" y="2196898"/>
                    <a:pt x="2549842" y="2177573"/>
                    <a:pt x="2562447" y="2179674"/>
                  </a:cubicBezTo>
                  <a:cubicBezTo>
                    <a:pt x="2577279" y="2182146"/>
                    <a:pt x="2583712" y="2200939"/>
                    <a:pt x="2594344" y="2211572"/>
                  </a:cubicBezTo>
                  <a:cubicBezTo>
                    <a:pt x="2622698" y="2208028"/>
                    <a:pt x="2651465" y="2206926"/>
                    <a:pt x="2679405" y="2200939"/>
                  </a:cubicBezTo>
                  <a:cubicBezTo>
                    <a:pt x="2701323" y="2196242"/>
                    <a:pt x="2743200" y="2179674"/>
                    <a:pt x="2743200" y="2179674"/>
                  </a:cubicBezTo>
                  <a:cubicBezTo>
                    <a:pt x="2753833" y="2183218"/>
                    <a:pt x="2763890" y="2190307"/>
                    <a:pt x="2775098" y="2190307"/>
                  </a:cubicBezTo>
                  <a:cubicBezTo>
                    <a:pt x="2832397" y="2190307"/>
                    <a:pt x="2832278" y="2184084"/>
                    <a:pt x="2870791" y="2158409"/>
                  </a:cubicBezTo>
                  <a:cubicBezTo>
                    <a:pt x="2888512" y="2165497"/>
                    <a:pt x="2906883" y="2171138"/>
                    <a:pt x="2923954" y="2179674"/>
                  </a:cubicBezTo>
                  <a:cubicBezTo>
                    <a:pt x="2935383" y="2185389"/>
                    <a:pt x="2943171" y="2199354"/>
                    <a:pt x="2955851" y="2200939"/>
                  </a:cubicBezTo>
                  <a:cubicBezTo>
                    <a:pt x="2973783" y="2203181"/>
                    <a:pt x="2991293" y="2193851"/>
                    <a:pt x="3009014" y="2190307"/>
                  </a:cubicBezTo>
                  <a:cubicBezTo>
                    <a:pt x="3026735" y="2193851"/>
                    <a:pt x="3045256" y="2194594"/>
                    <a:pt x="3062177" y="2200939"/>
                  </a:cubicBezTo>
                  <a:cubicBezTo>
                    <a:pt x="3074142" y="2205426"/>
                    <a:pt x="3081324" y="2221354"/>
                    <a:pt x="3094075" y="2222204"/>
                  </a:cubicBezTo>
                  <a:cubicBezTo>
                    <a:pt x="3136658" y="2225043"/>
                    <a:pt x="3179135" y="2215116"/>
                    <a:pt x="3221665" y="2211572"/>
                  </a:cubicBezTo>
                  <a:cubicBezTo>
                    <a:pt x="3232298" y="2208028"/>
                    <a:pt x="3242930" y="2197395"/>
                    <a:pt x="3253563" y="2200939"/>
                  </a:cubicBezTo>
                  <a:cubicBezTo>
                    <a:pt x="3267828" y="2205694"/>
                    <a:pt x="3272950" y="2224496"/>
                    <a:pt x="3285461" y="2232837"/>
                  </a:cubicBezTo>
                  <a:cubicBezTo>
                    <a:pt x="3294786" y="2239054"/>
                    <a:pt x="3306726" y="2239925"/>
                    <a:pt x="3317358" y="2243469"/>
                  </a:cubicBezTo>
                  <a:cubicBezTo>
                    <a:pt x="3331535" y="2239925"/>
                    <a:pt x="3345838" y="2236852"/>
                    <a:pt x="3359889" y="2232837"/>
                  </a:cubicBezTo>
                  <a:cubicBezTo>
                    <a:pt x="3466665" y="2202330"/>
                    <a:pt x="3301356" y="2244810"/>
                    <a:pt x="3434317" y="2211572"/>
                  </a:cubicBezTo>
                  <a:cubicBezTo>
                    <a:pt x="3452038" y="2215116"/>
                    <a:pt x="3469947" y="2217821"/>
                    <a:pt x="3487479" y="2222204"/>
                  </a:cubicBezTo>
                  <a:cubicBezTo>
                    <a:pt x="3498352" y="2224922"/>
                    <a:pt x="3508238" y="2231599"/>
                    <a:pt x="3519377" y="2232837"/>
                  </a:cubicBezTo>
                  <a:cubicBezTo>
                    <a:pt x="3572332" y="2238721"/>
                    <a:pt x="3625702" y="2239925"/>
                    <a:pt x="3678865" y="2243469"/>
                  </a:cubicBezTo>
                  <a:cubicBezTo>
                    <a:pt x="3703674" y="2247013"/>
                    <a:pt x="3728718" y="2249187"/>
                    <a:pt x="3753293" y="2254102"/>
                  </a:cubicBezTo>
                  <a:cubicBezTo>
                    <a:pt x="3764283" y="2256300"/>
                    <a:pt x="3774414" y="2261656"/>
                    <a:pt x="3785191" y="2264735"/>
                  </a:cubicBezTo>
                  <a:cubicBezTo>
                    <a:pt x="3799242" y="2268749"/>
                    <a:pt x="3813670" y="2271353"/>
                    <a:pt x="3827721" y="2275367"/>
                  </a:cubicBezTo>
                  <a:cubicBezTo>
                    <a:pt x="3838498" y="2278446"/>
                    <a:pt x="3848509" y="2284519"/>
                    <a:pt x="3859619" y="2286000"/>
                  </a:cubicBezTo>
                  <a:cubicBezTo>
                    <a:pt x="3901922" y="2291640"/>
                    <a:pt x="3944680" y="2293088"/>
                    <a:pt x="3987210" y="2296632"/>
                  </a:cubicBezTo>
                  <a:cubicBezTo>
                    <a:pt x="3997842" y="2300176"/>
                    <a:pt x="4007899" y="2307265"/>
                    <a:pt x="4019107" y="2307265"/>
                  </a:cubicBezTo>
                  <a:cubicBezTo>
                    <a:pt x="4079218" y="2307265"/>
                    <a:pt x="4091208" y="2300952"/>
                    <a:pt x="4136065" y="2286000"/>
                  </a:cubicBezTo>
                  <a:cubicBezTo>
                    <a:pt x="4143154" y="2293088"/>
                    <a:pt x="4148735" y="2302107"/>
                    <a:pt x="4157331" y="2307265"/>
                  </a:cubicBezTo>
                  <a:cubicBezTo>
                    <a:pt x="4194633" y="2329645"/>
                    <a:pt x="4233442" y="2312371"/>
                    <a:pt x="4274289" y="2307265"/>
                  </a:cubicBezTo>
                  <a:lnTo>
                    <a:pt x="4338084" y="2286000"/>
                  </a:lnTo>
                  <a:lnTo>
                    <a:pt x="4369982" y="2275367"/>
                  </a:lnTo>
                  <a:cubicBezTo>
                    <a:pt x="4384159" y="2278911"/>
                    <a:pt x="4398461" y="2281986"/>
                    <a:pt x="4412512" y="2286000"/>
                  </a:cubicBezTo>
                  <a:cubicBezTo>
                    <a:pt x="4423289" y="2289079"/>
                    <a:pt x="4433202" y="2296632"/>
                    <a:pt x="4444410" y="2296632"/>
                  </a:cubicBezTo>
                  <a:cubicBezTo>
                    <a:pt x="4459023" y="2296632"/>
                    <a:pt x="4473077" y="2290621"/>
                    <a:pt x="4486940" y="2286000"/>
                  </a:cubicBezTo>
                  <a:cubicBezTo>
                    <a:pt x="4505047" y="2279965"/>
                    <a:pt x="4522232" y="2271437"/>
                    <a:pt x="4540103" y="2264735"/>
                  </a:cubicBezTo>
                  <a:cubicBezTo>
                    <a:pt x="4550597" y="2260800"/>
                    <a:pt x="4561368" y="2257646"/>
                    <a:pt x="4572000" y="2254102"/>
                  </a:cubicBezTo>
                  <a:cubicBezTo>
                    <a:pt x="4582633" y="2257646"/>
                    <a:pt x="4592690" y="2264735"/>
                    <a:pt x="4603898" y="2264735"/>
                  </a:cubicBezTo>
                  <a:cubicBezTo>
                    <a:pt x="4718819" y="2264735"/>
                    <a:pt x="4706644" y="2265928"/>
                    <a:pt x="4774019" y="2243469"/>
                  </a:cubicBezTo>
                  <a:cubicBezTo>
                    <a:pt x="4784652" y="2247013"/>
                    <a:pt x="4795892" y="2249090"/>
                    <a:pt x="4805917" y="2254102"/>
                  </a:cubicBezTo>
                  <a:cubicBezTo>
                    <a:pt x="4817346" y="2259817"/>
                    <a:pt x="4825073" y="2274387"/>
                    <a:pt x="4837814" y="2275367"/>
                  </a:cubicBezTo>
                  <a:cubicBezTo>
                    <a:pt x="4873328" y="2278099"/>
                    <a:pt x="4908698" y="2268279"/>
                    <a:pt x="4944140" y="2264735"/>
                  </a:cubicBezTo>
                  <a:cubicBezTo>
                    <a:pt x="5000283" y="2246020"/>
                    <a:pt x="4966712" y="2247885"/>
                    <a:pt x="5039833" y="2296632"/>
                  </a:cubicBezTo>
                  <a:cubicBezTo>
                    <a:pt x="5049159" y="2302849"/>
                    <a:pt x="5060694" y="2305317"/>
                    <a:pt x="5071731" y="2307265"/>
                  </a:cubicBezTo>
                  <a:cubicBezTo>
                    <a:pt x="5121090" y="2315976"/>
                    <a:pt x="5170968" y="2321442"/>
                    <a:pt x="5220586" y="2328530"/>
                  </a:cubicBezTo>
                  <a:cubicBezTo>
                    <a:pt x="5248623" y="2370586"/>
                    <a:pt x="5230979" y="2365816"/>
                    <a:pt x="5284382" y="2349795"/>
                  </a:cubicBezTo>
                  <a:cubicBezTo>
                    <a:pt x="5305852" y="2343354"/>
                    <a:pt x="5348177" y="2328530"/>
                    <a:pt x="5348177" y="2328530"/>
                  </a:cubicBezTo>
                  <a:lnTo>
                    <a:pt x="5411972" y="2349795"/>
                  </a:lnTo>
                  <a:lnTo>
                    <a:pt x="5443870" y="2360428"/>
                  </a:lnTo>
                  <a:cubicBezTo>
                    <a:pt x="5511027" y="2338041"/>
                    <a:pt x="5485250" y="2339162"/>
                    <a:pt x="5518298" y="2339162"/>
                  </a:cubicBezTo>
                </a:path>
              </a:pathLst>
            </a:cu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285729"/>
            <a:ext cx="7772400" cy="785818"/>
          </a:xfrm>
        </p:spPr>
        <p:txBody>
          <a:bodyPr/>
          <a:lstStyle/>
          <a:p>
            <a:r>
              <a:rPr lang="zh-CN" altLang="en-US" sz="2800" dirty="0" smtClean="0"/>
              <a:t>目录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500174"/>
            <a:ext cx="6400800" cy="4138626"/>
          </a:xfrm>
        </p:spPr>
        <p:txBody>
          <a:bodyPr/>
          <a:lstStyle/>
          <a:p>
            <a:pPr marL="514350" indent="-51435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chemeClr val="tx1"/>
                </a:solidFill>
              </a:rPr>
              <a:t>了解搜索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marL="514350" indent="-51435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rgbClr val="FF0000"/>
                </a:solidFill>
              </a:rPr>
              <a:t>搜索排序的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  <a:ea typeface="+mn-ea"/>
                <a:cs typeface="Aharoni" pitchFamily="2" charset="-79"/>
              </a:rPr>
              <a:t>5</a:t>
            </a:r>
            <a:r>
              <a:rPr lang="zh-CN" altLang="en-US" sz="2800" dirty="0" smtClean="0">
                <a:solidFill>
                  <a:srgbClr val="FF0000"/>
                </a:solidFill>
              </a:rPr>
              <a:t>大原则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514350" indent="-51435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chemeClr val="tx1"/>
                </a:solidFill>
              </a:rPr>
              <a:t>搜索排序的常见问题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marL="514350" indent="-51435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chemeClr val="tx1"/>
                </a:solidFill>
              </a:rPr>
              <a:t>搜索排序的建议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285729"/>
            <a:ext cx="7772400" cy="785818"/>
          </a:xfrm>
        </p:spPr>
        <p:txBody>
          <a:bodyPr/>
          <a:lstStyle/>
          <a:p>
            <a:r>
              <a:rPr lang="zh-CN" altLang="en-US" sz="2800" dirty="0" smtClean="0"/>
              <a:t>搜索排序的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大原则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	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相关性优先原则</a:t>
            </a:r>
            <a:endParaRPr lang="zh-CN" altLang="en-US" sz="2000" dirty="0"/>
          </a:p>
        </p:txBody>
      </p:sp>
      <p:sp>
        <p:nvSpPr>
          <p:cNvPr id="97" name="TextBox 96"/>
          <p:cNvSpPr txBox="1"/>
          <p:nvPr/>
        </p:nvSpPr>
        <p:spPr>
          <a:xfrm>
            <a:off x="500034" y="1428736"/>
            <a:ext cx="4060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首先要保证搜到的东西</a:t>
            </a:r>
            <a:r>
              <a:rPr lang="zh-CN" altLang="en-US" b="1" dirty="0" smtClean="0"/>
              <a:t>类目</a:t>
            </a:r>
            <a:r>
              <a:rPr lang="zh-CN" altLang="en-US" dirty="0" smtClean="0"/>
              <a:t>是准确的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1594" y="2305049"/>
            <a:ext cx="41910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" y="2305049"/>
            <a:ext cx="41148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143372" y="26431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优先于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7224" y="1785926"/>
            <a:ext cx="7516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例如：用户搜索“</a:t>
            </a:r>
            <a:r>
              <a:rPr lang="en-US" altLang="zh-CN" sz="1600" dirty="0" err="1" smtClean="0"/>
              <a:t>iphone</a:t>
            </a:r>
            <a:r>
              <a:rPr lang="zh-CN" altLang="en-US" sz="1600" dirty="0" smtClean="0"/>
              <a:t>”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主机的优先于“配件”，同样正品优先于“山寨”</a:t>
            </a:r>
            <a:endParaRPr lang="zh-CN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42910" y="3500438"/>
            <a:ext cx="3368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也需要保证</a:t>
            </a:r>
            <a:r>
              <a:rPr lang="zh-CN" altLang="en-US" b="1" dirty="0" smtClean="0"/>
              <a:t>词义</a:t>
            </a:r>
            <a:r>
              <a:rPr lang="zh-CN" altLang="en-US" dirty="0" smtClean="0"/>
              <a:t>必须是准确的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4572008"/>
            <a:ext cx="38957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43505" y="4572008"/>
            <a:ext cx="39147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4214810" y="49291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优先于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8662" y="3929066"/>
            <a:ext cx="5929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例如：用户搜索“海鲜”，标题中“上海鲜花”就不会默认出现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285729"/>
            <a:ext cx="7772400" cy="785818"/>
          </a:xfrm>
        </p:spPr>
        <p:txBody>
          <a:bodyPr/>
          <a:lstStyle/>
          <a:p>
            <a:r>
              <a:rPr lang="zh-CN" altLang="en-US" sz="2800" dirty="0" smtClean="0"/>
              <a:t>搜索排序的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大原则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	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服务至上原则</a:t>
            </a:r>
            <a:endParaRPr lang="zh-CN" altLang="en-US" sz="2000" dirty="0"/>
          </a:p>
        </p:txBody>
      </p:sp>
      <p:sp>
        <p:nvSpPr>
          <p:cNvPr id="97" name="TextBox 96"/>
          <p:cNvSpPr txBox="1"/>
          <p:nvPr/>
        </p:nvSpPr>
        <p:spPr>
          <a:xfrm>
            <a:off x="500034" y="1428736"/>
            <a:ext cx="419217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QQ</a:t>
            </a:r>
            <a:r>
              <a:rPr lang="zh-CN" altLang="en-US" dirty="0" smtClean="0"/>
              <a:t>不在线的商家会被降权的非常厉害</a:t>
            </a:r>
            <a:endParaRPr lang="en-US" altLang="zh-CN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143372" y="22859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优先于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34" y="3139859"/>
            <a:ext cx="2247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用户售后评分</a:t>
            </a:r>
            <a:r>
              <a:rPr lang="en-US" altLang="zh-CN" dirty="0" smtClean="0"/>
              <a:t>DSR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95850" y="1928809"/>
            <a:ext cx="42481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928809"/>
            <a:ext cx="37814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3714752"/>
            <a:ext cx="1905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500034" y="4917056"/>
            <a:ext cx="253822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24</a:t>
            </a:r>
            <a:r>
              <a:rPr lang="zh-CN" altLang="en-US" dirty="0" smtClean="0"/>
              <a:t>小时内标记发货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0034" y="5643578"/>
            <a:ext cx="175240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客服接通时间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《课程名》（2012-06-01 V认证次数+1.修改次数 课程经理英文名）（课程命名范例）">
  <a:themeElements>
    <a:clrScheme name="susan'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66CC"/>
      </a:accent1>
      <a:accent2>
        <a:srgbClr val="CA0000"/>
      </a:accent2>
      <a:accent3>
        <a:srgbClr val="99CC00"/>
      </a:accent3>
      <a:accent4>
        <a:srgbClr val="973169"/>
      </a:accent4>
      <a:accent5>
        <a:srgbClr val="17C0FF"/>
      </a:accent5>
      <a:accent6>
        <a:srgbClr val="FFC100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《课程名》（2012-06-01 V认证次数+1.修改次数 课程经理英文名）（课程命名范例）</Template>
  <TotalTime>258</TotalTime>
  <Words>1173</Words>
  <Application>Microsoft Office PowerPoint</Application>
  <PresentationFormat>全屏显示(4:3)</PresentationFormat>
  <Paragraphs>201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《课程名》（2012-06-01 V认证次数+1.修改次数 课程经理英文名）（课程命名范例）</vt:lpstr>
      <vt:lpstr>搜索的秘密</vt:lpstr>
      <vt:lpstr>目录</vt:lpstr>
      <vt:lpstr>了解搜索  —— 搜索是免费流量分配中最重要的一环</vt:lpstr>
      <vt:lpstr>了解搜索  ——搜索是一套匹配买家需求动态分配流量的系统</vt:lpstr>
      <vt:lpstr>了解搜索  —— 排序对流量分配有巨大的影响</vt:lpstr>
      <vt:lpstr>了解搜索  ——排序位置的竞争产生在小范围中</vt:lpstr>
      <vt:lpstr>目录</vt:lpstr>
      <vt:lpstr>搜索排序的5大原则  ——相关性优先原则</vt:lpstr>
      <vt:lpstr>搜索排序的5大原则  ——服务至上原则</vt:lpstr>
      <vt:lpstr>搜索排序的5大原则  ——机会均等、优胜劣汰原则</vt:lpstr>
      <vt:lpstr>搜索排序的5大原则  ——平台共赢原则</vt:lpstr>
      <vt:lpstr>搜索排序的5大原则  ——卖家参与原则</vt:lpstr>
      <vt:lpstr>搜索排序的5大原则  ——作弊处罚从严原则</vt:lpstr>
      <vt:lpstr>目录</vt:lpstr>
      <vt:lpstr>搜索排序的常见问题  ——优化商品标题1</vt:lpstr>
      <vt:lpstr>搜索排序的常见问题  ——优化商品标题1</vt:lpstr>
      <vt:lpstr>搜索排序的常见问题  ——优化商品图片</vt:lpstr>
      <vt:lpstr>搜索排序的常见问题  ——经常被问的几个问题</vt:lpstr>
      <vt:lpstr>搜索排序的常见问题  ——经常被问的几个问题</vt:lpstr>
      <vt:lpstr>目录</vt:lpstr>
      <vt:lpstr>搜索排序的建议  ——获得更多的搜索流量</vt:lpstr>
      <vt:lpstr>结束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搜索排序的秘密</dc:title>
  <dc:creator>3085-110214</dc:creator>
  <cp:lastModifiedBy>3085-110214</cp:lastModifiedBy>
  <cp:revision>26</cp:revision>
  <dcterms:created xsi:type="dcterms:W3CDTF">2012-07-30T09:43:31Z</dcterms:created>
  <dcterms:modified xsi:type="dcterms:W3CDTF">2012-08-02T07:48:00Z</dcterms:modified>
</cp:coreProperties>
</file>