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ppt" ContentType="application/vnd.ms-powerpoi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8" r:id="rId12"/>
    <p:sldId id="26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97D2F4-2816-47ED-AC38-00E5F4B7DCF5}" type="doc">
      <dgm:prSet loTypeId="urn:microsoft.com/office/officeart/2005/8/layout/radial3" loCatId="cycle" qsTypeId="urn:microsoft.com/office/officeart/2005/8/quickstyle/3d9" qsCatId="3D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0887A855-DEC1-49CF-921D-D24F83509904}">
      <dgm:prSet phldrT="[文本]"/>
      <dgm:spPr/>
      <dgm:t>
        <a:bodyPr/>
        <a:lstStyle/>
        <a:p>
          <a:r>
            <a:rPr lang="zh-CN" altLang="en-US" dirty="0" smtClean="0"/>
            <a:t>核心引擎</a:t>
          </a:r>
          <a:endParaRPr lang="zh-CN" altLang="en-US" dirty="0"/>
        </a:p>
      </dgm:t>
    </dgm:pt>
    <dgm:pt modelId="{9F5023DE-A6EB-4B58-A9CD-C0CFFE59D203}" type="parTrans" cxnId="{22BD3FB5-02CC-499A-A647-760440945FD7}">
      <dgm:prSet/>
      <dgm:spPr/>
      <dgm:t>
        <a:bodyPr/>
        <a:lstStyle/>
        <a:p>
          <a:endParaRPr lang="zh-CN" altLang="en-US"/>
        </a:p>
      </dgm:t>
    </dgm:pt>
    <dgm:pt modelId="{18EE8416-82DA-48B0-BAF0-4C24B49F65A2}" type="sibTrans" cxnId="{22BD3FB5-02CC-499A-A647-760440945FD7}">
      <dgm:prSet/>
      <dgm:spPr/>
      <dgm:t>
        <a:bodyPr/>
        <a:lstStyle/>
        <a:p>
          <a:endParaRPr lang="zh-CN" altLang="en-US"/>
        </a:p>
      </dgm:t>
    </dgm:pt>
    <dgm:pt modelId="{862D62BB-2373-45B6-B0B7-2C2023F66C04}">
      <dgm:prSet phldrT="[文本]"/>
      <dgm:spPr/>
      <dgm:t>
        <a:bodyPr/>
        <a:lstStyle/>
        <a:p>
          <a:r>
            <a:rPr lang="zh-CN" altLang="en-US" dirty="0" smtClean="0"/>
            <a:t>智能平台</a:t>
          </a:r>
          <a:endParaRPr lang="zh-CN" altLang="en-US" dirty="0"/>
        </a:p>
      </dgm:t>
    </dgm:pt>
    <dgm:pt modelId="{A327C128-7588-40CA-BB95-0DCB900F92FA}" type="parTrans" cxnId="{12A7AA6D-91C7-44CA-8B67-38479A03D568}">
      <dgm:prSet/>
      <dgm:spPr/>
      <dgm:t>
        <a:bodyPr/>
        <a:lstStyle/>
        <a:p>
          <a:endParaRPr lang="zh-CN" altLang="en-US"/>
        </a:p>
      </dgm:t>
    </dgm:pt>
    <dgm:pt modelId="{B6EDC6E0-4CA3-49EE-9610-FD372CB94EF0}" type="sibTrans" cxnId="{12A7AA6D-91C7-44CA-8B67-38479A03D568}">
      <dgm:prSet/>
      <dgm:spPr/>
      <dgm:t>
        <a:bodyPr/>
        <a:lstStyle/>
        <a:p>
          <a:endParaRPr lang="zh-CN" altLang="en-US"/>
        </a:p>
      </dgm:t>
    </dgm:pt>
    <dgm:pt modelId="{A5E9CFC8-604F-4F8D-A313-A10D6611D913}">
      <dgm:prSet phldrT="[文本]"/>
      <dgm:spPr/>
      <dgm:t>
        <a:bodyPr/>
        <a:lstStyle/>
        <a:p>
          <a:r>
            <a:rPr lang="zh-CN" altLang="en-US" dirty="0" smtClean="0"/>
            <a:t>应用系统</a:t>
          </a:r>
          <a:endParaRPr lang="zh-CN" altLang="en-US" dirty="0"/>
        </a:p>
      </dgm:t>
    </dgm:pt>
    <dgm:pt modelId="{89CD4C05-3116-4F94-B60D-BE800412EC81}" type="parTrans" cxnId="{58F3515C-1A90-4971-9395-ACC53402E72C}">
      <dgm:prSet/>
      <dgm:spPr/>
      <dgm:t>
        <a:bodyPr/>
        <a:lstStyle/>
        <a:p>
          <a:endParaRPr lang="zh-CN" altLang="en-US"/>
        </a:p>
      </dgm:t>
    </dgm:pt>
    <dgm:pt modelId="{206CA21F-5488-406B-AA07-017A4FE14971}" type="sibTrans" cxnId="{58F3515C-1A90-4971-9395-ACC53402E72C}">
      <dgm:prSet/>
      <dgm:spPr/>
      <dgm:t>
        <a:bodyPr/>
        <a:lstStyle/>
        <a:p>
          <a:endParaRPr lang="zh-CN" altLang="en-US"/>
        </a:p>
      </dgm:t>
    </dgm:pt>
    <dgm:pt modelId="{AAE9200B-A17D-44C1-B4D8-5DE4EEC8D401}">
      <dgm:prSet phldrT="[文本]"/>
      <dgm:spPr>
        <a:solidFill>
          <a:schemeClr val="bg2">
            <a:alpha val="50000"/>
          </a:schemeClr>
        </a:solidFill>
      </dgm:spPr>
      <dgm:t>
        <a:bodyPr/>
        <a:lstStyle/>
        <a:p>
          <a:r>
            <a:rPr lang="zh-CN" altLang="en-US" dirty="0" smtClean="0"/>
            <a:t>推荐平台</a:t>
          </a:r>
          <a:endParaRPr lang="zh-CN" altLang="en-US" dirty="0"/>
        </a:p>
      </dgm:t>
    </dgm:pt>
    <dgm:pt modelId="{7BFD2F1E-CD88-4BC4-9866-F302C525A1CE}" type="parTrans" cxnId="{1F450671-CD64-4E27-89DC-C6C5D0B5BF56}">
      <dgm:prSet/>
      <dgm:spPr/>
      <dgm:t>
        <a:bodyPr/>
        <a:lstStyle/>
        <a:p>
          <a:endParaRPr lang="zh-CN" altLang="en-US"/>
        </a:p>
      </dgm:t>
    </dgm:pt>
    <dgm:pt modelId="{6F10217D-705C-41D6-9691-E2F266C98193}" type="sibTrans" cxnId="{1F450671-CD64-4E27-89DC-C6C5D0B5BF56}">
      <dgm:prSet/>
      <dgm:spPr/>
      <dgm:t>
        <a:bodyPr/>
        <a:lstStyle/>
        <a:p>
          <a:endParaRPr lang="zh-CN" altLang="en-US"/>
        </a:p>
      </dgm:t>
    </dgm:pt>
    <dgm:pt modelId="{49D39E47-3CD6-443B-AEE2-873F654CCEA2}">
      <dgm:prSet phldrT="[文本]"/>
      <dgm:spPr/>
      <dgm:t>
        <a:bodyPr/>
        <a:lstStyle/>
        <a:p>
          <a:r>
            <a:rPr lang="zh-CN" altLang="en-US" dirty="0" smtClean="0"/>
            <a:t>运营平台</a:t>
          </a:r>
          <a:endParaRPr lang="zh-CN" altLang="en-US" dirty="0"/>
        </a:p>
      </dgm:t>
    </dgm:pt>
    <dgm:pt modelId="{BE3C843C-6726-4D09-B953-6DAF90D88032}" type="parTrans" cxnId="{22D4C3BD-B681-4145-BA3D-6A3452BF2FA2}">
      <dgm:prSet/>
      <dgm:spPr/>
      <dgm:t>
        <a:bodyPr/>
        <a:lstStyle/>
        <a:p>
          <a:endParaRPr lang="zh-CN" altLang="en-US"/>
        </a:p>
      </dgm:t>
    </dgm:pt>
    <dgm:pt modelId="{5AB82CC0-BD2D-4C58-943D-D259D301F7E3}" type="sibTrans" cxnId="{22D4C3BD-B681-4145-BA3D-6A3452BF2FA2}">
      <dgm:prSet/>
      <dgm:spPr/>
      <dgm:t>
        <a:bodyPr/>
        <a:lstStyle/>
        <a:p>
          <a:endParaRPr lang="zh-CN" altLang="en-US"/>
        </a:p>
      </dgm:t>
    </dgm:pt>
    <dgm:pt modelId="{8C979EFC-4921-4EB0-8627-8739C7E01CC5}">
      <dgm:prSet phldrT="[文本]"/>
      <dgm:spPr/>
      <dgm:t>
        <a:bodyPr/>
        <a:lstStyle/>
        <a:p>
          <a:r>
            <a:rPr lang="zh-CN" altLang="en-US" dirty="0" smtClean="0"/>
            <a:t>数据平台</a:t>
          </a:r>
          <a:endParaRPr lang="zh-CN" altLang="en-US" dirty="0"/>
        </a:p>
      </dgm:t>
    </dgm:pt>
    <dgm:pt modelId="{B32223B4-CDEA-4998-BE9B-CE798C324486}" type="parTrans" cxnId="{2563959B-F4E0-4082-885E-F8789EF18278}">
      <dgm:prSet/>
      <dgm:spPr/>
      <dgm:t>
        <a:bodyPr/>
        <a:lstStyle/>
        <a:p>
          <a:endParaRPr lang="zh-CN" altLang="en-US"/>
        </a:p>
      </dgm:t>
    </dgm:pt>
    <dgm:pt modelId="{C5AFD548-E124-44A7-9489-CB1155927C79}" type="sibTrans" cxnId="{2563959B-F4E0-4082-885E-F8789EF18278}">
      <dgm:prSet/>
      <dgm:spPr/>
      <dgm:t>
        <a:bodyPr/>
        <a:lstStyle/>
        <a:p>
          <a:endParaRPr lang="zh-CN" altLang="en-US"/>
        </a:p>
      </dgm:t>
    </dgm:pt>
    <dgm:pt modelId="{22B177E5-D11C-4EB8-9C9B-A968BA3613AB}">
      <dgm:prSet phldrT="[文本]"/>
      <dgm:spPr/>
      <dgm:t>
        <a:bodyPr/>
        <a:lstStyle/>
        <a:p>
          <a:r>
            <a:rPr lang="zh-CN" altLang="en-US" dirty="0" smtClean="0"/>
            <a:t>接入平台</a:t>
          </a:r>
          <a:endParaRPr lang="zh-CN" altLang="en-US" dirty="0"/>
        </a:p>
      </dgm:t>
    </dgm:pt>
    <dgm:pt modelId="{BD41C033-E2E9-4512-97C2-050E19132E65}" type="parTrans" cxnId="{5E05F36F-1B61-437A-BE65-93D6F78E94E8}">
      <dgm:prSet/>
      <dgm:spPr/>
      <dgm:t>
        <a:bodyPr/>
        <a:lstStyle/>
        <a:p>
          <a:endParaRPr lang="zh-CN" altLang="en-US"/>
        </a:p>
      </dgm:t>
    </dgm:pt>
    <dgm:pt modelId="{5DB6FC4F-51B0-4C91-9774-AC2259739910}" type="sibTrans" cxnId="{5E05F36F-1B61-437A-BE65-93D6F78E94E8}">
      <dgm:prSet/>
      <dgm:spPr/>
      <dgm:t>
        <a:bodyPr/>
        <a:lstStyle/>
        <a:p>
          <a:endParaRPr lang="zh-CN" altLang="en-US"/>
        </a:p>
      </dgm:t>
    </dgm:pt>
    <dgm:pt modelId="{411F41C7-5C11-452E-894D-FA6BA995B34A}">
      <dgm:prSet phldrT="[文本]"/>
      <dgm:spPr/>
      <dgm:t>
        <a:bodyPr/>
        <a:lstStyle/>
        <a:p>
          <a:r>
            <a:rPr lang="zh-CN" altLang="en-US" dirty="0" smtClean="0"/>
            <a:t>排序体系</a:t>
          </a:r>
          <a:endParaRPr lang="zh-CN" altLang="en-US" dirty="0"/>
        </a:p>
      </dgm:t>
    </dgm:pt>
    <dgm:pt modelId="{861B5F6D-2FC3-4D3A-AA36-07652797A70A}" type="parTrans" cxnId="{FCB7A0DC-5650-48FE-AF07-AF6A273B023A}">
      <dgm:prSet/>
      <dgm:spPr/>
      <dgm:t>
        <a:bodyPr/>
        <a:lstStyle/>
        <a:p>
          <a:endParaRPr lang="zh-CN" altLang="en-US"/>
        </a:p>
      </dgm:t>
    </dgm:pt>
    <dgm:pt modelId="{C0AB4EED-EA38-43E4-BF3B-C2CF4FF26286}" type="sibTrans" cxnId="{FCB7A0DC-5650-48FE-AF07-AF6A273B023A}">
      <dgm:prSet/>
      <dgm:spPr/>
      <dgm:t>
        <a:bodyPr/>
        <a:lstStyle/>
        <a:p>
          <a:endParaRPr lang="zh-CN" altLang="en-US"/>
        </a:p>
      </dgm:t>
    </dgm:pt>
    <dgm:pt modelId="{1D26F4A9-2AF6-460D-A1FD-232E7C05B85E}" type="pres">
      <dgm:prSet presAssocID="{DC97D2F4-2816-47ED-AC38-00E5F4B7DCF5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1D8B897-D620-44B9-8140-9C89FDEEC9AE}" type="pres">
      <dgm:prSet presAssocID="{DC97D2F4-2816-47ED-AC38-00E5F4B7DCF5}" presName="radial" presStyleCnt="0">
        <dgm:presLayoutVars>
          <dgm:animLvl val="ctr"/>
        </dgm:presLayoutVars>
      </dgm:prSet>
      <dgm:spPr/>
      <dgm:t>
        <a:bodyPr/>
        <a:lstStyle/>
        <a:p>
          <a:endParaRPr lang="zh-CN" altLang="en-US"/>
        </a:p>
      </dgm:t>
    </dgm:pt>
    <dgm:pt modelId="{A8A6B493-3B2C-4244-8FC7-2B3103215E1E}" type="pres">
      <dgm:prSet presAssocID="{0887A855-DEC1-49CF-921D-D24F83509904}" presName="centerShape" presStyleLbl="vennNode1" presStyleIdx="0" presStyleCnt="8" custScaleX="58505" custScaleY="61287"/>
      <dgm:spPr/>
      <dgm:t>
        <a:bodyPr/>
        <a:lstStyle/>
        <a:p>
          <a:endParaRPr lang="zh-CN" altLang="en-US"/>
        </a:p>
      </dgm:t>
    </dgm:pt>
    <dgm:pt modelId="{DD2D61CC-B666-4EA1-9F22-18AD001BFBA9}" type="pres">
      <dgm:prSet presAssocID="{862D62BB-2373-45B6-B0B7-2C2023F66C04}" presName="node" presStyleLbl="vennNode1" presStyleIdx="1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6D3FF0-03F7-4088-A10E-22FAB73DA894}" type="pres">
      <dgm:prSet presAssocID="{A5E9CFC8-604F-4F8D-A313-A10D6611D913}" presName="node" presStyleLbl="vennNode1" presStyleIdx="2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83606E-1F41-4D2B-BC00-BF610F1ED031}" type="pres">
      <dgm:prSet presAssocID="{AAE9200B-A17D-44C1-B4D8-5DE4EEC8D401}" presName="node" presStyleLbl="vennNode1" presStyleIdx="3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E9265B-8801-4094-983D-BCF0FFCAB674}" type="pres">
      <dgm:prSet presAssocID="{49D39E47-3CD6-443B-AEE2-873F654CCEA2}" presName="node" presStyleLbl="vennNode1" presStyleIdx="4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32EE57-51FE-4251-A816-CE2F189855B5}" type="pres">
      <dgm:prSet presAssocID="{8C979EFC-4921-4EB0-8627-8739C7E01CC5}" presName="node" presStyleLbl="vennNode1" presStyleIdx="5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66550B-062E-494A-BA4C-64504063D574}" type="pres">
      <dgm:prSet presAssocID="{22B177E5-D11C-4EB8-9C9B-A968BA3613AB}" presName="node" presStyleLbl="vennNode1" presStyleIdx="6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350FD0-F32B-4328-9524-CF7C17B4FAB6}" type="pres">
      <dgm:prSet presAssocID="{411F41C7-5C11-452E-894D-FA6BA995B34A}" presName="node" presStyleLbl="vennNode1" presStyleIdx="7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563959B-F4E0-4082-885E-F8789EF18278}" srcId="{0887A855-DEC1-49CF-921D-D24F83509904}" destId="{8C979EFC-4921-4EB0-8627-8739C7E01CC5}" srcOrd="4" destOrd="0" parTransId="{B32223B4-CDEA-4998-BE9B-CE798C324486}" sibTransId="{C5AFD548-E124-44A7-9489-CB1155927C79}"/>
    <dgm:cxn modelId="{0CBE3EAD-F89A-415B-98A3-44C93415AABC}" type="presOf" srcId="{0887A855-DEC1-49CF-921D-D24F83509904}" destId="{A8A6B493-3B2C-4244-8FC7-2B3103215E1E}" srcOrd="0" destOrd="0" presId="urn:microsoft.com/office/officeart/2005/8/layout/radial3"/>
    <dgm:cxn modelId="{F4923D4F-06B9-443A-B74A-97CA26AF9C88}" type="presOf" srcId="{AAE9200B-A17D-44C1-B4D8-5DE4EEC8D401}" destId="{A583606E-1F41-4D2B-BC00-BF610F1ED031}" srcOrd="0" destOrd="0" presId="urn:microsoft.com/office/officeart/2005/8/layout/radial3"/>
    <dgm:cxn modelId="{1F450671-CD64-4E27-89DC-C6C5D0B5BF56}" srcId="{0887A855-DEC1-49CF-921D-D24F83509904}" destId="{AAE9200B-A17D-44C1-B4D8-5DE4EEC8D401}" srcOrd="2" destOrd="0" parTransId="{7BFD2F1E-CD88-4BC4-9866-F302C525A1CE}" sibTransId="{6F10217D-705C-41D6-9691-E2F266C98193}"/>
    <dgm:cxn modelId="{FEB4734B-A97B-482F-8C1C-0F226C9D396D}" type="presOf" srcId="{8C979EFC-4921-4EB0-8627-8739C7E01CC5}" destId="{D532EE57-51FE-4251-A816-CE2F189855B5}" srcOrd="0" destOrd="0" presId="urn:microsoft.com/office/officeart/2005/8/layout/radial3"/>
    <dgm:cxn modelId="{C6534130-F1D6-49C9-968F-B9170BC1B025}" type="presOf" srcId="{411F41C7-5C11-452E-894D-FA6BA995B34A}" destId="{1D350FD0-F32B-4328-9524-CF7C17B4FAB6}" srcOrd="0" destOrd="0" presId="urn:microsoft.com/office/officeart/2005/8/layout/radial3"/>
    <dgm:cxn modelId="{876E597A-3A98-4985-9567-81D1FCB3FA04}" type="presOf" srcId="{DC97D2F4-2816-47ED-AC38-00E5F4B7DCF5}" destId="{1D26F4A9-2AF6-460D-A1FD-232E7C05B85E}" srcOrd="0" destOrd="0" presId="urn:microsoft.com/office/officeart/2005/8/layout/radial3"/>
    <dgm:cxn modelId="{FB95C4EA-2FA8-4C20-8736-44EF2AB8061C}" type="presOf" srcId="{49D39E47-3CD6-443B-AEE2-873F654CCEA2}" destId="{04E9265B-8801-4094-983D-BCF0FFCAB674}" srcOrd="0" destOrd="0" presId="urn:microsoft.com/office/officeart/2005/8/layout/radial3"/>
    <dgm:cxn modelId="{FCB7A0DC-5650-48FE-AF07-AF6A273B023A}" srcId="{0887A855-DEC1-49CF-921D-D24F83509904}" destId="{411F41C7-5C11-452E-894D-FA6BA995B34A}" srcOrd="6" destOrd="0" parTransId="{861B5F6D-2FC3-4D3A-AA36-07652797A70A}" sibTransId="{C0AB4EED-EA38-43E4-BF3B-C2CF4FF26286}"/>
    <dgm:cxn modelId="{5E05F36F-1B61-437A-BE65-93D6F78E94E8}" srcId="{0887A855-DEC1-49CF-921D-D24F83509904}" destId="{22B177E5-D11C-4EB8-9C9B-A968BA3613AB}" srcOrd="5" destOrd="0" parTransId="{BD41C033-E2E9-4512-97C2-050E19132E65}" sibTransId="{5DB6FC4F-51B0-4C91-9774-AC2259739910}"/>
    <dgm:cxn modelId="{DD0398BF-9F06-4FBA-B2CF-DCD094AC7D41}" type="presOf" srcId="{22B177E5-D11C-4EB8-9C9B-A968BA3613AB}" destId="{3666550B-062E-494A-BA4C-64504063D574}" srcOrd="0" destOrd="0" presId="urn:microsoft.com/office/officeart/2005/8/layout/radial3"/>
    <dgm:cxn modelId="{22D4C3BD-B681-4145-BA3D-6A3452BF2FA2}" srcId="{0887A855-DEC1-49CF-921D-D24F83509904}" destId="{49D39E47-3CD6-443B-AEE2-873F654CCEA2}" srcOrd="3" destOrd="0" parTransId="{BE3C843C-6726-4D09-B953-6DAF90D88032}" sibTransId="{5AB82CC0-BD2D-4C58-943D-D259D301F7E3}"/>
    <dgm:cxn modelId="{12A7AA6D-91C7-44CA-8B67-38479A03D568}" srcId="{0887A855-DEC1-49CF-921D-D24F83509904}" destId="{862D62BB-2373-45B6-B0B7-2C2023F66C04}" srcOrd="0" destOrd="0" parTransId="{A327C128-7588-40CA-BB95-0DCB900F92FA}" sibTransId="{B6EDC6E0-4CA3-49EE-9610-FD372CB94EF0}"/>
    <dgm:cxn modelId="{79A43130-3615-4E9C-BF03-65E6859271EC}" type="presOf" srcId="{A5E9CFC8-604F-4F8D-A313-A10D6611D913}" destId="{226D3FF0-03F7-4088-A10E-22FAB73DA894}" srcOrd="0" destOrd="0" presId="urn:microsoft.com/office/officeart/2005/8/layout/radial3"/>
    <dgm:cxn modelId="{267A0B9F-1A62-47F1-94E5-AD05726D35A5}" type="presOf" srcId="{862D62BB-2373-45B6-B0B7-2C2023F66C04}" destId="{DD2D61CC-B666-4EA1-9F22-18AD001BFBA9}" srcOrd="0" destOrd="0" presId="urn:microsoft.com/office/officeart/2005/8/layout/radial3"/>
    <dgm:cxn modelId="{22BD3FB5-02CC-499A-A647-760440945FD7}" srcId="{DC97D2F4-2816-47ED-AC38-00E5F4B7DCF5}" destId="{0887A855-DEC1-49CF-921D-D24F83509904}" srcOrd="0" destOrd="0" parTransId="{9F5023DE-A6EB-4B58-A9CD-C0CFFE59D203}" sibTransId="{18EE8416-82DA-48B0-BAF0-4C24B49F65A2}"/>
    <dgm:cxn modelId="{58F3515C-1A90-4971-9395-ACC53402E72C}" srcId="{0887A855-DEC1-49CF-921D-D24F83509904}" destId="{A5E9CFC8-604F-4F8D-A313-A10D6611D913}" srcOrd="1" destOrd="0" parTransId="{89CD4C05-3116-4F94-B60D-BE800412EC81}" sibTransId="{206CA21F-5488-406B-AA07-017A4FE14971}"/>
    <dgm:cxn modelId="{90BA9668-A361-4C75-A16F-5F9F752F87A4}" type="presParOf" srcId="{1D26F4A9-2AF6-460D-A1FD-232E7C05B85E}" destId="{A1D8B897-D620-44B9-8140-9C89FDEEC9AE}" srcOrd="0" destOrd="0" presId="urn:microsoft.com/office/officeart/2005/8/layout/radial3"/>
    <dgm:cxn modelId="{0F14F174-BA21-4569-88ED-BF0C1B96A232}" type="presParOf" srcId="{A1D8B897-D620-44B9-8140-9C89FDEEC9AE}" destId="{A8A6B493-3B2C-4244-8FC7-2B3103215E1E}" srcOrd="0" destOrd="0" presId="urn:microsoft.com/office/officeart/2005/8/layout/radial3"/>
    <dgm:cxn modelId="{D5A7EDD3-FA5A-4E8A-AE9F-4606384F3B4F}" type="presParOf" srcId="{A1D8B897-D620-44B9-8140-9C89FDEEC9AE}" destId="{DD2D61CC-B666-4EA1-9F22-18AD001BFBA9}" srcOrd="1" destOrd="0" presId="urn:microsoft.com/office/officeart/2005/8/layout/radial3"/>
    <dgm:cxn modelId="{2F0E564A-9EFF-4FE6-B9A1-AEBF3E12120C}" type="presParOf" srcId="{A1D8B897-D620-44B9-8140-9C89FDEEC9AE}" destId="{226D3FF0-03F7-4088-A10E-22FAB73DA894}" srcOrd="2" destOrd="0" presId="urn:microsoft.com/office/officeart/2005/8/layout/radial3"/>
    <dgm:cxn modelId="{0E382046-E0F9-41E4-9C8D-53FBFBC29905}" type="presParOf" srcId="{A1D8B897-D620-44B9-8140-9C89FDEEC9AE}" destId="{A583606E-1F41-4D2B-BC00-BF610F1ED031}" srcOrd="3" destOrd="0" presId="urn:microsoft.com/office/officeart/2005/8/layout/radial3"/>
    <dgm:cxn modelId="{A9F73258-0D77-4530-8E0E-690766AFCA40}" type="presParOf" srcId="{A1D8B897-D620-44B9-8140-9C89FDEEC9AE}" destId="{04E9265B-8801-4094-983D-BCF0FFCAB674}" srcOrd="4" destOrd="0" presId="urn:microsoft.com/office/officeart/2005/8/layout/radial3"/>
    <dgm:cxn modelId="{F0EF45ED-C08B-4B1D-AD11-75BA8A117370}" type="presParOf" srcId="{A1D8B897-D620-44B9-8140-9C89FDEEC9AE}" destId="{D532EE57-51FE-4251-A816-CE2F189855B5}" srcOrd="5" destOrd="0" presId="urn:microsoft.com/office/officeart/2005/8/layout/radial3"/>
    <dgm:cxn modelId="{F3AE890A-AFB6-4356-BE72-579E7EC96DAA}" type="presParOf" srcId="{A1D8B897-D620-44B9-8140-9C89FDEEC9AE}" destId="{3666550B-062E-494A-BA4C-64504063D574}" srcOrd="6" destOrd="0" presId="urn:microsoft.com/office/officeart/2005/8/layout/radial3"/>
    <dgm:cxn modelId="{53A0AF87-5A75-45EC-A2A5-74B1BEAE469A}" type="presParOf" srcId="{A1D8B897-D620-44B9-8140-9C89FDEEC9AE}" destId="{1D350FD0-F32B-4328-9524-CF7C17B4FAB6}" srcOrd="7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79613" y="2349500"/>
            <a:ext cx="7164387" cy="2016125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8" name="Picture 9" descr="http://www.kekeoo.cn/bbs/attachment/22_232_c977677a1de8d9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2205038"/>
            <a:ext cx="21272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>
          <a:xfrm>
            <a:off x="2214546" y="2786058"/>
            <a:ext cx="6858048" cy="85725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文本占位符 2"/>
          <p:cNvSpPr>
            <a:spLocks noGrp="1"/>
          </p:cNvSpPr>
          <p:nvPr>
            <p:ph type="body" idx="10"/>
          </p:nvPr>
        </p:nvSpPr>
        <p:spPr>
          <a:xfrm>
            <a:off x="2571736" y="3714752"/>
            <a:ext cx="6500858" cy="500066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2000" b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60350"/>
            <a:ext cx="9144000" cy="86518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H="1">
            <a:off x="317500" y="6669088"/>
            <a:ext cx="8574088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pic>
        <p:nvPicPr>
          <p:cNvPr id="6" name="Picture 9" descr="http://www.kekeoo.cn/bbs/attachment/22_232_c977677a1de8d9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66063" y="0"/>
            <a:ext cx="1225550" cy="170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60648"/>
            <a:ext cx="7496633" cy="86409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5698" y="274641"/>
            <a:ext cx="2091103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17990" y="274641"/>
            <a:ext cx="613703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17990" y="274641"/>
            <a:ext cx="8368811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60350"/>
            <a:ext cx="9144000" cy="86518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H="1">
            <a:off x="317500" y="6669088"/>
            <a:ext cx="8574088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pic>
        <p:nvPicPr>
          <p:cNvPr id="6" name="Picture 9" descr="http://www.kekeoo.cn/bbs/attachment/22_232_c977677a1de8d9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66063" y="0"/>
            <a:ext cx="1225550" cy="170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7989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6"/>
          <p:cNvSpPr/>
          <p:nvPr/>
        </p:nvSpPr>
        <p:spPr>
          <a:xfrm>
            <a:off x="0" y="260350"/>
            <a:ext cx="9144000" cy="86518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 flipH="1">
            <a:off x="317500" y="6669088"/>
            <a:ext cx="8574088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pic>
        <p:nvPicPr>
          <p:cNvPr id="6" name="Picture 9" descr="http://www.kekeoo.cn/bbs/attachment/22_232_c977677a1de8d9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66063" y="0"/>
            <a:ext cx="1225550" cy="170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51115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2015/8/3</a:t>
            </a:fld>
            <a:endParaRPr lang="zh-CN" altLang="en-US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929563" y="6572250"/>
            <a:ext cx="1214437" cy="2857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60350"/>
            <a:ext cx="9144000" cy="86518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H="1">
            <a:off x="317500" y="6669088"/>
            <a:ext cx="8574088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pic>
        <p:nvPicPr>
          <p:cNvPr id="6" name="Picture 9" descr="http://www.kekeoo.cn/bbs/attachment/22_232_c977677a1de8d9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66063" y="0"/>
            <a:ext cx="1225550" cy="170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32086"/>
            <a:ext cx="7496633" cy="73946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9"/>
            <a:ext cx="8229600" cy="476886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60350"/>
            <a:ext cx="9144000" cy="86518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H="1">
            <a:off x="317500" y="6669088"/>
            <a:ext cx="8574088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pic>
        <p:nvPicPr>
          <p:cNvPr id="6" name="Picture 9" descr="http://www.kekeoo.cn/bbs/attachment/22_232_c977677a1de8d9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66063" y="0"/>
            <a:ext cx="1225550" cy="170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435" y="4406903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60350"/>
            <a:ext cx="9144000" cy="86518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H="1">
            <a:off x="317500" y="6669088"/>
            <a:ext cx="8574088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pic>
        <p:nvPicPr>
          <p:cNvPr id="7" name="Picture 9" descr="http://www.kekeoo.cn/bbs/attachment/22_232_c977677a1de8d9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66063" y="0"/>
            <a:ext cx="1225550" cy="170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60648"/>
            <a:ext cx="7496633" cy="86409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600203"/>
            <a:ext cx="4044462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2338" y="1600203"/>
            <a:ext cx="4044462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60350"/>
            <a:ext cx="9144000" cy="86518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 flipH="1">
            <a:off x="317500" y="6669088"/>
            <a:ext cx="8574088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pic>
        <p:nvPicPr>
          <p:cNvPr id="9" name="Picture 9" descr="http://www.kekeoo.cn/bbs/attachment/22_232_c977677a1de8d9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66063" y="0"/>
            <a:ext cx="1225550" cy="170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60350"/>
            <a:ext cx="9144000" cy="86518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 flipH="1">
            <a:off x="317500" y="6669088"/>
            <a:ext cx="8574088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pic>
        <p:nvPicPr>
          <p:cNvPr id="5" name="Picture 9" descr="http://www.kekeoo.cn/bbs/attachment/22_232_c977677a1de8d9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66063" y="0"/>
            <a:ext cx="1225550" cy="170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60648"/>
            <a:ext cx="7496633" cy="86409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"/>
          <p:cNvSpPr/>
          <p:nvPr/>
        </p:nvSpPr>
        <p:spPr>
          <a:xfrm>
            <a:off x="0" y="260350"/>
            <a:ext cx="9144000" cy="86518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H="1">
            <a:off x="317500" y="6669088"/>
            <a:ext cx="8574088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pic>
        <p:nvPicPr>
          <p:cNvPr id="6" name="Picture 9" descr="http://www.kekeoo.cn/bbs/attachment/22_232_c977677a1de8d9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66063" y="0"/>
            <a:ext cx="1225550" cy="170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60648"/>
            <a:ext cx="7496633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nl-NL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435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538" y="273053"/>
            <a:ext cx="5111262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435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8.wmf"/><Relationship Id="rId4" Type="http://schemas.openxmlformats.org/officeDocument/2006/relationships/oleObject" Target="../embeddings/Microsoft_PowerPoint_97-2003_____1.ppt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浅谈电商搜索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神秘的核心</a:t>
            </a:r>
            <a:endParaRPr lang="zh-CN" altLang="en-US" dirty="0"/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800" y="3014663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演示文稿" showAsIcon="1" r:id="rId4" imgW="914400" imgH="828720" progId="PowerPoint.Show.8">
                  <p:embed/>
                </p:oleObj>
              </mc:Choice>
              <mc:Fallback>
                <p:oleObj name="演示文稿" showAsIcon="1" r:id="rId4" imgW="914400" imgH="828720" progId="PowerPoint.Show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014663"/>
                        <a:ext cx="914400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未来的期望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0" y="1285860"/>
            <a:ext cx="8715404" cy="64291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卖家：商品信息完整、正确</a:t>
            </a:r>
            <a:r>
              <a:rPr lang="zh-CN" altLang="en-US" sz="3200" b="1" kern="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、合理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是首要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0" y="2714620"/>
            <a:ext cx="8715404" cy="64291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运营：挂在正确的品类下，正确的搜索导航上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0" y="4357694"/>
            <a:ext cx="8715404" cy="64291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卖家：做好服务，能获得显著优势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0" y="5286388"/>
            <a:ext cx="8715404" cy="64291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卖家：好服务的基础上高转化能获得更多流量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0" y="6215082"/>
            <a:ext cx="9144000" cy="64291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搜索：做好引擎功能；运营：掌握方向盘指方向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28596" y="1785926"/>
            <a:ext cx="8715404" cy="928694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发在正确的品类下才可能获得正确的流量，标题填写正确合理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属性值与商品相符，写错只能获得错误流量、无转化、被惩罚，不写缩小被命中的概率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lang="zh-CN" altLang="en-US" sz="16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图片清晰完整符合平台规范，与颜色属性正确匹配的前提下多多益善</a:t>
            </a:r>
            <a:endParaRPr lang="en-US" altLang="zh-CN" sz="16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428596" y="3214686"/>
            <a:ext cx="8715404" cy="1143008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ü"/>
            </a:pPr>
            <a:r>
              <a:rPr lang="zh-CN" altLang="en-US" sz="16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发布导航清晰明了，便于卖家发到正确的品类下，否则一错百错</a:t>
            </a:r>
            <a:endParaRPr lang="en-US" altLang="zh-CN" sz="16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ü"/>
            </a:pPr>
            <a:r>
              <a:rPr lang="zh-CN" altLang="en-US" sz="16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搜索导航的名称可读性强，涵义准确，不建议查过</a:t>
            </a:r>
            <a:r>
              <a:rPr lang="en-US" altLang="zh-CN" sz="16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6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个字，一目了然下面还有什么导航</a:t>
            </a:r>
            <a:endParaRPr lang="en-US" altLang="zh-CN" sz="16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搜索导航不能超过三级，同时经验已经证明，少类目层级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+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多属性项，更利于用户寻找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lang="zh-CN" altLang="en-US" sz="16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属性项和属性值建立科学合理，并尽可能多地加挂相关属性项在某级搜索导航上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428596" y="4929198"/>
            <a:ext cx="8715404" cy="428628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ü"/>
            </a:pPr>
            <a:r>
              <a:rPr lang="en-US" altLang="zh-CN" sz="16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DSR</a:t>
            </a:r>
            <a:r>
              <a:rPr lang="zh-CN" altLang="en-US" sz="16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才是王道，任何恶意</a:t>
            </a:r>
            <a:r>
              <a:rPr lang="en-US" altLang="zh-CN" sz="16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SEO</a:t>
            </a:r>
            <a:r>
              <a:rPr lang="zh-CN" altLang="en-US" sz="16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企图影响排名都是浮云</a:t>
            </a:r>
            <a:endParaRPr lang="en-US" altLang="zh-CN" sz="16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428596" y="5857892"/>
            <a:ext cx="8715404" cy="428628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ü"/>
            </a:pPr>
            <a:r>
              <a:rPr lang="zh-CN" altLang="en-US" sz="16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服务好了，尽力把给你的每一个</a:t>
            </a:r>
            <a:r>
              <a:rPr lang="en-US" altLang="zh-CN" sz="16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UV</a:t>
            </a:r>
            <a:r>
              <a:rPr lang="zh-CN" altLang="en-US" sz="16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都转化成成交才能为你锦上添花</a:t>
            </a:r>
            <a:endParaRPr lang="en-US" altLang="zh-CN" sz="16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9832" y="2924944"/>
            <a:ext cx="31683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latin typeface="微软雅黑" pitchFamily="34" charset="-122"/>
                <a:ea typeface="微软雅黑" pitchFamily="34" charset="-122"/>
              </a:rPr>
              <a:t>谢     谢</a:t>
            </a:r>
            <a:endParaRPr lang="zh-CN" altLang="en-US" sz="6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搜索在哪里</a:t>
            </a:r>
            <a:endParaRPr lang="en-US" altLang="zh-CN" dirty="0" smtClean="0"/>
          </a:p>
          <a:p>
            <a:r>
              <a:rPr lang="zh-CN" altLang="en-US" dirty="0" smtClean="0"/>
              <a:t>搜索做了什么</a:t>
            </a:r>
            <a:endParaRPr lang="en-US" altLang="zh-CN" dirty="0" smtClean="0"/>
          </a:p>
          <a:p>
            <a:r>
              <a:rPr lang="zh-CN" altLang="en-US" dirty="0" smtClean="0"/>
              <a:t>搜索技术框架简介</a:t>
            </a:r>
            <a:endParaRPr lang="en-US" altLang="zh-CN" dirty="0" smtClean="0"/>
          </a:p>
          <a:p>
            <a:r>
              <a:rPr lang="zh-CN" altLang="en-US" dirty="0" smtClean="0"/>
              <a:t>搜索未来规划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搜索在哪里？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564904"/>
            <a:ext cx="73818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437112"/>
            <a:ext cx="7794451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3501008"/>
            <a:ext cx="7992888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512" y="5589240"/>
            <a:ext cx="87439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云形标注 7"/>
          <p:cNvSpPr/>
          <p:nvPr/>
        </p:nvSpPr>
        <p:spPr>
          <a:xfrm>
            <a:off x="3059832" y="1340768"/>
            <a:ext cx="3672408" cy="972688"/>
          </a:xfrm>
          <a:prstGeom prst="cloud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这是你看得到的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他们要搜索做什么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1556792"/>
            <a:ext cx="13144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云形标注 5"/>
          <p:cNvSpPr/>
          <p:nvPr/>
        </p:nvSpPr>
        <p:spPr>
          <a:xfrm>
            <a:off x="3059832" y="1340768"/>
            <a:ext cx="3672408" cy="972688"/>
          </a:xfrm>
          <a:prstGeom prst="cloudCallout">
            <a:avLst>
              <a:gd name="adj1" fmla="val 76713"/>
              <a:gd name="adj2" fmla="val 4812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你没有看到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6012160" y="2708920"/>
            <a:ext cx="2808312" cy="3600400"/>
            <a:chOff x="6012160" y="2708920"/>
            <a:chExt cx="2808312" cy="3600400"/>
          </a:xfrm>
        </p:grpSpPr>
        <p:grpSp>
          <p:nvGrpSpPr>
            <p:cNvPr id="12" name="组合 11"/>
            <p:cNvGrpSpPr/>
            <p:nvPr/>
          </p:nvGrpSpPr>
          <p:grpSpPr>
            <a:xfrm>
              <a:off x="6012160" y="2708920"/>
              <a:ext cx="2808312" cy="3600400"/>
              <a:chOff x="323528" y="2204864"/>
              <a:chExt cx="2880320" cy="4176464"/>
            </a:xfrm>
          </p:grpSpPr>
          <p:sp>
            <p:nvSpPr>
              <p:cNvPr id="13" name="圆角矩形 12"/>
              <p:cNvSpPr/>
              <p:nvPr/>
            </p:nvSpPr>
            <p:spPr>
              <a:xfrm>
                <a:off x="323528" y="2348880"/>
                <a:ext cx="2880320" cy="4032448"/>
              </a:xfrm>
              <a:prstGeom prst="roundRect">
                <a:avLst>
                  <a:gd name="adj" fmla="val 25350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" name="圆角矩形 13"/>
              <p:cNvSpPr/>
              <p:nvPr/>
            </p:nvSpPr>
            <p:spPr>
              <a:xfrm>
                <a:off x="1187624" y="2204864"/>
                <a:ext cx="1152128" cy="288032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买家</a:t>
                </a:r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1548371">
              <a:off x="7171738" y="3341229"/>
              <a:ext cx="13284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/>
                <a:t>要好用？？</a:t>
              </a:r>
              <a:endParaRPr lang="zh-CN" altLang="en-US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 rot="21420522">
              <a:off x="6164231" y="3530599"/>
              <a:ext cx="11429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/>
                <a:t>要好逛？？</a:t>
              </a:r>
              <a:endParaRPr lang="zh-CN" altLang="en-US" sz="1600" dirty="0"/>
            </a:p>
          </p:txBody>
        </p:sp>
        <p:sp>
          <p:nvSpPr>
            <p:cNvPr id="28" name="TextBox 27"/>
            <p:cNvSpPr txBox="1"/>
            <p:nvPr/>
          </p:nvSpPr>
          <p:spPr>
            <a:xfrm rot="21364196">
              <a:off x="6238688" y="3964653"/>
              <a:ext cx="9336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/>
                <a:t>要懂我</a:t>
              </a:r>
              <a:endParaRPr lang="zh-CN" altLang="en-US" sz="1600" dirty="0"/>
            </a:p>
          </p:txBody>
        </p:sp>
        <p:sp>
          <p:nvSpPr>
            <p:cNvPr id="29" name="TextBox 28"/>
            <p:cNvSpPr txBox="1"/>
            <p:nvPr/>
          </p:nvSpPr>
          <p:spPr>
            <a:xfrm rot="796679">
              <a:off x="6035554" y="4709636"/>
              <a:ext cx="11584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/>
                <a:t>要象淘宝</a:t>
              </a:r>
              <a:endParaRPr lang="zh-CN" altLang="en-US" sz="1600" dirty="0"/>
            </a:p>
          </p:txBody>
        </p:sp>
        <p:sp>
          <p:nvSpPr>
            <p:cNvPr id="30" name="TextBox 29"/>
            <p:cNvSpPr txBox="1"/>
            <p:nvPr/>
          </p:nvSpPr>
          <p:spPr>
            <a:xfrm rot="20724146">
              <a:off x="7260262" y="3929556"/>
              <a:ext cx="11584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/>
                <a:t>要象京东</a:t>
              </a:r>
              <a:endParaRPr lang="zh-CN" altLang="en-US" sz="1600" dirty="0"/>
            </a:p>
          </p:txBody>
        </p:sp>
        <p:sp>
          <p:nvSpPr>
            <p:cNvPr id="31" name="TextBox 30"/>
            <p:cNvSpPr txBox="1"/>
            <p:nvPr/>
          </p:nvSpPr>
          <p:spPr>
            <a:xfrm rot="20555506">
              <a:off x="6888572" y="4319674"/>
              <a:ext cx="1673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/>
                <a:t>要看不到山寨货</a:t>
              </a:r>
              <a:endParaRPr lang="zh-CN" altLang="en-US" sz="1600" dirty="0"/>
            </a:p>
          </p:txBody>
        </p:sp>
        <p:sp>
          <p:nvSpPr>
            <p:cNvPr id="32" name="TextBox 31"/>
            <p:cNvSpPr txBox="1"/>
            <p:nvPr/>
          </p:nvSpPr>
          <p:spPr>
            <a:xfrm rot="951287">
              <a:off x="6168491" y="5183770"/>
              <a:ext cx="1673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/>
                <a:t>要只看便宜货</a:t>
              </a:r>
              <a:endParaRPr lang="zh-CN" altLang="en-US" sz="1600" dirty="0"/>
            </a:p>
          </p:txBody>
        </p:sp>
        <p:sp>
          <p:nvSpPr>
            <p:cNvPr id="33" name="TextBox 32"/>
            <p:cNvSpPr txBox="1"/>
            <p:nvPr/>
          </p:nvSpPr>
          <p:spPr>
            <a:xfrm rot="21395402">
              <a:off x="7100867" y="4846625"/>
              <a:ext cx="1673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/>
                <a:t>要各种过滤方便</a:t>
              </a:r>
              <a:endParaRPr lang="zh-CN" altLang="en-US" sz="16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20939072">
              <a:off x="6893182" y="5529990"/>
              <a:ext cx="1673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/>
                <a:t>要更多时尚结果</a:t>
              </a:r>
              <a:endParaRPr lang="zh-CN" altLang="en-US" sz="16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444208" y="5877272"/>
              <a:ext cx="1673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/>
                <a:t>要</a:t>
              </a:r>
              <a:r>
                <a:rPr lang="en-US" altLang="zh-CN" sz="1600" dirty="0" smtClean="0"/>
                <a:t>…………</a:t>
              </a:r>
              <a:endParaRPr lang="zh-CN" altLang="en-US" sz="1600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3275856" y="2708920"/>
            <a:ext cx="2646878" cy="3312368"/>
            <a:chOff x="3174896" y="2708920"/>
            <a:chExt cx="2646878" cy="3312368"/>
          </a:xfrm>
        </p:grpSpPr>
        <p:grpSp>
          <p:nvGrpSpPr>
            <p:cNvPr id="15" name="组合 14"/>
            <p:cNvGrpSpPr/>
            <p:nvPr/>
          </p:nvGrpSpPr>
          <p:grpSpPr>
            <a:xfrm>
              <a:off x="3203848" y="2708920"/>
              <a:ext cx="2448272" cy="3312368"/>
              <a:chOff x="323528" y="2204864"/>
              <a:chExt cx="2880320" cy="4176464"/>
            </a:xfrm>
          </p:grpSpPr>
          <p:sp>
            <p:nvSpPr>
              <p:cNvPr id="16" name="圆角矩形 15"/>
              <p:cNvSpPr/>
              <p:nvPr/>
            </p:nvSpPr>
            <p:spPr>
              <a:xfrm>
                <a:off x="323528" y="2348880"/>
                <a:ext cx="2880320" cy="4032448"/>
              </a:xfrm>
              <a:prstGeom prst="roundRect">
                <a:avLst>
                  <a:gd name="adj" fmla="val 25350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" name="圆角矩形 16"/>
              <p:cNvSpPr/>
              <p:nvPr/>
            </p:nvSpPr>
            <p:spPr>
              <a:xfrm>
                <a:off x="1187624" y="2204864"/>
                <a:ext cx="1152128" cy="288032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平台</a:t>
                </a:r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 rot="20955789">
              <a:off x="3318912" y="3140968"/>
              <a:ext cx="2236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/>
                <a:t>要海量商品快速的响应</a:t>
              </a:r>
              <a:endParaRPr lang="zh-CN" altLang="en-US" sz="1600" dirty="0"/>
            </a:p>
          </p:txBody>
        </p:sp>
        <p:sp>
          <p:nvSpPr>
            <p:cNvPr id="19" name="TextBox 18"/>
            <p:cNvSpPr txBox="1"/>
            <p:nvPr/>
          </p:nvSpPr>
          <p:spPr>
            <a:xfrm rot="1278429">
              <a:off x="3174896" y="4258365"/>
              <a:ext cx="2646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/>
                <a:t>要准确，要知道用户要什么</a:t>
              </a:r>
              <a:endParaRPr lang="zh-CN" altLang="en-US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 rot="21249742">
              <a:off x="3721967" y="3561994"/>
              <a:ext cx="12164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/>
                <a:t>大促死不了</a:t>
              </a:r>
              <a:endParaRPr lang="zh-CN" altLang="en-US" sz="16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19872" y="4653136"/>
              <a:ext cx="1506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/>
                <a:t>要结果随便调</a:t>
              </a:r>
              <a:endParaRPr lang="zh-CN" altLang="en-US" sz="1600" dirty="0"/>
            </a:p>
          </p:txBody>
        </p:sp>
        <p:sp>
          <p:nvSpPr>
            <p:cNvPr id="24" name="TextBox 23"/>
            <p:cNvSpPr txBox="1"/>
            <p:nvPr/>
          </p:nvSpPr>
          <p:spPr>
            <a:xfrm rot="20936690">
              <a:off x="4230446" y="3858292"/>
              <a:ext cx="1506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/>
                <a:t>要种种线索化</a:t>
              </a:r>
              <a:endParaRPr lang="zh-CN" altLang="en-US" sz="1600" dirty="0"/>
            </a:p>
          </p:txBody>
        </p:sp>
        <p:sp>
          <p:nvSpPr>
            <p:cNvPr id="25" name="TextBox 24"/>
            <p:cNvSpPr txBox="1"/>
            <p:nvPr/>
          </p:nvSpPr>
          <p:spPr>
            <a:xfrm rot="21189658">
              <a:off x="3938727" y="5461685"/>
              <a:ext cx="1506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/>
                <a:t>要</a:t>
              </a:r>
              <a:r>
                <a:rPr lang="en-US" altLang="zh-CN" sz="1600" dirty="0" smtClean="0"/>
                <a:t>…………</a:t>
              </a:r>
              <a:endParaRPr lang="zh-CN" altLang="en-US" sz="1600" dirty="0"/>
            </a:p>
          </p:txBody>
        </p:sp>
        <p:sp>
          <p:nvSpPr>
            <p:cNvPr id="40" name="TextBox 39"/>
            <p:cNvSpPr txBox="1"/>
            <p:nvPr/>
          </p:nvSpPr>
          <p:spPr>
            <a:xfrm rot="20825092">
              <a:off x="3292878" y="5108852"/>
              <a:ext cx="16455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/>
                <a:t>要体现平台导向</a:t>
              </a:r>
              <a:endParaRPr lang="zh-CN" altLang="en-US" sz="1600" dirty="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323528" y="2492896"/>
            <a:ext cx="2664296" cy="3744416"/>
            <a:chOff x="323528" y="2492896"/>
            <a:chExt cx="2664296" cy="3744416"/>
          </a:xfrm>
        </p:grpSpPr>
        <p:grpSp>
          <p:nvGrpSpPr>
            <p:cNvPr id="11" name="组合 10"/>
            <p:cNvGrpSpPr/>
            <p:nvPr/>
          </p:nvGrpSpPr>
          <p:grpSpPr>
            <a:xfrm>
              <a:off x="323528" y="2492896"/>
              <a:ext cx="2664296" cy="3744416"/>
              <a:chOff x="323528" y="2204864"/>
              <a:chExt cx="2880320" cy="4176464"/>
            </a:xfrm>
          </p:grpSpPr>
          <p:sp>
            <p:nvSpPr>
              <p:cNvPr id="9" name="圆角矩形 8"/>
              <p:cNvSpPr/>
              <p:nvPr/>
            </p:nvSpPr>
            <p:spPr>
              <a:xfrm>
                <a:off x="323528" y="2348880"/>
                <a:ext cx="2880320" cy="4032448"/>
              </a:xfrm>
              <a:prstGeom prst="roundRect">
                <a:avLst>
                  <a:gd name="adj" fmla="val 25350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" name="圆角矩形 9"/>
              <p:cNvSpPr/>
              <p:nvPr/>
            </p:nvSpPr>
            <p:spPr>
              <a:xfrm>
                <a:off x="1187624" y="2204864"/>
                <a:ext cx="1152128" cy="288032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卖家</a:t>
                </a:r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 rot="593946">
              <a:off x="561169" y="2936838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/>
                <a:t>要在前面</a:t>
              </a:r>
              <a:endParaRPr lang="zh-CN" altLang="en-US" sz="1600" dirty="0"/>
            </a:p>
          </p:txBody>
        </p:sp>
        <p:sp>
          <p:nvSpPr>
            <p:cNvPr id="37" name="TextBox 36"/>
            <p:cNvSpPr txBox="1"/>
            <p:nvPr/>
          </p:nvSpPr>
          <p:spPr>
            <a:xfrm rot="20560346">
              <a:off x="1493947" y="3128094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/>
                <a:t>要发货后秒查</a:t>
              </a:r>
              <a:endParaRPr lang="zh-CN" altLang="en-US" sz="1600" dirty="0"/>
            </a:p>
          </p:txBody>
        </p:sp>
        <p:sp>
          <p:nvSpPr>
            <p:cNvPr id="38" name="TextBox 37"/>
            <p:cNvSpPr txBox="1"/>
            <p:nvPr/>
          </p:nvSpPr>
          <p:spPr>
            <a:xfrm rot="379802">
              <a:off x="479390" y="3623270"/>
              <a:ext cx="2236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/>
                <a:t>要知道怎么才能到前面</a:t>
              </a:r>
              <a:endParaRPr lang="zh-CN" altLang="en-US" sz="1600" dirty="0"/>
            </a:p>
          </p:txBody>
        </p:sp>
        <p:sp>
          <p:nvSpPr>
            <p:cNvPr id="39" name="TextBox 38"/>
            <p:cNvSpPr txBox="1"/>
            <p:nvPr/>
          </p:nvSpPr>
          <p:spPr>
            <a:xfrm rot="21217560">
              <a:off x="554604" y="4143224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/>
                <a:t>要打击作弊</a:t>
              </a:r>
              <a:endParaRPr lang="zh-CN" altLang="en-US" sz="1600" dirty="0"/>
            </a:p>
          </p:txBody>
        </p:sp>
        <p:sp>
          <p:nvSpPr>
            <p:cNvPr id="43" name="TextBox 42"/>
            <p:cNvSpPr txBox="1"/>
            <p:nvPr/>
          </p:nvSpPr>
          <p:spPr>
            <a:xfrm rot="20984245">
              <a:off x="1331640" y="4365104"/>
              <a:ext cx="1506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/>
                <a:t>要透明要公开</a:t>
              </a:r>
              <a:endParaRPr lang="zh-CN" altLang="en-US" sz="16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27584" y="5013176"/>
              <a:ext cx="1506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/>
                <a:t>要</a:t>
              </a:r>
              <a:r>
                <a:rPr lang="en-US" altLang="zh-CN" sz="1600" dirty="0" smtClean="0"/>
                <a:t>…………</a:t>
              </a:r>
              <a:endParaRPr lang="zh-CN" altLang="en-US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搜索做了什么？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251520" y="1484784"/>
            <a:ext cx="3267075" cy="1500758"/>
            <a:chOff x="251520" y="2204864"/>
            <a:chExt cx="3267075" cy="1500758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0" y="2276872"/>
              <a:ext cx="3267075" cy="1428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5"/>
            <p:cNvSpPr txBox="1"/>
            <p:nvPr/>
          </p:nvSpPr>
          <p:spPr>
            <a:xfrm rot="21143764">
              <a:off x="725960" y="2204864"/>
              <a:ext cx="2121093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更懂您：</a:t>
              </a:r>
              <a:r>
                <a:rPr lang="en-US" altLang="zh-CN" dirty="0" err="1" smtClean="0"/>
                <a:t>SmartBox</a:t>
              </a:r>
              <a:endParaRPr lang="zh-CN" altLang="en-US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211960" y="1340768"/>
            <a:ext cx="3609975" cy="2485743"/>
            <a:chOff x="4067944" y="1922447"/>
            <a:chExt cx="3609975" cy="2485743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67944" y="1988840"/>
              <a:ext cx="3609975" cy="2419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 rot="21143764">
              <a:off x="4692238" y="1922447"/>
              <a:ext cx="2723823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更好逛：属性类目线索化</a:t>
              </a:r>
              <a:endParaRPr lang="zh-CN" altLang="en-US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95536" y="3068960"/>
            <a:ext cx="4533900" cy="626711"/>
            <a:chOff x="179512" y="3279680"/>
            <a:chExt cx="4533900" cy="626711"/>
          </a:xfrm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9512" y="3573016"/>
              <a:ext cx="4533900" cy="333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Box 12"/>
            <p:cNvSpPr txBox="1"/>
            <p:nvPr/>
          </p:nvSpPr>
          <p:spPr>
            <a:xfrm rot="21143764">
              <a:off x="584738" y="3279680"/>
              <a:ext cx="2492990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更懂您：或许您还想找</a:t>
              </a:r>
              <a:endParaRPr lang="zh-CN" altLang="en-US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400425" y="2204864"/>
            <a:ext cx="5743575" cy="930148"/>
            <a:chOff x="2411760" y="3736333"/>
            <a:chExt cx="5743575" cy="930148"/>
          </a:xfrm>
        </p:grpSpPr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411760" y="3933056"/>
              <a:ext cx="5743575" cy="733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TextBox 15"/>
            <p:cNvSpPr txBox="1"/>
            <p:nvPr/>
          </p:nvSpPr>
          <p:spPr>
            <a:xfrm rot="21143764">
              <a:off x="3951194" y="3736333"/>
              <a:ext cx="3185487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更好逛：自主排序，更多线索</a:t>
              </a:r>
              <a:endParaRPr lang="zh-CN" altLang="en-US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23528" y="3921813"/>
            <a:ext cx="2118838" cy="2312101"/>
            <a:chOff x="323528" y="3921813"/>
            <a:chExt cx="2118838" cy="2312101"/>
          </a:xfrm>
        </p:grpSpPr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23528" y="4005064"/>
              <a:ext cx="1381125" cy="2228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TextBox 18"/>
            <p:cNvSpPr txBox="1"/>
            <p:nvPr/>
          </p:nvSpPr>
          <p:spPr>
            <a:xfrm rot="21143764">
              <a:off x="411041" y="3921813"/>
              <a:ext cx="2031325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更好逛：搜索导航</a:t>
              </a:r>
              <a:endParaRPr lang="zh-CN" altLang="en-US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499992" y="3140968"/>
            <a:ext cx="4143375" cy="1668179"/>
            <a:chOff x="3419872" y="3144997"/>
            <a:chExt cx="4143375" cy="1668179"/>
          </a:xfrm>
        </p:grpSpPr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419872" y="3212976"/>
              <a:ext cx="414337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TextBox 20"/>
            <p:cNvSpPr txBox="1"/>
            <p:nvPr/>
          </p:nvSpPr>
          <p:spPr>
            <a:xfrm rot="21143764">
              <a:off x="4010426" y="3144997"/>
              <a:ext cx="2262158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更懂您：个性化推荐</a:t>
              </a:r>
              <a:endParaRPr lang="zh-CN" altLang="en-US" dirty="0"/>
            </a:p>
          </p:txBody>
        </p:sp>
      </p:grpSp>
      <p:sp>
        <p:nvSpPr>
          <p:cNvPr id="4" name="云形标注 3"/>
          <p:cNvSpPr/>
          <p:nvPr/>
        </p:nvSpPr>
        <p:spPr>
          <a:xfrm>
            <a:off x="2339752" y="1268760"/>
            <a:ext cx="3672408" cy="972688"/>
          </a:xfrm>
          <a:prstGeom prst="cloud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这是你看得到的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2915816" y="3619500"/>
            <a:ext cx="4029387" cy="3238500"/>
            <a:chOff x="2915816" y="3619500"/>
            <a:chExt cx="4029387" cy="3238500"/>
          </a:xfrm>
        </p:grpSpPr>
        <p:pic>
          <p:nvPicPr>
            <p:cNvPr id="2058" name="Picture 10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915816" y="3619500"/>
              <a:ext cx="3705225" cy="3238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TextBox 27"/>
            <p:cNvSpPr txBox="1"/>
            <p:nvPr/>
          </p:nvSpPr>
          <p:spPr>
            <a:xfrm rot="21143764">
              <a:off x="3067218" y="3827969"/>
              <a:ext cx="3877985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更准确更好逛：结果精准，信息丰富</a:t>
              </a:r>
              <a:endParaRPr lang="zh-CN" altLang="en-US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788024" y="4437112"/>
            <a:ext cx="3600400" cy="2098858"/>
            <a:chOff x="3347864" y="4425870"/>
            <a:chExt cx="3600400" cy="2098858"/>
          </a:xfrm>
        </p:grpSpPr>
        <p:pic>
          <p:nvPicPr>
            <p:cNvPr id="2057" name="Picture 9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347864" y="4509120"/>
              <a:ext cx="3600400" cy="2015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TextBox 23"/>
            <p:cNvSpPr txBox="1"/>
            <p:nvPr/>
          </p:nvSpPr>
          <p:spPr>
            <a:xfrm rot="21143764">
              <a:off x="4371481" y="4425870"/>
              <a:ext cx="2031325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可干预：运营平台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搜索这样做的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/>
        </p:nvGraphicFramePr>
        <p:xfrm>
          <a:off x="1547664" y="1556792"/>
          <a:ext cx="6336704" cy="4797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0" y="1124744"/>
            <a:ext cx="9144000" cy="5472608"/>
            <a:chOff x="0" y="1124744"/>
            <a:chExt cx="9144000" cy="5472608"/>
          </a:xfrm>
        </p:grpSpPr>
        <p:sp>
          <p:nvSpPr>
            <p:cNvPr id="6" name="线形标注 1(带强调线) 5"/>
            <p:cNvSpPr/>
            <p:nvPr/>
          </p:nvSpPr>
          <p:spPr>
            <a:xfrm>
              <a:off x="5436096" y="1124744"/>
              <a:ext cx="2520280" cy="1008112"/>
            </a:xfrm>
            <a:prstGeom prst="accentCallout1">
              <a:avLst>
                <a:gd name="adj1" fmla="val -2592"/>
                <a:gd name="adj2" fmla="val -8333"/>
                <a:gd name="adj3" fmla="val 142379"/>
                <a:gd name="adj4" fmla="val -39187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zh-CN" altLang="en-US" sz="1200" dirty="0" smtClean="0"/>
                <a:t>智能</a:t>
              </a:r>
              <a:r>
                <a:rPr lang="en-US" altLang="zh-CN" sz="1200" dirty="0" smtClean="0"/>
                <a:t>QRW</a:t>
              </a:r>
            </a:p>
            <a:p>
              <a:r>
                <a:rPr lang="zh-CN" altLang="en-US" sz="1200" dirty="0" smtClean="0"/>
                <a:t>智能同义词</a:t>
              </a:r>
              <a:endParaRPr lang="en-US" altLang="zh-CN" sz="1200" dirty="0" smtClean="0"/>
            </a:p>
            <a:p>
              <a:r>
                <a:rPr lang="zh-CN" altLang="en-US" sz="1200" dirty="0" smtClean="0"/>
                <a:t>智能季节、地域区分</a:t>
              </a:r>
              <a:endParaRPr lang="en-US" altLang="zh-CN" sz="1200" dirty="0" smtClean="0"/>
            </a:p>
            <a:p>
              <a:r>
                <a:rPr lang="en-US" altLang="zh-CN" sz="1200" dirty="0" err="1" smtClean="0"/>
                <a:t>Smartbox</a:t>
              </a:r>
              <a:endParaRPr lang="en-US" altLang="zh-CN" sz="1200" dirty="0" smtClean="0"/>
            </a:p>
            <a:p>
              <a:r>
                <a:rPr lang="zh-CN" altLang="en-US" sz="1200" dirty="0" smtClean="0"/>
                <a:t>或许你还想找</a:t>
              </a:r>
              <a:endParaRPr lang="zh-CN" altLang="en-US" sz="1200" dirty="0"/>
            </a:p>
          </p:txBody>
        </p:sp>
        <p:sp>
          <p:nvSpPr>
            <p:cNvPr id="7" name="线形标注 1(带强调线) 6"/>
            <p:cNvSpPr/>
            <p:nvPr/>
          </p:nvSpPr>
          <p:spPr>
            <a:xfrm>
              <a:off x="7092280" y="5157192"/>
              <a:ext cx="2051720" cy="1224136"/>
            </a:xfrm>
            <a:prstGeom prst="accentCallout1">
              <a:avLst>
                <a:gd name="adj1" fmla="val 76"/>
                <a:gd name="adj2" fmla="val -3294"/>
                <a:gd name="adj3" fmla="val -1870"/>
                <a:gd name="adj4" fmla="val -16762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CN" sz="1200" dirty="0" err="1" smtClean="0"/>
                <a:t>Smartbox</a:t>
              </a:r>
              <a:r>
                <a:rPr lang="zh-CN" altLang="en-US" sz="1200" dirty="0" smtClean="0"/>
                <a:t>、或许您还想找运营工具</a:t>
              </a:r>
              <a:endParaRPr lang="en-US" altLang="zh-CN" sz="1200" dirty="0" smtClean="0"/>
            </a:p>
            <a:p>
              <a:r>
                <a:rPr lang="zh-CN" altLang="en-US" sz="1200" dirty="0" smtClean="0"/>
                <a:t>关键词运营工具（同义词、热门类目、脏词、分词</a:t>
              </a:r>
              <a:r>
                <a:rPr lang="en-US" altLang="zh-CN" sz="1200" dirty="0" smtClean="0"/>
                <a:t>……</a:t>
              </a:r>
              <a:r>
                <a:rPr lang="zh-CN" altLang="en-US" sz="1200" dirty="0" smtClean="0"/>
                <a:t>）</a:t>
              </a:r>
              <a:endParaRPr lang="en-US" altLang="zh-CN" sz="1200" dirty="0" smtClean="0"/>
            </a:p>
            <a:p>
              <a:r>
                <a:rPr lang="zh-CN" altLang="en-US" sz="1200" dirty="0" smtClean="0"/>
                <a:t>监控查询工具</a:t>
              </a:r>
              <a:endParaRPr lang="en-US" altLang="zh-CN" sz="1200" dirty="0" smtClean="0"/>
            </a:p>
            <a:p>
              <a:r>
                <a:rPr lang="zh-CN" altLang="en-US" sz="1200" dirty="0" smtClean="0"/>
                <a:t>指定搜</a:t>
              </a:r>
              <a:r>
                <a:rPr lang="en-US" altLang="zh-CN" sz="1200" dirty="0" smtClean="0"/>
                <a:t>……</a:t>
              </a:r>
            </a:p>
          </p:txBody>
        </p:sp>
        <p:sp>
          <p:nvSpPr>
            <p:cNvPr id="8" name="线形标注 1(带强调线) 7"/>
            <p:cNvSpPr/>
            <p:nvPr/>
          </p:nvSpPr>
          <p:spPr>
            <a:xfrm>
              <a:off x="7452320" y="3789040"/>
              <a:ext cx="1512168" cy="792088"/>
            </a:xfrm>
            <a:prstGeom prst="accentCallout1">
              <a:avLst>
                <a:gd name="adj1" fmla="val -4752"/>
                <a:gd name="adj2" fmla="val -2215"/>
                <a:gd name="adj3" fmla="val 4228"/>
                <a:gd name="adj4" fmla="val -33607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zh-CN" altLang="en-US" sz="1200" dirty="0" smtClean="0"/>
                <a:t>购物车推荐</a:t>
              </a:r>
              <a:endParaRPr lang="en-US" altLang="zh-CN" sz="1200" dirty="0" smtClean="0"/>
            </a:p>
            <a:p>
              <a:r>
                <a:rPr lang="zh-CN" altLang="en-US" sz="1200" dirty="0" smtClean="0"/>
                <a:t>每日精选推荐</a:t>
              </a:r>
              <a:endParaRPr lang="en-US" altLang="zh-CN" sz="1200" dirty="0" smtClean="0"/>
            </a:p>
            <a:p>
              <a:r>
                <a:rPr lang="zh-CN" altLang="en-US" sz="1200" dirty="0" smtClean="0"/>
                <a:t>商品详情推荐</a:t>
              </a:r>
              <a:endParaRPr lang="en-US" altLang="zh-CN" sz="1200" dirty="0" smtClean="0"/>
            </a:p>
            <a:p>
              <a:r>
                <a:rPr lang="zh-CN" altLang="en-US" sz="1200" dirty="0" smtClean="0"/>
                <a:t>同店铺推荐</a:t>
              </a:r>
              <a:endParaRPr lang="zh-CN" altLang="en-US" sz="1200" dirty="0"/>
            </a:p>
          </p:txBody>
        </p:sp>
        <p:sp>
          <p:nvSpPr>
            <p:cNvPr id="9" name="线形标注 1(带强调线) 8"/>
            <p:cNvSpPr/>
            <p:nvPr/>
          </p:nvSpPr>
          <p:spPr>
            <a:xfrm>
              <a:off x="6444208" y="2276872"/>
              <a:ext cx="2699792" cy="936104"/>
            </a:xfrm>
            <a:prstGeom prst="accentCallout1">
              <a:avLst>
                <a:gd name="adj1" fmla="val 8142"/>
                <a:gd name="adj2" fmla="val -4222"/>
                <a:gd name="adj3" fmla="val 63118"/>
                <a:gd name="adj4" fmla="val -15913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zh-CN" altLang="en-US" sz="1200" dirty="0" smtClean="0"/>
                <a:t>各平台搜索结果页</a:t>
              </a:r>
              <a:endParaRPr lang="en-US" altLang="zh-CN" sz="1200" dirty="0" smtClean="0"/>
            </a:p>
            <a:p>
              <a:r>
                <a:rPr lang="zh-CN" altLang="en-US" sz="1200" dirty="0" smtClean="0"/>
                <a:t>流量承载页（我要买、</a:t>
              </a:r>
              <a:r>
                <a:rPr lang="en-US" altLang="zh-CN" sz="1200" dirty="0" smtClean="0"/>
                <a:t>Landingpage</a:t>
              </a:r>
              <a:r>
                <a:rPr lang="zh-CN" altLang="en-US" sz="1200" dirty="0" smtClean="0"/>
                <a:t>）</a:t>
              </a:r>
              <a:endParaRPr lang="en-US" altLang="zh-CN" sz="1200" dirty="0" smtClean="0"/>
            </a:p>
            <a:p>
              <a:r>
                <a:rPr lang="zh-CN" altLang="en-US" sz="1200" dirty="0" smtClean="0"/>
                <a:t>对外数据接口</a:t>
              </a:r>
              <a:endParaRPr lang="en-US" altLang="zh-CN" sz="1200" dirty="0" smtClean="0"/>
            </a:p>
            <a:p>
              <a:r>
                <a:rPr lang="en-US" altLang="zh-CN" sz="1200" dirty="0" smtClean="0"/>
                <a:t>OnlineDebug</a:t>
              </a:r>
            </a:p>
            <a:p>
              <a:r>
                <a:rPr lang="en-US" altLang="zh-CN" sz="1200" dirty="0" smtClean="0"/>
                <a:t>SEO……</a:t>
              </a:r>
            </a:p>
          </p:txBody>
        </p:sp>
        <p:sp>
          <p:nvSpPr>
            <p:cNvPr id="10" name="线形标注 1(带强调线) 9"/>
            <p:cNvSpPr/>
            <p:nvPr/>
          </p:nvSpPr>
          <p:spPr>
            <a:xfrm flipH="1">
              <a:off x="179512" y="4365104"/>
              <a:ext cx="1800200" cy="1008112"/>
            </a:xfrm>
            <a:prstGeom prst="accentCallout1">
              <a:avLst>
                <a:gd name="adj1" fmla="val 10440"/>
                <a:gd name="adj2" fmla="val -5024"/>
                <a:gd name="adj3" fmla="val 39775"/>
                <a:gd name="adj4" fmla="val -24279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r"/>
              <a:r>
                <a:rPr lang="zh-CN" altLang="en-US" sz="1200" dirty="0" smtClean="0"/>
                <a:t>各平台数据接入</a:t>
              </a:r>
              <a:endParaRPr lang="en-US" altLang="zh-CN" sz="1200" dirty="0" smtClean="0"/>
            </a:p>
            <a:p>
              <a:pPr algn="r"/>
              <a:r>
                <a:rPr lang="zh-CN" altLang="en-US" sz="1200" dirty="0" smtClean="0"/>
                <a:t>综合分计算</a:t>
              </a:r>
              <a:endParaRPr lang="en-US" altLang="zh-CN" sz="1200" dirty="0" smtClean="0"/>
            </a:p>
            <a:p>
              <a:pPr algn="r"/>
              <a:r>
                <a:rPr lang="zh-CN" altLang="en-US" sz="1200" dirty="0" smtClean="0"/>
                <a:t>外部数据标准化处理</a:t>
              </a:r>
              <a:endParaRPr lang="en-US" altLang="zh-CN" sz="1200" dirty="0" smtClean="0"/>
            </a:p>
            <a:p>
              <a:pPr algn="r"/>
              <a:r>
                <a:rPr lang="zh-CN" altLang="en-US" sz="1200" dirty="0" smtClean="0"/>
                <a:t>数据对帐系统</a:t>
              </a:r>
              <a:endParaRPr lang="en-US" altLang="zh-CN" sz="1200" dirty="0" smtClean="0"/>
            </a:p>
            <a:p>
              <a:pPr algn="r"/>
              <a:r>
                <a:rPr lang="zh-CN" altLang="en-US" sz="1200" dirty="0" smtClean="0"/>
                <a:t>接入数据监控告警系统</a:t>
              </a:r>
              <a:endParaRPr lang="en-US" altLang="zh-CN" sz="1200" dirty="0" smtClean="0"/>
            </a:p>
          </p:txBody>
        </p:sp>
        <p:sp>
          <p:nvSpPr>
            <p:cNvPr id="13" name="线形标注 1(带强调线) 12"/>
            <p:cNvSpPr/>
            <p:nvPr/>
          </p:nvSpPr>
          <p:spPr>
            <a:xfrm flipH="1">
              <a:off x="1547664" y="5445224"/>
              <a:ext cx="2088232" cy="1152128"/>
            </a:xfrm>
            <a:prstGeom prst="accentCallout1">
              <a:avLst>
                <a:gd name="adj1" fmla="val 38185"/>
                <a:gd name="adj2" fmla="val -5024"/>
                <a:gd name="adj3" fmla="val 39775"/>
                <a:gd name="adj4" fmla="val -24279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r"/>
              <a:r>
                <a:rPr lang="zh-CN" altLang="en-US" sz="1200" dirty="0" smtClean="0"/>
                <a:t>搜索数据门户</a:t>
              </a:r>
              <a:endParaRPr lang="en-US" altLang="zh-CN" sz="1200" dirty="0" smtClean="0"/>
            </a:p>
            <a:p>
              <a:pPr algn="r"/>
              <a:r>
                <a:rPr lang="zh-CN" altLang="en-US" sz="1200" dirty="0" smtClean="0"/>
                <a:t>搜索生态系统</a:t>
              </a:r>
              <a:endParaRPr lang="en-US" altLang="zh-CN" sz="1200" dirty="0" smtClean="0"/>
            </a:p>
            <a:p>
              <a:pPr algn="r"/>
              <a:r>
                <a:rPr lang="zh-CN" altLang="en-US" sz="1200" dirty="0" smtClean="0"/>
                <a:t>搜索指数系统</a:t>
              </a:r>
              <a:endParaRPr lang="en-US" altLang="zh-CN" sz="1200" dirty="0" smtClean="0"/>
            </a:p>
            <a:p>
              <a:pPr algn="r"/>
              <a:r>
                <a:rPr lang="zh-CN" altLang="en-US" sz="1200" dirty="0" smtClean="0"/>
                <a:t>搜索自动评测系统</a:t>
              </a:r>
              <a:endParaRPr lang="en-US" altLang="zh-CN" sz="1200" dirty="0" smtClean="0"/>
            </a:p>
            <a:p>
              <a:pPr algn="r"/>
              <a:r>
                <a:rPr lang="zh-CN" altLang="en-US" sz="1200" dirty="0" smtClean="0"/>
                <a:t>价格区间、热门类目挖掘</a:t>
              </a:r>
              <a:endParaRPr lang="en-US" altLang="zh-CN" sz="1200" dirty="0" smtClean="0"/>
            </a:p>
            <a:p>
              <a:pPr algn="r"/>
              <a:r>
                <a:rPr lang="en-US" altLang="zh-CN" sz="1200" dirty="0" smtClean="0"/>
                <a:t>……</a:t>
              </a:r>
            </a:p>
            <a:p>
              <a:pPr algn="r"/>
              <a:endParaRPr lang="en-US" altLang="zh-CN" sz="1200" dirty="0" smtClean="0"/>
            </a:p>
          </p:txBody>
        </p:sp>
        <p:sp>
          <p:nvSpPr>
            <p:cNvPr id="14" name="线形标注 1(带强调线) 13"/>
            <p:cNvSpPr/>
            <p:nvPr/>
          </p:nvSpPr>
          <p:spPr>
            <a:xfrm flipH="1">
              <a:off x="0" y="3356992"/>
              <a:ext cx="2123728" cy="648072"/>
            </a:xfrm>
            <a:prstGeom prst="accentCallout1">
              <a:avLst>
                <a:gd name="adj1" fmla="val 10440"/>
                <a:gd name="adj2" fmla="val -5024"/>
                <a:gd name="adj3" fmla="val 38946"/>
                <a:gd name="adj4" fmla="val -1367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r"/>
              <a:r>
                <a:rPr lang="zh-CN" altLang="en-US" sz="1200" dirty="0" smtClean="0"/>
                <a:t>商品与词相关性</a:t>
              </a:r>
              <a:endParaRPr lang="en-US" altLang="zh-CN" sz="1200" dirty="0" smtClean="0"/>
            </a:p>
            <a:p>
              <a:pPr algn="r"/>
              <a:r>
                <a:rPr lang="zh-CN" altLang="en-US" sz="1200" dirty="0" smtClean="0"/>
                <a:t>热门类目</a:t>
              </a:r>
              <a:endParaRPr lang="en-US" altLang="zh-CN" sz="1200" dirty="0" smtClean="0"/>
            </a:p>
            <a:p>
              <a:pPr algn="r"/>
              <a:r>
                <a:rPr lang="zh-CN" altLang="en-US" sz="1200" dirty="0" smtClean="0"/>
                <a:t>综合分（商品、专家质量）</a:t>
              </a:r>
              <a:endParaRPr lang="en-US" altLang="zh-CN" sz="1200" dirty="0" smtClean="0"/>
            </a:p>
          </p:txBody>
        </p:sp>
        <p:sp>
          <p:nvSpPr>
            <p:cNvPr id="15" name="线形标注 1(带强调线) 14"/>
            <p:cNvSpPr/>
            <p:nvPr/>
          </p:nvSpPr>
          <p:spPr>
            <a:xfrm flipH="1">
              <a:off x="395536" y="1772816"/>
              <a:ext cx="2123728" cy="1008112"/>
            </a:xfrm>
            <a:prstGeom prst="accentCallout1">
              <a:avLst>
                <a:gd name="adj1" fmla="val 10440"/>
                <a:gd name="adj2" fmla="val -5024"/>
                <a:gd name="adj3" fmla="val 191306"/>
                <a:gd name="adj4" fmla="val -73957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r"/>
              <a:r>
                <a:rPr lang="zh-CN" altLang="en-US" sz="1200" dirty="0" smtClean="0"/>
                <a:t>分词系统</a:t>
              </a:r>
              <a:endParaRPr lang="en-US" altLang="zh-CN" sz="1200" dirty="0" smtClean="0"/>
            </a:p>
            <a:p>
              <a:pPr algn="r"/>
              <a:r>
                <a:rPr lang="zh-CN" altLang="en-US" sz="1200" dirty="0" smtClean="0"/>
                <a:t>海量商品关键数据索引</a:t>
              </a:r>
              <a:endParaRPr lang="en-US" altLang="zh-CN" sz="1200" dirty="0" smtClean="0"/>
            </a:p>
            <a:p>
              <a:pPr algn="r"/>
              <a:r>
                <a:rPr lang="zh-CN" altLang="en-US" sz="1200" dirty="0" smtClean="0"/>
                <a:t>海量商品存储</a:t>
              </a:r>
              <a:endParaRPr lang="en-US" altLang="zh-CN" sz="1200" dirty="0" smtClean="0"/>
            </a:p>
            <a:p>
              <a:pPr algn="r"/>
              <a:r>
                <a:rPr lang="zh-CN" altLang="en-US" sz="1200" dirty="0" smtClean="0"/>
                <a:t>快速精准搜索反馈</a:t>
              </a:r>
              <a:endParaRPr lang="en-US" altLang="zh-CN" sz="1200" dirty="0" smtClean="0"/>
            </a:p>
            <a:p>
              <a:pPr algn="r"/>
              <a:r>
                <a:rPr lang="zh-CN" altLang="en-US" sz="1200" dirty="0" smtClean="0"/>
                <a:t>分布式处理</a:t>
              </a:r>
              <a:endParaRPr lang="en-US" altLang="zh-CN" sz="1200" dirty="0" smtClean="0"/>
            </a:p>
            <a:p>
              <a:pPr algn="r"/>
              <a:endParaRPr lang="en-US" altLang="zh-CN" sz="1200" dirty="0" smtClean="0"/>
            </a:p>
          </p:txBody>
        </p:sp>
      </p:grpSp>
      <p:sp>
        <p:nvSpPr>
          <p:cNvPr id="4" name="云形标注 3"/>
          <p:cNvSpPr/>
          <p:nvPr/>
        </p:nvSpPr>
        <p:spPr>
          <a:xfrm>
            <a:off x="3347864" y="1124744"/>
            <a:ext cx="3672408" cy="972688"/>
          </a:xfrm>
          <a:prstGeom prst="cloudCallout">
            <a:avLst>
              <a:gd name="adj1" fmla="val -28450"/>
              <a:gd name="adj2" fmla="val 7355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你没有看到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整体系统框架</a:t>
            </a:r>
            <a:endParaRPr lang="zh-CN" altLang="en-US" dirty="0"/>
          </a:p>
        </p:txBody>
      </p:sp>
      <p:grpSp>
        <p:nvGrpSpPr>
          <p:cNvPr id="83" name="组合 82"/>
          <p:cNvGrpSpPr/>
          <p:nvPr/>
        </p:nvGrpSpPr>
        <p:grpSpPr>
          <a:xfrm>
            <a:off x="35496" y="4437112"/>
            <a:ext cx="2592288" cy="1838325"/>
            <a:chOff x="373063" y="4618038"/>
            <a:chExt cx="2930525" cy="1838325"/>
          </a:xfrm>
        </p:grpSpPr>
        <p:sp>
          <p:nvSpPr>
            <p:cNvPr id="4" name="矩形 89"/>
            <p:cNvSpPr>
              <a:spLocks noChangeArrowheads="1"/>
            </p:cNvSpPr>
            <p:nvPr/>
          </p:nvSpPr>
          <p:spPr bwMode="auto">
            <a:xfrm>
              <a:off x="373063" y="4618038"/>
              <a:ext cx="2930525" cy="18383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90488" tIns="44450" rIns="90488" bIns="44450"/>
            <a:lstStyle/>
            <a:p>
              <a:pPr eaLnBrk="0" hangingPunct="0"/>
              <a:endParaRPr lang="zh-CN" altLang="en-US" dirty="0"/>
            </a:p>
          </p:txBody>
        </p:sp>
        <p:sp>
          <p:nvSpPr>
            <p:cNvPr id="5" name="圆柱形 4"/>
            <p:cNvSpPr/>
            <p:nvPr/>
          </p:nvSpPr>
          <p:spPr bwMode="auto">
            <a:xfrm>
              <a:off x="2520950" y="5534025"/>
              <a:ext cx="561975" cy="714375"/>
            </a:xfrm>
            <a:prstGeom prst="can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90488" tIns="44450" rIns="90488" bIns="44450"/>
            <a:lstStyle/>
            <a:p>
              <a:pPr algn="ctr" eaLnBrk="0" hangingPunct="0">
                <a:defRPr/>
              </a:pPr>
              <a:r>
                <a:rPr lang="zh-CN" altLang="en-US" sz="1200" dirty="0">
                  <a:latin typeface="微软雅黑" pitchFamily="34" charset="-122"/>
                  <a:ea typeface="微软雅黑" pitchFamily="34" charset="-122"/>
                </a:rPr>
                <a:t>搜索</a:t>
              </a:r>
              <a:endParaRPr lang="en-US" altLang="zh-CN" sz="1200" dirty="0"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>
                <a:defRPr/>
              </a:pPr>
              <a:r>
                <a:rPr lang="en-US" altLang="zh-CN" sz="1200" dirty="0">
                  <a:latin typeface="微软雅黑" pitchFamily="34" charset="-122"/>
                  <a:ea typeface="微软雅黑" pitchFamily="34" charset="-122"/>
                </a:rPr>
                <a:t>DB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圆柱形 21"/>
            <p:cNvSpPr/>
            <p:nvPr/>
          </p:nvSpPr>
          <p:spPr bwMode="auto">
            <a:xfrm>
              <a:off x="517525" y="5546725"/>
              <a:ext cx="561975" cy="714375"/>
            </a:xfrm>
            <a:prstGeom prst="can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90488" tIns="44450" rIns="90488" bIns="44450"/>
            <a:lstStyle/>
            <a:p>
              <a:pPr algn="ctr" eaLnBrk="0" hangingPunct="0">
                <a:defRPr/>
              </a:pPr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平台</a:t>
              </a:r>
              <a:r>
                <a:rPr lang="en-US" altLang="zh-CN" sz="1200" dirty="0" smtClean="0">
                  <a:latin typeface="微软雅黑" pitchFamily="34" charset="-122"/>
                  <a:ea typeface="微软雅黑" pitchFamily="34" charset="-122"/>
                </a:rPr>
                <a:t>DB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 bwMode="auto">
            <a:xfrm>
              <a:off x="1259631" y="5127571"/>
              <a:ext cx="1085469" cy="35456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90488" tIns="44450" rIns="90488" bIns="44450"/>
            <a:lstStyle/>
            <a:p>
              <a:pPr algn="ctr" eaLnBrk="0" hangingPunct="0">
                <a:defRPr/>
              </a:pPr>
              <a:r>
                <a:rPr lang="en-US" altLang="zh-CN" sz="1400" b="1" dirty="0" smtClean="0">
                  <a:solidFill>
                    <a:schemeClr val="accent4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Transfer</a:t>
              </a:r>
              <a:endParaRPr lang="zh-CN" altLang="en-US" sz="1400" b="1" dirty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76939" y="4653136"/>
              <a:ext cx="1279983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接入平台</a:t>
              </a:r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2843808" y="1556792"/>
            <a:ext cx="3024336" cy="1152128"/>
            <a:chOff x="179512" y="1196752"/>
            <a:chExt cx="2736304" cy="1152128"/>
          </a:xfrm>
        </p:grpSpPr>
        <p:sp>
          <p:nvSpPr>
            <p:cNvPr id="132" name="矩形 131"/>
            <p:cNvSpPr/>
            <p:nvPr/>
          </p:nvSpPr>
          <p:spPr>
            <a:xfrm>
              <a:off x="179512" y="1196752"/>
              <a:ext cx="2736304" cy="115212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251520" y="1844824"/>
              <a:ext cx="882098" cy="35456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90488" tIns="44450" rIns="90488" bIns="44450"/>
            <a:lstStyle/>
            <a:p>
              <a:pPr algn="ctr" eaLnBrk="0" hangingPunct="0">
                <a:defRPr/>
              </a:pPr>
              <a:r>
                <a:rPr lang="en-US" altLang="zh-CN" sz="1600" b="1" dirty="0">
                  <a:solidFill>
                    <a:schemeClr val="accent4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TWS</a:t>
              </a:r>
              <a:endParaRPr lang="zh-CN" altLang="en-US" sz="1600" b="1" dirty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矩形 64"/>
            <p:cNvSpPr/>
            <p:nvPr/>
          </p:nvSpPr>
          <p:spPr bwMode="auto">
            <a:xfrm>
              <a:off x="1259632" y="1844824"/>
              <a:ext cx="716705" cy="35456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90488" tIns="44450" rIns="90488" bIns="44450"/>
            <a:lstStyle/>
            <a:p>
              <a:pPr algn="ctr" eaLnBrk="0" hangingPunct="0">
                <a:defRPr/>
              </a:pPr>
              <a:r>
                <a:rPr lang="en-US" altLang="zh-CN" sz="1600" b="1" dirty="0" smtClean="0">
                  <a:solidFill>
                    <a:schemeClr val="accent4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API</a:t>
              </a:r>
              <a:endParaRPr lang="zh-CN" altLang="en-US" sz="1600" b="1" dirty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矩形 65"/>
            <p:cNvSpPr/>
            <p:nvPr/>
          </p:nvSpPr>
          <p:spPr bwMode="auto">
            <a:xfrm>
              <a:off x="2123728" y="1844824"/>
              <a:ext cx="716705" cy="35456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90488" tIns="44450" rIns="90488" bIns="44450"/>
            <a:lstStyle/>
            <a:p>
              <a:pPr algn="ctr" eaLnBrk="0" hangingPunct="0">
                <a:defRPr/>
              </a:pPr>
              <a:r>
                <a:rPr lang="en-US" altLang="zh-CN" sz="1600" b="1" dirty="0" smtClean="0">
                  <a:solidFill>
                    <a:schemeClr val="accent4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……</a:t>
              </a:r>
              <a:endParaRPr lang="zh-CN" altLang="en-US" sz="1600" b="1" dirty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1" name="矩形 120"/>
            <p:cNvSpPr/>
            <p:nvPr/>
          </p:nvSpPr>
          <p:spPr bwMode="auto">
            <a:xfrm>
              <a:off x="2123728" y="1268760"/>
              <a:ext cx="666074" cy="35456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90488" tIns="44450" rIns="90488" bIns="44450"/>
            <a:lstStyle/>
            <a:p>
              <a:pPr algn="ctr" eaLnBrk="0" hangingPunct="0">
                <a:defRPr/>
              </a:pPr>
              <a:r>
                <a:rPr lang="en-US" altLang="zh-CN" sz="1600" b="1" dirty="0" smtClean="0">
                  <a:solidFill>
                    <a:schemeClr val="accent4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JS</a:t>
              </a:r>
              <a:endParaRPr lang="zh-CN" altLang="en-US" sz="1600" b="1" dirty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23528" y="1268760"/>
              <a:ext cx="1080120" cy="33855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latin typeface="微软雅黑" pitchFamily="34" charset="-122"/>
                  <a:ea typeface="微软雅黑" pitchFamily="34" charset="-122"/>
                </a:rPr>
                <a:t>应用系统</a:t>
              </a:r>
              <a:endParaRPr lang="zh-CN" altLang="en-US" sz="16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82" name="下箭头 181"/>
          <p:cNvSpPr/>
          <p:nvPr/>
        </p:nvSpPr>
        <p:spPr>
          <a:xfrm>
            <a:off x="4283968" y="2708920"/>
            <a:ext cx="360040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左右箭头 191"/>
          <p:cNvSpPr/>
          <p:nvPr/>
        </p:nvSpPr>
        <p:spPr>
          <a:xfrm>
            <a:off x="5868144" y="2060848"/>
            <a:ext cx="288032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6" name="组合 205"/>
          <p:cNvGrpSpPr/>
          <p:nvPr/>
        </p:nvGrpSpPr>
        <p:grpSpPr>
          <a:xfrm>
            <a:off x="2843808" y="5373216"/>
            <a:ext cx="3096344" cy="1008112"/>
            <a:chOff x="107504" y="3356992"/>
            <a:chExt cx="2736304" cy="1080120"/>
          </a:xfrm>
        </p:grpSpPr>
        <p:sp>
          <p:nvSpPr>
            <p:cNvPr id="195" name="矩形 194"/>
            <p:cNvSpPr/>
            <p:nvPr/>
          </p:nvSpPr>
          <p:spPr>
            <a:xfrm>
              <a:off x="107504" y="3356992"/>
              <a:ext cx="2736304" cy="108012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 195"/>
            <p:cNvSpPr/>
            <p:nvPr/>
          </p:nvSpPr>
          <p:spPr bwMode="auto">
            <a:xfrm>
              <a:off x="179512" y="3424500"/>
              <a:ext cx="882098" cy="3324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90488" tIns="44450" rIns="90488" bIns="44450"/>
            <a:lstStyle/>
            <a:p>
              <a:pPr algn="ctr" eaLnBrk="0" hangingPunct="0">
                <a:defRPr/>
              </a:pPr>
              <a:r>
                <a:rPr lang="zh-CN" altLang="en-US" sz="1600" b="1" dirty="0" smtClean="0">
                  <a:solidFill>
                    <a:schemeClr val="accent4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综合分</a:t>
              </a:r>
              <a:endParaRPr lang="zh-CN" altLang="en-US" sz="1600" b="1" dirty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7" name="矩形 196"/>
            <p:cNvSpPr/>
            <p:nvPr/>
          </p:nvSpPr>
          <p:spPr bwMode="auto">
            <a:xfrm>
              <a:off x="1115616" y="3424500"/>
              <a:ext cx="1008112" cy="3324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90488" tIns="44450" rIns="90488" bIns="44450"/>
            <a:lstStyle/>
            <a:p>
              <a:pPr algn="ctr" eaLnBrk="0" hangingPunct="0">
                <a:defRPr/>
              </a:pPr>
              <a:r>
                <a:rPr lang="zh-CN" altLang="en-US" sz="1600" b="1" dirty="0" smtClean="0">
                  <a:solidFill>
                    <a:schemeClr val="accent4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热门类目</a:t>
              </a:r>
              <a:endParaRPr lang="zh-CN" altLang="en-US" sz="1600" b="1" dirty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8" name="矩形 197"/>
            <p:cNvSpPr/>
            <p:nvPr/>
          </p:nvSpPr>
          <p:spPr bwMode="auto">
            <a:xfrm>
              <a:off x="2195736" y="3424500"/>
              <a:ext cx="572689" cy="3324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90488" tIns="44450" rIns="90488" bIns="44450"/>
            <a:lstStyle/>
            <a:p>
              <a:pPr algn="ctr" eaLnBrk="0" hangingPunct="0">
                <a:defRPr/>
              </a:pPr>
              <a:r>
                <a:rPr lang="en-US" altLang="zh-CN" sz="1600" b="1" dirty="0" smtClean="0">
                  <a:solidFill>
                    <a:schemeClr val="accent4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……</a:t>
              </a:r>
              <a:endParaRPr lang="zh-CN" altLang="en-US" sz="1600" b="1" dirty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1691680" y="3938595"/>
              <a:ext cx="1080120" cy="36273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lvl="0"/>
              <a:r>
                <a:rPr lang="zh-CN" altLang="en-US" sz="1600" b="1" dirty="0" smtClean="0">
                  <a:latin typeface="微软雅黑" pitchFamily="34" charset="-122"/>
                  <a:ea typeface="微软雅黑" pitchFamily="34" charset="-122"/>
                </a:rPr>
                <a:t>排序体系</a:t>
              </a:r>
              <a:endParaRPr lang="zh-CN" altLang="en-US" sz="16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00" name="左箭头 199"/>
          <p:cNvSpPr/>
          <p:nvPr/>
        </p:nvSpPr>
        <p:spPr>
          <a:xfrm>
            <a:off x="2627784" y="4653136"/>
            <a:ext cx="216024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7" name="组合 206"/>
          <p:cNvGrpSpPr/>
          <p:nvPr/>
        </p:nvGrpSpPr>
        <p:grpSpPr>
          <a:xfrm>
            <a:off x="6156176" y="1772816"/>
            <a:ext cx="2880320" cy="4176464"/>
            <a:chOff x="6156176" y="1340768"/>
            <a:chExt cx="2880320" cy="4176464"/>
          </a:xfrm>
        </p:grpSpPr>
        <p:grpSp>
          <p:nvGrpSpPr>
            <p:cNvPr id="193" name="组合 192"/>
            <p:cNvGrpSpPr/>
            <p:nvPr/>
          </p:nvGrpSpPr>
          <p:grpSpPr>
            <a:xfrm>
              <a:off x="6156176" y="1340768"/>
              <a:ext cx="2880320" cy="4176464"/>
              <a:chOff x="6156176" y="1340768"/>
              <a:chExt cx="2880320" cy="4176464"/>
            </a:xfrm>
          </p:grpSpPr>
          <p:sp>
            <p:nvSpPr>
              <p:cNvPr id="190" name="矩形 189"/>
              <p:cNvSpPr/>
              <p:nvPr/>
            </p:nvSpPr>
            <p:spPr>
              <a:xfrm>
                <a:off x="6156176" y="1340768"/>
                <a:ext cx="2880320" cy="417646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38" name="组合 137"/>
              <p:cNvGrpSpPr/>
              <p:nvPr/>
            </p:nvGrpSpPr>
            <p:grpSpPr>
              <a:xfrm>
                <a:off x="6228184" y="2780928"/>
                <a:ext cx="2736304" cy="936104"/>
                <a:chOff x="179512" y="1057535"/>
                <a:chExt cx="2736304" cy="998511"/>
              </a:xfrm>
            </p:grpSpPr>
            <p:sp>
              <p:nvSpPr>
                <p:cNvPr id="139" name="矩形 138"/>
                <p:cNvSpPr/>
                <p:nvPr/>
              </p:nvSpPr>
              <p:spPr>
                <a:xfrm>
                  <a:off x="179512" y="1057535"/>
                  <a:ext cx="2736304" cy="998511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0" name="矩形 139"/>
                <p:cNvSpPr/>
                <p:nvPr/>
              </p:nvSpPr>
              <p:spPr bwMode="auto">
                <a:xfrm>
                  <a:off x="251520" y="1163824"/>
                  <a:ext cx="882098" cy="354563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lIns="90488" tIns="44450" rIns="90488" bIns="44450"/>
                <a:lstStyle/>
                <a:p>
                  <a:pPr algn="ctr" eaLnBrk="0" hangingPunct="0">
                    <a:defRPr/>
                  </a:pPr>
                  <a:r>
                    <a:rPr lang="en-US" altLang="zh-CN" sz="1600" b="1" dirty="0" smtClean="0">
                      <a:solidFill>
                        <a:schemeClr val="accent4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rPr>
                    <a:t>Portal</a:t>
                  </a:r>
                  <a:endParaRPr lang="zh-CN" altLang="en-US" sz="1600" b="1" dirty="0">
                    <a:solidFill>
                      <a:schemeClr val="accent4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41" name="矩形 140"/>
                <p:cNvSpPr/>
                <p:nvPr/>
              </p:nvSpPr>
              <p:spPr bwMode="auto">
                <a:xfrm>
                  <a:off x="1187624" y="1163824"/>
                  <a:ext cx="1008112" cy="354563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lIns="90488" tIns="44450" rIns="90488" bIns="44450"/>
                <a:lstStyle/>
                <a:p>
                  <a:pPr algn="ctr" eaLnBrk="0" hangingPunct="0">
                    <a:defRPr/>
                  </a:pPr>
                  <a:r>
                    <a:rPr lang="zh-CN" altLang="en-US" sz="1600" b="1" dirty="0" smtClean="0">
                      <a:solidFill>
                        <a:schemeClr val="accent4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rPr>
                    <a:t>数据挖掘</a:t>
                  </a:r>
                  <a:endParaRPr lang="zh-CN" altLang="en-US" sz="1600" b="1" dirty="0">
                    <a:solidFill>
                      <a:schemeClr val="accent4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42" name="矩形 141"/>
                <p:cNvSpPr/>
                <p:nvPr/>
              </p:nvSpPr>
              <p:spPr bwMode="auto">
                <a:xfrm>
                  <a:off x="2267744" y="1163824"/>
                  <a:ext cx="572689" cy="354563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lIns="90488" tIns="44450" rIns="90488" bIns="44450"/>
                <a:lstStyle/>
                <a:p>
                  <a:pPr algn="ctr" eaLnBrk="0" hangingPunct="0">
                    <a:defRPr/>
                  </a:pPr>
                  <a:r>
                    <a:rPr lang="en-US" altLang="zh-CN" sz="1600" b="1" dirty="0" smtClean="0">
                      <a:solidFill>
                        <a:srgbClr val="0000FF"/>
                      </a:solidFill>
                      <a:latin typeface="微软雅黑" pitchFamily="34" charset="-122"/>
                      <a:ea typeface="微软雅黑" pitchFamily="34" charset="-122"/>
                    </a:rPr>
                    <a:t>……</a:t>
                  </a:r>
                  <a:endParaRPr lang="zh-CN" altLang="en-US" sz="16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>
                  <a:off x="1763688" y="1601105"/>
                  <a:ext cx="1080120" cy="36112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b="1" dirty="0" smtClean="0"/>
                    <a:t>数据平台</a:t>
                  </a:r>
                  <a:endParaRPr lang="zh-CN" altLang="en-US" sz="1600" b="1" dirty="0"/>
                </a:p>
              </p:txBody>
            </p:sp>
          </p:grpSp>
          <p:grpSp>
            <p:nvGrpSpPr>
              <p:cNvPr id="161" name="组合 160"/>
              <p:cNvGrpSpPr/>
              <p:nvPr/>
            </p:nvGrpSpPr>
            <p:grpSpPr>
              <a:xfrm>
                <a:off x="6228184" y="4005064"/>
                <a:ext cx="2736304" cy="1008112"/>
                <a:chOff x="179512" y="1057536"/>
                <a:chExt cx="2736304" cy="1075319"/>
              </a:xfrm>
            </p:grpSpPr>
            <p:sp>
              <p:nvSpPr>
                <p:cNvPr id="162" name="矩形 161"/>
                <p:cNvSpPr/>
                <p:nvPr/>
              </p:nvSpPr>
              <p:spPr>
                <a:xfrm>
                  <a:off x="179512" y="1057536"/>
                  <a:ext cx="2736304" cy="1075319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3" name="矩形 162"/>
                <p:cNvSpPr/>
                <p:nvPr/>
              </p:nvSpPr>
              <p:spPr bwMode="auto">
                <a:xfrm>
                  <a:off x="251520" y="1163824"/>
                  <a:ext cx="882098" cy="354563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90488" tIns="44450" rIns="90488" bIns="44450"/>
                <a:lstStyle/>
                <a:p>
                  <a:pPr algn="ctr" eaLnBrk="0" hangingPunct="0">
                    <a:defRPr/>
                  </a:pPr>
                  <a:r>
                    <a:rPr lang="en-US" altLang="zh-CN" sz="1600" b="1" dirty="0" smtClean="0">
                      <a:solidFill>
                        <a:schemeClr val="accent4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rPr>
                    <a:t>API</a:t>
                  </a:r>
                  <a:endParaRPr lang="zh-CN" altLang="en-US" sz="1600" b="1" dirty="0">
                    <a:solidFill>
                      <a:schemeClr val="accent4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64" name="矩形 163"/>
                <p:cNvSpPr/>
                <p:nvPr/>
              </p:nvSpPr>
              <p:spPr bwMode="auto">
                <a:xfrm>
                  <a:off x="1187624" y="1163824"/>
                  <a:ext cx="1008112" cy="354563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90488" tIns="44450" rIns="90488" bIns="44450"/>
                <a:lstStyle/>
                <a:p>
                  <a:pPr algn="ctr" eaLnBrk="0" hangingPunct="0">
                    <a:defRPr/>
                  </a:pPr>
                  <a:r>
                    <a:rPr lang="zh-CN" altLang="en-US" sz="1600" b="1" dirty="0" smtClean="0">
                      <a:solidFill>
                        <a:schemeClr val="accent4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rPr>
                    <a:t>运营工具</a:t>
                  </a:r>
                  <a:endParaRPr lang="zh-CN" altLang="en-US" sz="1600" b="1" dirty="0">
                    <a:solidFill>
                      <a:schemeClr val="accent4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65" name="矩形 164"/>
                <p:cNvSpPr/>
                <p:nvPr/>
              </p:nvSpPr>
              <p:spPr bwMode="auto">
                <a:xfrm>
                  <a:off x="2267744" y="1163824"/>
                  <a:ext cx="572689" cy="354563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90488" tIns="44450" rIns="90488" bIns="44450"/>
                <a:lstStyle/>
                <a:p>
                  <a:pPr algn="ctr" eaLnBrk="0" hangingPunct="0">
                    <a:defRPr/>
                  </a:pPr>
                  <a:r>
                    <a:rPr lang="en-US" altLang="zh-CN" sz="1600" b="1" dirty="0" smtClean="0">
                      <a:solidFill>
                        <a:srgbClr val="0000FF"/>
                      </a:solidFill>
                      <a:latin typeface="微软雅黑" pitchFamily="34" charset="-122"/>
                      <a:ea typeface="微软雅黑" pitchFamily="34" charset="-122"/>
                    </a:rPr>
                    <a:t>……</a:t>
                  </a:r>
                  <a:endParaRPr lang="zh-CN" altLang="en-US" sz="16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66" name="TextBox 165"/>
                <p:cNvSpPr txBox="1"/>
                <p:nvPr/>
              </p:nvSpPr>
              <p:spPr>
                <a:xfrm>
                  <a:off x="1763688" y="1601105"/>
                  <a:ext cx="1080120" cy="36112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b="1" dirty="0" smtClean="0">
                      <a:latin typeface="微软雅黑" pitchFamily="34" charset="-122"/>
                      <a:ea typeface="微软雅黑" pitchFamily="34" charset="-122"/>
                    </a:rPr>
                    <a:t>运营平台</a:t>
                  </a:r>
                  <a:endParaRPr lang="zh-CN" altLang="en-US" sz="1600" b="1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184" name="组合 183"/>
              <p:cNvGrpSpPr/>
              <p:nvPr/>
            </p:nvGrpSpPr>
            <p:grpSpPr>
              <a:xfrm>
                <a:off x="6228184" y="1484784"/>
                <a:ext cx="2736304" cy="1008112"/>
                <a:chOff x="179512" y="903919"/>
                <a:chExt cx="2736304" cy="1075319"/>
              </a:xfrm>
            </p:grpSpPr>
            <p:sp>
              <p:nvSpPr>
                <p:cNvPr id="185" name="矩形 184"/>
                <p:cNvSpPr/>
                <p:nvPr/>
              </p:nvSpPr>
              <p:spPr>
                <a:xfrm>
                  <a:off x="179512" y="903919"/>
                  <a:ext cx="2736304" cy="1075319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6" name="矩形 185"/>
                <p:cNvSpPr/>
                <p:nvPr/>
              </p:nvSpPr>
              <p:spPr bwMode="auto">
                <a:xfrm>
                  <a:off x="251520" y="1052736"/>
                  <a:ext cx="882098" cy="354563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lIns="90488" tIns="44450" rIns="90488" bIns="44450"/>
                <a:lstStyle/>
                <a:p>
                  <a:pPr algn="ctr" eaLnBrk="0" hangingPunct="0">
                    <a:defRPr/>
                  </a:pPr>
                  <a:r>
                    <a:rPr lang="en-US" altLang="zh-CN" sz="1600" b="1" dirty="0" smtClean="0">
                      <a:solidFill>
                        <a:schemeClr val="accent4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rPr>
                    <a:t>API</a:t>
                  </a:r>
                  <a:endParaRPr lang="zh-CN" altLang="en-US" sz="1600" b="1" dirty="0">
                    <a:solidFill>
                      <a:schemeClr val="accent4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87" name="矩形 186"/>
                <p:cNvSpPr/>
                <p:nvPr/>
              </p:nvSpPr>
              <p:spPr bwMode="auto">
                <a:xfrm>
                  <a:off x="1187624" y="1052736"/>
                  <a:ext cx="1008112" cy="354563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lIns="90488" tIns="44450" rIns="90488" bIns="44450"/>
                <a:lstStyle/>
                <a:p>
                  <a:pPr algn="ctr" eaLnBrk="0" hangingPunct="0">
                    <a:defRPr/>
                  </a:pPr>
                  <a:r>
                    <a:rPr lang="zh-CN" altLang="en-US" sz="1600" b="1" dirty="0" smtClean="0">
                      <a:solidFill>
                        <a:schemeClr val="accent4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rPr>
                    <a:t>智能计算</a:t>
                  </a:r>
                  <a:endParaRPr lang="zh-CN" altLang="en-US" sz="1600" b="1" dirty="0">
                    <a:solidFill>
                      <a:schemeClr val="accent4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88" name="矩形 187"/>
                <p:cNvSpPr/>
                <p:nvPr/>
              </p:nvSpPr>
              <p:spPr bwMode="auto">
                <a:xfrm>
                  <a:off x="2267744" y="1052736"/>
                  <a:ext cx="572689" cy="354563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lIns="90488" tIns="44450" rIns="90488" bIns="44450"/>
                <a:lstStyle/>
                <a:p>
                  <a:pPr algn="ctr" eaLnBrk="0" hangingPunct="0">
                    <a:defRPr/>
                  </a:pPr>
                  <a:r>
                    <a:rPr lang="en-US" altLang="zh-CN" sz="1600" b="1" dirty="0" smtClean="0">
                      <a:solidFill>
                        <a:srgbClr val="0000FF"/>
                      </a:solidFill>
                      <a:latin typeface="微软雅黑" pitchFamily="34" charset="-122"/>
                      <a:ea typeface="微软雅黑" pitchFamily="34" charset="-122"/>
                    </a:rPr>
                    <a:t>……</a:t>
                  </a:r>
                  <a:endParaRPr lang="zh-CN" altLang="en-US" sz="16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89" name="TextBox 188"/>
                <p:cNvSpPr txBox="1"/>
                <p:nvPr/>
              </p:nvSpPr>
              <p:spPr>
                <a:xfrm>
                  <a:off x="1763688" y="1518387"/>
                  <a:ext cx="1080120" cy="36112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b="1" dirty="0" smtClean="0">
                      <a:latin typeface="微软雅黑" pitchFamily="34" charset="-122"/>
                      <a:ea typeface="微软雅黑" pitchFamily="34" charset="-122"/>
                    </a:rPr>
                    <a:t>智能平台</a:t>
                  </a:r>
                  <a:endParaRPr lang="zh-CN" altLang="en-US" sz="1600" b="1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191" name="TextBox 190"/>
              <p:cNvSpPr txBox="1"/>
              <p:nvPr/>
            </p:nvSpPr>
            <p:spPr>
              <a:xfrm>
                <a:off x="7452320" y="5085184"/>
                <a:ext cx="1440160" cy="33855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zh-CN" altLang="en-US" sz="1600" dirty="0" smtClean="0"/>
                  <a:t>结果修正体系</a:t>
                </a:r>
                <a:endParaRPr lang="zh-CN" altLang="en-US" sz="1600" dirty="0"/>
              </a:p>
            </p:txBody>
          </p:sp>
        </p:grpSp>
        <p:sp>
          <p:nvSpPr>
            <p:cNvPr id="204" name="下箭头 203"/>
            <p:cNvSpPr/>
            <p:nvPr/>
          </p:nvSpPr>
          <p:spPr>
            <a:xfrm>
              <a:off x="7452320" y="2492896"/>
              <a:ext cx="288032" cy="28803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上箭头 204"/>
            <p:cNvSpPr/>
            <p:nvPr/>
          </p:nvSpPr>
          <p:spPr>
            <a:xfrm>
              <a:off x="7524328" y="3717032"/>
              <a:ext cx="288032" cy="28803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9" name="矩形 208"/>
          <p:cNvSpPr/>
          <p:nvPr/>
        </p:nvSpPr>
        <p:spPr>
          <a:xfrm>
            <a:off x="35496" y="1556792"/>
            <a:ext cx="2592288" cy="10801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推荐平台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" name="右箭头 214"/>
          <p:cNvSpPr/>
          <p:nvPr/>
        </p:nvSpPr>
        <p:spPr>
          <a:xfrm>
            <a:off x="2627784" y="5733256"/>
            <a:ext cx="21602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右箭头 216"/>
          <p:cNvSpPr/>
          <p:nvPr/>
        </p:nvSpPr>
        <p:spPr>
          <a:xfrm>
            <a:off x="5940152" y="5661248"/>
            <a:ext cx="21602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9" name="组合 218"/>
          <p:cNvGrpSpPr/>
          <p:nvPr/>
        </p:nvGrpSpPr>
        <p:grpSpPr>
          <a:xfrm>
            <a:off x="2843808" y="2924944"/>
            <a:ext cx="3024336" cy="2232248"/>
            <a:chOff x="2843808" y="3068960"/>
            <a:chExt cx="3024336" cy="2232248"/>
          </a:xfrm>
        </p:grpSpPr>
        <p:grpSp>
          <p:nvGrpSpPr>
            <p:cNvPr id="116" name="组合 115"/>
            <p:cNvGrpSpPr/>
            <p:nvPr/>
          </p:nvGrpSpPr>
          <p:grpSpPr>
            <a:xfrm>
              <a:off x="2843808" y="3068960"/>
              <a:ext cx="3024336" cy="2232248"/>
              <a:chOff x="3635896" y="4221088"/>
              <a:chExt cx="3024336" cy="2232248"/>
            </a:xfrm>
          </p:grpSpPr>
          <p:sp>
            <p:nvSpPr>
              <p:cNvPr id="84" name="矩形 83"/>
              <p:cNvSpPr/>
              <p:nvPr/>
            </p:nvSpPr>
            <p:spPr>
              <a:xfrm>
                <a:off x="3635896" y="4221088"/>
                <a:ext cx="3024336" cy="223224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 bwMode="auto">
              <a:xfrm>
                <a:off x="4283968" y="4437112"/>
                <a:ext cx="1800200" cy="354563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0488" tIns="44450" rIns="90488" bIns="44450"/>
              <a:lstStyle/>
              <a:p>
                <a:pPr algn="ctr" eaLnBrk="0" hangingPunct="0">
                  <a:defRPr/>
                </a:pPr>
                <a:r>
                  <a:rPr lang="en-US" altLang="zh-CN" sz="1600" b="1" dirty="0">
                    <a:solidFill>
                      <a:schemeClr val="accent4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Union</a:t>
                </a:r>
                <a:endParaRPr lang="zh-CN" altLang="en-US" sz="1600" b="1" dirty="0">
                  <a:solidFill>
                    <a:schemeClr val="accent4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 bwMode="auto">
              <a:xfrm>
                <a:off x="3707904" y="5013176"/>
                <a:ext cx="774471" cy="354563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90488" tIns="44450" rIns="90488" bIns="44450"/>
              <a:lstStyle/>
              <a:p>
                <a:pPr algn="ctr" eaLnBrk="0" hangingPunct="0">
                  <a:defRPr/>
                </a:pPr>
                <a:r>
                  <a:rPr lang="en-US" altLang="zh-CN" sz="1600" b="1" dirty="0" smtClean="0">
                    <a:solidFill>
                      <a:schemeClr val="accent4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Doc1</a:t>
                </a:r>
                <a:endParaRPr lang="zh-CN" altLang="en-US" sz="1600" b="1" dirty="0">
                  <a:solidFill>
                    <a:schemeClr val="accent4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 bwMode="auto">
              <a:xfrm>
                <a:off x="5364088" y="5013176"/>
                <a:ext cx="574556" cy="354563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90488" tIns="44450" rIns="90488" bIns="44450"/>
              <a:lstStyle/>
              <a:p>
                <a:pPr algn="ctr" eaLnBrk="0" hangingPunct="0">
                  <a:defRPr/>
                </a:pPr>
                <a:r>
                  <a:rPr lang="en-US" altLang="zh-CN" sz="1400" b="1" dirty="0" smtClean="0">
                    <a:solidFill>
                      <a:schemeClr val="accent4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SK1</a:t>
                </a:r>
                <a:endParaRPr lang="zh-CN" altLang="en-US" sz="1400" b="1" dirty="0">
                  <a:solidFill>
                    <a:schemeClr val="accent4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 bwMode="auto">
              <a:xfrm>
                <a:off x="4139952" y="5517232"/>
                <a:ext cx="936105" cy="354563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0488" tIns="44450" rIns="90488" bIns="44450"/>
              <a:lstStyle/>
              <a:p>
                <a:pPr algn="ctr" eaLnBrk="0" hangingPunct="0">
                  <a:defRPr/>
                </a:pPr>
                <a:r>
                  <a:rPr lang="en-US" altLang="zh-CN" sz="1600" b="1" dirty="0" smtClean="0">
                    <a:solidFill>
                      <a:schemeClr val="accent4">
                        <a:lumMod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Index1</a:t>
                </a:r>
                <a:endParaRPr lang="zh-CN" altLang="en-US" sz="1600" b="1" dirty="0">
                  <a:solidFill>
                    <a:schemeClr val="accent4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5436096" y="6021288"/>
                <a:ext cx="1152128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zh-CN" altLang="en-US" b="1" dirty="0" smtClean="0">
                    <a:latin typeface="微软雅黑" pitchFamily="34" charset="-122"/>
                    <a:ea typeface="微软雅黑" pitchFamily="34" charset="-122"/>
                  </a:rPr>
                  <a:t>核心平台</a:t>
                </a:r>
                <a:endParaRPr lang="zh-CN" altLang="en-US" b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18" name="矩形 217"/>
            <p:cNvSpPr/>
            <p:nvPr/>
          </p:nvSpPr>
          <p:spPr bwMode="auto">
            <a:xfrm>
              <a:off x="5220072" y="3861048"/>
              <a:ext cx="574556" cy="35456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90488" tIns="44450" rIns="90488" bIns="44450"/>
            <a:lstStyle/>
            <a:p>
              <a:pPr algn="ctr" eaLnBrk="0" hangingPunct="0">
                <a:defRPr/>
              </a:pPr>
              <a:r>
                <a:rPr lang="en-US" altLang="zh-CN" sz="1400" b="1" dirty="0" smtClean="0">
                  <a:solidFill>
                    <a:schemeClr val="accent4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SK2</a:t>
              </a:r>
              <a:endParaRPr lang="zh-CN" altLang="en-US" sz="1400" b="1" dirty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20" name="矩形 219"/>
          <p:cNvSpPr/>
          <p:nvPr/>
        </p:nvSpPr>
        <p:spPr bwMode="auto">
          <a:xfrm>
            <a:off x="3779912" y="3717032"/>
            <a:ext cx="720080" cy="3545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0488" tIns="44450" rIns="90488" bIns="44450"/>
          <a:lstStyle/>
          <a:p>
            <a:pPr algn="ctr" eaLnBrk="0" hangingPunct="0">
              <a:defRPr/>
            </a:pPr>
            <a:r>
              <a:rPr lang="en-US" altLang="zh-CN" sz="1600" b="1" dirty="0" smtClean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Doc2</a:t>
            </a:r>
            <a:endParaRPr lang="zh-CN" altLang="en-US" sz="1600" b="1" dirty="0">
              <a:solidFill>
                <a:schemeClr val="accent4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1" name="矩形 220"/>
          <p:cNvSpPr/>
          <p:nvPr/>
        </p:nvSpPr>
        <p:spPr bwMode="auto">
          <a:xfrm>
            <a:off x="4427984" y="4221088"/>
            <a:ext cx="936104" cy="3545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0488" tIns="44450" rIns="90488" bIns="44450"/>
          <a:lstStyle/>
          <a:p>
            <a:pPr algn="ctr" eaLnBrk="0" hangingPunct="0">
              <a:defRPr/>
            </a:pPr>
            <a:r>
              <a:rPr lang="en-US" altLang="zh-CN" sz="1600" b="1" dirty="0" smtClean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Index2</a:t>
            </a:r>
            <a:endParaRPr lang="zh-CN" altLang="en-US" sz="1600" b="1" dirty="0">
              <a:solidFill>
                <a:schemeClr val="accent4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中转架构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412776"/>
            <a:ext cx="6429375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中转的痛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484784"/>
            <a:ext cx="5616624" cy="4998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网购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ardontwer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ardontwer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网购PPT</Template>
  <TotalTime>422</TotalTime>
  <Words>1074</Words>
  <Application>Microsoft Office PowerPoint</Application>
  <PresentationFormat>全屏显示(4:3)</PresentationFormat>
  <Paragraphs>149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微软雅黑</vt:lpstr>
      <vt:lpstr>Arial</vt:lpstr>
      <vt:lpstr>Wingdings</vt:lpstr>
      <vt:lpstr>网购PPT</vt:lpstr>
      <vt:lpstr>演示文稿</vt:lpstr>
      <vt:lpstr>PowerPoint 演示文稿</vt:lpstr>
      <vt:lpstr>概要</vt:lpstr>
      <vt:lpstr>搜索在哪里？</vt:lpstr>
      <vt:lpstr>他们要搜索做什么?</vt:lpstr>
      <vt:lpstr>搜索做了什么？</vt:lpstr>
      <vt:lpstr>搜索这样做的</vt:lpstr>
      <vt:lpstr>整体系统框架</vt:lpstr>
      <vt:lpstr>中转架构</vt:lpstr>
      <vt:lpstr>中转的痛</vt:lpstr>
      <vt:lpstr>神秘的核心</vt:lpstr>
      <vt:lpstr>未来的期望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huanhao(郝焕)</dc:creator>
  <cp:lastModifiedBy>曹蕾</cp:lastModifiedBy>
  <cp:revision>77</cp:revision>
  <dcterms:created xsi:type="dcterms:W3CDTF">2012-11-19T02:38:04Z</dcterms:created>
  <dcterms:modified xsi:type="dcterms:W3CDTF">2015-08-03T14:10:42Z</dcterms:modified>
</cp:coreProperties>
</file>