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309" r:id="rId4"/>
    <p:sldId id="307" r:id="rId5"/>
    <p:sldId id="308" r:id="rId6"/>
    <p:sldId id="303" r:id="rId7"/>
    <p:sldId id="297" r:id="rId8"/>
    <p:sldId id="310" r:id="rId9"/>
    <p:sldId id="311" r:id="rId10"/>
    <p:sldId id="304" r:id="rId11"/>
    <p:sldId id="312" r:id="rId12"/>
    <p:sldId id="314" r:id="rId13"/>
    <p:sldId id="315" r:id="rId14"/>
    <p:sldId id="305" r:id="rId15"/>
    <p:sldId id="317" r:id="rId16"/>
    <p:sldId id="313" r:id="rId17"/>
    <p:sldId id="316" r:id="rId18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98B954"/>
    <a:srgbClr val="000000"/>
    <a:srgbClr val="FFFFFF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1" autoAdjust="0"/>
    <p:restoredTop sz="93135" autoAdjust="0"/>
  </p:normalViewPr>
  <p:slideViewPr>
    <p:cSldViewPr>
      <p:cViewPr>
        <p:scale>
          <a:sx n="80" d="100"/>
          <a:sy n="80" d="100"/>
        </p:scale>
        <p:origin x="-102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2D06-0C8F-4A20-9CA9-ACC07E6800E5}" type="datetimeFigureOut">
              <a:rPr lang="zh-CN" altLang="en-US" smtClean="0"/>
              <a:pPr/>
              <a:t>2012/11/1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0BD8-EA54-4111-8A20-416C7D4459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A82AFB2-4CF2-401F-8A15-8962BBDAD7CB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A2B2C4-F30F-452E-A1D7-488B5A787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A2B2C4-F30F-452E-A1D7-488B5A78703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79613" y="2349500"/>
            <a:ext cx="7164387" cy="2016125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 descr="cid:image002.png@01CAF3A1.FD3B3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43063"/>
            <a:ext cx="3841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205038"/>
            <a:ext cx="2127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2214546" y="2786058"/>
            <a:ext cx="6858048" cy="8572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0"/>
          </p:nvPr>
        </p:nvSpPr>
        <p:spPr>
          <a:xfrm>
            <a:off x="2571736" y="3714752"/>
            <a:ext cx="6500858" cy="50006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 b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7496633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5698" y="274641"/>
            <a:ext cx="209110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990" y="274641"/>
            <a:ext cx="6137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17990" y="274641"/>
            <a:ext cx="8368811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98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2ECD413-4FDE-44DC-AEB0-33ED809C46AC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033D2-3260-4978-9BA0-9FB31F76A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16261A-A3BF-449D-99C2-4B2BA33BDC8F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6BBBFCF-2DA6-47E5-B2F1-A435ECF0B3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C32D02A-E67F-494A-96E3-2D0FF4412188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9151B4-1E83-49AA-B37B-040CD3702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AE531F-F417-401B-BB1B-B3CC1FE715B5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D09ACF-EDC3-4AAD-8125-CC7266E4E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01432D-33CB-4B8C-ABCD-117FC31853F2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DBA773E-6910-4B2D-97B4-F504177F73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FE28C1-1C5D-4FBF-AB23-B86D21F0F252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7BBACB4-A46E-4CF9-A3A7-D789B26D2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086"/>
            <a:ext cx="7496633" cy="73946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76886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54C440-C4EE-4B66-9DF0-971F48048134}" type="datetimeFigureOut">
              <a:rPr lang="zh-CN" altLang="en-US"/>
              <a:pPr>
                <a:defRPr/>
              </a:pPr>
              <a:t>2012/11/1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3C7ADB-2C8C-4283-B8FE-E66EAFE187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7496633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9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7496633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 userDrawn="1"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60648"/>
            <a:ext cx="749663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nl-NL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0" r:id="rId8"/>
    <p:sldLayoutId id="2147483679" r:id="rId9"/>
    <p:sldLayoutId id="2147483688" r:id="rId10"/>
    <p:sldLayoutId id="2147483678" r:id="rId11"/>
    <p:sldLayoutId id="2147483677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.cn/google-instant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占位符 1"/>
          <p:cNvSpPr>
            <a:spLocks noGrp="1"/>
          </p:cNvSpPr>
          <p:nvPr>
            <p:ph type="body" idx="1"/>
          </p:nvPr>
        </p:nvSpPr>
        <p:spPr bwMode="auto">
          <a:xfrm>
            <a:off x="2214563" y="2786063"/>
            <a:ext cx="6858000" cy="857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搜索智能系统之 </a:t>
            </a:r>
            <a:r>
              <a:rPr lang="en-US" altLang="zh-CN" dirty="0" smtClean="0"/>
              <a:t>Smart Box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2571750" y="3571876"/>
            <a:ext cx="6500813" cy="85725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搜索产品研发中心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搜索平台组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8800"/>
            <a:ext cx="26277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484784"/>
            <a:ext cx="1600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6" descr="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1692274" y="1314450"/>
            <a:ext cx="2015629" cy="74639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0" y="3429000"/>
            <a:ext cx="9144000" cy="549275"/>
          </a:xfrm>
          <a:prstGeom prst="rect">
            <a:avLst/>
          </a:prstGeom>
          <a:gradFill>
            <a:gsLst>
              <a:gs pos="0">
                <a:srgbClr val="800000"/>
              </a:gs>
              <a:gs pos="80000">
                <a:srgbClr val="CC0000"/>
              </a:gs>
              <a:gs pos="100000">
                <a:srgbClr val="EA0000"/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8" name="WordArt 8"/>
          <p:cNvSpPr>
            <a:spLocks noChangeArrowheads="1" noChangeShapeType="1" noTextEdit="1"/>
          </p:cNvSpPr>
          <p:nvPr/>
        </p:nvSpPr>
        <p:spPr bwMode="auto">
          <a:xfrm>
            <a:off x="1738313" y="2924944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02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6152" name="TextBox 21"/>
          <p:cNvSpPr txBox="1">
            <a:spLocks noChangeArrowheads="1"/>
          </p:cNvSpPr>
          <p:nvPr/>
        </p:nvSpPr>
        <p:spPr bwMode="auto">
          <a:xfrm>
            <a:off x="2700338" y="213285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前世今生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WordArt 8"/>
          <p:cNvSpPr>
            <a:spLocks noChangeArrowheads="1" noChangeShapeType="1" noTextEdit="1"/>
          </p:cNvSpPr>
          <p:nvPr/>
        </p:nvSpPr>
        <p:spPr bwMode="auto">
          <a:xfrm>
            <a:off x="1736725" y="2187575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01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6154" name="TextBox 26"/>
          <p:cNvSpPr txBox="1">
            <a:spLocks noChangeArrowheads="1"/>
          </p:cNvSpPr>
          <p:nvPr/>
        </p:nvSpPr>
        <p:spPr bwMode="auto">
          <a:xfrm>
            <a:off x="2690813" y="285293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系统构架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707803" y="3535040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03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2729116" y="349171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核心算法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786454"/>
            <a:ext cx="240031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WordArt 8"/>
          <p:cNvSpPr>
            <a:spLocks noChangeArrowheads="1" noChangeShapeType="1" noTextEdit="1"/>
          </p:cNvSpPr>
          <p:nvPr/>
        </p:nvSpPr>
        <p:spPr bwMode="auto">
          <a:xfrm>
            <a:off x="1714480" y="4115266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04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2735793" y="4071942"/>
            <a:ext cx="1836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未来在哪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核心算法 之 </a:t>
            </a:r>
            <a:r>
              <a:rPr lang="zh-CN" altLang="en-US" sz="3200" dirty="0" smtClean="0"/>
              <a:t>字符 </a:t>
            </a:r>
            <a:r>
              <a:rPr lang="en-US" altLang="zh-CN" sz="3200" dirty="0" err="1" smtClean="0"/>
              <a:t>T</a:t>
            </a:r>
            <a:r>
              <a:rPr lang="en-US" altLang="zh-CN" dirty="0" err="1" smtClean="0"/>
              <a:t>rie</a:t>
            </a:r>
            <a:r>
              <a:rPr lang="zh-CN" altLang="en-US" sz="3200" dirty="0" smtClean="0"/>
              <a:t>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Keyword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三星、三星手机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66900"/>
            <a:ext cx="8296275" cy="477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核心算法 之 </a:t>
            </a:r>
            <a:r>
              <a:rPr lang="zh-CN" altLang="en-US" sz="3200" dirty="0" smtClean="0"/>
              <a:t>拼音 </a:t>
            </a:r>
            <a:r>
              <a:rPr lang="en-US" altLang="zh-CN" sz="3200" dirty="0" err="1" smtClean="0"/>
              <a:t>T</a:t>
            </a:r>
            <a:r>
              <a:rPr lang="en-US" altLang="zh-CN" dirty="0" err="1" smtClean="0"/>
              <a:t>rie</a:t>
            </a:r>
            <a:r>
              <a:rPr lang="zh-CN" altLang="en-US" sz="3200" dirty="0" smtClean="0"/>
              <a:t>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Keyword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三星、山炮、沙发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857364"/>
            <a:ext cx="8220075" cy="481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核心算法 之 </a:t>
            </a:r>
            <a:r>
              <a:rPr lang="zh-CN" altLang="en-US" sz="3200" dirty="0" smtClean="0"/>
              <a:t>拼音 </a:t>
            </a:r>
            <a:r>
              <a:rPr lang="en-US" altLang="zh-CN" sz="3200" dirty="0" err="1" smtClean="0"/>
              <a:t>T</a:t>
            </a:r>
            <a:r>
              <a:rPr lang="en-US" altLang="zh-CN" dirty="0" err="1" smtClean="0"/>
              <a:t>rie</a:t>
            </a:r>
            <a:r>
              <a:rPr lang="zh-CN" altLang="en-US" sz="3200" dirty="0" smtClean="0"/>
              <a:t>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拼音</a:t>
            </a:r>
            <a:r>
              <a:rPr lang="en-US" altLang="zh-CN" b="1" dirty="0" err="1" smtClean="0"/>
              <a:t>trie</a:t>
            </a:r>
            <a:r>
              <a:rPr lang="zh-CN" altLang="en-US" b="1" dirty="0" smtClean="0"/>
              <a:t>树查询</a:t>
            </a:r>
            <a:endParaRPr lang="en-US" altLang="zh-CN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zh-CN" altLang="en-US" sz="2800" b="1" dirty="0" smtClean="0"/>
              <a:t>拼音全拼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例如：</a:t>
            </a:r>
            <a:r>
              <a:rPr lang="en-US" altLang="zh-CN" sz="2400" dirty="0" err="1" smtClean="0"/>
              <a:t>sanxing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  </a:t>
            </a:r>
            <a:r>
              <a:rPr lang="zh-CN" altLang="en-US" sz="2400" dirty="0" smtClean="0"/>
              <a:t>遍历</a:t>
            </a:r>
            <a:r>
              <a:rPr lang="en-US" altLang="zh-CN" sz="2400" dirty="0" err="1" smtClean="0"/>
              <a:t>trie</a:t>
            </a:r>
            <a:r>
              <a:rPr lang="zh-CN" altLang="en-US" sz="2400" dirty="0" smtClean="0"/>
              <a:t>树</a:t>
            </a:r>
            <a:endParaRPr lang="en-US" altLang="zh-CN" sz="24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b="1" dirty="0" smtClean="0"/>
              <a:t>拼音简拼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   </a:t>
            </a:r>
            <a:r>
              <a:rPr lang="zh-CN" altLang="en-US" sz="2400" dirty="0" smtClean="0"/>
              <a:t>例如：</a:t>
            </a:r>
            <a:r>
              <a:rPr lang="en-US" altLang="zh-CN" sz="2400" dirty="0" err="1" smtClean="0"/>
              <a:t>sx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	    </a:t>
            </a:r>
            <a:r>
              <a:rPr lang="zh-CN" altLang="en-US" sz="2400" dirty="0" smtClean="0"/>
              <a:t>跳跃遍历</a:t>
            </a:r>
            <a:r>
              <a:rPr lang="en-US" altLang="zh-CN" sz="2400" dirty="0" err="1" smtClean="0"/>
              <a:t>trie</a:t>
            </a:r>
            <a:r>
              <a:rPr lang="zh-CN" altLang="en-US" sz="2400" dirty="0" smtClean="0"/>
              <a:t>树，节点中</a:t>
            </a:r>
            <a:r>
              <a:rPr lang="en-US" altLang="zh-CN" sz="2400" dirty="0" err="1" smtClean="0"/>
              <a:t>cTag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标识该节点是 声母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6" descr="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1692274" y="1314450"/>
            <a:ext cx="2015629" cy="74639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0" y="4000504"/>
            <a:ext cx="9144000" cy="549275"/>
          </a:xfrm>
          <a:prstGeom prst="rect">
            <a:avLst/>
          </a:prstGeom>
          <a:gradFill>
            <a:gsLst>
              <a:gs pos="0">
                <a:srgbClr val="800000"/>
              </a:gs>
              <a:gs pos="80000">
                <a:srgbClr val="CC0000"/>
              </a:gs>
              <a:gs pos="100000">
                <a:srgbClr val="EA0000"/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8" name="WordArt 8"/>
          <p:cNvSpPr>
            <a:spLocks noChangeArrowheads="1" noChangeShapeType="1" noTextEdit="1"/>
          </p:cNvSpPr>
          <p:nvPr/>
        </p:nvSpPr>
        <p:spPr bwMode="auto">
          <a:xfrm>
            <a:off x="1738313" y="2924944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02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6152" name="TextBox 21"/>
          <p:cNvSpPr txBox="1">
            <a:spLocks noChangeArrowheads="1"/>
          </p:cNvSpPr>
          <p:nvPr/>
        </p:nvSpPr>
        <p:spPr bwMode="auto">
          <a:xfrm>
            <a:off x="2700338" y="213285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前世今生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WordArt 8"/>
          <p:cNvSpPr>
            <a:spLocks noChangeArrowheads="1" noChangeShapeType="1" noTextEdit="1"/>
          </p:cNvSpPr>
          <p:nvPr/>
        </p:nvSpPr>
        <p:spPr bwMode="auto">
          <a:xfrm>
            <a:off x="1736725" y="2187575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01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6154" name="TextBox 26"/>
          <p:cNvSpPr txBox="1">
            <a:spLocks noChangeArrowheads="1"/>
          </p:cNvSpPr>
          <p:nvPr/>
        </p:nvSpPr>
        <p:spPr bwMode="auto">
          <a:xfrm>
            <a:off x="2690813" y="285293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系统构架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707803" y="3535040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03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2729116" y="349171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核心算法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786454"/>
            <a:ext cx="240031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WordArt 8"/>
          <p:cNvSpPr>
            <a:spLocks noChangeArrowheads="1" noChangeShapeType="1" noTextEdit="1"/>
          </p:cNvSpPr>
          <p:nvPr/>
        </p:nvSpPr>
        <p:spPr bwMode="auto">
          <a:xfrm>
            <a:off x="1714480" y="4115266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04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2735793" y="4071942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未来在哪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未来在哪 </a:t>
            </a:r>
            <a:r>
              <a:rPr lang="en-US" altLang="zh-CN" dirty="0" smtClean="0"/>
              <a:t>– </a:t>
            </a:r>
            <a:r>
              <a:rPr lang="zh-CN" altLang="en-US" sz="3200" dirty="0" smtClean="0"/>
              <a:t>我的野蛮女友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/>
          <a:lstStyle/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 </a:t>
            </a:r>
          </a:p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你了解用户的真实需要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吗？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5629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00810691721390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9360" y="1571612"/>
            <a:ext cx="1818480" cy="1500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未来在哪 </a:t>
            </a:r>
            <a:r>
              <a:rPr lang="en-US" altLang="zh-CN" dirty="0" smtClean="0"/>
              <a:t>– </a:t>
            </a:r>
            <a:r>
              <a:rPr lang="zh-CN" altLang="en-US" sz="3200" dirty="0" smtClean="0"/>
              <a:t>生态体系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未来规划</a:t>
            </a:r>
            <a:endParaRPr lang="en-US" altLang="zh-CN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2643174" y="1571612"/>
            <a:ext cx="1785950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Smart Box</a:t>
            </a:r>
          </a:p>
          <a:p>
            <a:pPr algn="ctr"/>
            <a:r>
              <a:rPr lang="zh-CN" altLang="en-US" dirty="0" smtClean="0"/>
              <a:t>核心系统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71538" y="3857628"/>
            <a:ext cx="1785950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Smart Box</a:t>
            </a:r>
          </a:p>
          <a:p>
            <a:pPr algn="ctr"/>
            <a:r>
              <a:rPr lang="zh-CN" altLang="en-US" dirty="0" smtClean="0"/>
              <a:t>监控系统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429124" y="3786190"/>
            <a:ext cx="1785950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Smart Box</a:t>
            </a:r>
          </a:p>
          <a:p>
            <a:pPr algn="ctr"/>
            <a:r>
              <a:rPr lang="zh-CN" altLang="en-US" dirty="0" smtClean="0"/>
              <a:t>反馈系统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7100328">
            <a:off x="2030087" y="3142626"/>
            <a:ext cx="1170970" cy="6043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3861320">
            <a:off x="3997806" y="3028997"/>
            <a:ext cx="1281019" cy="6043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857488" y="4428511"/>
            <a:ext cx="1571636" cy="6043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4429123" y="2071675"/>
            <a:ext cx="1571635" cy="4901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000760" y="1571612"/>
            <a:ext cx="1785950" cy="1857388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搜索运营平台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 animBg="1"/>
      <p:bldP spid="11" grpId="0" animBg="1"/>
      <p:bldP spid="13" grpId="0" animBg="1"/>
      <p:bldP spid="14" grpId="0" animBg="1"/>
      <p:bldP spid="16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altLang="zh-CN" sz="4800" dirty="0" smtClean="0"/>
              <a:t>Any Question</a:t>
            </a:r>
            <a:r>
              <a:rPr lang="zh-CN" altLang="en-US" sz="4800" dirty="0" smtClean="0"/>
              <a:t>？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6" descr="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1692274" y="1314450"/>
            <a:ext cx="2015629" cy="74639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0" y="2071678"/>
            <a:ext cx="9144000" cy="549275"/>
          </a:xfrm>
          <a:prstGeom prst="rect">
            <a:avLst/>
          </a:prstGeom>
          <a:gradFill>
            <a:gsLst>
              <a:gs pos="0">
                <a:srgbClr val="800000"/>
              </a:gs>
              <a:gs pos="80000">
                <a:srgbClr val="CC0000"/>
              </a:gs>
              <a:gs pos="100000">
                <a:srgbClr val="EA0000"/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8" name="WordArt 8"/>
          <p:cNvSpPr>
            <a:spLocks noChangeArrowheads="1" noChangeShapeType="1" noTextEdit="1"/>
          </p:cNvSpPr>
          <p:nvPr/>
        </p:nvSpPr>
        <p:spPr bwMode="auto">
          <a:xfrm>
            <a:off x="1738313" y="2924944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02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6152" name="TextBox 21"/>
          <p:cNvSpPr txBox="1">
            <a:spLocks noChangeArrowheads="1"/>
          </p:cNvSpPr>
          <p:nvPr/>
        </p:nvSpPr>
        <p:spPr bwMode="auto">
          <a:xfrm>
            <a:off x="2700338" y="213285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前世今生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WordArt 8"/>
          <p:cNvSpPr>
            <a:spLocks noChangeArrowheads="1" noChangeShapeType="1" noTextEdit="1"/>
          </p:cNvSpPr>
          <p:nvPr/>
        </p:nvSpPr>
        <p:spPr bwMode="auto">
          <a:xfrm>
            <a:off x="1736725" y="2187575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01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6154" name="TextBox 26"/>
          <p:cNvSpPr txBox="1">
            <a:spLocks noChangeArrowheads="1"/>
          </p:cNvSpPr>
          <p:nvPr/>
        </p:nvSpPr>
        <p:spPr bwMode="auto">
          <a:xfrm>
            <a:off x="2690813" y="285293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系统构架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707803" y="3535040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03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2729116" y="3491716"/>
            <a:ext cx="2380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核心算法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786454"/>
            <a:ext cx="240031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WordArt 8"/>
          <p:cNvSpPr>
            <a:spLocks noChangeArrowheads="1" noChangeShapeType="1" noTextEdit="1"/>
          </p:cNvSpPr>
          <p:nvPr/>
        </p:nvSpPr>
        <p:spPr bwMode="auto">
          <a:xfrm>
            <a:off x="1714480" y="4115266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04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2735793" y="4071942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未来在哪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/>
              <a:t>何为</a:t>
            </a:r>
            <a:r>
              <a:rPr lang="en-US" altLang="zh-CN" sz="2800" b="1" dirty="0" smtClean="0"/>
              <a:t>Smart Box</a:t>
            </a:r>
            <a:r>
              <a:rPr lang="zh-CN" altLang="en-US" sz="2800" b="1" dirty="0" smtClean="0"/>
              <a:t>？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来源于</a:t>
            </a:r>
            <a:r>
              <a:rPr lang="en-US" altLang="zh-CN" sz="2000" dirty="0" smtClean="0"/>
              <a:t>Google Suggest，</a:t>
            </a:r>
            <a:r>
              <a:rPr lang="zh-CN" altLang="en-US" sz="2000" dirty="0" smtClean="0"/>
              <a:t>它允许用户查看最常用的搜索词汇，帮助用户节省输入时间，并可以检查拼写错误。</a:t>
            </a:r>
            <a:endParaRPr lang="en-US" altLang="zh-CN" sz="2000" dirty="0" smtClean="0"/>
          </a:p>
          <a:p>
            <a:pPr>
              <a:lnSpc>
                <a:spcPct val="200000"/>
              </a:lnSpc>
              <a:buNone/>
            </a:pPr>
            <a:r>
              <a:rPr lang="en-US" altLang="zh-CN" sz="2000" dirty="0" smtClean="0"/>
              <a:t>			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143248"/>
            <a:ext cx="6715172" cy="358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/>
              <a:t>前世三部曲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	1.  </a:t>
            </a:r>
            <a:r>
              <a:rPr lang="zh-CN" altLang="en-US" sz="2000" dirty="0" smtClean="0"/>
              <a:t>早在</a:t>
            </a:r>
            <a:r>
              <a:rPr lang="en-US" altLang="zh-CN" sz="2000" dirty="0" smtClean="0"/>
              <a:t>2004</a:t>
            </a:r>
            <a:r>
              <a:rPr lang="zh-CN" altLang="en-US" sz="2000" dirty="0" smtClean="0"/>
              <a:t>年时，谷歌就开始开发</a:t>
            </a:r>
            <a:r>
              <a:rPr lang="en-US" altLang="zh-CN" sz="2000" dirty="0" smtClean="0"/>
              <a:t>Google Suggest，</a:t>
            </a:r>
            <a:r>
              <a:rPr lang="zh-CN" altLang="en-US" sz="2000" dirty="0" smtClean="0"/>
              <a:t>随后将其整合到了</a:t>
            </a:r>
            <a:r>
              <a:rPr lang="en-US" altLang="zh-CN" sz="2000" dirty="0" smtClean="0"/>
              <a:t>Google Labs、</a:t>
            </a:r>
            <a:r>
              <a:rPr lang="zh-CN" altLang="en-US" sz="2000" dirty="0" smtClean="0"/>
              <a:t>工具条、</a:t>
            </a:r>
            <a:r>
              <a:rPr lang="en-US" altLang="zh-CN" sz="2000" dirty="0" smtClean="0"/>
              <a:t>Firefox</a:t>
            </a:r>
            <a:r>
              <a:rPr lang="zh-CN" altLang="en-US" sz="2000" dirty="0" smtClean="0"/>
              <a:t>搜索盒、地图和搜索中。</a:t>
            </a:r>
            <a:endParaRPr lang="en-US" altLang="zh-CN" sz="2000" dirty="0" smtClean="0"/>
          </a:p>
          <a:p>
            <a:pPr>
              <a:lnSpc>
                <a:spcPct val="200000"/>
              </a:lnSpc>
              <a:buNone/>
            </a:pPr>
            <a:r>
              <a:rPr lang="en-US" altLang="zh-CN" sz="2000" dirty="0" smtClean="0"/>
              <a:t>	2.  2008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Google Suggest</a:t>
            </a:r>
            <a:r>
              <a:rPr lang="zh-CN" altLang="en-US" sz="2000" dirty="0" smtClean="0"/>
              <a:t>在</a:t>
            </a:r>
            <a:r>
              <a:rPr lang="en-US" altLang="zh-CN" sz="2000" dirty="0" smtClean="0">
                <a:hlinkClick r:id="rId2"/>
              </a:rPr>
              <a:t>www.google.com</a:t>
            </a:r>
            <a:r>
              <a:rPr lang="zh-CN" altLang="en-US" sz="2000" dirty="0" smtClean="0"/>
              <a:t>上线。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	3.  2010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日，</a:t>
            </a:r>
            <a:r>
              <a:rPr lang="en-US" altLang="zh-CN" sz="2000" dirty="0" smtClean="0"/>
              <a:t> Google </a:t>
            </a:r>
            <a:r>
              <a:rPr lang="zh-CN" altLang="en-US" sz="2000" dirty="0" smtClean="0"/>
              <a:t>宣布将其改名为 </a:t>
            </a:r>
            <a:r>
              <a:rPr lang="en-US" altLang="zh-CN" sz="2000" dirty="0" smtClean="0"/>
              <a:t>Google </a:t>
            </a:r>
            <a:r>
              <a:rPr lang="en-US" altLang="zh-CN" sz="2000" dirty="0" err="1" smtClean="0"/>
              <a:t>Autocomplete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Google </a:t>
            </a:r>
            <a:r>
              <a:rPr lang="zh-CN" altLang="en-US" sz="2000" dirty="0" smtClean="0"/>
              <a:t>对此的解释是 </a:t>
            </a:r>
            <a:r>
              <a:rPr lang="en-US" altLang="zh-CN" sz="2000" dirty="0" err="1" smtClean="0"/>
              <a:t>Autocomplete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这一词可以更好的描述 </a:t>
            </a:r>
            <a:r>
              <a:rPr lang="en-US" altLang="zh-CN" sz="2000" dirty="0" smtClean="0">
                <a:hlinkClick r:id="rId3"/>
              </a:rPr>
              <a:t>Google Instant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的自动搜索功能，也就是说 </a:t>
            </a:r>
            <a:r>
              <a:rPr lang="en-US" altLang="zh-CN" sz="2000" dirty="0" smtClean="0"/>
              <a:t>Google </a:t>
            </a:r>
            <a:r>
              <a:rPr lang="zh-CN" altLang="en-US" sz="2000" dirty="0" smtClean="0"/>
              <a:t>不仅仅是给出建议，而是自动帮用户补全搜索关键字。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/>
              <a:t>今生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现在，许多产品都提供了这一功能， 如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网购，</a:t>
            </a:r>
            <a:r>
              <a:rPr lang="en-US" altLang="zh-CN" sz="2000" dirty="0" smtClean="0"/>
              <a:t>SOSO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     </a:t>
            </a:r>
            <a:endParaRPr lang="zh-CN" altLang="en-US" sz="2000" dirty="0"/>
          </a:p>
        </p:txBody>
      </p:sp>
      <p:pic>
        <p:nvPicPr>
          <p:cNvPr id="5" name="图片 4" descr="{6EB4BC52-35CC-42C4-8115-0816FFB41661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14620"/>
            <a:ext cx="2571768" cy="3071834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714620"/>
            <a:ext cx="271464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714620"/>
            <a:ext cx="24384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6" descr="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1692274" y="1314450"/>
            <a:ext cx="2015629" cy="74639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0" y="2786058"/>
            <a:ext cx="9144000" cy="549275"/>
          </a:xfrm>
          <a:prstGeom prst="rect">
            <a:avLst/>
          </a:prstGeom>
          <a:gradFill>
            <a:gsLst>
              <a:gs pos="0">
                <a:srgbClr val="800000"/>
              </a:gs>
              <a:gs pos="80000">
                <a:srgbClr val="CC0000"/>
              </a:gs>
              <a:gs pos="100000">
                <a:srgbClr val="EA0000"/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8" name="WordArt 8"/>
          <p:cNvSpPr>
            <a:spLocks noChangeArrowheads="1" noChangeShapeType="1" noTextEdit="1"/>
          </p:cNvSpPr>
          <p:nvPr/>
        </p:nvSpPr>
        <p:spPr bwMode="auto">
          <a:xfrm>
            <a:off x="1738313" y="2924944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02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6152" name="TextBox 21"/>
          <p:cNvSpPr txBox="1">
            <a:spLocks noChangeArrowheads="1"/>
          </p:cNvSpPr>
          <p:nvPr/>
        </p:nvSpPr>
        <p:spPr bwMode="auto">
          <a:xfrm>
            <a:off x="2700338" y="213285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前世今生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WordArt 8"/>
          <p:cNvSpPr>
            <a:spLocks noChangeArrowheads="1" noChangeShapeType="1" noTextEdit="1"/>
          </p:cNvSpPr>
          <p:nvPr/>
        </p:nvSpPr>
        <p:spPr bwMode="auto">
          <a:xfrm>
            <a:off x="1736725" y="2187575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01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6154" name="TextBox 26"/>
          <p:cNvSpPr txBox="1">
            <a:spLocks noChangeArrowheads="1"/>
          </p:cNvSpPr>
          <p:nvPr/>
        </p:nvSpPr>
        <p:spPr bwMode="auto">
          <a:xfrm>
            <a:off x="2690813" y="2852936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系统构架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707803" y="3535040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03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2729116" y="3491716"/>
            <a:ext cx="2380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核心算法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786454"/>
            <a:ext cx="240031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WordArt 8"/>
          <p:cNvSpPr>
            <a:spLocks noChangeArrowheads="1" noChangeShapeType="1" noTextEdit="1"/>
          </p:cNvSpPr>
          <p:nvPr/>
        </p:nvSpPr>
        <p:spPr bwMode="auto">
          <a:xfrm>
            <a:off x="1714480" y="4115266"/>
            <a:ext cx="4159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i="1" kern="10" spc="-70" dirty="0" smtClean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latin typeface="Arial Black"/>
              </a:rPr>
              <a:t>04</a:t>
            </a:r>
            <a:endParaRPr lang="zh-CN" altLang="en-US" sz="1400" b="1" i="1" kern="10" spc="-7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latin typeface="Arial Black"/>
            </a:endParaRP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2735793" y="4071942"/>
            <a:ext cx="2311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Smart Box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未来在哪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086"/>
            <a:ext cx="7786710" cy="739460"/>
          </a:xfrm>
        </p:spPr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系统构架 之 </a:t>
            </a:r>
            <a:r>
              <a:rPr lang="zh-CN" altLang="en-US" sz="3200" dirty="0" smtClean="0"/>
              <a:t>整体</a:t>
            </a:r>
            <a:r>
              <a:rPr lang="zh-CN" altLang="en-US" sz="2800" dirty="0" smtClean="0">
                <a:latin typeface="微软雅黑" pitchFamily="34" charset="-122"/>
              </a:rPr>
              <a:t/>
            </a:r>
            <a:br>
              <a:rPr lang="zh-CN" altLang="en-US" sz="2800" dirty="0" smtClean="0">
                <a:latin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</a:rPr>
              <a:t/>
            </a:r>
            <a:br>
              <a:rPr lang="zh-CN" altLang="en-US" dirty="0" smtClean="0">
                <a:latin typeface="微软雅黑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1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系统构成部件及数据流程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63470"/>
            <a:ext cx="6064154" cy="470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086"/>
            <a:ext cx="7786710" cy="739460"/>
          </a:xfrm>
        </p:spPr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系统构架 之 </a:t>
            </a:r>
            <a:r>
              <a:rPr lang="en-US" altLang="zh-CN" sz="3200" dirty="0" smtClean="0"/>
              <a:t>CGI</a:t>
            </a:r>
            <a:r>
              <a:rPr lang="zh-CN" altLang="en-US" sz="3200" dirty="0" smtClean="0"/>
              <a:t>模块</a:t>
            </a:r>
            <a:r>
              <a:rPr lang="zh-CN" altLang="en-US" sz="2800" dirty="0" smtClean="0">
                <a:latin typeface="微软雅黑" pitchFamily="34" charset="-122"/>
              </a:rPr>
              <a:t/>
            </a:r>
            <a:br>
              <a:rPr lang="zh-CN" altLang="en-US" sz="2800" dirty="0" smtClean="0">
                <a:latin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</a:rPr>
              <a:t/>
            </a:r>
            <a:br>
              <a:rPr lang="zh-CN" altLang="en-US" dirty="0" smtClean="0">
                <a:latin typeface="微软雅黑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857784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/>
              <a:t>CGI </a:t>
            </a:r>
            <a:r>
              <a:rPr lang="zh-CN" altLang="en-US" sz="2800" b="1" dirty="0" smtClean="0"/>
              <a:t>模块功能</a:t>
            </a:r>
            <a:endParaRPr lang="en-US" altLang="zh-CN" sz="2800" b="1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接收用户请求。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优先请求搜索运营</a:t>
            </a:r>
            <a:r>
              <a:rPr lang="en-US" sz="2000" dirty="0" smtClean="0"/>
              <a:t>server</a:t>
            </a:r>
            <a:r>
              <a:rPr lang="zh-CN" altLang="en-US" sz="2000" dirty="0" smtClean="0"/>
              <a:t>以获取提示词。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判断搜索运营</a:t>
            </a:r>
            <a:r>
              <a:rPr lang="en-US" sz="2000" dirty="0" smtClean="0"/>
              <a:t>server</a:t>
            </a:r>
            <a:r>
              <a:rPr lang="zh-CN" altLang="en-US" sz="2000" dirty="0" smtClean="0"/>
              <a:t>返回信息是否符合要求（数目是否达到阈值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） 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搜索运营</a:t>
            </a:r>
            <a:r>
              <a:rPr lang="en-US" sz="2000" dirty="0" smtClean="0"/>
              <a:t>server</a:t>
            </a:r>
            <a:r>
              <a:rPr lang="zh-CN" altLang="en-US" sz="2000" dirty="0" smtClean="0"/>
              <a:t>返回提示词条数等于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10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CGI</a:t>
            </a:r>
            <a:r>
              <a:rPr lang="zh-CN" altLang="en-US" sz="2000" dirty="0" smtClean="0"/>
              <a:t>直接返回；否则，</a:t>
            </a:r>
            <a:r>
              <a:rPr lang="en-US" sz="2000" dirty="0" smtClean="0"/>
              <a:t> CGI</a:t>
            </a:r>
            <a:r>
              <a:rPr lang="zh-CN" altLang="en-US" sz="2000" dirty="0" smtClean="0"/>
              <a:t>请求</a:t>
            </a:r>
            <a:r>
              <a:rPr lang="en-US" sz="2000" dirty="0" smtClean="0"/>
              <a:t>Smart Box Server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Smart Box</a:t>
            </a:r>
            <a:r>
              <a:rPr lang="zh-CN" altLang="en-US" sz="2000" dirty="0" smtClean="0"/>
              <a:t>返回提示词给</a:t>
            </a:r>
            <a:r>
              <a:rPr lang="en-US" sz="2000" dirty="0" smtClean="0"/>
              <a:t>CGI</a:t>
            </a:r>
            <a:r>
              <a:rPr lang="zh-CN" altLang="en-US" sz="2000" dirty="0" smtClean="0"/>
              <a:t>（包含热门类目信息） 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CGI</a:t>
            </a:r>
            <a:r>
              <a:rPr lang="zh-CN" altLang="en-US" sz="2000" dirty="0" smtClean="0"/>
              <a:t>整合两部分数据（合并，去重，排序（按照</a:t>
            </a:r>
            <a:r>
              <a:rPr lang="en-US" sz="2000" dirty="0" smtClean="0"/>
              <a:t>freq</a:t>
            </a:r>
            <a:r>
              <a:rPr lang="zh-CN" altLang="en-US" sz="2000" dirty="0" smtClean="0"/>
              <a:t>降序）；如果查询词有热门类目，添加热门类目），返回结果数据给前台</a:t>
            </a:r>
            <a:r>
              <a:rPr lang="en-US" sz="2000" dirty="0" smtClean="0"/>
              <a:t>JS</a:t>
            </a:r>
            <a:r>
              <a:rPr lang="zh-CN" altLang="en-US" sz="2000" dirty="0" smtClean="0"/>
              <a:t>展示。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086"/>
            <a:ext cx="7786710" cy="739460"/>
          </a:xfrm>
        </p:spPr>
        <p:txBody>
          <a:bodyPr/>
          <a:lstStyle/>
          <a:p>
            <a:r>
              <a:rPr lang="en-US" altLang="zh-CN" dirty="0" smtClean="0"/>
              <a:t>Smart Box </a:t>
            </a:r>
            <a:r>
              <a:rPr lang="zh-CN" altLang="en-US" dirty="0" smtClean="0"/>
              <a:t>系统构架 之 </a:t>
            </a:r>
            <a:r>
              <a:rPr lang="en-US" altLang="zh-CN" dirty="0" smtClean="0"/>
              <a:t>server</a:t>
            </a:r>
            <a:r>
              <a:rPr lang="zh-CN" altLang="en-US" sz="3200" dirty="0" smtClean="0"/>
              <a:t>模块</a:t>
            </a:r>
            <a:r>
              <a:rPr lang="zh-CN" altLang="en-US" sz="2800" dirty="0" smtClean="0">
                <a:latin typeface="微软雅黑" pitchFamily="34" charset="-122"/>
              </a:rPr>
              <a:t/>
            </a:r>
            <a:br>
              <a:rPr lang="zh-CN" altLang="en-US" sz="2800" dirty="0" smtClean="0">
                <a:latin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</a:rPr>
              <a:t/>
            </a:r>
            <a:br>
              <a:rPr lang="zh-CN" altLang="en-US" dirty="0" smtClean="0">
                <a:latin typeface="微软雅黑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/>
              <a:t>Server</a:t>
            </a:r>
            <a:r>
              <a:rPr lang="zh-CN" altLang="en-US" sz="2800" b="1" dirty="0" smtClean="0"/>
              <a:t>模块功能</a:t>
            </a:r>
            <a:endParaRPr lang="en-US" altLang="zh-CN" sz="2800" b="1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接收</a:t>
            </a:r>
            <a:r>
              <a:rPr lang="en-US" altLang="zh-CN" sz="2000" dirty="0" smtClean="0"/>
              <a:t>CGI</a:t>
            </a:r>
            <a:r>
              <a:rPr lang="zh-CN" altLang="en-US" sz="2000" dirty="0" smtClean="0"/>
              <a:t>请求。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判断查询词组成元素（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：全拼音；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：全汉字；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：混合）。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根据查询词元素成分，并查询该词的热门类目。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根据元素成分决定查询策略（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在内存中维护两棵</a:t>
            </a:r>
            <a:r>
              <a:rPr lang="en-US" altLang="zh-CN" sz="2000" dirty="0" err="1" smtClean="0"/>
              <a:t>Trie</a:t>
            </a:r>
            <a:r>
              <a:rPr lang="zh-CN" altLang="en-US" sz="2000" dirty="0" smtClean="0"/>
              <a:t>树，汉字树，拼音树）。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整合两部分查询结果及热门类目数据，返回结果给</a:t>
            </a:r>
            <a:r>
              <a:rPr lang="en-US" altLang="zh-CN" sz="2000" dirty="0" smtClean="0"/>
              <a:t>CGI</a:t>
            </a:r>
            <a:r>
              <a:rPr lang="zh-CN" altLang="en-US" sz="2000" dirty="0" smtClean="0"/>
              <a:t>。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模板2</Template>
  <TotalTime>10121</TotalTime>
  <Words>441</Words>
  <Application>Microsoft Office PowerPoint</Application>
  <PresentationFormat>全屏显示(4:3)</PresentationFormat>
  <Paragraphs>133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模板2</vt:lpstr>
      <vt:lpstr>幻灯片 1</vt:lpstr>
      <vt:lpstr>目 录</vt:lpstr>
      <vt:lpstr>Smart Box 前世今生</vt:lpstr>
      <vt:lpstr>Smart Box 前世今生</vt:lpstr>
      <vt:lpstr>Smart Box 前世今生</vt:lpstr>
      <vt:lpstr>目 录</vt:lpstr>
      <vt:lpstr>Smart Box 系统构架 之 整体  </vt:lpstr>
      <vt:lpstr>Smart Box 系统构架 之 CGI模块  </vt:lpstr>
      <vt:lpstr>Smart Box 系统构架 之 server模块  </vt:lpstr>
      <vt:lpstr>目 录</vt:lpstr>
      <vt:lpstr>Smart Box 核心算法 之 字符 Trie树</vt:lpstr>
      <vt:lpstr>Smart Box 核心算法 之 拼音 Trie树</vt:lpstr>
      <vt:lpstr>Smart Box 核心算法 之 拼音 Trie树</vt:lpstr>
      <vt:lpstr>目 录</vt:lpstr>
      <vt:lpstr>Smart Box 未来在哪 – 我的野蛮女友</vt:lpstr>
      <vt:lpstr>Smart Box 未来在哪 – 生态体系</vt:lpstr>
      <vt:lpstr>Q&amp;A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cloudfang</dc:creator>
  <cp:lastModifiedBy>michealdai</cp:lastModifiedBy>
  <cp:revision>422</cp:revision>
  <dcterms:created xsi:type="dcterms:W3CDTF">2010-12-22T02:56:54Z</dcterms:created>
  <dcterms:modified xsi:type="dcterms:W3CDTF">2012-11-01T08:15:39Z</dcterms:modified>
</cp:coreProperties>
</file>