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p:restoredTop sz="94640"/>
  </p:normalViewPr>
  <p:slideViewPr>
    <p:cSldViewPr snapToGrid="0" snapToObjects="1">
      <p:cViewPr>
        <p:scale>
          <a:sx n="50" d="100"/>
          <a:sy n="50" d="100"/>
        </p:scale>
        <p:origin x="848" y="-5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smtClean="0"/>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FB5E81D-8E53-AB4B-BF57-223132D8F911}"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DCC14-8C09-F84A-8E73-6F649324B3F8}" type="slidenum">
              <a:rPr lang="en-US" smtClean="0"/>
              <a:t>‹#›</a:t>
            </a:fld>
            <a:endParaRPr lang="en-US"/>
          </a:p>
        </p:txBody>
      </p:sp>
    </p:spTree>
    <p:extLst>
      <p:ext uri="{BB962C8B-B14F-4D97-AF65-F5344CB8AC3E}">
        <p14:creationId xmlns:p14="http://schemas.microsoft.com/office/powerpoint/2010/main" val="1329184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B5E81D-8E53-AB4B-BF57-223132D8F911}"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DCC14-8C09-F84A-8E73-6F649324B3F8}" type="slidenum">
              <a:rPr lang="en-US" smtClean="0"/>
              <a:t>‹#›</a:t>
            </a:fld>
            <a:endParaRPr lang="en-US"/>
          </a:p>
        </p:txBody>
      </p:sp>
    </p:spTree>
    <p:extLst>
      <p:ext uri="{BB962C8B-B14F-4D97-AF65-F5344CB8AC3E}">
        <p14:creationId xmlns:p14="http://schemas.microsoft.com/office/powerpoint/2010/main" val="1382667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B5E81D-8E53-AB4B-BF57-223132D8F911}"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DCC14-8C09-F84A-8E73-6F649324B3F8}" type="slidenum">
              <a:rPr lang="en-US" smtClean="0"/>
              <a:t>‹#›</a:t>
            </a:fld>
            <a:endParaRPr lang="en-US"/>
          </a:p>
        </p:txBody>
      </p:sp>
    </p:spTree>
    <p:extLst>
      <p:ext uri="{BB962C8B-B14F-4D97-AF65-F5344CB8AC3E}">
        <p14:creationId xmlns:p14="http://schemas.microsoft.com/office/powerpoint/2010/main" val="565388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B5E81D-8E53-AB4B-BF57-223132D8F911}"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DCC14-8C09-F84A-8E73-6F649324B3F8}" type="slidenum">
              <a:rPr lang="en-US" smtClean="0"/>
              <a:t>‹#›</a:t>
            </a:fld>
            <a:endParaRPr lang="en-US"/>
          </a:p>
        </p:txBody>
      </p:sp>
    </p:spTree>
    <p:extLst>
      <p:ext uri="{BB962C8B-B14F-4D97-AF65-F5344CB8AC3E}">
        <p14:creationId xmlns:p14="http://schemas.microsoft.com/office/powerpoint/2010/main" val="147469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smtClean="0"/>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B5E81D-8E53-AB4B-BF57-223132D8F911}"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DCC14-8C09-F84A-8E73-6F649324B3F8}" type="slidenum">
              <a:rPr lang="en-US" smtClean="0"/>
              <a:t>‹#›</a:t>
            </a:fld>
            <a:endParaRPr lang="en-US"/>
          </a:p>
        </p:txBody>
      </p:sp>
    </p:spTree>
    <p:extLst>
      <p:ext uri="{BB962C8B-B14F-4D97-AF65-F5344CB8AC3E}">
        <p14:creationId xmlns:p14="http://schemas.microsoft.com/office/powerpoint/2010/main" val="10533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B5E81D-8E53-AB4B-BF57-223132D8F911}" type="datetimeFigureOut">
              <a:rPr lang="en-US" smtClean="0"/>
              <a:t>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DCC14-8C09-F84A-8E73-6F649324B3F8}" type="slidenum">
              <a:rPr lang="en-US" smtClean="0"/>
              <a:t>‹#›</a:t>
            </a:fld>
            <a:endParaRPr lang="en-US"/>
          </a:p>
        </p:txBody>
      </p:sp>
    </p:spTree>
    <p:extLst>
      <p:ext uri="{BB962C8B-B14F-4D97-AF65-F5344CB8AC3E}">
        <p14:creationId xmlns:p14="http://schemas.microsoft.com/office/powerpoint/2010/main" val="202761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B5E81D-8E53-AB4B-BF57-223132D8F911}" type="datetimeFigureOut">
              <a:rPr lang="en-US" smtClean="0"/>
              <a:t>12/9/18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DCC14-8C09-F84A-8E73-6F649324B3F8}" type="slidenum">
              <a:rPr lang="en-US" smtClean="0"/>
              <a:t>‹#›</a:t>
            </a:fld>
            <a:endParaRPr lang="en-US"/>
          </a:p>
        </p:txBody>
      </p:sp>
    </p:spTree>
    <p:extLst>
      <p:ext uri="{BB962C8B-B14F-4D97-AF65-F5344CB8AC3E}">
        <p14:creationId xmlns:p14="http://schemas.microsoft.com/office/powerpoint/2010/main" val="1849348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5E81D-8E53-AB4B-BF57-223132D8F911}" type="datetimeFigureOut">
              <a:rPr lang="en-US" smtClean="0"/>
              <a:t>12/9/18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DCC14-8C09-F84A-8E73-6F649324B3F8}" type="slidenum">
              <a:rPr lang="en-US" smtClean="0"/>
              <a:t>‹#›</a:t>
            </a:fld>
            <a:endParaRPr lang="en-US"/>
          </a:p>
        </p:txBody>
      </p:sp>
    </p:spTree>
    <p:extLst>
      <p:ext uri="{BB962C8B-B14F-4D97-AF65-F5344CB8AC3E}">
        <p14:creationId xmlns:p14="http://schemas.microsoft.com/office/powerpoint/2010/main" val="1476744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B5E81D-8E53-AB4B-BF57-223132D8F911}" type="datetimeFigureOut">
              <a:rPr lang="en-US" smtClean="0"/>
              <a:t>12/9/18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DCC14-8C09-F84A-8E73-6F649324B3F8}" type="slidenum">
              <a:rPr lang="en-US" smtClean="0"/>
              <a:t>‹#›</a:t>
            </a:fld>
            <a:endParaRPr lang="en-US"/>
          </a:p>
        </p:txBody>
      </p:sp>
    </p:spTree>
    <p:extLst>
      <p:ext uri="{BB962C8B-B14F-4D97-AF65-F5344CB8AC3E}">
        <p14:creationId xmlns:p14="http://schemas.microsoft.com/office/powerpoint/2010/main" val="117329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5E81D-8E53-AB4B-BF57-223132D8F911}" type="datetimeFigureOut">
              <a:rPr lang="en-US" smtClean="0"/>
              <a:t>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DCC14-8C09-F84A-8E73-6F649324B3F8}" type="slidenum">
              <a:rPr lang="en-US" smtClean="0"/>
              <a:t>‹#›</a:t>
            </a:fld>
            <a:endParaRPr lang="en-US"/>
          </a:p>
        </p:txBody>
      </p:sp>
    </p:spTree>
    <p:extLst>
      <p:ext uri="{BB962C8B-B14F-4D97-AF65-F5344CB8AC3E}">
        <p14:creationId xmlns:p14="http://schemas.microsoft.com/office/powerpoint/2010/main" val="136863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5E81D-8E53-AB4B-BF57-223132D8F911}" type="datetimeFigureOut">
              <a:rPr lang="en-US" smtClean="0"/>
              <a:t>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DCC14-8C09-F84A-8E73-6F649324B3F8}" type="slidenum">
              <a:rPr lang="en-US" smtClean="0"/>
              <a:t>‹#›</a:t>
            </a:fld>
            <a:endParaRPr lang="en-US"/>
          </a:p>
        </p:txBody>
      </p:sp>
    </p:spTree>
    <p:extLst>
      <p:ext uri="{BB962C8B-B14F-4D97-AF65-F5344CB8AC3E}">
        <p14:creationId xmlns:p14="http://schemas.microsoft.com/office/powerpoint/2010/main" val="10069348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1FB5E81D-8E53-AB4B-BF57-223132D8F911}" type="datetimeFigureOut">
              <a:rPr lang="en-US" smtClean="0"/>
              <a:t>12/9/18</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25ADCC14-8C09-F84A-8E73-6F649324B3F8}" type="slidenum">
              <a:rPr lang="en-US" smtClean="0"/>
              <a:t>‹#›</a:t>
            </a:fld>
            <a:endParaRPr lang="en-US"/>
          </a:p>
        </p:txBody>
      </p:sp>
    </p:spTree>
    <p:extLst>
      <p:ext uri="{BB962C8B-B14F-4D97-AF65-F5344CB8AC3E}">
        <p14:creationId xmlns:p14="http://schemas.microsoft.com/office/powerpoint/2010/main" val="904840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jpg"/><Relationship Id="rId20" Type="http://schemas.openxmlformats.org/officeDocument/2006/relationships/image" Target="../media/image19.jp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1945600" cy="32918400"/>
          </a:xfrm>
          <a:prstGeom prst="rect">
            <a:avLst/>
          </a:prstGeom>
          <a:solidFill>
            <a:schemeClr val="tx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 </a:t>
            </a:r>
            <a:endParaRPr lang="en-US"/>
          </a:p>
        </p:txBody>
      </p:sp>
      <p:sp>
        <p:nvSpPr>
          <p:cNvPr id="5" name="Rectangle 4"/>
          <p:cNvSpPr/>
          <p:nvPr/>
        </p:nvSpPr>
        <p:spPr>
          <a:xfrm>
            <a:off x="228600" y="254000"/>
            <a:ext cx="21488400" cy="4572000"/>
          </a:xfrm>
          <a:prstGeom prst="rect">
            <a:avLst/>
          </a:prstGeom>
          <a:solidFill>
            <a:srgbClr val="BDD7E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6" name="TextBox 5"/>
          <p:cNvSpPr txBox="1"/>
          <p:nvPr/>
        </p:nvSpPr>
        <p:spPr>
          <a:xfrm>
            <a:off x="4808880" y="907007"/>
            <a:ext cx="16915080" cy="1107996"/>
          </a:xfrm>
          <a:prstGeom prst="rect">
            <a:avLst/>
          </a:prstGeom>
          <a:noFill/>
        </p:spPr>
        <p:txBody>
          <a:bodyPr wrap="none" rtlCol="0">
            <a:spAutoFit/>
          </a:bodyPr>
          <a:lstStyle/>
          <a:p>
            <a:pPr algn="ctr"/>
            <a:r>
              <a:rPr lang="en-US" sz="6600" b="1" dirty="0" smtClean="0">
                <a:solidFill>
                  <a:schemeClr val="bg1"/>
                </a:solidFill>
                <a:latin typeface="Times New Roman" charset="0"/>
                <a:ea typeface="Times New Roman" charset="0"/>
                <a:cs typeface="Times New Roman" charset="0"/>
              </a:rPr>
              <a:t>Precipitation </a:t>
            </a:r>
            <a:r>
              <a:rPr lang="en-US" sz="6600" b="1" dirty="0">
                <a:solidFill>
                  <a:schemeClr val="bg1"/>
                </a:solidFill>
                <a:latin typeface="Times New Roman" charset="0"/>
                <a:ea typeface="Times New Roman" charset="0"/>
                <a:cs typeface="Times New Roman" charset="0"/>
              </a:rPr>
              <a:t>P</a:t>
            </a:r>
            <a:r>
              <a:rPr lang="en-US" sz="6600" b="1" dirty="0" smtClean="0">
                <a:solidFill>
                  <a:schemeClr val="bg1"/>
                </a:solidFill>
                <a:latin typeface="Times New Roman" charset="0"/>
                <a:ea typeface="Times New Roman" charset="0"/>
                <a:cs typeface="Times New Roman" charset="0"/>
              </a:rPr>
              <a:t>rediction With Multiple models</a:t>
            </a:r>
            <a:endParaRPr lang="en-US" sz="6600" b="1" dirty="0">
              <a:solidFill>
                <a:schemeClr val="bg1"/>
              </a:solidFill>
              <a:latin typeface="Times New Roman" charset="0"/>
              <a:ea typeface="Times New Roman" charset="0"/>
              <a:cs typeface="Times New Roman"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54000"/>
            <a:ext cx="4587240" cy="4587240"/>
          </a:xfrm>
          <a:prstGeom prst="rect">
            <a:avLst/>
          </a:prstGeom>
        </p:spPr>
      </p:pic>
      <p:sp>
        <p:nvSpPr>
          <p:cNvPr id="9" name="TextBox 8"/>
          <p:cNvSpPr txBox="1"/>
          <p:nvPr/>
        </p:nvSpPr>
        <p:spPr>
          <a:xfrm>
            <a:off x="10033804" y="3290829"/>
            <a:ext cx="6465231" cy="584775"/>
          </a:xfrm>
          <a:prstGeom prst="rect">
            <a:avLst/>
          </a:prstGeom>
          <a:noFill/>
        </p:spPr>
        <p:txBody>
          <a:bodyPr wrap="none" rtlCol="0">
            <a:spAutoFit/>
          </a:bodyPr>
          <a:lstStyle/>
          <a:p>
            <a:r>
              <a:rPr lang="en-US" sz="3200" dirty="0" err="1" smtClean="0">
                <a:solidFill>
                  <a:schemeClr val="bg1"/>
                </a:solidFill>
                <a:latin typeface="Times New Roman" charset="0"/>
                <a:ea typeface="Times New Roman" charset="0"/>
                <a:cs typeface="Times New Roman" charset="0"/>
              </a:rPr>
              <a:t>Sailun</a:t>
            </a:r>
            <a:r>
              <a:rPr lang="en-US" sz="3200" dirty="0" smtClean="0">
                <a:solidFill>
                  <a:schemeClr val="bg1"/>
                </a:solidFill>
                <a:latin typeface="Times New Roman" charset="0"/>
                <a:ea typeface="Times New Roman" charset="0"/>
                <a:cs typeface="Times New Roman" charset="0"/>
              </a:rPr>
              <a:t> Xu, </a:t>
            </a:r>
            <a:r>
              <a:rPr lang="en-US" sz="3200" dirty="0" err="1" smtClean="0">
                <a:solidFill>
                  <a:schemeClr val="bg1"/>
                </a:solidFill>
                <a:latin typeface="Times New Roman" charset="0"/>
                <a:ea typeface="Times New Roman" charset="0"/>
                <a:cs typeface="Times New Roman" charset="0"/>
              </a:rPr>
              <a:t>Dongshunyi</a:t>
            </a:r>
            <a:r>
              <a:rPr lang="en-US" sz="3200" dirty="0" smtClean="0">
                <a:solidFill>
                  <a:schemeClr val="bg1"/>
                </a:solidFill>
                <a:latin typeface="Times New Roman" charset="0"/>
                <a:ea typeface="Times New Roman" charset="0"/>
                <a:cs typeface="Times New Roman" charset="0"/>
              </a:rPr>
              <a:t> Li, </a:t>
            </a:r>
            <a:r>
              <a:rPr lang="en-US" sz="3200" dirty="0" err="1" smtClean="0">
                <a:solidFill>
                  <a:schemeClr val="bg1"/>
                </a:solidFill>
                <a:latin typeface="Times New Roman" charset="0"/>
                <a:ea typeface="Times New Roman" charset="0"/>
                <a:cs typeface="Times New Roman" charset="0"/>
              </a:rPr>
              <a:t>Jingwei</a:t>
            </a:r>
            <a:r>
              <a:rPr lang="en-US" sz="3200" dirty="0" smtClean="0">
                <a:solidFill>
                  <a:schemeClr val="bg1"/>
                </a:solidFill>
                <a:latin typeface="Times New Roman" charset="0"/>
                <a:ea typeface="Times New Roman" charset="0"/>
                <a:cs typeface="Times New Roman" charset="0"/>
              </a:rPr>
              <a:t> Li</a:t>
            </a:r>
            <a:endParaRPr lang="en-US" sz="3200" dirty="0">
              <a:solidFill>
                <a:schemeClr val="bg1"/>
              </a:solidFill>
              <a:latin typeface="Times New Roman" charset="0"/>
              <a:ea typeface="Times New Roman" charset="0"/>
              <a:cs typeface="Times New Roman" charset="0"/>
            </a:endParaRPr>
          </a:p>
        </p:txBody>
      </p:sp>
      <p:sp>
        <p:nvSpPr>
          <p:cNvPr id="10" name="Rectangle 9"/>
          <p:cNvSpPr/>
          <p:nvPr/>
        </p:nvSpPr>
        <p:spPr>
          <a:xfrm>
            <a:off x="228600" y="5042038"/>
            <a:ext cx="21488400" cy="27676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536461" y="5143003"/>
            <a:ext cx="10287000" cy="489823"/>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Introduction</a:t>
            </a:r>
            <a:endParaRPr lang="en-US" sz="3200" b="1" dirty="0">
              <a:solidFill>
                <a:schemeClr val="tx1"/>
              </a:solidFill>
            </a:endParaRPr>
          </a:p>
        </p:txBody>
      </p:sp>
      <p:sp>
        <p:nvSpPr>
          <p:cNvPr id="15" name="TextBox 14"/>
          <p:cNvSpPr txBox="1"/>
          <p:nvPr/>
        </p:nvSpPr>
        <p:spPr>
          <a:xfrm>
            <a:off x="536461" y="5849471"/>
            <a:ext cx="10287000" cy="1938992"/>
          </a:xfrm>
          <a:prstGeom prst="rect">
            <a:avLst/>
          </a:prstGeom>
          <a:noFill/>
        </p:spPr>
        <p:txBody>
          <a:bodyPr wrap="square" rtlCol="0">
            <a:spAutoFit/>
          </a:bodyPr>
          <a:lstStyle/>
          <a:p>
            <a:pPr algn="just">
              <a:lnSpc>
                <a:spcPct val="120000"/>
              </a:lnSpc>
            </a:pPr>
            <a:r>
              <a:rPr lang="en-US" sz="2000" dirty="0" smtClean="0">
                <a:latin typeface="Times New Roman" charset="0"/>
                <a:ea typeface="Times New Roman" charset="0"/>
                <a:cs typeface="Times New Roman" charset="0"/>
              </a:rPr>
              <a:t>Precipitation predictions are usually based on satellite cloud picture. We are trying to predict precipitation of one city with only historical precipitation data from other cities. We try to:</a:t>
            </a:r>
          </a:p>
          <a:p>
            <a:pPr marL="457200" indent="-457200" algn="just">
              <a:lnSpc>
                <a:spcPct val="120000"/>
              </a:lnSpc>
              <a:buFont typeface="Arial" charset="0"/>
              <a:buChar char="•"/>
            </a:pPr>
            <a:r>
              <a:rPr lang="en-US" sz="2000" dirty="0" smtClean="0">
                <a:latin typeface="Times New Roman" charset="0"/>
                <a:ea typeface="Times New Roman" charset="0"/>
                <a:cs typeface="Times New Roman" charset="0"/>
              </a:rPr>
              <a:t>Fit precipitation data into multiple models</a:t>
            </a:r>
          </a:p>
          <a:p>
            <a:pPr marL="457200" indent="-457200" algn="just">
              <a:lnSpc>
                <a:spcPct val="120000"/>
              </a:lnSpc>
              <a:buFont typeface="Arial" charset="0"/>
              <a:buChar char="•"/>
            </a:pPr>
            <a:r>
              <a:rPr lang="en-US" sz="2000" dirty="0" smtClean="0">
                <a:latin typeface="Times New Roman" charset="0"/>
                <a:ea typeface="Times New Roman" charset="0"/>
                <a:cs typeface="Times New Roman" charset="0"/>
              </a:rPr>
              <a:t>Predict precipitation of some specific city</a:t>
            </a:r>
          </a:p>
          <a:p>
            <a:pPr marL="457200" indent="-457200" algn="just">
              <a:lnSpc>
                <a:spcPct val="120000"/>
              </a:lnSpc>
              <a:buFont typeface="Arial" charset="0"/>
              <a:buChar char="•"/>
            </a:pPr>
            <a:r>
              <a:rPr lang="en-US" sz="2000" dirty="0" smtClean="0">
                <a:latin typeface="Times New Roman" charset="0"/>
                <a:ea typeface="Times New Roman" charset="0"/>
                <a:cs typeface="Times New Roman" charset="0"/>
              </a:rPr>
              <a:t>Interpret the relationship between different cities</a:t>
            </a:r>
          </a:p>
        </p:txBody>
      </p:sp>
      <p:sp>
        <p:nvSpPr>
          <p:cNvPr id="18" name="Rectangle 17"/>
          <p:cNvSpPr/>
          <p:nvPr/>
        </p:nvSpPr>
        <p:spPr>
          <a:xfrm>
            <a:off x="11141970" y="29834505"/>
            <a:ext cx="10287000" cy="706468"/>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Reference</a:t>
            </a:r>
            <a:endParaRPr lang="en-US" sz="3200" b="1" dirty="0">
              <a:solidFill>
                <a:schemeClr val="tx1"/>
              </a:solidFill>
            </a:endParaRPr>
          </a:p>
        </p:txBody>
      </p:sp>
      <p:sp>
        <p:nvSpPr>
          <p:cNvPr id="19" name="Rectangle 18"/>
          <p:cNvSpPr/>
          <p:nvPr/>
        </p:nvSpPr>
        <p:spPr>
          <a:xfrm>
            <a:off x="536461" y="8154737"/>
            <a:ext cx="10287000" cy="489823"/>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Data Set</a:t>
            </a:r>
            <a:endParaRPr lang="en-US" sz="3200" b="1" dirty="0">
              <a:solidFill>
                <a:schemeClr val="tx1"/>
              </a:solidFill>
            </a:endParaRPr>
          </a:p>
        </p:txBody>
      </p:sp>
      <p:sp>
        <p:nvSpPr>
          <p:cNvPr id="20" name="Rectangle 19"/>
          <p:cNvSpPr/>
          <p:nvPr/>
        </p:nvSpPr>
        <p:spPr>
          <a:xfrm>
            <a:off x="536461" y="14474463"/>
            <a:ext cx="10287000" cy="506443"/>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Methods: </a:t>
            </a:r>
            <a:r>
              <a:rPr lang="en-US" sz="3200" b="1" dirty="0" err="1" smtClean="0">
                <a:solidFill>
                  <a:schemeClr val="tx1"/>
                </a:solidFill>
              </a:rPr>
              <a:t>Autoregression</a:t>
            </a:r>
            <a:endParaRPr lang="en-US" sz="3200" b="1" dirty="0">
              <a:solidFill>
                <a:schemeClr val="tx1"/>
              </a:solidFill>
            </a:endParaRPr>
          </a:p>
        </p:txBody>
      </p:sp>
      <p:sp>
        <p:nvSpPr>
          <p:cNvPr id="21" name="Rectangle 20"/>
          <p:cNvSpPr/>
          <p:nvPr/>
        </p:nvSpPr>
        <p:spPr>
          <a:xfrm>
            <a:off x="11141970" y="18351436"/>
            <a:ext cx="10287000" cy="506443"/>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Results</a:t>
            </a:r>
            <a:endParaRPr lang="en-US" sz="3200" b="1" dirty="0">
              <a:solidFill>
                <a:schemeClr val="tx1"/>
              </a:solidFill>
            </a:endParaRPr>
          </a:p>
        </p:txBody>
      </p:sp>
      <p:sp>
        <p:nvSpPr>
          <p:cNvPr id="23" name="Rectangle 22"/>
          <p:cNvSpPr/>
          <p:nvPr/>
        </p:nvSpPr>
        <p:spPr>
          <a:xfrm>
            <a:off x="11141970" y="26163816"/>
            <a:ext cx="10287000" cy="506443"/>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Conclusion</a:t>
            </a:r>
            <a:endParaRPr lang="en-US" sz="4400" b="1" dirty="0">
              <a:solidFill>
                <a:schemeClr val="tx1"/>
              </a:solidFill>
            </a:endParaRPr>
          </a:p>
        </p:txBody>
      </p:sp>
      <p:sp>
        <p:nvSpPr>
          <p:cNvPr id="24" name="Rectangle 23"/>
          <p:cNvSpPr/>
          <p:nvPr/>
        </p:nvSpPr>
        <p:spPr>
          <a:xfrm>
            <a:off x="536461" y="20191815"/>
            <a:ext cx="10287000" cy="484000"/>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Methods: </a:t>
            </a:r>
            <a:r>
              <a:rPr lang="en-US" sz="3200" b="1" dirty="0" err="1" smtClean="0">
                <a:solidFill>
                  <a:schemeClr val="tx1"/>
                </a:solidFill>
              </a:rPr>
              <a:t>cMLP</a:t>
            </a:r>
            <a:endParaRPr lang="en-US" sz="3200" b="1" dirty="0">
              <a:solidFill>
                <a:schemeClr val="tx1"/>
              </a:solidFill>
            </a:endParaRPr>
          </a:p>
        </p:txBody>
      </p:sp>
      <p:sp>
        <p:nvSpPr>
          <p:cNvPr id="25" name="Rectangle 24"/>
          <p:cNvSpPr/>
          <p:nvPr/>
        </p:nvSpPr>
        <p:spPr>
          <a:xfrm>
            <a:off x="11141970" y="5143003"/>
            <a:ext cx="10287000" cy="489823"/>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Methods: </a:t>
            </a:r>
            <a:r>
              <a:rPr lang="en-US" sz="3200" b="1" dirty="0" err="1" smtClean="0">
                <a:solidFill>
                  <a:schemeClr val="tx1"/>
                </a:solidFill>
              </a:rPr>
              <a:t>cLSTM</a:t>
            </a:r>
            <a:endParaRPr lang="en-US" sz="3200" b="1" dirty="0">
              <a:solidFill>
                <a:schemeClr val="tx1"/>
              </a:solidFill>
            </a:endParaRPr>
          </a:p>
        </p:txBody>
      </p:sp>
      <p:sp>
        <p:nvSpPr>
          <p:cNvPr id="29" name="TextBox 28"/>
          <p:cNvSpPr txBox="1"/>
          <p:nvPr/>
        </p:nvSpPr>
        <p:spPr>
          <a:xfrm>
            <a:off x="536460" y="15180931"/>
            <a:ext cx="5915139" cy="4154984"/>
          </a:xfrm>
          <a:prstGeom prst="rect">
            <a:avLst/>
          </a:prstGeom>
          <a:noFill/>
        </p:spPr>
        <p:txBody>
          <a:bodyPr wrap="square" rtlCol="0">
            <a:spAutoFit/>
          </a:bodyPr>
          <a:lstStyle>
            <a:defPPr>
              <a:defRPr lang="en-US"/>
            </a:defPPr>
            <a:lvl1pPr algn="just">
              <a:lnSpc>
                <a:spcPct val="120000"/>
              </a:lnSpc>
              <a:defRPr sz="2000">
                <a:latin typeface="Times New Roman" charset="0"/>
                <a:ea typeface="Times New Roman" charset="0"/>
                <a:cs typeface="Times New Roman" charset="0"/>
              </a:defRPr>
            </a:lvl1pPr>
          </a:lstStyle>
          <a:p>
            <a:r>
              <a:rPr lang="en-US" dirty="0"/>
              <a:t>The feature selection is based on LASSO, we use K-fold cross validation to find the best lambda which will lead the R square to reach the highest. Then with a higher level of validation, we find the best day lag for each model. Here, we consider the day lag from 1 to 7 days.</a:t>
            </a:r>
          </a:p>
          <a:p>
            <a:r>
              <a:rPr lang="en-US" dirty="0"/>
              <a:t>With the features selected by two-level LASSO, we build linear model and calculate P-value of each feature.</a:t>
            </a:r>
          </a:p>
          <a:p>
            <a:r>
              <a:rPr lang="en-US" dirty="0"/>
              <a:t>Finally, with the R square and coefficients of each feature, we can find the precipitation correlation between different places. </a:t>
            </a:r>
          </a:p>
        </p:txBody>
      </p:sp>
      <p:sp>
        <p:nvSpPr>
          <p:cNvPr id="33" name="TextBox 32"/>
          <p:cNvSpPr txBox="1"/>
          <p:nvPr/>
        </p:nvSpPr>
        <p:spPr>
          <a:xfrm>
            <a:off x="11141970" y="19057904"/>
            <a:ext cx="4860030" cy="3046988"/>
          </a:xfrm>
          <a:prstGeom prst="rect">
            <a:avLst/>
          </a:prstGeom>
          <a:noFill/>
        </p:spPr>
        <p:txBody>
          <a:bodyPr wrap="square" rtlCol="0">
            <a:spAutoFit/>
          </a:bodyPr>
          <a:lstStyle>
            <a:defPPr>
              <a:defRPr lang="en-US"/>
            </a:defPPr>
            <a:lvl1pPr algn="just">
              <a:lnSpc>
                <a:spcPct val="120000"/>
              </a:lnSpc>
              <a:defRPr sz="2000">
                <a:latin typeface="Times New Roman" charset="0"/>
                <a:ea typeface="Times New Roman" charset="0"/>
                <a:cs typeface="Times New Roman" charset="0"/>
              </a:defRPr>
            </a:lvl1pPr>
          </a:lstStyle>
          <a:p>
            <a:r>
              <a:rPr lang="en-US" dirty="0"/>
              <a:t>For this selected city in Alaska, we plot most related places. The graph on the right shows the correlation, with line width proportional to the absolute value of coefficient.</a:t>
            </a:r>
          </a:p>
          <a:p>
            <a:r>
              <a:rPr lang="en-US" dirty="0"/>
              <a:t>On the test dataset, we predict the precipitation of last  48 days based on the history, with ground truth in solid line and prediction in dotted line.</a:t>
            </a:r>
            <a:endParaRPr lang="en-US" dirty="0"/>
          </a:p>
        </p:txBody>
      </p:sp>
      <p:sp>
        <p:nvSpPr>
          <p:cNvPr id="36" name="TextBox 35"/>
          <p:cNvSpPr txBox="1"/>
          <p:nvPr/>
        </p:nvSpPr>
        <p:spPr>
          <a:xfrm>
            <a:off x="11141970" y="26669542"/>
            <a:ext cx="10287000" cy="3046988"/>
          </a:xfrm>
          <a:prstGeom prst="rect">
            <a:avLst/>
          </a:prstGeom>
          <a:noFill/>
        </p:spPr>
        <p:txBody>
          <a:bodyPr wrap="square" rtlCol="0">
            <a:spAutoFit/>
          </a:bodyPr>
          <a:lstStyle>
            <a:defPPr>
              <a:defRPr lang="en-US"/>
            </a:defPPr>
            <a:lvl1pPr algn="just">
              <a:lnSpc>
                <a:spcPct val="120000"/>
              </a:lnSpc>
              <a:defRPr sz="2000">
                <a:latin typeface="Times New Roman" charset="0"/>
                <a:ea typeface="Times New Roman" charset="0"/>
                <a:cs typeface="Times New Roman" charset="0"/>
              </a:defRPr>
            </a:lvl1pPr>
          </a:lstStyle>
          <a:p>
            <a:r>
              <a:rPr lang="en-US" dirty="0"/>
              <a:t>We proposed multiple models for precipitation forecasting, including </a:t>
            </a:r>
            <a:r>
              <a:rPr lang="en-US" dirty="0" err="1"/>
              <a:t>autoregression</a:t>
            </a:r>
            <a:r>
              <a:rPr lang="en-US" dirty="0"/>
              <a:t>, </a:t>
            </a:r>
            <a:r>
              <a:rPr lang="en-US" dirty="0" err="1"/>
              <a:t>cMLP</a:t>
            </a:r>
            <a:r>
              <a:rPr lang="en-US" dirty="0"/>
              <a:t> and </a:t>
            </a:r>
            <a:r>
              <a:rPr lang="en-US" dirty="0" err="1"/>
              <a:t>cLSTM</a:t>
            </a:r>
            <a:r>
              <a:rPr lang="en-US" dirty="0"/>
              <a:t>. We built models for each location and we found the one for a place at Alaska has the best prediction accuracy. We find that the precipitation of California and Hawaii within 3 days will have the best prediction effect for Alaska.  </a:t>
            </a:r>
          </a:p>
          <a:p>
            <a:r>
              <a:rPr lang="en-US" dirty="0"/>
              <a:t>It turns out that for small dataset with less information and more noise as in our case, sophisticated models such as MLP and LSTM would not necessarily work well. Instead, traditional methods such as auto-regression is not only more performant ( in terms of testing RMSE), but also has better interpretability coming from the lagging hyper-</a:t>
            </a:r>
            <a:r>
              <a:rPr lang="en-US" dirty="0" err="1"/>
              <a:t>parmeter</a:t>
            </a:r>
            <a:r>
              <a:rPr lang="en-US" dirty="0"/>
              <a:t> and coefficient matrix </a:t>
            </a:r>
            <a:r>
              <a:rPr lang="en-US" dirty="0" err="1"/>
              <a:t>sparsity</a:t>
            </a:r>
            <a:r>
              <a:rPr lang="en-US" dirty="0"/>
              <a:t>.</a:t>
            </a:r>
            <a:endParaRPr lang="en-US" dirty="0"/>
          </a:p>
        </p:txBody>
      </p:sp>
      <p:sp>
        <p:nvSpPr>
          <p:cNvPr id="38" name="TextBox 37"/>
          <p:cNvSpPr txBox="1"/>
          <p:nvPr/>
        </p:nvSpPr>
        <p:spPr>
          <a:xfrm>
            <a:off x="11141970" y="30540973"/>
            <a:ext cx="10287000" cy="1938992"/>
          </a:xfrm>
          <a:prstGeom prst="rect">
            <a:avLst/>
          </a:prstGeom>
          <a:noFill/>
        </p:spPr>
        <p:txBody>
          <a:bodyPr wrap="square" rtlCol="0">
            <a:spAutoFit/>
          </a:bodyPr>
          <a:lstStyle>
            <a:defPPr>
              <a:defRPr lang="en-US"/>
            </a:defPPr>
            <a:lvl1pPr algn="just">
              <a:lnSpc>
                <a:spcPct val="120000"/>
              </a:lnSpc>
              <a:defRPr sz="2000">
                <a:latin typeface="Times New Roman" charset="0"/>
                <a:ea typeface="Times New Roman" charset="0"/>
                <a:cs typeface="Times New Roman" charset="0"/>
              </a:defRPr>
            </a:lvl1pPr>
          </a:lstStyle>
          <a:p>
            <a:r>
              <a:rPr lang="en-US" dirty="0"/>
              <a:t>[1] Hameed S Leonardo </a:t>
            </a:r>
            <a:r>
              <a:rPr lang="en-US" dirty="0" smtClean="0"/>
              <a:t>N. Impact </a:t>
            </a:r>
            <a:r>
              <a:rPr lang="en-US" dirty="0"/>
              <a:t>of the Hawaiian High on </a:t>
            </a:r>
            <a:r>
              <a:rPr lang="en-US" dirty="0" smtClean="0"/>
              <a:t>Inter annual </a:t>
            </a:r>
            <a:r>
              <a:rPr lang="en-US" dirty="0"/>
              <a:t>Variations of </a:t>
            </a:r>
            <a:r>
              <a:rPr lang="en-US" dirty="0" smtClean="0"/>
              <a:t>Winter Precipitation </a:t>
            </a:r>
            <a:r>
              <a:rPr lang="en-US" dirty="0"/>
              <a:t>over </a:t>
            </a:r>
            <a:r>
              <a:rPr lang="en-US" dirty="0" smtClean="0"/>
              <a:t>California. </a:t>
            </a:r>
            <a:r>
              <a:rPr lang="en-US" dirty="0"/>
              <a:t>2015</a:t>
            </a:r>
            <a:r>
              <a:rPr lang="en-US" dirty="0" smtClean="0"/>
              <a:t>.</a:t>
            </a:r>
          </a:p>
          <a:p>
            <a:r>
              <a:rPr lang="en-US" dirty="0" smtClean="0"/>
              <a:t>[2] Alex Tank, Ali Shojaie, Ian Covert, Nicholas J. Foti, and Emily B. Fox. Neural Granger Causality for Nonlinear Time Series. 2018.</a:t>
            </a:r>
          </a:p>
          <a:p>
            <a:r>
              <a:rPr lang="en-US" dirty="0" smtClean="0"/>
              <a:t>[3] Ryan Tibshirani. Proximal Gradient Descent. 2018.</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5384" y="15494543"/>
            <a:ext cx="4133347" cy="30816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0" y="19158176"/>
            <a:ext cx="5372100" cy="268382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06719" y="6583670"/>
            <a:ext cx="10222251" cy="3111500"/>
          </a:xfrm>
          <a:prstGeom prst="rect">
            <a:avLst/>
          </a:prstGeom>
        </p:spPr>
      </p:pic>
      <p:sp>
        <p:nvSpPr>
          <p:cNvPr id="35" name="TextBox 34"/>
          <p:cNvSpPr txBox="1"/>
          <p:nvPr/>
        </p:nvSpPr>
        <p:spPr>
          <a:xfrm>
            <a:off x="11141970" y="5638306"/>
            <a:ext cx="10287000" cy="1200329"/>
          </a:xfrm>
          <a:prstGeom prst="rect">
            <a:avLst/>
          </a:prstGeom>
          <a:noFill/>
        </p:spPr>
        <p:txBody>
          <a:bodyPr wrap="square" rtlCol="0">
            <a:spAutoFit/>
          </a:bodyPr>
          <a:lstStyle>
            <a:defPPr>
              <a:defRPr lang="en-US"/>
            </a:defPPr>
            <a:lvl1pPr algn="just">
              <a:lnSpc>
                <a:spcPct val="120000"/>
              </a:lnSpc>
              <a:defRPr sz="2000">
                <a:latin typeface="Times New Roman" charset="0"/>
                <a:ea typeface="Times New Roman" charset="0"/>
                <a:cs typeface="Times New Roman" charset="0"/>
              </a:defRPr>
            </a:lvl1pPr>
          </a:lstStyle>
          <a:p>
            <a:r>
              <a:rPr lang="en-US" dirty="0"/>
              <a:t>Recurrent neural network(RNN), especially Long short-term memory has shown to be well suited </a:t>
            </a:r>
            <a:r>
              <a:rPr lang="en-US" dirty="0"/>
              <a:t>for modeling </a:t>
            </a:r>
            <a:r>
              <a:rPr lang="en-US" dirty="0"/>
              <a:t>time series data, as they are able compress long-term dependency by updating its </a:t>
            </a:r>
            <a:r>
              <a:rPr lang="en-US" dirty="0"/>
              <a:t>hidden state</a:t>
            </a:r>
            <a:r>
              <a:rPr lang="en-US" dirty="0"/>
              <a:t>. A LSTM cell is defined by the following rule:</a:t>
            </a:r>
          </a:p>
        </p:txBody>
      </p:sp>
      <p:sp>
        <p:nvSpPr>
          <p:cNvPr id="40" name="TextBox 39"/>
          <p:cNvSpPr txBox="1"/>
          <p:nvPr/>
        </p:nvSpPr>
        <p:spPr>
          <a:xfrm>
            <a:off x="11206719" y="9364776"/>
            <a:ext cx="10287000" cy="1200329"/>
          </a:xfrm>
          <a:prstGeom prst="rect">
            <a:avLst/>
          </a:prstGeom>
          <a:noFill/>
        </p:spPr>
        <p:txBody>
          <a:bodyPr wrap="square" rtlCol="0">
            <a:spAutoFit/>
          </a:bodyPr>
          <a:lstStyle>
            <a:defPPr>
              <a:defRPr lang="en-US"/>
            </a:defPPr>
            <a:lvl1pPr algn="just">
              <a:lnSpc>
                <a:spcPct val="120000"/>
              </a:lnSpc>
              <a:defRPr sz="2000">
                <a:latin typeface="Times New Roman" charset="0"/>
                <a:ea typeface="Times New Roman" charset="0"/>
                <a:cs typeface="Times New Roman" charset="0"/>
              </a:defRPr>
            </a:lvl1pPr>
          </a:lstStyle>
          <a:p>
            <a:r>
              <a:rPr lang="en-US" dirty="0"/>
              <a:t>However, just as in the </a:t>
            </a:r>
            <a:r>
              <a:rPr lang="en-US" dirty="0" err="1"/>
              <a:t>autoregression</a:t>
            </a:r>
            <a:r>
              <a:rPr lang="en-US" dirty="0"/>
              <a:t> and MLP case, we would like to add </a:t>
            </a:r>
            <a:r>
              <a:rPr lang="en-US" dirty="0" err="1"/>
              <a:t>sparsity</a:t>
            </a:r>
            <a:r>
              <a:rPr lang="en-US" dirty="0"/>
              <a:t> constraint and retain only significant factors, therefore we introduce the l1-penalization term upon the weight matrix that operators on the input, which lead to the component-wise LSTM (</a:t>
            </a:r>
            <a:r>
              <a:rPr lang="en-US" dirty="0" err="1"/>
              <a:t>cLSTM</a:t>
            </a:r>
            <a:r>
              <a:rPr lang="en-US" dirty="0"/>
              <a:t>) objective:</a:t>
            </a: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27002" y="12713948"/>
            <a:ext cx="5608027" cy="1991422"/>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53861" y="12713948"/>
            <a:ext cx="4279900" cy="1295400"/>
          </a:xfrm>
          <a:prstGeom prst="rect">
            <a:avLst/>
          </a:prstGeom>
        </p:spPr>
      </p:pic>
      <p:cxnSp>
        <p:nvCxnSpPr>
          <p:cNvPr id="26" name="Elbow Connector 25"/>
          <p:cNvCxnSpPr/>
          <p:nvPr/>
        </p:nvCxnSpPr>
        <p:spPr>
          <a:xfrm rot="5400000" flipH="1" flipV="1">
            <a:off x="16301189" y="13490406"/>
            <a:ext cx="921988" cy="5833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7294" y="10509135"/>
            <a:ext cx="3721100" cy="787400"/>
          </a:xfrm>
          <a:prstGeom prst="rect">
            <a:avLst/>
          </a:prstGeom>
        </p:spPr>
      </p:pic>
      <p:sp>
        <p:nvSpPr>
          <p:cNvPr id="45" name="TextBox 44"/>
          <p:cNvSpPr txBox="1"/>
          <p:nvPr/>
        </p:nvSpPr>
        <p:spPr>
          <a:xfrm>
            <a:off x="11206719" y="11256903"/>
            <a:ext cx="10287000" cy="1569660"/>
          </a:xfrm>
          <a:prstGeom prst="rect">
            <a:avLst/>
          </a:prstGeom>
          <a:noFill/>
        </p:spPr>
        <p:txBody>
          <a:bodyPr wrap="square" rtlCol="0">
            <a:spAutoFit/>
          </a:bodyPr>
          <a:lstStyle>
            <a:defPPr>
              <a:defRPr lang="en-US"/>
            </a:defPPr>
            <a:lvl1pPr algn="just">
              <a:lnSpc>
                <a:spcPct val="120000"/>
              </a:lnSpc>
              <a:defRPr sz="2000">
                <a:latin typeface="Times New Roman" charset="0"/>
                <a:ea typeface="Times New Roman" charset="0"/>
                <a:cs typeface="Times New Roman" charset="0"/>
              </a:defRPr>
            </a:lvl1pPr>
          </a:lstStyle>
          <a:p>
            <a:r>
              <a:rPr lang="en-US" dirty="0"/>
              <a:t>While naively optimize this objective using (sub)gradient descent would not lead to exact zeroes in most cases, we instead apply proximal stochastic (sub)gradient descent, which enjoys the same convergence rate as (sub)gradient </a:t>
            </a:r>
            <a:r>
              <a:rPr lang="en-US" dirty="0" smtClean="0"/>
              <a:t>method, </a:t>
            </a:r>
            <a:r>
              <a:rPr lang="en-US" dirty="0"/>
              <a:t>yet would have exact zeroes if ground-truth is so. </a:t>
            </a:r>
            <a:r>
              <a:rPr lang="en-US" dirty="0"/>
              <a:t>Luckily we have the closed form solution for proximal operator, known as the soft group threshold</a:t>
            </a:r>
          </a:p>
        </p:txBody>
      </p:sp>
      <p:pic>
        <p:nvPicPr>
          <p:cNvPr id="46" name="Picture 4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9979" y="14737607"/>
            <a:ext cx="9923782" cy="3485500"/>
          </a:xfrm>
          <a:prstGeom prst="rect">
            <a:avLst/>
          </a:prstGeom>
        </p:spPr>
      </p:pic>
      <p:pic>
        <p:nvPicPr>
          <p:cNvPr id="48" name="Picture 4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206719" y="21971274"/>
            <a:ext cx="10127042" cy="4186208"/>
          </a:xfrm>
          <a:prstGeom prst="rect">
            <a:avLst/>
          </a:prstGeom>
        </p:spPr>
      </p:pic>
      <p:sp>
        <p:nvSpPr>
          <p:cNvPr id="50" name="TextBox 49"/>
          <p:cNvSpPr txBox="1"/>
          <p:nvPr/>
        </p:nvSpPr>
        <p:spPr>
          <a:xfrm>
            <a:off x="4021483" y="20858503"/>
            <a:ext cx="6801978" cy="1569660"/>
          </a:xfrm>
          <a:prstGeom prst="rect">
            <a:avLst/>
          </a:prstGeom>
          <a:noFill/>
        </p:spPr>
        <p:txBody>
          <a:bodyPr wrap="square" rtlCol="0">
            <a:spAutoFit/>
          </a:bodyPr>
          <a:lstStyle>
            <a:defPPr>
              <a:defRPr lang="en-US"/>
            </a:defPPr>
            <a:lvl1pPr algn="just">
              <a:lnSpc>
                <a:spcPct val="120000"/>
              </a:lnSpc>
              <a:defRPr sz="2000">
                <a:latin typeface="Times New Roman" charset="0"/>
                <a:ea typeface="Times New Roman" charset="0"/>
                <a:cs typeface="Times New Roman" charset="0"/>
              </a:defRPr>
            </a:lvl1pPr>
          </a:lstStyle>
          <a:p>
            <a:r>
              <a:rPr lang="en-US" dirty="0"/>
              <a:t>Previous </a:t>
            </a:r>
            <a:r>
              <a:rPr lang="en-US" dirty="0"/>
              <a:t>study </a:t>
            </a:r>
            <a:r>
              <a:rPr lang="en-US" dirty="0"/>
              <a:t>[</a:t>
            </a:r>
            <a:r>
              <a:rPr lang="en-US" altLang="zh-CN" dirty="0"/>
              <a:t>2</a:t>
            </a:r>
            <a:r>
              <a:rPr lang="en-US" dirty="0"/>
              <a:t>] </a:t>
            </a:r>
            <a:r>
              <a:rPr lang="en-US" dirty="0"/>
              <a:t>proposed </a:t>
            </a:r>
            <a:r>
              <a:rPr lang="en-US" dirty="0" err="1"/>
              <a:t>componentwise</a:t>
            </a:r>
            <a:r>
              <a:rPr lang="zh-CN" altLang="en-US" dirty="0"/>
              <a:t> </a:t>
            </a:r>
            <a:r>
              <a:rPr lang="en-US" dirty="0"/>
              <a:t>MLP(</a:t>
            </a:r>
            <a:r>
              <a:rPr lang="en-US" dirty="0" err="1"/>
              <a:t>cMLP</a:t>
            </a:r>
            <a:r>
              <a:rPr lang="en-US" dirty="0"/>
              <a:t>) to </a:t>
            </a:r>
            <a:r>
              <a:rPr lang="en-US" dirty="0"/>
              <a:t>enable</a:t>
            </a:r>
            <a:r>
              <a:rPr lang="zh-CN" altLang="en-US" dirty="0"/>
              <a:t> </a:t>
            </a:r>
            <a:r>
              <a:rPr lang="en-US" dirty="0"/>
              <a:t>the </a:t>
            </a:r>
            <a:r>
              <a:rPr lang="en-US" dirty="0"/>
              <a:t>inference of Granger causality from the learned weights of MLP. Figure </a:t>
            </a:r>
            <a:r>
              <a:rPr lang="en-US" altLang="zh-CN" dirty="0"/>
              <a:t>on</a:t>
            </a:r>
            <a:r>
              <a:rPr lang="zh-CN" altLang="en-US" dirty="0"/>
              <a:t> </a:t>
            </a:r>
            <a:r>
              <a:rPr lang="en-US" altLang="zh-CN" dirty="0"/>
              <a:t>the</a:t>
            </a:r>
            <a:r>
              <a:rPr lang="zh-CN" altLang="en-US" dirty="0"/>
              <a:t> </a:t>
            </a:r>
            <a:r>
              <a:rPr lang="en-US" altLang="zh-CN" dirty="0"/>
              <a:t>left</a:t>
            </a:r>
            <a:r>
              <a:rPr lang="en-US" dirty="0"/>
              <a:t> </a:t>
            </a:r>
            <a:r>
              <a:rPr lang="en-US" dirty="0"/>
              <a:t>shows the </a:t>
            </a:r>
            <a:r>
              <a:rPr lang="en-US" dirty="0"/>
              <a:t>schematic</a:t>
            </a:r>
            <a:r>
              <a:rPr lang="zh-CN" altLang="en-US" dirty="0"/>
              <a:t> </a:t>
            </a:r>
            <a:r>
              <a:rPr lang="en-US" dirty="0"/>
              <a:t>the </a:t>
            </a:r>
            <a:r>
              <a:rPr lang="en-US" dirty="0" err="1"/>
              <a:t>cMLP</a:t>
            </a:r>
            <a:r>
              <a:rPr lang="en-US" dirty="0"/>
              <a:t>. Particularly, we </a:t>
            </a:r>
            <a:r>
              <a:rPr lang="en-US" dirty="0"/>
              <a:t>model</a:t>
            </a:r>
            <a:r>
              <a:rPr lang="zh-CN" altLang="en-US" dirty="0"/>
              <a:t> </a:t>
            </a:r>
            <a:r>
              <a:rPr lang="en-US" dirty="0"/>
              <a:t>the </a:t>
            </a:r>
            <a:r>
              <a:rPr lang="en-US" dirty="0"/>
              <a:t>value of series </a:t>
            </a:r>
            <a:r>
              <a:rPr lang="en-US" dirty="0" err="1"/>
              <a:t>i</a:t>
            </a:r>
            <a:r>
              <a:rPr lang="en-US" dirty="0"/>
              <a:t>  at time t  </a:t>
            </a:r>
            <a:r>
              <a:rPr lang="en-US" dirty="0"/>
              <a:t>as</a:t>
            </a:r>
            <a:r>
              <a:rPr lang="en-US" altLang="zh-CN" dirty="0"/>
              <a:t>:</a:t>
            </a:r>
            <a:endParaRPr lang="zh-CN" altLang="en-US" dirty="0"/>
          </a:p>
        </p:txBody>
      </p:sp>
      <p:pic>
        <p:nvPicPr>
          <p:cNvPr id="51" name="Picture 50"/>
          <p:cNvPicPr>
            <a:picLocks noChangeAspect="1"/>
          </p:cNvPicPr>
          <p:nvPr/>
        </p:nvPicPr>
        <p:blipFill>
          <a:blip r:embed="rId11"/>
          <a:stretch>
            <a:fillRect/>
          </a:stretch>
        </p:blipFill>
        <p:spPr>
          <a:xfrm>
            <a:off x="536461" y="20818589"/>
            <a:ext cx="3420272" cy="2609930"/>
          </a:xfrm>
          <a:prstGeom prst="rect">
            <a:avLst/>
          </a:prstGeom>
        </p:spPr>
      </p:pic>
      <p:pic>
        <p:nvPicPr>
          <p:cNvPr id="52" name="Picture 51"/>
          <p:cNvPicPr>
            <a:picLocks noChangeAspect="1"/>
          </p:cNvPicPr>
          <p:nvPr/>
        </p:nvPicPr>
        <p:blipFill>
          <a:blip r:embed="rId12"/>
          <a:stretch>
            <a:fillRect/>
          </a:stretch>
        </p:blipFill>
        <p:spPr>
          <a:xfrm>
            <a:off x="5886253" y="22801773"/>
            <a:ext cx="2433344" cy="447929"/>
          </a:xfrm>
          <a:prstGeom prst="rect">
            <a:avLst/>
          </a:prstGeom>
        </p:spPr>
      </p:pic>
      <p:pic>
        <p:nvPicPr>
          <p:cNvPr id="53" name="Picture 52"/>
          <p:cNvPicPr>
            <a:picLocks noChangeAspect="1"/>
          </p:cNvPicPr>
          <p:nvPr/>
        </p:nvPicPr>
        <p:blipFill>
          <a:blip r:embed="rId13"/>
          <a:stretch>
            <a:fillRect/>
          </a:stretch>
        </p:blipFill>
        <p:spPr>
          <a:xfrm>
            <a:off x="4021483" y="23500396"/>
            <a:ext cx="6665935" cy="635627"/>
          </a:xfrm>
          <a:prstGeom prst="rect">
            <a:avLst/>
          </a:prstGeom>
        </p:spPr>
      </p:pic>
      <p:sp>
        <p:nvSpPr>
          <p:cNvPr id="54" name="TextBox 53"/>
          <p:cNvSpPr txBox="1"/>
          <p:nvPr/>
        </p:nvSpPr>
        <p:spPr>
          <a:xfrm>
            <a:off x="429834" y="24042722"/>
            <a:ext cx="5987859" cy="2677656"/>
          </a:xfrm>
          <a:prstGeom prst="rect">
            <a:avLst/>
          </a:prstGeom>
          <a:noFill/>
        </p:spPr>
        <p:txBody>
          <a:bodyPr wrap="square" rtlCol="0">
            <a:spAutoFit/>
          </a:bodyPr>
          <a:lstStyle>
            <a:defPPr>
              <a:defRPr lang="en-US"/>
            </a:defPPr>
            <a:lvl1pPr algn="just">
              <a:lnSpc>
                <a:spcPct val="120000"/>
              </a:lnSpc>
              <a:defRPr sz="2000">
                <a:latin typeface="Times New Roman" charset="0"/>
                <a:ea typeface="Times New Roman" charset="0"/>
                <a:cs typeface="Times New Roman" charset="0"/>
              </a:defRPr>
            </a:lvl1pPr>
          </a:lstStyle>
          <a:p>
            <a:r>
              <a:rPr lang="en-US" dirty="0"/>
              <a:t>For </a:t>
            </a:r>
            <a:r>
              <a:rPr lang="en-US" dirty="0" err="1"/>
              <a:t>cMLP</a:t>
            </a:r>
            <a:r>
              <a:rPr lang="en-US" dirty="0"/>
              <a:t> of a particular series </a:t>
            </a:r>
            <a:r>
              <a:rPr lang="en-US" dirty="0" err="1"/>
              <a:t>i</a:t>
            </a:r>
            <a:r>
              <a:rPr lang="en-US" dirty="0"/>
              <a:t>  at time t , </a:t>
            </a:r>
            <a:r>
              <a:rPr lang="en-US" dirty="0"/>
              <a:t>g()  </a:t>
            </a:r>
            <a:r>
              <a:rPr lang="en-US" dirty="0"/>
              <a:t>has the form of MLP</a:t>
            </a:r>
            <a:r>
              <a:rPr lang="en-US" altLang="zh-CN" dirty="0"/>
              <a:t>.</a:t>
            </a:r>
            <a:r>
              <a:rPr lang="zh-CN" altLang="en-US" dirty="0"/>
              <a:t> </a:t>
            </a:r>
            <a:r>
              <a:rPr lang="en-US" dirty="0"/>
              <a:t>The first layer is</a:t>
            </a:r>
            <a:r>
              <a:rPr lang="zh-CN" altLang="en-US" dirty="0"/>
              <a:t> </a:t>
            </a:r>
            <a:r>
              <a:rPr lang="en-US" altLang="zh-CN" dirty="0"/>
              <a:t>given</a:t>
            </a:r>
            <a:r>
              <a:rPr lang="en-US" dirty="0"/>
              <a:t> as </a:t>
            </a:r>
            <a:r>
              <a:rPr lang="en-US" altLang="zh-CN" dirty="0"/>
              <a:t>left.</a:t>
            </a:r>
            <a:r>
              <a:rPr lang="zh-CN" altLang="en-US" dirty="0"/>
              <a:t> </a:t>
            </a:r>
            <a:r>
              <a:rPr lang="en-US" dirty="0"/>
              <a:t>The subsequent layers are fully connected and the output </a:t>
            </a:r>
            <a:r>
              <a:rPr lang="en-US" dirty="0"/>
              <a:t> </a:t>
            </a:r>
            <a:r>
              <a:rPr lang="en-US" dirty="0"/>
              <a:t>is given by</a:t>
            </a:r>
            <a:r>
              <a:rPr lang="zh-CN" altLang="en-US" dirty="0"/>
              <a:t> </a:t>
            </a:r>
            <a:r>
              <a:rPr lang="en-US" altLang="zh-CN" dirty="0"/>
              <a:t>the</a:t>
            </a:r>
            <a:r>
              <a:rPr lang="zh-CN" altLang="en-US" dirty="0"/>
              <a:t> </a:t>
            </a:r>
            <a:r>
              <a:rPr lang="en-US" altLang="zh-CN" dirty="0"/>
              <a:t>linear</a:t>
            </a:r>
            <a:r>
              <a:rPr lang="zh-CN" altLang="en-US" dirty="0"/>
              <a:t> </a:t>
            </a:r>
            <a:r>
              <a:rPr lang="en-US" altLang="zh-CN" dirty="0"/>
              <a:t>output</a:t>
            </a:r>
            <a:r>
              <a:rPr lang="zh-CN" altLang="en-US" dirty="0"/>
              <a:t> </a:t>
            </a:r>
            <a:r>
              <a:rPr lang="en-US" altLang="zh-CN" dirty="0"/>
              <a:t>decoder</a:t>
            </a:r>
            <a:r>
              <a:rPr lang="zh-CN" altLang="en-US" dirty="0"/>
              <a:t> </a:t>
            </a:r>
            <a:r>
              <a:rPr lang="en-US" altLang="zh-CN" dirty="0"/>
              <a:t>of</a:t>
            </a:r>
            <a:r>
              <a:rPr lang="zh-CN" altLang="en-US" dirty="0"/>
              <a:t> </a:t>
            </a:r>
            <a:r>
              <a:rPr lang="en-US" altLang="zh-CN" dirty="0"/>
              <a:t>the</a:t>
            </a:r>
            <a:r>
              <a:rPr lang="zh-CN" altLang="en-US" dirty="0"/>
              <a:t> </a:t>
            </a:r>
            <a:r>
              <a:rPr lang="en-US" altLang="zh-CN" dirty="0"/>
              <a:t>last</a:t>
            </a:r>
            <a:r>
              <a:rPr lang="zh-CN" altLang="en-US" dirty="0"/>
              <a:t> </a:t>
            </a:r>
            <a:r>
              <a:rPr lang="en-US" altLang="zh-CN" dirty="0"/>
              <a:t>hidden</a:t>
            </a:r>
            <a:r>
              <a:rPr lang="zh-CN" altLang="en-US" dirty="0"/>
              <a:t> </a:t>
            </a:r>
            <a:r>
              <a:rPr lang="en-US" altLang="zh-CN" dirty="0"/>
              <a:t>layer</a:t>
            </a:r>
            <a:r>
              <a:rPr lang="zh-CN" altLang="en-US" dirty="0"/>
              <a:t> </a:t>
            </a:r>
            <a:r>
              <a:rPr lang="en-US" altLang="zh-CN" dirty="0"/>
              <a:t>output.</a:t>
            </a:r>
            <a:r>
              <a:rPr lang="zh-CN" altLang="en-US" dirty="0"/>
              <a:t> </a:t>
            </a:r>
            <a:r>
              <a:rPr lang="en-US" dirty="0"/>
              <a:t>To select for Granger causality, we applied grouped penalty to the weight in </a:t>
            </a:r>
            <a:r>
              <a:rPr lang="en-US" altLang="zh-CN" dirty="0"/>
              <a:t>the</a:t>
            </a:r>
            <a:r>
              <a:rPr lang="zh-CN" altLang="en-US" dirty="0"/>
              <a:t> </a:t>
            </a:r>
            <a:r>
              <a:rPr lang="en-US" altLang="zh-CN" dirty="0"/>
              <a:t>following</a:t>
            </a:r>
            <a:r>
              <a:rPr lang="zh-CN" altLang="en-US" dirty="0"/>
              <a:t> </a:t>
            </a:r>
            <a:r>
              <a:rPr lang="en-US" altLang="zh-CN" dirty="0"/>
              <a:t>equation.</a:t>
            </a:r>
            <a:r>
              <a:rPr lang="zh-CN" altLang="en-US" dirty="0"/>
              <a:t> </a:t>
            </a:r>
            <a:r>
              <a:rPr lang="en-US" dirty="0"/>
              <a:t>For </a:t>
            </a:r>
            <a:r>
              <a:rPr lang="en-US" dirty="0"/>
              <a:t>large </a:t>
            </a:r>
            <a:r>
              <a:rPr lang="en-US" altLang="zh-CN" dirty="0"/>
              <a:t>lambda</a:t>
            </a:r>
            <a:r>
              <a:rPr lang="en-US" dirty="0"/>
              <a:t>, many</a:t>
            </a:r>
            <a:r>
              <a:rPr lang="zh-CN" altLang="en-US" dirty="0"/>
              <a:t> </a:t>
            </a:r>
            <a:r>
              <a:rPr lang="en-US" dirty="0"/>
              <a:t>weight </a:t>
            </a:r>
            <a:r>
              <a:rPr lang="en-US" dirty="0"/>
              <a:t>penalized to 0.</a:t>
            </a:r>
          </a:p>
        </p:txBody>
      </p:sp>
      <p:pic>
        <p:nvPicPr>
          <p:cNvPr id="55" name="Picture 54"/>
          <p:cNvPicPr>
            <a:picLocks noChangeAspect="1"/>
          </p:cNvPicPr>
          <p:nvPr/>
        </p:nvPicPr>
        <p:blipFill>
          <a:blip r:embed="rId14"/>
          <a:stretch>
            <a:fillRect/>
          </a:stretch>
        </p:blipFill>
        <p:spPr>
          <a:xfrm>
            <a:off x="7419849" y="24021731"/>
            <a:ext cx="2693841" cy="836355"/>
          </a:xfrm>
          <a:prstGeom prst="rect">
            <a:avLst/>
          </a:prstGeom>
        </p:spPr>
      </p:pic>
      <p:pic>
        <p:nvPicPr>
          <p:cNvPr id="56" name="Picture 55"/>
          <p:cNvPicPr>
            <a:picLocks noChangeAspect="1"/>
          </p:cNvPicPr>
          <p:nvPr/>
        </p:nvPicPr>
        <p:blipFill>
          <a:blip r:embed="rId15"/>
          <a:stretch>
            <a:fillRect/>
          </a:stretch>
        </p:blipFill>
        <p:spPr>
          <a:xfrm>
            <a:off x="6964208" y="24843977"/>
            <a:ext cx="3924828" cy="1144369"/>
          </a:xfrm>
          <a:prstGeom prst="rect">
            <a:avLst/>
          </a:prstGeom>
        </p:spPr>
      </p:pic>
      <p:pic>
        <p:nvPicPr>
          <p:cNvPr id="57" name="Picture 56"/>
          <p:cNvPicPr>
            <a:picLocks noChangeAspect="1"/>
          </p:cNvPicPr>
          <p:nvPr/>
        </p:nvPicPr>
        <p:blipFill>
          <a:blip r:embed="rId16"/>
          <a:stretch>
            <a:fillRect/>
          </a:stretch>
        </p:blipFill>
        <p:spPr>
          <a:xfrm>
            <a:off x="7419849" y="26061456"/>
            <a:ext cx="2297823" cy="516037"/>
          </a:xfrm>
          <a:prstGeom prst="rect">
            <a:avLst/>
          </a:prstGeom>
        </p:spPr>
      </p:pic>
      <p:pic>
        <p:nvPicPr>
          <p:cNvPr id="58" name="Picture 57"/>
          <p:cNvPicPr>
            <a:picLocks noChangeAspect="1"/>
          </p:cNvPicPr>
          <p:nvPr/>
        </p:nvPicPr>
        <p:blipFill rotWithShape="1">
          <a:blip r:embed="rId17"/>
          <a:srcRect t="2895" b="9253"/>
          <a:stretch/>
        </p:blipFill>
        <p:spPr>
          <a:xfrm>
            <a:off x="292360" y="26631872"/>
            <a:ext cx="6125333" cy="754381"/>
          </a:xfrm>
          <a:prstGeom prst="rect">
            <a:avLst/>
          </a:prstGeom>
        </p:spPr>
      </p:pic>
      <p:pic>
        <p:nvPicPr>
          <p:cNvPr id="59" name="Picture 58"/>
          <p:cNvPicPr>
            <a:picLocks noChangeAspect="1"/>
          </p:cNvPicPr>
          <p:nvPr/>
        </p:nvPicPr>
        <p:blipFill>
          <a:blip r:embed="rId18"/>
          <a:stretch>
            <a:fillRect/>
          </a:stretch>
        </p:blipFill>
        <p:spPr>
          <a:xfrm>
            <a:off x="1219606" y="29059710"/>
            <a:ext cx="4453671" cy="3644855"/>
          </a:xfrm>
          <a:prstGeom prst="rect">
            <a:avLst/>
          </a:prstGeom>
        </p:spPr>
      </p:pic>
      <p:sp>
        <p:nvSpPr>
          <p:cNvPr id="60" name="TextBox 59"/>
          <p:cNvSpPr txBox="1"/>
          <p:nvPr/>
        </p:nvSpPr>
        <p:spPr>
          <a:xfrm>
            <a:off x="457519" y="27486652"/>
            <a:ext cx="10431517" cy="1569660"/>
          </a:xfrm>
          <a:prstGeom prst="rect">
            <a:avLst/>
          </a:prstGeom>
          <a:noFill/>
        </p:spPr>
        <p:txBody>
          <a:bodyPr wrap="square" rtlCol="0">
            <a:spAutoFit/>
          </a:bodyPr>
          <a:lstStyle>
            <a:defPPr>
              <a:defRPr lang="en-US"/>
            </a:defPPr>
            <a:lvl1pPr algn="just">
              <a:lnSpc>
                <a:spcPct val="120000"/>
              </a:lnSpc>
              <a:defRPr sz="2000">
                <a:latin typeface="Times New Roman" charset="0"/>
                <a:ea typeface="Times New Roman" charset="0"/>
                <a:cs typeface="Times New Roman" charset="0"/>
              </a:defRPr>
            </a:lvl1pPr>
          </a:lstStyle>
          <a:p>
            <a:r>
              <a:rPr lang="en-US" dirty="0"/>
              <a:t>In practice, we use a penalization similar to elastic net, particularly, we tune</a:t>
            </a:r>
            <a:r>
              <a:rPr lang="zh-CN" altLang="en-US" dirty="0"/>
              <a:t> </a:t>
            </a:r>
            <a:r>
              <a:rPr lang="en-US" altLang="zh-CN" dirty="0"/>
              <a:t>lambda1</a:t>
            </a:r>
            <a:r>
              <a:rPr lang="en-US" dirty="0"/>
              <a:t>  for l1  regularization</a:t>
            </a:r>
          </a:p>
          <a:p>
            <a:r>
              <a:rPr lang="en-US" dirty="0"/>
              <a:t>and </a:t>
            </a:r>
            <a:r>
              <a:rPr lang="en-US" altLang="zh-CN" dirty="0"/>
              <a:t>lambda</a:t>
            </a:r>
            <a:r>
              <a:rPr lang="en-US" dirty="0"/>
              <a:t>2  for l2  regularization.</a:t>
            </a:r>
            <a:r>
              <a:rPr lang="zh-CN" altLang="en-US" dirty="0"/>
              <a:t> </a:t>
            </a:r>
            <a:r>
              <a:rPr lang="en-US" altLang="zh-CN" dirty="0"/>
              <a:t>T</a:t>
            </a:r>
            <a:r>
              <a:rPr lang="en-US" dirty="0"/>
              <a:t>he best performance achieved when </a:t>
            </a:r>
            <a:r>
              <a:rPr lang="en-US" altLang="zh-CN" dirty="0"/>
              <a:t>lambda</a:t>
            </a:r>
            <a:r>
              <a:rPr lang="en-US" dirty="0"/>
              <a:t>1 = </a:t>
            </a:r>
            <a:r>
              <a:rPr lang="en-US" altLang="zh-CN" dirty="0"/>
              <a:t>lambda</a:t>
            </a:r>
            <a:r>
              <a:rPr lang="en-US" dirty="0"/>
              <a:t>2 = 0</a:t>
            </a:r>
            <a:r>
              <a:rPr lang="en-US" altLang="zh-CN" dirty="0"/>
              <a:t>.</a:t>
            </a:r>
            <a:r>
              <a:rPr lang="en-US" dirty="0"/>
              <a:t>5</a:t>
            </a:r>
            <a:r>
              <a:rPr lang="en-US" altLang="zh-CN" dirty="0"/>
              <a:t>.</a:t>
            </a:r>
            <a:r>
              <a:rPr lang="zh-CN" altLang="en-US" dirty="0"/>
              <a:t> </a:t>
            </a:r>
            <a:r>
              <a:rPr lang="en-US" altLang="zh-CN" dirty="0"/>
              <a:t>W</a:t>
            </a:r>
            <a:r>
              <a:rPr lang="en-US" dirty="0"/>
              <a:t>e </a:t>
            </a:r>
            <a:r>
              <a:rPr lang="en-US" altLang="zh-CN" dirty="0"/>
              <a:t>change</a:t>
            </a:r>
            <a:r>
              <a:rPr lang="en-US" dirty="0"/>
              <a:t> the</a:t>
            </a:r>
            <a:r>
              <a:rPr lang="zh-CN" altLang="en-US" dirty="0"/>
              <a:t> </a:t>
            </a:r>
            <a:r>
              <a:rPr lang="en-US" dirty="0"/>
              <a:t>lag </a:t>
            </a:r>
            <a:r>
              <a:rPr lang="en-US" altLang="zh-CN" dirty="0"/>
              <a:t>the</a:t>
            </a:r>
            <a:r>
              <a:rPr lang="zh-CN" altLang="en-US" dirty="0"/>
              <a:t> </a:t>
            </a:r>
            <a:r>
              <a:rPr lang="en-US" altLang="zh-CN" dirty="0"/>
              <a:t>same</a:t>
            </a:r>
            <a:r>
              <a:rPr lang="zh-CN" altLang="en-US" dirty="0"/>
              <a:t> </a:t>
            </a:r>
            <a:r>
              <a:rPr lang="en-US" altLang="zh-CN" dirty="0"/>
              <a:t>as</a:t>
            </a:r>
            <a:r>
              <a:rPr lang="zh-CN" altLang="en-US" dirty="0"/>
              <a:t> </a:t>
            </a:r>
            <a:r>
              <a:rPr lang="en-US" altLang="zh-CN" dirty="0"/>
              <a:t>the</a:t>
            </a:r>
            <a:r>
              <a:rPr lang="zh-CN" altLang="en-US" dirty="0"/>
              <a:t> </a:t>
            </a:r>
            <a:r>
              <a:rPr lang="en-US" dirty="0"/>
              <a:t>number of neurons.</a:t>
            </a:r>
            <a:r>
              <a:rPr lang="zh-CN" altLang="en-US" dirty="0"/>
              <a:t>  </a:t>
            </a:r>
            <a:r>
              <a:rPr lang="en-US" altLang="zh-CN" dirty="0"/>
              <a:t>Best</a:t>
            </a:r>
            <a:r>
              <a:rPr lang="zh-CN" altLang="en-US" dirty="0"/>
              <a:t> </a:t>
            </a:r>
            <a:r>
              <a:rPr lang="en-US" altLang="zh-CN" dirty="0"/>
              <a:t>achieved</a:t>
            </a:r>
            <a:r>
              <a:rPr lang="zh-CN" altLang="en-US" dirty="0"/>
              <a:t> </a:t>
            </a:r>
            <a:r>
              <a:rPr lang="en-US" altLang="zh-CN" dirty="0"/>
              <a:t>when</a:t>
            </a:r>
            <a:r>
              <a:rPr lang="zh-CN" altLang="en-US" dirty="0"/>
              <a:t> </a:t>
            </a:r>
            <a:r>
              <a:rPr lang="en-US" altLang="zh-CN" dirty="0"/>
              <a:t>lag</a:t>
            </a:r>
            <a:r>
              <a:rPr lang="en-US" dirty="0"/>
              <a:t> </a:t>
            </a:r>
            <a:r>
              <a:rPr lang="en-US" dirty="0"/>
              <a:t>= 1 </a:t>
            </a:r>
            <a:r>
              <a:rPr lang="en-US" dirty="0"/>
              <a:t>.</a:t>
            </a:r>
            <a:r>
              <a:rPr lang="zh-CN" altLang="en-US" dirty="0"/>
              <a:t> </a:t>
            </a:r>
          </a:p>
        </p:txBody>
      </p:sp>
      <p:pic>
        <p:nvPicPr>
          <p:cNvPr id="61" name="Picture 60"/>
          <p:cNvPicPr>
            <a:picLocks noChangeAspect="1"/>
          </p:cNvPicPr>
          <p:nvPr/>
        </p:nvPicPr>
        <p:blipFill>
          <a:blip r:embed="rId19"/>
          <a:stretch>
            <a:fillRect/>
          </a:stretch>
        </p:blipFill>
        <p:spPr>
          <a:xfrm>
            <a:off x="5792872" y="29027786"/>
            <a:ext cx="4457919" cy="3687414"/>
          </a:xfrm>
          <a:prstGeom prst="rect">
            <a:avLst/>
          </a:prstGeom>
        </p:spPr>
      </p:pic>
      <p:pic>
        <p:nvPicPr>
          <p:cNvPr id="62" name="Picture 61"/>
          <p:cNvPicPr>
            <a:picLocks noChangeAspect="1"/>
          </p:cNvPicPr>
          <p:nvPr/>
        </p:nvPicPr>
        <p:blipFill rotWithShape="1">
          <a:blip r:embed="rId20">
            <a:extLst>
              <a:ext uri="{28A0092B-C50C-407E-A947-70E740481C1C}">
                <a14:useLocalDpi xmlns:a14="http://schemas.microsoft.com/office/drawing/2010/main" val="0"/>
              </a:ext>
            </a:extLst>
          </a:blip>
          <a:srcRect l="11491" t="15311" r="8206" b="28371"/>
          <a:stretch/>
        </p:blipFill>
        <p:spPr>
          <a:xfrm>
            <a:off x="584036" y="8801964"/>
            <a:ext cx="10305000" cy="5184907"/>
          </a:xfrm>
          <a:prstGeom prst="rect">
            <a:avLst/>
          </a:prstGeom>
        </p:spPr>
      </p:pic>
      <p:sp>
        <p:nvSpPr>
          <p:cNvPr id="28" name="TextBox 27"/>
          <p:cNvSpPr txBox="1"/>
          <p:nvPr/>
        </p:nvSpPr>
        <p:spPr>
          <a:xfrm>
            <a:off x="4021483" y="9165361"/>
            <a:ext cx="6795221" cy="2308324"/>
          </a:xfrm>
          <a:prstGeom prst="rect">
            <a:avLst/>
          </a:prstGeom>
          <a:noFill/>
        </p:spPr>
        <p:txBody>
          <a:bodyPr wrap="square" rtlCol="0">
            <a:spAutoFit/>
          </a:bodyPr>
          <a:lstStyle/>
          <a:p>
            <a:pPr algn="just">
              <a:lnSpc>
                <a:spcPct val="120000"/>
              </a:lnSpc>
            </a:pPr>
            <a:r>
              <a:rPr lang="en-US" sz="2000" dirty="0" smtClean="0">
                <a:latin typeface="Times New Roman" charset="0"/>
                <a:ea typeface="Times New Roman" charset="0"/>
                <a:cs typeface="Times New Roman" charset="0"/>
              </a:rPr>
              <a:t>Raw data comes with GIS information which is of no use in model training, so we drop them and meanwhile, we transfer precipitation data into matric with columns of places and rows of times.</a:t>
            </a:r>
          </a:p>
          <a:p>
            <a:pPr algn="just">
              <a:lnSpc>
                <a:spcPct val="120000"/>
              </a:lnSpc>
            </a:pPr>
            <a:r>
              <a:rPr lang="en-US" sz="2000" dirty="0" smtClean="0">
                <a:latin typeface="Times New Roman" charset="0"/>
                <a:ea typeface="Times New Roman" charset="0"/>
                <a:cs typeface="Times New Roman" charset="0"/>
              </a:rPr>
              <a:t>Same data was assembled multiple times with a difference of one row to represent time lag.</a:t>
            </a:r>
          </a:p>
        </p:txBody>
      </p:sp>
      <p:sp>
        <p:nvSpPr>
          <p:cNvPr id="63" name="TextBox 62"/>
          <p:cNvSpPr txBox="1"/>
          <p:nvPr/>
        </p:nvSpPr>
        <p:spPr>
          <a:xfrm>
            <a:off x="536460" y="19186034"/>
            <a:ext cx="10103382" cy="830997"/>
          </a:xfrm>
          <a:prstGeom prst="rect">
            <a:avLst/>
          </a:prstGeom>
          <a:noFill/>
        </p:spPr>
        <p:txBody>
          <a:bodyPr wrap="square" rtlCol="0">
            <a:spAutoFit/>
          </a:bodyPr>
          <a:lstStyle>
            <a:defPPr>
              <a:defRPr lang="en-US"/>
            </a:defPPr>
            <a:lvl1pPr algn="just">
              <a:lnSpc>
                <a:spcPct val="120000"/>
              </a:lnSpc>
              <a:defRPr sz="2000">
                <a:latin typeface="Times New Roman" charset="0"/>
                <a:ea typeface="Times New Roman" charset="0"/>
                <a:cs typeface="Times New Roman" charset="0"/>
              </a:defRPr>
            </a:lvl1pPr>
          </a:lstStyle>
          <a:p>
            <a:r>
              <a:rPr lang="en-US" dirty="0" smtClean="0"/>
              <a:t>The </a:t>
            </a:r>
            <a:r>
              <a:rPr lang="en-US" dirty="0"/>
              <a:t>linear model of precipitation of  Alaska has a R-square of 0.35 for test set. </a:t>
            </a:r>
            <a:r>
              <a:rPr lang="en-US" dirty="0"/>
              <a:t>Meanwhile, 14 of 19 places selected by LASSO have P-value less than 0.05.</a:t>
            </a:r>
            <a:endParaRPr lang="en-US" dirty="0"/>
          </a:p>
        </p:txBody>
      </p:sp>
    </p:spTree>
    <p:extLst>
      <p:ext uri="{BB962C8B-B14F-4D97-AF65-F5344CB8AC3E}">
        <p14:creationId xmlns:p14="http://schemas.microsoft.com/office/powerpoint/2010/main" val="15444637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570</TotalTime>
  <Words>862</Words>
  <Application>Microsoft Macintosh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Times New Roman</vt:lpstr>
      <vt:lpstr>Arial</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53</cp:revision>
  <cp:lastPrinted>2018-12-09T22:19:15Z</cp:lastPrinted>
  <dcterms:created xsi:type="dcterms:W3CDTF">2018-12-08T21:12:07Z</dcterms:created>
  <dcterms:modified xsi:type="dcterms:W3CDTF">2018-12-09T22:19:28Z</dcterms:modified>
</cp:coreProperties>
</file>