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7772400" cy="10058400"/>
  <p:notesSz cx="6858000" cy="9144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46">
          <p15:clr>
            <a:srgbClr val="A4A3A4"/>
          </p15:clr>
        </p15:guide>
        <p15:guide id="2" orient="horz" pos="279">
          <p15:clr>
            <a:srgbClr val="A4A3A4"/>
          </p15:clr>
        </p15:guide>
        <p15:guide id="3" pos="306">
          <p15:clr>
            <a:srgbClr val="A4A3A4"/>
          </p15:clr>
        </p15:guide>
        <p15:guide id="4" pos="46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nda McGarry"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1FF"/>
    <a:srgbClr val="3246FF"/>
    <a:srgbClr val="FFFF00"/>
    <a:srgbClr val="DC3C21"/>
    <a:srgbClr val="E2E2E2"/>
    <a:srgbClr val="FDDD0C"/>
    <a:srgbClr val="5BC4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4" autoAdjust="0"/>
    <p:restoredTop sz="95501" autoAdjust="0"/>
  </p:normalViewPr>
  <p:slideViewPr>
    <p:cSldViewPr snapToGrid="0" snapToObjects="1">
      <p:cViewPr varScale="1">
        <p:scale>
          <a:sx n="84" d="100"/>
          <a:sy n="84" d="100"/>
        </p:scale>
        <p:origin x="2796" y="84"/>
      </p:cViewPr>
      <p:guideLst>
        <p:guide orient="horz" pos="6046"/>
        <p:guide orient="horz" pos="279"/>
        <p:guide pos="306"/>
        <p:guide pos="461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0D639F-E029-3149-BA0A-16D80C2D0A02}" type="datetimeFigureOut">
              <a:rPr lang="en-US" smtClean="0"/>
              <a:t>3/8/2016</a:t>
            </a:fld>
            <a:endParaRPr lang="en-US"/>
          </a:p>
        </p:txBody>
      </p:sp>
      <p:sp>
        <p:nvSpPr>
          <p:cNvPr id="4" name="Slide Image Placeholder 3"/>
          <p:cNvSpPr>
            <a:spLocks noGrp="1" noRot="1" noChangeAspect="1"/>
          </p:cNvSpPr>
          <p:nvPr>
            <p:ph type="sldImg" idx="2"/>
          </p:nvPr>
        </p:nvSpPr>
        <p:spPr>
          <a:xfrm>
            <a:off x="2105025" y="685800"/>
            <a:ext cx="2647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85AB9-CEAC-0C49-9DFC-36965AAF067C}" type="slidenum">
              <a:rPr lang="en-US" smtClean="0"/>
              <a:t>‹#›</a:t>
            </a:fld>
            <a:endParaRPr lang="en-US"/>
          </a:p>
        </p:txBody>
      </p:sp>
    </p:spTree>
    <p:extLst>
      <p:ext uri="{BB962C8B-B14F-4D97-AF65-F5344CB8AC3E}">
        <p14:creationId xmlns:p14="http://schemas.microsoft.com/office/powerpoint/2010/main" val="3560976478"/>
      </p:ext>
    </p:extLst>
  </p:cSld>
  <p:clrMap bg1="lt1" tx1="dk1" bg2="lt2" tx2="dk2" accent1="accent1" accent2="accent2" accent3="accent3" accent4="accent4" accent5="accent5" accent6="accent6" hlink="hlink" folHlink="folHlink"/>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5025" y="685800"/>
            <a:ext cx="264795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 this screen to orient the viewer to the layout,</a:t>
            </a:r>
            <a:r>
              <a:rPr lang="en-US" baseline="0" dirty="0" smtClean="0"/>
              <a:t> controls, and features of each screen. If you have multiple screens, the screenshots may need to be smaller and you might not be able to point out every control- so focus on the less obvious ones (i.e., do not point out the refresh button). If you have only one screen, do not feel the need to fill the entire page. The content on the second page can move up to the first page.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rgbClr val="FF0000"/>
                </a:solidFill>
                <a:effectLst/>
                <a:latin typeface="+mn-lt"/>
                <a:ea typeface="+mn-ea"/>
                <a:cs typeface="+mn-cs"/>
              </a:rPr>
              <a:t>To modify the callouts: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rgbClr val="FF0000"/>
                </a:solidFill>
                <a:effectLst/>
                <a:latin typeface="+mn-lt"/>
                <a:ea typeface="+mn-ea"/>
                <a:cs typeface="+mn-cs"/>
              </a:rPr>
              <a:t>Drag up and down to change the height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rgbClr val="FF0000"/>
                </a:solidFill>
                <a:effectLst/>
                <a:latin typeface="+mn-lt"/>
                <a:ea typeface="+mn-ea"/>
                <a:cs typeface="+mn-cs"/>
              </a:rPr>
              <a:t>Drag the tip of the pointer to adjust where it points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err="1" smtClean="0">
                <a:solidFill>
                  <a:srgbClr val="FF0000"/>
                </a:solidFill>
                <a:effectLst/>
                <a:latin typeface="+mn-lt"/>
                <a:ea typeface="+mn-ea"/>
                <a:cs typeface="+mn-cs"/>
              </a:rPr>
              <a:t>CTRL+SHIFT+drag</a:t>
            </a:r>
            <a:r>
              <a:rPr lang="en-US" sz="1200" b="0" i="0" u="none" strike="noStrike" kern="1200" baseline="0" dirty="0" smtClean="0">
                <a:solidFill>
                  <a:srgbClr val="FF0000"/>
                </a:solidFill>
                <a:effectLst/>
                <a:latin typeface="+mn-lt"/>
                <a:ea typeface="+mn-ea"/>
                <a:cs typeface="+mn-cs"/>
              </a:rPr>
              <a:t> up/down to make a copy (CMD+SHIFT on mac)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rgbClr val="FF0000"/>
                </a:solidFill>
                <a:effectLst/>
                <a:latin typeface="+mn-lt"/>
                <a:ea typeface="+mn-ea"/>
                <a:cs typeface="+mn-cs"/>
              </a:rPr>
              <a:t>Choose a new color theme by clicking a callout &gt; Format &gt; Fill &gt; More Colors &gt; Magnifying Glass/Dropper &gt; Click on a color in the </a:t>
            </a:r>
            <a:r>
              <a:rPr lang="en-US" sz="1200" b="0" i="0" u="none" strike="noStrike" kern="1200" baseline="0" dirty="0" err="1" smtClean="0">
                <a:solidFill>
                  <a:srgbClr val="FF0000"/>
                </a:solidFill>
                <a:effectLst/>
                <a:latin typeface="+mn-lt"/>
                <a:ea typeface="+mn-ea"/>
                <a:cs typeface="+mn-cs"/>
              </a:rPr>
              <a:t>sim</a:t>
            </a:r>
            <a:r>
              <a:rPr lang="en-US" sz="1200" b="0" i="0" u="none" strike="noStrike" kern="1200" baseline="0" dirty="0" smtClean="0">
                <a:solidFill>
                  <a:srgbClr val="FF0000"/>
                </a:solidFill>
                <a:effectLst/>
                <a:latin typeface="+mn-lt"/>
                <a:ea typeface="+mn-ea"/>
                <a:cs typeface="+mn-cs"/>
              </a:rPr>
              <a:t> that you like! </a:t>
            </a:r>
            <a:endParaRPr lang="en-US" sz="1200" b="0" i="0" u="none" strike="noStrike" kern="1200" dirty="0" smtClean="0">
              <a:solidFill>
                <a:srgbClr val="FF0000"/>
              </a:solidFill>
              <a:effectLst/>
              <a:latin typeface="+mn-lt"/>
              <a:ea typeface="+mn-ea"/>
              <a:cs typeface="+mn-cs"/>
            </a:endParaRPr>
          </a:p>
          <a:p>
            <a:pPr rtl="0"/>
            <a:endParaRPr lang="en-US" sz="1200" b="1" i="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Content Screen(s) </a:t>
            </a:r>
            <a:endParaRPr lang="en-US" dirty="0" smtClean="0">
              <a:effectLst/>
            </a:endParaRPr>
          </a:p>
          <a:p>
            <a:pPr rtl="0" fontAlgn="base"/>
            <a:r>
              <a:rPr lang="en-US" sz="1200" b="0" i="0" u="none" strike="noStrike" kern="1200" dirty="0" smtClean="0">
                <a:solidFill>
                  <a:schemeClr val="tx1"/>
                </a:solidFill>
                <a:effectLst/>
                <a:latin typeface="+mn-lt"/>
                <a:ea typeface="+mn-ea"/>
                <a:cs typeface="+mn-cs"/>
              </a:rPr>
              <a:t>One screenshot in a useful configuration</a:t>
            </a:r>
          </a:p>
          <a:p>
            <a:pPr rtl="0" fontAlgn="base"/>
            <a:r>
              <a:rPr lang="en-US" sz="1200" b="0" i="0" u="none" strike="noStrike" kern="1200" dirty="0" smtClean="0">
                <a:solidFill>
                  <a:schemeClr val="tx1"/>
                </a:solidFill>
                <a:effectLst/>
                <a:latin typeface="+mn-lt"/>
                <a:ea typeface="+mn-ea"/>
                <a:cs typeface="+mn-cs"/>
              </a:rPr>
              <a:t>One-sentence description of the goal of the screen or distinguishing between two similar screens. </a:t>
            </a:r>
          </a:p>
          <a:p>
            <a:pPr rtl="0" fontAlgn="base"/>
            <a:r>
              <a:rPr lang="en-US" sz="1200" b="0" i="0" u="none" strike="noStrike" kern="1200" dirty="0" smtClean="0">
                <a:solidFill>
                  <a:schemeClr val="tx1"/>
                </a:solidFill>
                <a:effectLst/>
                <a:latin typeface="+mn-lt"/>
                <a:ea typeface="+mn-ea"/>
                <a:cs typeface="+mn-cs"/>
              </a:rPr>
              <a:t>Callouts highlighting features and tools (If applicable, include a screenshot within the callout to help describe what a control will do).</a:t>
            </a:r>
            <a:r>
              <a:rPr lang="en-US" sz="1200" b="0" i="0" u="none" strike="noStrike" kern="1200" baseline="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a:p>
            <a:pPr rtl="0"/>
            <a:endParaRPr lang="en-US" sz="1200" b="1" i="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Game Screen(s)</a:t>
            </a:r>
            <a:endParaRPr lang="en-US" dirty="0" smtClean="0">
              <a:effectLst/>
            </a:endParaRPr>
          </a:p>
          <a:p>
            <a:pPr rtl="0" fontAlgn="base"/>
            <a:r>
              <a:rPr lang="en-US" sz="1200" b="0" i="0" u="none" strike="noStrike" kern="1200" dirty="0" smtClean="0">
                <a:solidFill>
                  <a:schemeClr val="tx1"/>
                </a:solidFill>
                <a:effectLst/>
                <a:latin typeface="+mn-lt"/>
                <a:ea typeface="+mn-ea"/>
                <a:cs typeface="+mn-cs"/>
              </a:rPr>
              <a:t>One screenshot with the level selection buttons </a:t>
            </a:r>
          </a:p>
          <a:p>
            <a:pPr rtl="0" fontAlgn="base"/>
            <a:r>
              <a:rPr lang="en-US" sz="1200" b="0" i="0" u="none" strike="noStrike" kern="1200" dirty="0" smtClean="0">
                <a:solidFill>
                  <a:schemeClr val="tx1"/>
                </a:solidFill>
                <a:effectLst/>
                <a:latin typeface="+mn-lt"/>
                <a:ea typeface="+mn-ea"/>
                <a:cs typeface="+mn-cs"/>
              </a:rPr>
              <a:t>One-sentence description of the design of the game, the levels, or how the levels are </a:t>
            </a:r>
            <a:r>
              <a:rPr lang="en-US" sz="1200" b="0" i="0" u="none" strike="noStrike" kern="1200" dirty="0" err="1" smtClean="0">
                <a:solidFill>
                  <a:schemeClr val="tx1"/>
                </a:solidFill>
                <a:effectLst/>
                <a:latin typeface="+mn-lt"/>
                <a:ea typeface="+mn-ea"/>
                <a:cs typeface="+mn-cs"/>
              </a:rPr>
              <a:t>scaffolded</a:t>
            </a:r>
            <a:r>
              <a:rPr lang="en-US" sz="1200" b="0" i="0" u="none" strike="noStrike" kern="1200" dirty="0" smtClean="0">
                <a:solidFill>
                  <a:schemeClr val="tx1"/>
                </a:solidFill>
                <a:effectLst/>
                <a:latin typeface="+mn-lt"/>
                <a:ea typeface="+mn-ea"/>
                <a:cs typeface="+mn-cs"/>
              </a:rPr>
              <a:t>. </a:t>
            </a:r>
          </a:p>
          <a:p>
            <a:pPr rtl="0" fontAlgn="base"/>
            <a:r>
              <a:rPr lang="en-US" sz="1200" b="0" i="0" u="none" strike="noStrike" kern="1200" dirty="0" smtClean="0">
                <a:solidFill>
                  <a:schemeClr val="tx1"/>
                </a:solidFill>
                <a:effectLst/>
                <a:latin typeface="+mn-lt"/>
                <a:ea typeface="+mn-ea"/>
                <a:cs typeface="+mn-cs"/>
              </a:rPr>
              <a:t>Callouts with details of each level/game, types of challenges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785AB9-CEAC-0C49-9DFC-36965AAF067C}" type="slidenum">
              <a:rPr lang="en-US" smtClean="0"/>
              <a:t>1</a:t>
            </a:fld>
            <a:endParaRPr lang="en-US"/>
          </a:p>
        </p:txBody>
      </p:sp>
    </p:spTree>
    <p:extLst>
      <p:ext uri="{BB962C8B-B14F-4D97-AF65-F5344CB8AC3E}">
        <p14:creationId xmlns:p14="http://schemas.microsoft.com/office/powerpoint/2010/main" val="80672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6"/>
            <a:ext cx="6606540" cy="2156036"/>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1B230C-9805-034A-9D7A-5F974BBF2C06}"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93943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B230C-9805-034A-9D7A-5F974BBF2C06}"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238079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26242" y="537846"/>
            <a:ext cx="1311593" cy="114414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1466" y="537846"/>
            <a:ext cx="3805238" cy="114414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B230C-9805-034A-9D7A-5F974BBF2C06}"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257662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388620" y="1174354"/>
            <a:ext cx="6995160" cy="3305651"/>
          </a:xfrm>
        </p:spPr>
        <p:txBody>
          <a:bodyPr/>
          <a:lstStyle>
            <a:lvl1pPr marL="0" indent="0">
              <a:buNone/>
              <a:defRPr/>
            </a:lvl1pPr>
          </a:lstStyle>
          <a:p>
            <a:r>
              <a:rPr lang="en-US" dirty="0" smtClean="0"/>
              <a:t>Click to insert screenshot</a:t>
            </a:r>
            <a:endParaRPr lang="en-US" dirty="0"/>
          </a:p>
        </p:txBody>
      </p:sp>
      <p:sp>
        <p:nvSpPr>
          <p:cNvPr id="8" name="Picture Placeholder 6"/>
          <p:cNvSpPr>
            <a:spLocks noGrp="1"/>
          </p:cNvSpPr>
          <p:nvPr>
            <p:ph type="pic" sz="quarter" idx="14" hasCustomPrompt="1"/>
          </p:nvPr>
        </p:nvSpPr>
        <p:spPr>
          <a:xfrm>
            <a:off x="388620" y="5466846"/>
            <a:ext cx="6995160" cy="3305651"/>
          </a:xfrm>
        </p:spPr>
        <p:txBody>
          <a:bodyPr/>
          <a:lstStyle>
            <a:lvl1pPr marL="0" indent="0">
              <a:buNone/>
              <a:defRPr/>
            </a:lvl1pPr>
          </a:lstStyle>
          <a:p>
            <a:r>
              <a:rPr lang="en-US" dirty="0" smtClean="0"/>
              <a:t>Click to insert screenshot</a:t>
            </a:r>
            <a:endParaRPr lang="en-US" dirty="0"/>
          </a:p>
        </p:txBody>
      </p:sp>
    </p:spTree>
    <p:extLst>
      <p:ext uri="{BB962C8B-B14F-4D97-AF65-F5344CB8AC3E}">
        <p14:creationId xmlns:p14="http://schemas.microsoft.com/office/powerpoint/2010/main" val="401929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B230C-9805-034A-9D7A-5F974BBF2C06}"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13513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B230C-9805-034A-9D7A-5F974BBF2C06}"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131333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1466" y="3129281"/>
            <a:ext cx="2558415" cy="88499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9421" y="3129281"/>
            <a:ext cx="2558415" cy="8849996"/>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1B230C-9805-034A-9D7A-5F974BBF2C06}"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396040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67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8" cy="938318"/>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8" cy="5795222"/>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1B230C-9805-034A-9D7A-5F974BBF2C06}" type="datetimeFigureOut">
              <a:rPr lang="en-US" smtClean="0"/>
              <a:t>3/8/2016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50587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1B230C-9805-034A-9D7A-5F974BBF2C06}" type="datetimeFigureOut">
              <a:rPr lang="en-US" smtClean="0"/>
              <a:t>3/8/2016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214229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B230C-9805-034A-9D7A-5F974BBF2C06}" type="datetimeFigureOut">
              <a:rPr lang="en-US" smtClean="0"/>
              <a:t>3/8/2016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184541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1" y="400474"/>
            <a:ext cx="2557066" cy="170434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038793" y="400474"/>
            <a:ext cx="4344988" cy="8584566"/>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1" y="2104814"/>
            <a:ext cx="2557066" cy="6880226"/>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230C-9805-034A-9D7A-5F974BBF2C06}"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251026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1"/>
            <a:ext cx="4663440" cy="831216"/>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6"/>
            <a:ext cx="4663440" cy="60350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523445" y="7872097"/>
            <a:ext cx="4663440" cy="1180464"/>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B230C-9805-034A-9D7A-5F974BBF2C06}"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C0CCF-0036-FE4A-AFD6-83F6C79DBAEA}" type="slidenum">
              <a:rPr lang="en-US" smtClean="0"/>
              <a:t>‹#›</a:t>
            </a:fld>
            <a:endParaRPr lang="en-US"/>
          </a:p>
        </p:txBody>
      </p:sp>
    </p:spTree>
    <p:extLst>
      <p:ext uri="{BB962C8B-B14F-4D97-AF65-F5344CB8AC3E}">
        <p14:creationId xmlns:p14="http://schemas.microsoft.com/office/powerpoint/2010/main" val="218620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2"/>
            <a:ext cx="6995160" cy="6638079"/>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8"/>
            <a:ext cx="1813560" cy="535516"/>
          </a:xfrm>
          <a:prstGeom prst="rect">
            <a:avLst/>
          </a:prstGeom>
        </p:spPr>
        <p:txBody>
          <a:bodyPr vert="horz" lIns="101882" tIns="50941" rIns="101882" bIns="50941" rtlCol="0" anchor="ctr"/>
          <a:lstStyle>
            <a:lvl1pPr algn="l">
              <a:defRPr sz="1300">
                <a:solidFill>
                  <a:schemeClr val="tx1">
                    <a:tint val="75000"/>
                  </a:schemeClr>
                </a:solidFill>
              </a:defRPr>
            </a:lvl1pPr>
          </a:lstStyle>
          <a:p>
            <a:fld id="{9A1B230C-9805-034A-9D7A-5F974BBF2C06}" type="datetimeFigureOut">
              <a:rPr lang="en-US" smtClean="0"/>
              <a:t>3/8/2016</a:t>
            </a:fld>
            <a:endParaRPr lang="en-US"/>
          </a:p>
        </p:txBody>
      </p:sp>
      <p:sp>
        <p:nvSpPr>
          <p:cNvPr id="5" name="Footer Placeholder 4"/>
          <p:cNvSpPr>
            <a:spLocks noGrp="1"/>
          </p:cNvSpPr>
          <p:nvPr>
            <p:ph type="ftr" sz="quarter" idx="3"/>
          </p:nvPr>
        </p:nvSpPr>
        <p:spPr>
          <a:xfrm>
            <a:off x="2655570" y="9322648"/>
            <a:ext cx="2461260" cy="535516"/>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8"/>
            <a:ext cx="1813560" cy="535516"/>
          </a:xfrm>
          <a:prstGeom prst="rect">
            <a:avLst/>
          </a:prstGeom>
        </p:spPr>
        <p:txBody>
          <a:bodyPr vert="horz" lIns="101882" tIns="50941" rIns="101882" bIns="50941" rtlCol="0" anchor="ctr"/>
          <a:lstStyle>
            <a:lvl1pPr algn="r">
              <a:defRPr sz="1300">
                <a:solidFill>
                  <a:schemeClr val="tx1">
                    <a:tint val="75000"/>
                  </a:schemeClr>
                </a:solidFill>
              </a:defRPr>
            </a:lvl1pPr>
          </a:lstStyle>
          <a:p>
            <a:fld id="{68BC0CCF-0036-FE4A-AFD6-83F6C79DBAEA}" type="slidenum">
              <a:rPr lang="en-US" smtClean="0"/>
              <a:t>‹#›</a:t>
            </a:fld>
            <a:endParaRPr lang="en-US"/>
          </a:p>
        </p:txBody>
      </p:sp>
    </p:spTree>
    <p:extLst>
      <p:ext uri="{BB962C8B-B14F-4D97-AF65-F5344CB8AC3E}">
        <p14:creationId xmlns:p14="http://schemas.microsoft.com/office/powerpoint/2010/main" val="31408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emf"/><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phet.colorado.edu/en/for-teachers/tipsForUsingPhet" TargetMode="External"/><Relationship Id="rId5" Type="http://schemas.openxmlformats.org/officeDocument/2006/relationships/hyperlink" Target="http://phet.colorado.edu/en/simulation/arithmetic#for-teachers-header"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93365" y="442914"/>
            <a:ext cx="6785670" cy="747248"/>
            <a:chOff x="527172" y="442914"/>
            <a:chExt cx="6785670" cy="747248"/>
          </a:xfrm>
        </p:grpSpPr>
        <p:sp>
          <p:nvSpPr>
            <p:cNvPr id="4" name="Rounded Rectangle 3"/>
            <p:cNvSpPr/>
            <p:nvPr/>
          </p:nvSpPr>
          <p:spPr>
            <a:xfrm>
              <a:off x="527172" y="442914"/>
              <a:ext cx="6785670" cy="747248"/>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101882" tIns="50941" rIns="101882" bIns="50941" rtlCol="0" anchor="ctr"/>
            <a:lstStyle/>
            <a:p>
              <a:pPr algn="ctr"/>
              <a:endParaRPr lang="en-US"/>
            </a:p>
          </p:txBody>
        </p:sp>
        <p:pic>
          <p:nvPicPr>
            <p:cNvPr id="6" name="Picture 5"/>
            <p:cNvPicPr>
              <a:picLocks noChangeAspect="1"/>
            </p:cNvPicPr>
            <p:nvPr/>
          </p:nvPicPr>
          <p:blipFill>
            <a:blip r:embed="rId3"/>
            <a:stretch>
              <a:fillRect/>
            </a:stretch>
          </p:blipFill>
          <p:spPr>
            <a:xfrm>
              <a:off x="655081" y="607635"/>
              <a:ext cx="1214021" cy="467079"/>
            </a:xfrm>
            <a:prstGeom prst="rect">
              <a:avLst/>
            </a:prstGeom>
          </p:spPr>
        </p:pic>
        <p:sp>
          <p:nvSpPr>
            <p:cNvPr id="7" name="TextBox 6"/>
            <p:cNvSpPr txBox="1"/>
            <p:nvPr/>
          </p:nvSpPr>
          <p:spPr>
            <a:xfrm>
              <a:off x="1769808" y="856230"/>
              <a:ext cx="1257324" cy="264460"/>
            </a:xfrm>
            <a:prstGeom prst="rect">
              <a:avLst/>
            </a:prstGeom>
            <a:noFill/>
          </p:spPr>
          <p:txBody>
            <a:bodyPr wrap="none" lIns="101882" tIns="50941" rIns="101882" bIns="50941" rtlCol="0">
              <a:spAutoFit/>
            </a:bodyPr>
            <a:lstStyle/>
            <a:p>
              <a:r>
                <a:rPr lang="en-US" sz="1050" dirty="0">
                  <a:solidFill>
                    <a:schemeClr val="bg1"/>
                  </a:solidFill>
                  <a:latin typeface="Avenir Next Regular"/>
                  <a:cs typeface="Avenir Next Regular"/>
                </a:rPr>
                <a:t>Tips for Teachers</a:t>
              </a:r>
            </a:p>
          </p:txBody>
        </p:sp>
        <p:sp>
          <p:nvSpPr>
            <p:cNvPr id="9" name="TextBox 8"/>
            <p:cNvSpPr txBox="1"/>
            <p:nvPr/>
          </p:nvSpPr>
          <p:spPr>
            <a:xfrm>
              <a:off x="5930710" y="723913"/>
              <a:ext cx="1345489" cy="410654"/>
            </a:xfrm>
            <a:prstGeom prst="rect">
              <a:avLst/>
            </a:prstGeom>
            <a:noFill/>
          </p:spPr>
          <p:txBody>
            <a:bodyPr wrap="none" lIns="101882" tIns="50941" rIns="101882" bIns="50941" rtlCol="0">
              <a:spAutoFit/>
            </a:bodyPr>
            <a:lstStyle>
              <a:defPPr>
                <a:defRPr lang="en-US"/>
              </a:defPPr>
              <a:lvl1pPr>
                <a:defRPr sz="1000">
                  <a:solidFill>
                    <a:schemeClr val="bg1"/>
                  </a:solidFill>
                  <a:latin typeface="Avenir Next Regular"/>
                  <a:cs typeface="Avenir Next Regular"/>
                </a:defRPr>
              </a:lvl1pPr>
            </a:lstStyle>
            <a:p>
              <a:pPr algn="r"/>
              <a:r>
                <a:rPr lang="en-US" sz="2000" dirty="0" smtClean="0"/>
                <a:t>Arithmetic</a:t>
              </a:r>
              <a:endParaRPr lang="en-US" sz="2000" dirty="0"/>
            </a:p>
          </p:txBody>
        </p:sp>
      </p:grpSp>
      <p:sp>
        <p:nvSpPr>
          <p:cNvPr id="12" name="TextBox 11"/>
          <p:cNvSpPr txBox="1"/>
          <p:nvPr/>
        </p:nvSpPr>
        <p:spPr>
          <a:xfrm>
            <a:off x="493367" y="1399165"/>
            <a:ext cx="6785668" cy="656875"/>
          </a:xfrm>
          <a:prstGeom prst="rect">
            <a:avLst/>
          </a:prstGeom>
          <a:noFill/>
        </p:spPr>
        <p:txBody>
          <a:bodyPr wrap="square" lIns="0" tIns="50941" rIns="0" bIns="50941" rtlCol="0">
            <a:spAutoFit/>
          </a:bodyPr>
          <a:lstStyle/>
          <a:p>
            <a:r>
              <a:rPr lang="en-US" sz="1200" dirty="0">
                <a:latin typeface="Avenir Next Regular"/>
                <a:cs typeface="Avenir Next Regular"/>
              </a:rPr>
              <a:t>In </a:t>
            </a:r>
            <a:r>
              <a:rPr lang="en-US" sz="1200" dirty="0" smtClean="0">
                <a:latin typeface="Avenir Next Regular"/>
                <a:cs typeface="Avenir Next Regular"/>
              </a:rPr>
              <a:t>the </a:t>
            </a:r>
            <a:r>
              <a:rPr lang="en-US" sz="1200" b="1" i="1" dirty="0" smtClean="0">
                <a:latin typeface="Avenir Next Regular"/>
                <a:cs typeface="Avenir Next Regular"/>
              </a:rPr>
              <a:t>Arithmetic</a:t>
            </a:r>
            <a:r>
              <a:rPr lang="en-US" sz="1200" dirty="0" smtClean="0">
                <a:latin typeface="Avenir Next Regular"/>
                <a:cs typeface="Avenir Next Regular"/>
              </a:rPr>
              <a:t> sim, students will </a:t>
            </a:r>
            <a:r>
              <a:rPr lang="en-US" sz="1200" dirty="0" smtClean="0">
                <a:solidFill>
                  <a:srgbClr val="000000"/>
                </a:solidFill>
                <a:latin typeface="Arial" panose="020B0604020202020204" pitchFamily="34" charset="0"/>
              </a:rPr>
              <a:t>practice </a:t>
            </a:r>
            <a:r>
              <a:rPr lang="en-US" sz="1200" dirty="0">
                <a:solidFill>
                  <a:srgbClr val="000000"/>
                </a:solidFill>
                <a:latin typeface="Arial" panose="020B0604020202020204" pitchFamily="34" charset="0"/>
              </a:rPr>
              <a:t>multiplying, dividing and </a:t>
            </a:r>
            <a:r>
              <a:rPr lang="en-US" sz="1200" dirty="0" smtClean="0">
                <a:solidFill>
                  <a:srgbClr val="000000"/>
                </a:solidFill>
                <a:latin typeface="Arial" panose="020B0604020202020204" pitchFamily="34" charset="0"/>
              </a:rPr>
              <a:t>factoring by using a multiplication table.</a:t>
            </a:r>
            <a:r>
              <a:rPr lang="en-US" sz="1200" dirty="0" smtClean="0">
                <a:latin typeface="Avenir Next Regular"/>
                <a:cs typeface="Avenir Next Regular"/>
              </a:rPr>
              <a:t>  </a:t>
            </a:r>
            <a:r>
              <a:rPr lang="en-US" sz="1200" dirty="0" smtClean="0">
                <a:latin typeface="Avenir Next Regular"/>
                <a:cs typeface="Avenir Next Regular"/>
              </a:rPr>
              <a:t>Each screen (Multiply, Factor, Divide) opens with a level selection that allows you to choose your level. The “back” arrow on the upper left returns the user to the level selection.</a:t>
            </a:r>
            <a:endParaRPr lang="en-US" sz="1200" dirty="0">
              <a:latin typeface="Avenir Next Regular"/>
              <a:cs typeface="Avenir Next Regular"/>
            </a:endParaRPr>
          </a:p>
        </p:txBody>
      </p:sp>
      <p:pic>
        <p:nvPicPr>
          <p:cNvPr id="13" name="Picture Placeholder 12"/>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1906665" y="2192338"/>
            <a:ext cx="3959072" cy="2598737"/>
          </a:xfrm>
          <a:ln>
            <a:solidFill>
              <a:schemeClr val="tx1"/>
            </a:solidFill>
          </a:ln>
        </p:spPr>
      </p:pic>
      <p:sp>
        <p:nvSpPr>
          <p:cNvPr id="41" name="TextBox 40"/>
          <p:cNvSpPr txBox="1"/>
          <p:nvPr/>
        </p:nvSpPr>
        <p:spPr>
          <a:xfrm>
            <a:off x="492865" y="9411607"/>
            <a:ext cx="6785670" cy="287543"/>
          </a:xfrm>
          <a:prstGeom prst="rect">
            <a:avLst/>
          </a:prstGeom>
          <a:noFill/>
        </p:spPr>
        <p:txBody>
          <a:bodyPr wrap="square" lIns="0" tIns="50941" rIns="0" bIns="50941" rtlCol="0">
            <a:spAutoFit/>
          </a:bodyPr>
          <a:lstStyle/>
          <a:p>
            <a:r>
              <a:rPr lang="en-US" sz="1200" dirty="0" smtClean="0">
                <a:latin typeface="Avenir Next Regular"/>
                <a:cs typeface="Times New Roman"/>
              </a:rPr>
              <a:t>Dalton, Hanson, </a:t>
            </a:r>
            <a:r>
              <a:rPr lang="en-US" sz="1200" dirty="0" err="1" smtClean="0">
                <a:latin typeface="Avenir Next Regular"/>
                <a:cs typeface="Times New Roman"/>
              </a:rPr>
              <a:t>McGarry</a:t>
            </a:r>
            <a:r>
              <a:rPr lang="en-US" sz="1200" dirty="0" smtClean="0">
                <a:latin typeface="Avenir Next Regular"/>
                <a:cs typeface="Times New Roman"/>
              </a:rPr>
              <a:t>, February 2016</a:t>
            </a:r>
            <a:endParaRPr lang="en-US" sz="1200" dirty="0">
              <a:latin typeface="Avenir Next Regular"/>
              <a:cs typeface="Times New Roman"/>
            </a:endParaRPr>
          </a:p>
        </p:txBody>
      </p:sp>
      <p:sp>
        <p:nvSpPr>
          <p:cNvPr id="21" name="Rectangular Callout 20"/>
          <p:cNvSpPr/>
          <p:nvPr/>
        </p:nvSpPr>
        <p:spPr>
          <a:xfrm>
            <a:off x="6121400" y="2181226"/>
            <a:ext cx="1157637" cy="1127124"/>
          </a:xfrm>
          <a:prstGeom prst="wedgeRectCallout">
            <a:avLst>
              <a:gd name="adj1" fmla="val -115930"/>
              <a:gd name="adj2" fmla="val -15420"/>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01882" tIns="50941" rIns="101882" bIns="50941" rtlCol="0" anchor="t"/>
          <a:lstStyle/>
          <a:p>
            <a:r>
              <a:rPr lang="en-US" sz="1200" b="1" dirty="0" smtClean="0">
                <a:solidFill>
                  <a:schemeClr val="bg1"/>
                </a:solidFill>
                <a:latin typeface="Avenir Next Regular"/>
              </a:rPr>
              <a:t>SELECT</a:t>
            </a:r>
            <a:r>
              <a:rPr lang="en-US" sz="1200" dirty="0" smtClean="0">
                <a:solidFill>
                  <a:schemeClr val="bg1"/>
                </a:solidFill>
                <a:latin typeface="Avenir Next Regular"/>
              </a:rPr>
              <a:t> more difficult </a:t>
            </a:r>
            <a:r>
              <a:rPr lang="en-US" sz="1100" dirty="0" smtClean="0">
                <a:solidFill>
                  <a:schemeClr val="bg1"/>
                </a:solidFill>
                <a:latin typeface="Avenir Next Regular"/>
              </a:rPr>
              <a:t>levels with larger multiplication tables.</a:t>
            </a:r>
            <a:endParaRPr lang="en-US" sz="1200" dirty="0">
              <a:solidFill>
                <a:schemeClr val="bg1"/>
              </a:solidFill>
              <a:latin typeface="Avenir Next Regular"/>
            </a:endParaRPr>
          </a:p>
        </p:txBody>
      </p:sp>
      <p:sp>
        <p:nvSpPr>
          <p:cNvPr id="20" name="Rectangular Callout 19"/>
          <p:cNvSpPr/>
          <p:nvPr/>
        </p:nvSpPr>
        <p:spPr>
          <a:xfrm>
            <a:off x="6121400" y="3858666"/>
            <a:ext cx="1157635" cy="1072089"/>
          </a:xfrm>
          <a:prstGeom prst="wedgeRectCallout">
            <a:avLst>
              <a:gd name="adj1" fmla="val -112309"/>
              <a:gd name="adj2" fmla="val -142222"/>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01882" tIns="50941" rIns="101882" bIns="50941" rtlCol="0" anchor="t"/>
          <a:lstStyle/>
          <a:p>
            <a:r>
              <a:rPr lang="en-US" sz="1200" b="1" dirty="0" smtClean="0">
                <a:solidFill>
                  <a:schemeClr val="bg1"/>
                </a:solidFill>
                <a:latin typeface="Avenir Next Regular"/>
              </a:rPr>
              <a:t>REWARD</a:t>
            </a:r>
            <a:r>
              <a:rPr lang="en-US" sz="1200" dirty="0" smtClean="0">
                <a:solidFill>
                  <a:schemeClr val="bg1"/>
                </a:solidFill>
                <a:latin typeface="Avenir Next Regular"/>
              </a:rPr>
              <a:t> </a:t>
            </a:r>
            <a:r>
              <a:rPr lang="en-US" sz="1100" dirty="0" smtClean="0">
                <a:solidFill>
                  <a:schemeClr val="bg1"/>
                </a:solidFill>
                <a:latin typeface="Avenir Next Regular"/>
              </a:rPr>
              <a:t>users </a:t>
            </a:r>
            <a:r>
              <a:rPr lang="en-US" sz="1100" dirty="0" smtClean="0">
                <a:solidFill>
                  <a:schemeClr val="bg1"/>
                </a:solidFill>
                <a:latin typeface="Avenir Next Regular"/>
              </a:rPr>
              <a:t>get +1 point for each answer  correct on the first try!</a:t>
            </a:r>
            <a:endParaRPr lang="en-US" sz="1200" dirty="0">
              <a:solidFill>
                <a:schemeClr val="bg1"/>
              </a:solidFill>
              <a:latin typeface="Avenir Next Regular"/>
            </a:endParaRPr>
          </a:p>
        </p:txBody>
      </p:sp>
      <p:sp>
        <p:nvSpPr>
          <p:cNvPr id="24" name="Rectangular Callout 23"/>
          <p:cNvSpPr/>
          <p:nvPr/>
        </p:nvSpPr>
        <p:spPr>
          <a:xfrm>
            <a:off x="492865" y="2901641"/>
            <a:ext cx="1158136" cy="1537076"/>
          </a:xfrm>
          <a:prstGeom prst="wedgeRectCallout">
            <a:avLst>
              <a:gd name="adj1" fmla="val 201875"/>
              <a:gd name="adj2" fmla="val 6325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101882" tIns="50941" rIns="101882" bIns="50941" rtlCol="0" anchor="t"/>
          <a:lstStyle/>
          <a:p>
            <a:r>
              <a:rPr lang="en-US" sz="1100" b="1" dirty="0" smtClean="0">
                <a:solidFill>
                  <a:schemeClr val="bg1"/>
                </a:solidFill>
                <a:latin typeface="Avenir Next Regular"/>
              </a:rPr>
              <a:t>CHOOSE</a:t>
            </a:r>
            <a:r>
              <a:rPr lang="en-US" sz="1100" dirty="0" smtClean="0">
                <a:solidFill>
                  <a:schemeClr val="bg1"/>
                </a:solidFill>
                <a:latin typeface="Avenir Next Regular"/>
              </a:rPr>
              <a:t> to multiply, </a:t>
            </a:r>
          </a:p>
          <a:p>
            <a:r>
              <a:rPr lang="en-US" sz="1100" dirty="0" smtClean="0">
                <a:solidFill>
                  <a:schemeClr val="bg1"/>
                </a:solidFill>
                <a:latin typeface="Avenir Next Regular"/>
              </a:rPr>
              <a:t>factor, </a:t>
            </a:r>
          </a:p>
          <a:p>
            <a:endParaRPr lang="en-US" sz="1100" dirty="0">
              <a:solidFill>
                <a:schemeClr val="bg1"/>
              </a:solidFill>
              <a:latin typeface="Avenir Next Regular"/>
            </a:endParaRPr>
          </a:p>
          <a:p>
            <a:endParaRPr lang="en-US" sz="1100" dirty="0" smtClean="0">
              <a:solidFill>
                <a:schemeClr val="bg1"/>
              </a:solidFill>
              <a:latin typeface="Avenir Next Regular"/>
            </a:endParaRPr>
          </a:p>
          <a:p>
            <a:r>
              <a:rPr lang="en-US" sz="1100" dirty="0" smtClean="0">
                <a:solidFill>
                  <a:schemeClr val="bg1"/>
                </a:solidFill>
                <a:latin typeface="Avenir Next Regular"/>
              </a:rPr>
              <a:t>or divide</a:t>
            </a:r>
            <a:r>
              <a:rPr lang="en-US" sz="1200" dirty="0" smtClean="0">
                <a:solidFill>
                  <a:schemeClr val="bg1"/>
                </a:solidFill>
                <a:latin typeface="Avenir Next Regular"/>
              </a:rPr>
              <a:t>.</a:t>
            </a:r>
            <a:endParaRPr lang="en-US" sz="1200" dirty="0">
              <a:solidFill>
                <a:schemeClr val="bg1"/>
              </a:solidFill>
              <a:latin typeface="Avenir Next Regular"/>
            </a:endParaRPr>
          </a:p>
        </p:txBody>
      </p:sp>
      <p:sp>
        <p:nvSpPr>
          <p:cNvPr id="25" name="TextBox 24"/>
          <p:cNvSpPr txBox="1"/>
          <p:nvPr/>
        </p:nvSpPr>
        <p:spPr>
          <a:xfrm>
            <a:off x="493365" y="5032413"/>
            <a:ext cx="1739259" cy="318321"/>
          </a:xfrm>
          <a:prstGeom prst="rect">
            <a:avLst/>
          </a:prstGeom>
          <a:noFill/>
        </p:spPr>
        <p:txBody>
          <a:bodyPr wrap="none" lIns="0" tIns="50941" rIns="0" bIns="50941" rtlCol="0">
            <a:spAutoFit/>
          </a:bodyPr>
          <a:lstStyle/>
          <a:p>
            <a:r>
              <a:rPr lang="en-US" sz="1400" b="1" dirty="0">
                <a:latin typeface="Avenir Next Regular"/>
                <a:cs typeface="Avenir Next Regular"/>
              </a:rPr>
              <a:t>Suggestions for Use</a:t>
            </a:r>
          </a:p>
        </p:txBody>
      </p:sp>
      <p:sp>
        <p:nvSpPr>
          <p:cNvPr id="26" name="TextBox 25"/>
          <p:cNvSpPr txBox="1"/>
          <p:nvPr/>
        </p:nvSpPr>
        <p:spPr>
          <a:xfrm>
            <a:off x="493365" y="5346516"/>
            <a:ext cx="6785672" cy="1949536"/>
          </a:xfrm>
          <a:prstGeom prst="rect">
            <a:avLst/>
          </a:prstGeom>
          <a:noFill/>
        </p:spPr>
        <p:txBody>
          <a:bodyPr wrap="square" lIns="0" tIns="50941" rIns="0" bIns="50941" rtlCol="0">
            <a:spAutoFit/>
          </a:bodyPr>
          <a:lstStyle/>
          <a:p>
            <a:r>
              <a:rPr lang="en-US" sz="1200" b="1" dirty="0" smtClean="0">
                <a:solidFill>
                  <a:schemeClr val="bg1">
                    <a:lumMod val="50000"/>
                  </a:schemeClr>
                </a:solidFill>
                <a:latin typeface="Avenir Next Regular"/>
                <a:cs typeface="Avenir Next Regular"/>
              </a:rPr>
              <a:t>Sample Challenge Prompts</a:t>
            </a:r>
          </a:p>
          <a:p>
            <a:endParaRPr lang="en-US" sz="1200" b="1" dirty="0">
              <a:solidFill>
                <a:schemeClr val="bg1">
                  <a:lumMod val="50000"/>
                </a:schemeClr>
              </a:solidFill>
              <a:latin typeface="Avenir Next Regular"/>
              <a:cs typeface="Avenir Next Regular"/>
            </a:endParaRPr>
          </a:p>
          <a:p>
            <a:pPr marL="171450" indent="-171450">
              <a:buFont typeface="Arial" panose="020B0604020202020204" pitchFamily="34" charset="0"/>
              <a:buChar char="•"/>
            </a:pPr>
            <a:r>
              <a:rPr lang="en-US" sz="1200" dirty="0" smtClean="0">
                <a:latin typeface="Avenir Next Regular"/>
                <a:cs typeface="Avenir Next Regular"/>
              </a:rPr>
              <a:t>Why can two numbers be multiplied in either order?</a:t>
            </a:r>
          </a:p>
          <a:p>
            <a:pPr marL="171450" indent="-171450">
              <a:buFont typeface="Arial" panose="020B0604020202020204" pitchFamily="34" charset="0"/>
              <a:buChar char="•"/>
            </a:pPr>
            <a:r>
              <a:rPr lang="en-US" sz="1200" dirty="0">
                <a:latin typeface="Avenir Next Regular"/>
                <a:cs typeface="Avenir Next Regular"/>
              </a:rPr>
              <a:t>Which numbers form a purple square on the arithmetic board? </a:t>
            </a:r>
          </a:p>
          <a:p>
            <a:pPr marL="171450" indent="-171450">
              <a:buFont typeface="Arial" panose="020B0604020202020204" pitchFamily="34" charset="0"/>
              <a:buChar char="•"/>
            </a:pPr>
            <a:r>
              <a:rPr lang="en-US" sz="1200" dirty="0">
                <a:latin typeface="Avenir Next Regular"/>
                <a:cs typeface="Avenir Next Regular"/>
              </a:rPr>
              <a:t>After you complete a board, what patterns do you notice? Are the patterns similar or different for boards on different levels? </a:t>
            </a:r>
          </a:p>
          <a:p>
            <a:pPr marL="171450" indent="-171450">
              <a:buFont typeface="Arial" panose="020B0604020202020204" pitchFamily="34" charset="0"/>
              <a:buChar char="•"/>
            </a:pPr>
            <a:r>
              <a:rPr lang="en-US" sz="1200" dirty="0">
                <a:latin typeface="Avenir Next Regular"/>
                <a:cs typeface="Avenir Next Regular"/>
              </a:rPr>
              <a:t>On the multiply screen, how can you use the purple squares to help you answer a multiplication problem? </a:t>
            </a:r>
          </a:p>
          <a:p>
            <a:pPr marL="171450" indent="-171450">
              <a:buFont typeface="Arial" panose="020B0604020202020204" pitchFamily="34" charset="0"/>
              <a:buChar char="•"/>
            </a:pPr>
            <a:r>
              <a:rPr lang="en-US" sz="1200" dirty="0">
                <a:latin typeface="Avenir Next Regular"/>
                <a:cs typeface="Avenir Next Regular"/>
              </a:rPr>
              <a:t>On the division screen, there is no division sign! How is this a division problem? Re-write one of the problems as a division statement.</a:t>
            </a:r>
          </a:p>
        </p:txBody>
      </p:sp>
      <p:sp>
        <p:nvSpPr>
          <p:cNvPr id="27" name="TextBox 26"/>
          <p:cNvSpPr txBox="1"/>
          <p:nvPr/>
        </p:nvSpPr>
        <p:spPr>
          <a:xfrm>
            <a:off x="493365" y="8911371"/>
            <a:ext cx="6696892" cy="461665"/>
          </a:xfrm>
          <a:prstGeom prst="rect">
            <a:avLst/>
          </a:prstGeom>
          <a:noFill/>
        </p:spPr>
        <p:txBody>
          <a:bodyPr wrap="square" lIns="0" rIns="0" rtlCol="0">
            <a:spAutoFit/>
          </a:bodyPr>
          <a:lstStyle/>
          <a:p>
            <a:pPr lvl="0"/>
            <a:r>
              <a:rPr lang="en-US" sz="1200" dirty="0">
                <a:solidFill>
                  <a:prstClr val="black"/>
                </a:solidFill>
                <a:latin typeface="Avenir Next Regular"/>
                <a:cs typeface="Avenir Next Regular"/>
              </a:rPr>
              <a:t>See all activities for </a:t>
            </a:r>
            <a:r>
              <a:rPr lang="en-US" sz="1200" dirty="0" smtClean="0">
                <a:solidFill>
                  <a:prstClr val="black"/>
                </a:solidFill>
                <a:latin typeface="Avenir Next Regular"/>
                <a:cs typeface="Avenir Next Regular"/>
              </a:rPr>
              <a:t>Arithmetic </a:t>
            </a:r>
            <a:r>
              <a:rPr lang="en-US" sz="1200" u="sng" dirty="0" smtClean="0">
                <a:solidFill>
                  <a:prstClr val="black"/>
                </a:solidFill>
                <a:latin typeface="Avenir Next Regular"/>
                <a:cs typeface="Avenir Next Regular"/>
                <a:hlinkClick r:id="rId5"/>
              </a:rPr>
              <a:t>here</a:t>
            </a:r>
            <a:r>
              <a:rPr lang="en-US" sz="1200" dirty="0">
                <a:solidFill>
                  <a:prstClr val="black"/>
                </a:solidFill>
                <a:latin typeface="Avenir Next Regular"/>
                <a:cs typeface="Avenir Next Regular"/>
              </a:rPr>
              <a:t>. </a:t>
            </a:r>
          </a:p>
          <a:p>
            <a:pPr lvl="0"/>
            <a:r>
              <a:rPr lang="en-US" sz="1200" dirty="0">
                <a:solidFill>
                  <a:prstClr val="black"/>
                </a:solidFill>
                <a:latin typeface="Avenir Next Regular"/>
                <a:cs typeface="Avenir Next Regular"/>
              </a:rPr>
              <a:t>For more tips on using </a:t>
            </a:r>
            <a:r>
              <a:rPr lang="en-US" sz="1200" dirty="0" err="1">
                <a:solidFill>
                  <a:prstClr val="black"/>
                </a:solidFill>
                <a:latin typeface="Avenir Next Regular"/>
                <a:cs typeface="Avenir Next Regular"/>
              </a:rPr>
              <a:t>PhET</a:t>
            </a:r>
            <a:r>
              <a:rPr lang="en-US" sz="1200" dirty="0">
                <a:solidFill>
                  <a:prstClr val="black"/>
                </a:solidFill>
                <a:latin typeface="Avenir Next Regular"/>
                <a:cs typeface="Avenir Next Regular"/>
              </a:rPr>
              <a:t> sims with your students, see </a:t>
            </a:r>
            <a:r>
              <a:rPr lang="en-US" sz="1200" u="sng" dirty="0">
                <a:solidFill>
                  <a:prstClr val="black"/>
                </a:solidFill>
                <a:latin typeface="Avenir Next Regular"/>
                <a:cs typeface="Avenir Next Regular"/>
                <a:hlinkClick r:id="rId6"/>
              </a:rPr>
              <a:t>Tips for Using </a:t>
            </a:r>
            <a:r>
              <a:rPr lang="en-US" sz="1200" u="sng" dirty="0" err="1">
                <a:solidFill>
                  <a:prstClr val="black"/>
                </a:solidFill>
                <a:latin typeface="Avenir Next Regular"/>
                <a:cs typeface="Avenir Next Regular"/>
                <a:hlinkClick r:id="rId6"/>
              </a:rPr>
              <a:t>PhET</a:t>
            </a:r>
            <a:r>
              <a:rPr lang="en-US" sz="1200" dirty="0">
                <a:solidFill>
                  <a:prstClr val="black"/>
                </a:solidFill>
                <a:latin typeface="Avenir Next Regular"/>
                <a:cs typeface="Avenir Next Regular"/>
              </a:rPr>
              <a:t>.</a:t>
            </a: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344" y="3558691"/>
            <a:ext cx="1057179" cy="190161"/>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956" y="4050498"/>
            <a:ext cx="1057179" cy="197281"/>
          </a:xfrm>
          <a:prstGeom prst="rect">
            <a:avLst/>
          </a:prstGeom>
        </p:spPr>
      </p:pic>
      <p:sp>
        <p:nvSpPr>
          <p:cNvPr id="18" name="TextBox 17"/>
          <p:cNvSpPr txBox="1"/>
          <p:nvPr/>
        </p:nvSpPr>
        <p:spPr>
          <a:xfrm>
            <a:off x="493367" y="7356469"/>
            <a:ext cx="2272693" cy="318321"/>
          </a:xfrm>
          <a:prstGeom prst="rect">
            <a:avLst/>
          </a:prstGeom>
          <a:noFill/>
        </p:spPr>
        <p:txBody>
          <a:bodyPr wrap="square" lIns="0" tIns="50941" rIns="0" bIns="50941" rtlCol="0">
            <a:spAutoFit/>
          </a:bodyPr>
          <a:lstStyle/>
          <a:p>
            <a:r>
              <a:rPr lang="en-US" sz="1400" b="1" dirty="0" smtClean="0">
                <a:latin typeface="Avenir Next Regular"/>
                <a:cs typeface="Avenir Next Regular"/>
              </a:rPr>
              <a:t>Insights into Student Use</a:t>
            </a:r>
            <a:endParaRPr lang="en-US" sz="1400" b="1" dirty="0">
              <a:latin typeface="Avenir Next Regular"/>
              <a:cs typeface="Avenir Next Regular"/>
            </a:endParaRPr>
          </a:p>
        </p:txBody>
      </p:sp>
      <p:sp>
        <p:nvSpPr>
          <p:cNvPr id="22" name="TextBox 21"/>
          <p:cNvSpPr txBox="1"/>
          <p:nvPr/>
        </p:nvSpPr>
        <p:spPr>
          <a:xfrm>
            <a:off x="493369" y="7641274"/>
            <a:ext cx="6785668" cy="1026207"/>
          </a:xfrm>
          <a:prstGeom prst="rect">
            <a:avLst/>
          </a:prstGeom>
          <a:noFill/>
        </p:spPr>
        <p:txBody>
          <a:bodyPr wrap="square" lIns="0" tIns="50941" rIns="0" bIns="50941" rtlCol="0">
            <a:spAutoFit/>
          </a:bodyPr>
          <a:lstStyle/>
          <a:p>
            <a:r>
              <a:rPr lang="en-US" sz="1200" dirty="0" smtClean="0">
                <a:latin typeface="Avenir Next Regular"/>
                <a:cs typeface="Avenir Next Regular"/>
              </a:rPr>
              <a:t>Students may not immediately notice the connection between the answer in each cell and the number of cells in </a:t>
            </a:r>
            <a:r>
              <a:rPr lang="en-US" sz="1200" smtClean="0">
                <a:latin typeface="Avenir Next Regular"/>
                <a:cs typeface="Avenir Next Regular"/>
              </a:rPr>
              <a:t>the displayed purple </a:t>
            </a:r>
            <a:r>
              <a:rPr lang="en-US" sz="1200" dirty="0" smtClean="0">
                <a:latin typeface="Avenir Next Regular"/>
                <a:cs typeface="Avenir Next Regular"/>
              </a:rPr>
              <a:t>shaded area. In addition, the division screen is framed in the form of “what number do you have to multiply the first number by to get the product?” which may be a slightly different context than they have seen division before. However, this multiplicative approach to division can be very powerful for increasing the student’s conceptual understanding.</a:t>
            </a:r>
            <a:endParaRPr lang="en-US" sz="1200" dirty="0">
              <a:latin typeface="Avenir Next Regular"/>
              <a:cs typeface="Avenir Next Regular"/>
            </a:endParaRPr>
          </a:p>
        </p:txBody>
      </p:sp>
    </p:spTree>
    <p:extLst>
      <p:ext uri="{BB962C8B-B14F-4D97-AF65-F5344CB8AC3E}">
        <p14:creationId xmlns:p14="http://schemas.microsoft.com/office/powerpoint/2010/main" val="1363567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471</TotalTime>
  <Words>563</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Regular</vt:lpstr>
      <vt:lpstr>Calibri</vt:lpstr>
      <vt:lpstr>Times New Roman</vt:lpstr>
      <vt:lpstr>Office Theme</vt:lpstr>
      <vt:lpstr>PowerPoint Presentation</vt:lpstr>
    </vt:vector>
  </TitlesOfParts>
  <Company>PhET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McGarry</dc:creator>
  <cp:lastModifiedBy>Ariel</cp:lastModifiedBy>
  <cp:revision>52</cp:revision>
  <cp:lastPrinted>2015-04-08T17:26:13Z</cp:lastPrinted>
  <dcterms:created xsi:type="dcterms:W3CDTF">2015-03-23T22:40:09Z</dcterms:created>
  <dcterms:modified xsi:type="dcterms:W3CDTF">2016-03-09T03:10:47Z</dcterms:modified>
</cp:coreProperties>
</file>