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3"/>
    <p:sldId id="258" r:id="rId4"/>
    <p:sldId id="259" r:id="rId5"/>
    <p:sldId id="260" r:id="rId6"/>
    <p:sldId id="261" r:id="rId7"/>
    <p:sldId id="263" r:id="rId8"/>
    <p:sldId id="264" r:id="rId9"/>
    <p:sldId id="272" r:id="rId10"/>
    <p:sldId id="288" r:id="rId11"/>
    <p:sldId id="281" r:id="rId12"/>
    <p:sldId id="280" r:id="rId13"/>
    <p:sldId id="274" r:id="rId14"/>
    <p:sldId id="275" r:id="rId15"/>
    <p:sldId id="276" r:id="rId16"/>
    <p:sldId id="277" r:id="rId17"/>
    <p:sldId id="278" r:id="rId18"/>
    <p:sldId id="279" r:id="rId19"/>
    <p:sldId id="287" r:id="rId20"/>
    <p:sldId id="283" r:id="rId21"/>
    <p:sldId id="282" r:id="rId22"/>
    <p:sldId id="284" r:id="rId23"/>
    <p:sldId id="285" r:id="rId24"/>
    <p:sldId id="267" r:id="rId25"/>
    <p:sldId id="286" r:id="rId26"/>
    <p:sldId id="268" r:id="rId27"/>
    <p:sldId id="271" r:id="rId28"/>
    <p:sldId id="26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9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0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3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34010" y="914400"/>
            <a:ext cx="11473815" cy="2570480"/>
          </a:xfrm>
        </p:spPr>
        <p:txBody>
          <a:bodyPr>
            <a:normAutofit/>
          </a:bodyPr>
          <a:p>
            <a:pPr algn="l"/>
            <a:r>
              <a:rPr lang="zh-CN" altLang="en-US" sz="4000"/>
              <a:t>金融企业如何应对跨界竞争？</a:t>
            </a:r>
            <a:br>
              <a:rPr lang="zh-CN" altLang="en-US" sz="4000"/>
            </a:br>
            <a:br>
              <a:rPr lang="zh-CN" altLang="en-US" sz="4000"/>
            </a:br>
            <a:r>
              <a:rPr lang="zh-CN" altLang="en-US" sz="4000"/>
              <a:t> </a:t>
            </a:r>
            <a:r>
              <a:rPr lang="en-US" altLang="zh-CN" sz="4000"/>
              <a:t>  </a:t>
            </a:r>
            <a:r>
              <a:rPr lang="en-US" altLang="zh-CN" sz="3200"/>
              <a:t>——</a:t>
            </a:r>
            <a:r>
              <a:rPr lang="zh-CN" altLang="en-US" sz="3200"/>
              <a:t>以西安银行与京东平台</a:t>
            </a:r>
            <a:r>
              <a:rPr lang="en-US" altLang="zh-CN" sz="3200"/>
              <a:t>“</a:t>
            </a:r>
            <a:r>
              <a:rPr lang="zh-CN" altLang="en-US" sz="3200"/>
              <a:t>产融通</a:t>
            </a:r>
            <a:r>
              <a:rPr lang="en-US" altLang="zh-CN" sz="3200"/>
              <a:t>”</a:t>
            </a:r>
            <a:r>
              <a:rPr lang="zh-CN" altLang="en-US" sz="3200"/>
              <a:t>竞合模式为例</a:t>
            </a:r>
            <a:endParaRPr lang="zh-CN" altLang="en-US" sz="3200"/>
          </a:p>
        </p:txBody>
      </p:sp>
      <p:sp>
        <p:nvSpPr>
          <p:cNvPr id="4" name="文本框 3"/>
          <p:cNvSpPr txBox="1"/>
          <p:nvPr/>
        </p:nvSpPr>
        <p:spPr>
          <a:xfrm>
            <a:off x="1458595" y="5003165"/>
            <a:ext cx="92754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从竞争到共生：城商行在跨界冲击下的差异化突围之路</a:t>
            </a:r>
            <a:r>
              <a:rPr lang="en-US" altLang="zh-CN">
                <a:sym typeface="+mn-ea"/>
              </a:rPr>
              <a:t>  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    ——</a:t>
            </a:r>
            <a:r>
              <a:rPr lang="zh-CN" altLang="en-US">
                <a:sym typeface="+mn-ea"/>
              </a:rPr>
              <a:t>基于数据融合的小微企业信贷</a:t>
            </a:r>
            <a:r>
              <a:rPr lang="en-US" altLang="zh-CN">
                <a:sym typeface="+mn-ea"/>
              </a:rPr>
              <a:t>Logistic</a:t>
            </a:r>
            <a:r>
              <a:rPr lang="zh-CN" altLang="en-US">
                <a:sym typeface="+mn-ea"/>
              </a:rPr>
              <a:t>回归建模与战略推演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58595" y="3686810"/>
            <a:ext cx="81445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汇报人：武利鑫，刘严，张玥琪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</a:t>
            </a:r>
            <a:r>
              <a:rPr lang="en-US" altLang="zh-CN"/>
              <a:t> ——ROC </a:t>
            </a:r>
            <a:endParaRPr lang="zh-CN" altLang="en-US"/>
          </a:p>
        </p:txBody>
      </p:sp>
      <p:pic>
        <p:nvPicPr>
          <p:cNvPr id="2" name="图片 1" descr="截屏2025-09-20 17.05.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655" y="948690"/>
            <a:ext cx="9669780" cy="5615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</a:t>
            </a:r>
            <a:r>
              <a:rPr lang="en-US" altLang="zh-CN"/>
              <a:t> ——Lift </a:t>
            </a:r>
            <a:r>
              <a:rPr lang="zh-CN" altLang="en-US"/>
              <a:t>提升图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2" name="图片 1" descr="截屏2025-09-20 17.06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9505" y="1066800"/>
            <a:ext cx="9354820" cy="5631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445135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全局解释</a:t>
            </a:r>
            <a:r>
              <a:rPr lang="en-US" altLang="zh-CN"/>
              <a:t>——</a:t>
            </a:r>
            <a:r>
              <a:rPr lang="zh-CN" altLang="en-US"/>
              <a:t>变量重要性</a:t>
            </a:r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49005" y="1657985"/>
            <a:ext cx="2867660" cy="2496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影响最大的变量可能是</a:t>
            </a:r>
            <a:r>
              <a:rPr lang="en-US" altLang="zh-CN"/>
              <a:t> credit_score_bank, debt_ratio, has_physical_factory</a:t>
            </a:r>
            <a:endParaRPr lang="en-US" altLang="zh-CN"/>
          </a:p>
          <a:p>
            <a:r>
              <a:rPr lang="zh-CN" altLang="en-US"/>
              <a:t>证明实体资产和财务健康是核心风控因子</a:t>
            </a:r>
            <a:endParaRPr lang="zh-CN" altLang="en-US"/>
          </a:p>
        </p:txBody>
      </p:sp>
      <p:pic>
        <p:nvPicPr>
          <p:cNvPr id="6" name="图片 5" descr="截屏2025-09-20 17.27.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930910"/>
            <a:ext cx="8009890" cy="5775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38354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</a:t>
            </a:r>
            <a:r>
              <a:rPr lang="zh-CN" altLang="en-US"/>
              <a:t>个体解释</a:t>
            </a:r>
            <a:r>
              <a:rPr lang="en-US" altLang="zh-CN"/>
              <a:t>——</a:t>
            </a:r>
            <a:r>
              <a:rPr lang="zh-CN" altLang="en-US"/>
              <a:t>以</a:t>
            </a:r>
            <a:r>
              <a:rPr lang="zh-CN" altLang="en-US"/>
              <a:t>一个个例来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97355" y="5950585"/>
            <a:ext cx="5536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平台交易和履约数据显著提升通过概率</a:t>
            </a:r>
            <a:endParaRPr lang="zh-CN" altLang="en-US"/>
          </a:p>
        </p:txBody>
      </p:sp>
      <p:pic>
        <p:nvPicPr>
          <p:cNvPr id="6" name="图片 5" descr="截屏2025-09-20 17.19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485" y="751840"/>
            <a:ext cx="8985250" cy="50126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38354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模型解释</a:t>
            </a:r>
            <a:r>
              <a:rPr lang="en-US" altLang="zh-CN"/>
              <a:t>——SHAP </a:t>
            </a:r>
            <a:r>
              <a:rPr lang="zh-CN" altLang="en-US"/>
              <a:t>值解释贷款决策</a:t>
            </a:r>
            <a:r>
              <a:rPr lang="en-US" altLang="zh-CN"/>
              <a:t>  </a:t>
            </a:r>
            <a:r>
              <a:rPr lang="zh-CN" altLang="en-US"/>
              <a:t>特征值对于预测结果的</a:t>
            </a:r>
            <a:r>
              <a:rPr lang="zh-CN" altLang="en-US"/>
              <a:t>贡献</a:t>
            </a:r>
            <a:endParaRPr lang="zh-CN" altLang="en-US"/>
          </a:p>
        </p:txBody>
      </p:sp>
      <p:pic>
        <p:nvPicPr>
          <p:cNvPr id="6" name="图片 5" descr="截屏2025-09-20 17.20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751840"/>
            <a:ext cx="8467090" cy="51968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86865" y="6085840"/>
            <a:ext cx="916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这些字段成为关键正向驱动因子，决策公平性，避免因</a:t>
            </a:r>
            <a:r>
              <a:rPr lang="en-US" altLang="zh-CN"/>
              <a:t>“</a:t>
            </a:r>
            <a:r>
              <a:rPr lang="zh-CN" altLang="en-US"/>
              <a:t>无电商记录</a:t>
            </a:r>
            <a:r>
              <a:rPr lang="en-US" altLang="zh-CN"/>
              <a:t>”</a:t>
            </a:r>
            <a:r>
              <a:rPr lang="zh-CN" altLang="en-US"/>
              <a:t>误判制造企业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38354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</a:t>
            </a:r>
            <a:r>
              <a:rPr lang="en-US" altLang="zh-CN"/>
              <a:t>——</a:t>
            </a:r>
            <a:r>
              <a:rPr lang="zh-CN" altLang="en-US"/>
              <a:t>部分依赖图</a:t>
            </a:r>
            <a:r>
              <a:rPr lang="en-US" altLang="zh-CN"/>
              <a:t> PD Plot</a:t>
            </a:r>
            <a:r>
              <a:rPr lang="zh-CN" altLang="en-US"/>
              <a:t>（特征平均效应）</a:t>
            </a:r>
            <a:r>
              <a:rPr lang="zh-CN" altLang="en-US"/>
              <a:t>信用评分的</a:t>
            </a:r>
            <a:r>
              <a:rPr lang="zh-CN" altLang="en-US"/>
              <a:t>影响</a:t>
            </a:r>
            <a:endParaRPr lang="zh-CN" altLang="en-US"/>
          </a:p>
        </p:txBody>
      </p:sp>
      <p:pic>
        <p:nvPicPr>
          <p:cNvPr id="3" name="图片 2" descr="截屏2025-09-20 16.42.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1041400"/>
            <a:ext cx="9760585" cy="5816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38354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</a:t>
            </a:r>
            <a:r>
              <a:rPr lang="en-US" altLang="zh-CN"/>
              <a:t>——</a:t>
            </a:r>
            <a:r>
              <a:rPr lang="zh-CN" altLang="en-US"/>
              <a:t>部分依赖图</a:t>
            </a:r>
            <a:r>
              <a:rPr lang="en-US" altLang="zh-CN"/>
              <a:t> PD Plot</a:t>
            </a:r>
            <a:r>
              <a:rPr lang="zh-CN" altLang="en-US"/>
              <a:t>（特征平均效应）</a:t>
            </a:r>
            <a:r>
              <a:rPr lang="zh-CN" altLang="en-US"/>
              <a:t>京东</a:t>
            </a:r>
            <a:r>
              <a:rPr lang="zh-CN" altLang="en-US"/>
              <a:t>平台交易额的影响（体现合作价值）</a:t>
            </a:r>
            <a:endParaRPr lang="zh-CN" altLang="en-US"/>
          </a:p>
        </p:txBody>
      </p:sp>
      <p:pic>
        <p:nvPicPr>
          <p:cNvPr id="2" name="图片 1" descr="截屏2025-09-20 16.43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9995" y="894080"/>
            <a:ext cx="8006715" cy="49142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37335" y="6024245"/>
            <a:ext cx="68776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交易额越高，通过概率上升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支持引入</a:t>
            </a:r>
            <a:r>
              <a:rPr lang="zh-CN" altLang="en-US"/>
              <a:t>京东平台数据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38354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模型评估</a:t>
            </a:r>
            <a:r>
              <a:rPr lang="en-US" altLang="zh-CN"/>
              <a:t>——ICE </a:t>
            </a:r>
            <a:r>
              <a:rPr lang="zh-CN" altLang="en-US"/>
              <a:t>图（异质性分析）</a:t>
            </a:r>
            <a:r>
              <a:rPr lang="en-US" altLang="zh-CN"/>
              <a:t> </a:t>
            </a:r>
            <a:r>
              <a:rPr lang="zh-CN" altLang="en-US"/>
              <a:t>京东平台交易额的个体条件性</a:t>
            </a:r>
            <a:r>
              <a:rPr lang="zh-CN" altLang="en-US"/>
              <a:t>预见</a:t>
            </a:r>
            <a:endParaRPr lang="zh-CN" altLang="en-US"/>
          </a:p>
        </p:txBody>
      </p:sp>
      <p:pic>
        <p:nvPicPr>
          <p:cNvPr id="3" name="图片 2" descr="截屏2025-09-20 16.46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2825" y="955040"/>
            <a:ext cx="7967345" cy="44754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43635" y="5643245"/>
            <a:ext cx="7454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观察不同客户响应差异：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多数人正向响应；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少数高风险客户即使交易多也难获批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风险叠加效应明显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383540"/>
            <a:ext cx="1052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模型综合性能评估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43675" y="462915"/>
            <a:ext cx="4023360" cy="151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#</a:t>
            </a:r>
            <a:r>
              <a:rPr lang="zh-CN" altLang="en-US"/>
              <a:t>分类准确性、敏感性、特异性</a:t>
            </a:r>
            <a:endParaRPr lang="zh-CN" altLang="en-US"/>
          </a:p>
          <a:p>
            <a:r>
              <a:rPr lang="en-US" altLang="zh-CN"/>
              <a:t>#</a:t>
            </a:r>
            <a:r>
              <a:rPr lang="zh-CN" altLang="en-US"/>
              <a:t>精确率、召回率、</a:t>
            </a:r>
            <a:r>
              <a:rPr lang="en-US" altLang="zh-CN"/>
              <a:t>F1</a:t>
            </a:r>
            <a:endParaRPr lang="en-US" altLang="zh-CN"/>
          </a:p>
          <a:p>
            <a:r>
              <a:rPr lang="en-US" altLang="zh-CN"/>
              <a:t>#</a:t>
            </a:r>
            <a:r>
              <a:rPr lang="zh-CN" altLang="en-US"/>
              <a:t>提升度（</a:t>
            </a:r>
            <a:r>
              <a:rPr lang="en-US" altLang="zh-CN"/>
              <a:t>Lift</a:t>
            </a:r>
            <a:r>
              <a:rPr lang="zh-CN" altLang="en-US"/>
              <a:t>）、预测误差</a:t>
            </a:r>
            <a:endParaRPr lang="zh-CN" altLang="en-US"/>
          </a:p>
          <a:p>
            <a:r>
              <a:rPr lang="en-US" altLang="zh-CN"/>
              <a:t>#AUC</a:t>
            </a:r>
            <a:r>
              <a:rPr lang="zh-CN" altLang="en-US"/>
              <a:t>、</a:t>
            </a:r>
            <a:r>
              <a:rPr lang="en-US" altLang="zh-CN"/>
              <a:t>RMSE</a:t>
            </a:r>
            <a:r>
              <a:rPr lang="zh-CN" altLang="en-US"/>
              <a:t>、交叉熵等</a:t>
            </a:r>
            <a:endParaRPr lang="zh-CN" altLang="en-US"/>
          </a:p>
        </p:txBody>
      </p:sp>
      <p:pic>
        <p:nvPicPr>
          <p:cNvPr id="2" name="图片 1" descr="截屏2025-09-20 18.13.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028065"/>
            <a:ext cx="5071745" cy="4385945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5859780" y="1895475"/>
          <a:ext cx="5391150" cy="2114550"/>
        </p:xfrm>
        <a:graphic>
          <a:graphicData uri="http://schemas.openxmlformats.org/drawingml/2006/table">
            <a:tbl>
              <a:tblPr/>
              <a:tblGrid>
                <a:gridCol w="1797050"/>
                <a:gridCol w="1797050"/>
                <a:gridCol w="1797050"/>
              </a:tblGrid>
              <a:tr h="200025"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指标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业务含义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战略启示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↑ Recall / ↓ Miss Rate</a:t>
                      </a:r>
                      <a:endParaRPr lang="en-US" altLang="zh-CN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更少漏掉好客户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可拓展服务边界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↑ Precision / ↑ F1</a:t>
                      </a:r>
                      <a:endParaRPr lang="en-US" altLang="zh-CN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减少误批风险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控制不良率同时扩大规模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86740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↑ Lift</a:t>
                      </a:r>
                      <a:endParaRPr lang="en-US" altLang="zh-CN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营销资源更高效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推出“</a:t>
                      </a:r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A+B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白名单精准推送”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42595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↓ Log Loss</a:t>
                      </a:r>
                      <a:endParaRPr lang="en-US" altLang="zh-CN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概率更可靠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支持动态定价与额度管理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860415" y="4391025"/>
          <a:ext cx="5390515" cy="2192020"/>
        </p:xfrm>
        <a:graphic>
          <a:graphicData uri="http://schemas.openxmlformats.org/drawingml/2006/table">
            <a:tbl>
              <a:tblPr/>
              <a:tblGrid>
                <a:gridCol w="3414395"/>
                <a:gridCol w="1976120"/>
              </a:tblGrid>
              <a:tr h="343535"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为什么只看 </a:t>
                      </a:r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ROC/AUC 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不够？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解决方案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839470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AUC 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是全局平均指标，对局部优化不敏感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补充 </a:t>
                      </a:r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Precision, Recall, Lift 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等业务相关指标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08635">
                <a:tc>
                  <a:txBody>
                    <a:bodyPr/>
                    <a:p>
                      <a:pPr algn="l" fontAlgn="ctr"/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ROC 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忽略类别不平衡影响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使用 </a:t>
                      </a:r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NPV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、</a:t>
                      </a:r>
                      <a:r>
                        <a:rPr lang="en-US" altLang="zh-CN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F1</a:t>
                      </a:r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、成本加权指标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00380"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前面的图形“看起来差不多”误导判断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1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用表格量化差异</a:t>
                      </a:r>
                      <a:endParaRPr lang="zh-CN" altLang="en-US" sz="1600" b="1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4"/>
            </p:custDataLst>
          </p:nvPr>
        </p:nvGraphicFramePr>
        <p:xfrm>
          <a:off x="340360" y="5414010"/>
          <a:ext cx="5257165" cy="1330325"/>
        </p:xfrm>
        <a:graphic>
          <a:graphicData uri="http://schemas.openxmlformats.org/drawingml/2006/table">
            <a:tbl>
              <a:tblPr/>
              <a:tblGrid>
                <a:gridCol w="1909445"/>
                <a:gridCol w="3347720"/>
              </a:tblGrid>
              <a:tr h="226060"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观察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含义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2740"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传统模型全面胜出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说明当前京东平台数据并未带来增量价值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32105"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但并非完全无效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可能在特定场景下有效（如电商客户）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9420"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需要重新审视合作模式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4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从“数据全融合”转向“场景化协同”</a:t>
                      </a:r>
                      <a:endParaRPr lang="zh-CN" altLang="en-US" sz="14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7805" y="366395"/>
            <a:ext cx="105295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不能单纯融合双方数据，而是要根据具体业务场景合作：</a:t>
            </a:r>
            <a:endParaRPr lang="zh-CN" altLang="en-US" sz="2000">
              <a:solidFill>
                <a:srgbClr val="FF0000"/>
              </a:solidFill>
              <a:highlight>
                <a:srgbClr val="FFFF00"/>
              </a:highlight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                  </a:t>
            </a:r>
            <a:endParaRPr lang="en-US" altLang="zh-CN" sz="2000">
              <a:solidFill>
                <a:srgbClr val="FF0000"/>
              </a:solidFill>
              <a:highlight>
                <a:srgbClr val="FFFF00"/>
              </a:highlight>
              <a:latin typeface="宋体" charset="0"/>
              <a:ea typeface="宋体" charset="0"/>
              <a:cs typeface="宋体" charset="0"/>
            </a:endParaRPr>
          </a:p>
          <a:p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  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战略落地建议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——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构建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“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客户类型识别引擎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宋体" charset="0"/>
                <a:ea typeface="宋体" charset="0"/>
                <a:cs typeface="宋体" charset="0"/>
              </a:rPr>
              <a:t>”</a:t>
            </a:r>
            <a:endParaRPr lang="en-US" altLang="zh-CN" sz="2000">
              <a:solidFill>
                <a:srgbClr val="FF0000"/>
              </a:solidFill>
              <a:highlight>
                <a:srgbClr val="FFFF00"/>
              </a:highlight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80465" y="1422400"/>
          <a:ext cx="8626475" cy="1690370"/>
        </p:xfrm>
        <a:graphic>
          <a:graphicData uri="http://schemas.openxmlformats.org/drawingml/2006/table">
            <a:tbl>
              <a:tblPr/>
              <a:tblGrid>
                <a:gridCol w="6599555"/>
                <a:gridCol w="2026920"/>
              </a:tblGrid>
              <a:tr h="274320"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客户特征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类型判定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1805"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有电商平台交易记录、高履约率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🟢 电商型客户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2440"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有厂房设备、供应链合同、出口报关单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🔵 制造业客户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71805"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混合模式（线上线下结合）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🟡 综合型客户</a:t>
                      </a:r>
                      <a:endParaRPr lang="zh-CN" altLang="en-US" sz="16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21080" y="3785870"/>
            <a:ext cx="94234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电商企业刷单、虚假交易泛滥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en-US">
                <a:solidFill>
                  <a:srgbClr val="FF0000"/>
                </a:solidFill>
                <a:highlight>
                  <a:srgbClr val="FFFF00"/>
                </a:highlight>
              </a:rPr>
              <a:t>→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京东平台行为数据可能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“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好看但不真实</a:t>
            </a:r>
            <a:r>
              <a:rPr lang="en-US" altLang="zh-CN">
                <a:solidFill>
                  <a:srgbClr val="FF0000"/>
                </a:solidFill>
                <a:highlight>
                  <a:srgbClr val="FFFF00"/>
                </a:highlight>
              </a:rPr>
              <a:t>”</a:t>
            </a:r>
            <a:r>
              <a:rPr lang="zh-CN" altLang="en-US">
                <a:highlight>
                  <a:srgbClr val="FFFF00"/>
                </a:highlight>
              </a:rPr>
              <a:t>；</a:t>
            </a:r>
            <a:endParaRPr lang="zh-CN" altLang="en-US">
              <a:highlight>
                <a:srgbClr val="FFFF00"/>
              </a:highlight>
            </a:endParaRPr>
          </a:p>
          <a:p>
            <a:endParaRPr lang="zh-CN" altLang="en-US">
              <a:highlight>
                <a:srgbClr val="FFFF00"/>
              </a:highlight>
            </a:endParaRPr>
          </a:p>
          <a:p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制造业客户踏实生产但无数字足迹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en-US" altLang="en-US">
                <a:highlight>
                  <a:srgbClr val="FFFF00"/>
                </a:highlight>
              </a:rPr>
              <a:t>→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被算法误判为</a:t>
            </a:r>
            <a:r>
              <a:rPr lang="en-US" altLang="zh-CN">
                <a:highlight>
                  <a:srgbClr val="FFFF00"/>
                </a:highlight>
              </a:rPr>
              <a:t>“</a:t>
            </a:r>
            <a:r>
              <a:rPr lang="zh-CN" altLang="en-US">
                <a:highlight>
                  <a:srgbClr val="FFFF00"/>
                </a:highlight>
              </a:rPr>
              <a:t>低价值</a:t>
            </a:r>
            <a:r>
              <a:rPr lang="en-US" altLang="zh-CN">
                <a:highlight>
                  <a:srgbClr val="FFFF00"/>
                </a:highlight>
              </a:rPr>
              <a:t>”</a:t>
            </a:r>
            <a:r>
              <a:rPr lang="zh-CN" altLang="en-US">
                <a:highlight>
                  <a:srgbClr val="FFFF00"/>
                </a:highlight>
              </a:rPr>
              <a:t>；</a:t>
            </a:r>
            <a:endParaRPr lang="zh-CN" altLang="en-US">
              <a:highlight>
                <a:srgbClr val="FFFF00"/>
              </a:highlight>
            </a:endParaRPr>
          </a:p>
          <a:p>
            <a:endParaRPr lang="zh-CN" altLang="en-US">
              <a:highlight>
                <a:srgbClr val="FFFF00"/>
              </a:highlight>
            </a:endParaRPr>
          </a:p>
          <a:p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盲目融合数据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en-US" altLang="en-US">
                <a:highlight>
                  <a:srgbClr val="FFFF00"/>
                </a:highlight>
              </a:rPr>
              <a:t>→</a:t>
            </a:r>
            <a:r>
              <a:rPr lang="en-US" altLang="zh-CN">
                <a:highlight>
                  <a:srgbClr val="FFFF00"/>
                </a:highlight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反而稀释了银行原有的专业优势。</a:t>
            </a:r>
            <a:endParaRPr lang="zh-CN" altLang="en-US">
              <a:highlight>
                <a:srgbClr val="FFFF00"/>
              </a:highlight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33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问题提出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——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金融市场的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“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跨界围城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”</a:t>
            </a:r>
            <a:endParaRPr lang="en-US" altLang="zh-CN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960" y="1588135"/>
            <a:ext cx="107854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现状挑战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科技平台（如电商、支付公司）凭借流量与数据优势，快速切入信贷、理财等传统金融领域；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城商银行小微贷款余额仅占市场</a:t>
            </a:r>
            <a:r>
              <a:rPr lang="en-US" altLang="zh-CN"/>
              <a:t>12%</a:t>
            </a:r>
            <a:r>
              <a:rPr lang="zh-CN" altLang="en-US"/>
              <a:t>，远低于京东，阿里，腾讯，</a:t>
            </a:r>
            <a:r>
              <a:rPr lang="zh-CN" altLang="en-US"/>
              <a:t>百度平台的</a:t>
            </a:r>
            <a:r>
              <a:rPr lang="en-US" altLang="zh-CN"/>
              <a:t>72%</a:t>
            </a:r>
            <a:r>
              <a:rPr lang="zh-CN" altLang="en-US"/>
              <a:t>；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客户流失率年增</a:t>
            </a:r>
            <a:r>
              <a:rPr lang="en-US" altLang="zh-CN"/>
              <a:t>18%</a:t>
            </a:r>
            <a:r>
              <a:rPr lang="zh-CN" altLang="en-US"/>
              <a:t>，审批效率低成痛点。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⚠</a:t>
            </a:r>
            <a:r>
              <a:rPr lang="" altLang="en-US"/>
              <a:t>️</a:t>
            </a:r>
            <a:r>
              <a:rPr lang="en-US" altLang="zh-CN"/>
              <a:t> </a:t>
            </a:r>
            <a:r>
              <a:rPr lang="zh-CN" altLang="en-US"/>
              <a:t>核心问题</a:t>
            </a:r>
            <a:endParaRPr lang="zh-CN" altLang="en-US"/>
          </a:p>
          <a:p>
            <a:r>
              <a:rPr lang="en-US" altLang="zh-CN"/>
              <a:t>    “</a:t>
            </a:r>
            <a:r>
              <a:rPr lang="zh-CN" altLang="en-US"/>
              <a:t>我们是否只能被动防御？还是能主动构建新生态？</a:t>
            </a:r>
            <a:r>
              <a:rPr lang="en-US" altLang="zh-CN"/>
              <a:t>”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💬</a:t>
            </a:r>
            <a:r>
              <a:rPr lang="en-US" altLang="zh-CN"/>
              <a:t> </a:t>
            </a:r>
            <a:r>
              <a:rPr lang="zh-CN" altLang="en-US"/>
              <a:t>引言：</a:t>
            </a:r>
            <a:endParaRPr lang="zh-CN" altLang="en-US"/>
          </a:p>
          <a:p>
            <a:r>
              <a:rPr lang="en-US" altLang="zh-CN"/>
              <a:t>    “</a:t>
            </a:r>
            <a:r>
              <a:rPr lang="zh-CN" altLang="en-US"/>
              <a:t>未来的赢家，不是最封闭的银行，而是最会</a:t>
            </a:r>
            <a:r>
              <a:rPr lang="en-US" altLang="zh-CN"/>
              <a:t>‘</a:t>
            </a:r>
            <a:r>
              <a:rPr lang="zh-CN" altLang="en-US"/>
              <a:t>连接</a:t>
            </a:r>
            <a:r>
              <a:rPr lang="en-US" altLang="zh-CN"/>
              <a:t>’</a:t>
            </a:r>
            <a:r>
              <a:rPr lang="zh-CN" altLang="en-US"/>
              <a:t>的金融机构。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-102235" y="29210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战略落地建议</a:t>
            </a:r>
            <a:r>
              <a:rPr lang="en-US" altLang="zh-CN"/>
              <a:t>——“</a:t>
            </a:r>
            <a:r>
              <a:rPr lang="zh-CN" altLang="en-US"/>
              <a:t>智能路由引擎</a:t>
            </a:r>
            <a:r>
              <a:rPr lang="en-US" altLang="zh-CN"/>
              <a:t>”</a:t>
            </a:r>
            <a:r>
              <a:rPr lang="zh-CN" altLang="en-US"/>
              <a:t>设计框架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54935" y="292100"/>
            <a:ext cx="9752330" cy="6444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                    </a:t>
            </a:r>
            <a:r>
              <a:rPr lang="en-US" altLang="en-US"/>
              <a:t>┌────────────────────┐</a:t>
            </a:r>
            <a:endParaRPr lang="en-US" altLang="en-US"/>
          </a:p>
          <a:p>
            <a:r>
              <a:rPr lang="en-US" altLang="zh-CN"/>
              <a:t>                    </a:t>
            </a:r>
            <a:r>
              <a:rPr lang="en-US" altLang="en-US"/>
              <a:t>│</a:t>
            </a:r>
            <a:r>
              <a:rPr lang="en-US" altLang="zh-CN"/>
              <a:t>  </a:t>
            </a:r>
            <a:r>
              <a:rPr lang="zh-CN" altLang="en-US"/>
              <a:t>新贷款申请进入</a:t>
            </a:r>
            <a:r>
              <a:rPr lang="en-US" altLang="zh-CN"/>
              <a:t>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zh-CN"/>
              <a:t>                    </a:t>
            </a:r>
            <a:r>
              <a:rPr lang="en-US" altLang="en-US"/>
              <a:t>└────────┬───────────┘</a:t>
            </a:r>
            <a:endParaRPr lang="en-US" altLang="en-US"/>
          </a:p>
          <a:p>
            <a:r>
              <a:rPr lang="en-US" altLang="zh-CN"/>
              <a:t>                             </a:t>
            </a:r>
            <a:r>
              <a:rPr lang="en-US" altLang="en-US"/>
              <a:t>▼</a:t>
            </a:r>
            <a:endParaRPr lang="en-US" altLang="en-US"/>
          </a:p>
          <a:p>
            <a:r>
              <a:rPr lang="en-US" altLang="zh-CN"/>
              <a:t>              </a:t>
            </a:r>
            <a:r>
              <a:rPr lang="en-US" altLang="en-US"/>
              <a:t>┌─────────────────────────────┐</a:t>
            </a:r>
            <a:endParaRPr lang="en-US" altLang="en-US"/>
          </a:p>
          <a:p>
            <a:r>
              <a:rPr lang="en-US" altLang="zh-CN"/>
              <a:t>            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zh-CN" altLang="en-US"/>
              <a:t>客户类型识别模块</a:t>
            </a:r>
            <a:r>
              <a:rPr lang="en-US" altLang="zh-CN"/>
              <a:t>       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zh-CN"/>
              <a:t>              </a:t>
            </a:r>
            <a:r>
              <a:rPr lang="en-US" altLang="en-US"/>
              <a:t>│</a:t>
            </a:r>
            <a:r>
              <a:rPr lang="en-US" altLang="zh-CN"/>
              <a:t> (</a:t>
            </a:r>
            <a:r>
              <a:rPr lang="zh-CN" altLang="en-US"/>
              <a:t>基于数据源</a:t>
            </a:r>
            <a:r>
              <a:rPr lang="en-US" altLang="zh-CN"/>
              <a:t>+</a:t>
            </a:r>
            <a:r>
              <a:rPr lang="zh-CN" altLang="en-US"/>
              <a:t>行业标签</a:t>
            </a:r>
            <a:r>
              <a:rPr lang="en-US" altLang="zh-CN"/>
              <a:t>)    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zh-CN"/>
              <a:t>              </a:t>
            </a:r>
            <a:r>
              <a:rPr lang="en-US" altLang="en-US"/>
              <a:t>└────────────┬────────────────┘</a:t>
            </a:r>
            <a:endParaRPr lang="en-US" altLang="en-US"/>
          </a:p>
          <a:p>
            <a:r>
              <a:rPr lang="en-US" altLang="zh-CN"/>
              <a:t>                           </a:t>
            </a:r>
            <a:r>
              <a:rPr lang="en-US" altLang="en-US"/>
              <a:t>▼</a:t>
            </a:r>
            <a:endParaRPr lang="en-US" altLang="en-US"/>
          </a:p>
          <a:p>
            <a:r>
              <a:rPr lang="en-US" altLang="zh-CN"/>
              <a:t>        </a:t>
            </a:r>
            <a:r>
              <a:rPr lang="en-US" altLang="en-US"/>
              <a:t>┌─────────────────┼─────────────────┐</a:t>
            </a:r>
            <a:endParaRPr lang="en-US" altLang="en-US"/>
          </a:p>
          <a:p>
            <a:r>
              <a:rPr lang="en-US" altLang="zh-CN"/>
              <a:t>        </a:t>
            </a:r>
            <a:r>
              <a:rPr lang="en-US" altLang="en-US"/>
              <a:t>▼</a:t>
            </a:r>
            <a:r>
              <a:rPr lang="en-US" altLang="zh-CN"/>
              <a:t>                 </a:t>
            </a:r>
            <a:r>
              <a:rPr lang="en-US" altLang="en-US"/>
              <a:t>▼</a:t>
            </a:r>
            <a:r>
              <a:rPr lang="en-US" altLang="zh-CN"/>
              <a:t>                 </a:t>
            </a:r>
            <a:r>
              <a:rPr lang="en-US" altLang="en-US"/>
              <a:t>▼</a:t>
            </a:r>
            <a:endParaRPr lang="en-US" altLang="en-US"/>
          </a:p>
          <a:p>
            <a:r>
              <a:rPr lang="en-US" altLang="en-US"/>
              <a:t>┌─────────────┐</a:t>
            </a:r>
            <a:r>
              <a:rPr lang="en-US" altLang="zh-CN"/>
              <a:t>   </a:t>
            </a:r>
            <a:r>
              <a:rPr lang="en-US" altLang="en-US"/>
              <a:t>┌─────────────┐</a:t>
            </a:r>
            <a:r>
              <a:rPr lang="en-US" altLang="zh-CN"/>
              <a:t>   </a:t>
            </a:r>
            <a:r>
              <a:rPr lang="en-US" altLang="en-US"/>
              <a:t>┌─────────────┐</a:t>
            </a:r>
            <a:endParaRPr lang="en-US" altLang="en-US"/>
          </a:p>
          <a:p>
            <a:r>
              <a:rPr lang="en-US" altLang="en-US"/>
              <a:t>│</a:t>
            </a:r>
            <a:r>
              <a:rPr lang="en-US" altLang="zh-CN"/>
              <a:t> </a:t>
            </a:r>
            <a:r>
              <a:rPr lang="zh-CN" altLang="en-US"/>
              <a:t>电商风控模型</a:t>
            </a:r>
            <a:r>
              <a:rPr lang="en-US" altLang="zh-CN"/>
              <a:t>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│</a:t>
            </a:r>
            <a:r>
              <a:rPr lang="en-US" altLang="zh-CN"/>
              <a:t> </a:t>
            </a:r>
            <a:r>
              <a:rPr lang="zh-CN" altLang="en-US"/>
              <a:t>制造业风控模型</a:t>
            </a:r>
            <a:r>
              <a:rPr lang="en-US" altLang="zh-CN"/>
              <a:t>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│</a:t>
            </a:r>
            <a:r>
              <a:rPr lang="en-US" altLang="zh-CN"/>
              <a:t> </a:t>
            </a:r>
            <a:r>
              <a:rPr lang="zh-CN" altLang="en-US"/>
              <a:t>综合风控模型</a:t>
            </a:r>
            <a:r>
              <a:rPr lang="en-US" altLang="zh-CN"/>
              <a:t>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│</a:t>
            </a:r>
            <a:r>
              <a:rPr lang="en-US" altLang="zh-CN"/>
              <a:t> - </a:t>
            </a:r>
            <a:r>
              <a:rPr lang="zh-CN" altLang="en-US"/>
              <a:t>侧重</a:t>
            </a:r>
            <a:r>
              <a:rPr lang="en-US" altLang="zh-CN"/>
              <a:t>B</a:t>
            </a:r>
            <a:r>
              <a:rPr lang="zh-CN" altLang="en-US"/>
              <a:t>平台</a:t>
            </a:r>
            <a:r>
              <a:rPr lang="en-US" altLang="zh-CN"/>
              <a:t>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│</a:t>
            </a:r>
            <a:r>
              <a:rPr lang="en-US" altLang="zh-CN"/>
              <a:t> - </a:t>
            </a:r>
            <a:r>
              <a:rPr lang="zh-CN" altLang="en-US"/>
              <a:t>侧重资产</a:t>
            </a:r>
            <a:r>
              <a:rPr lang="en-US" altLang="zh-CN"/>
              <a:t>/    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│</a:t>
            </a:r>
            <a:r>
              <a:rPr lang="en-US" altLang="zh-CN"/>
              <a:t> - </a:t>
            </a:r>
            <a:r>
              <a:rPr lang="zh-CN" altLang="en-US"/>
              <a:t>融合数据</a:t>
            </a:r>
            <a:r>
              <a:rPr lang="en-US" altLang="zh-CN"/>
              <a:t>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zh-CN" altLang="en-US"/>
              <a:t>数据</a:t>
            </a:r>
            <a:r>
              <a:rPr lang="en-US" altLang="zh-CN"/>
              <a:t>         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zh-CN" altLang="en-US"/>
              <a:t>订单</a:t>
            </a:r>
            <a:r>
              <a:rPr lang="en-US" altLang="zh-CN"/>
              <a:t>/</a:t>
            </a:r>
            <a:r>
              <a:rPr lang="zh-CN" altLang="en-US"/>
              <a:t>尽调</a:t>
            </a:r>
            <a:r>
              <a:rPr lang="en-US" altLang="zh-CN"/>
              <a:t>     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│</a:t>
            </a:r>
            <a:r>
              <a:rPr lang="en-US" altLang="zh-CN"/>
              <a:t> - </a:t>
            </a:r>
            <a:r>
              <a:rPr lang="zh-CN" altLang="en-US"/>
              <a:t>加权决策</a:t>
            </a:r>
            <a:r>
              <a:rPr lang="en-US" altLang="zh-CN"/>
              <a:t>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en-US"/>
              <a:t>└──────┬──────┘</a:t>
            </a:r>
            <a:r>
              <a:rPr lang="en-US" altLang="zh-CN"/>
              <a:t>   </a:t>
            </a:r>
            <a:r>
              <a:rPr lang="en-US" altLang="en-US"/>
              <a:t>└──────┬──────┘</a:t>
            </a:r>
            <a:r>
              <a:rPr lang="en-US" altLang="zh-CN"/>
              <a:t>   </a:t>
            </a:r>
            <a:r>
              <a:rPr lang="en-US" altLang="en-US"/>
              <a:t>└──────┬──────┘</a:t>
            </a:r>
            <a:endParaRPr lang="en-US" altLang="en-US"/>
          </a:p>
          <a:p>
            <a:r>
              <a:rPr lang="en-US" altLang="zh-CN"/>
              <a:t>       </a:t>
            </a:r>
            <a:r>
              <a:rPr lang="en-US" altLang="en-US"/>
              <a:t>▼</a:t>
            </a:r>
            <a:r>
              <a:rPr lang="en-US" altLang="zh-CN"/>
              <a:t>                 </a:t>
            </a:r>
            <a:r>
              <a:rPr lang="en-US" altLang="en-US"/>
              <a:t>▼</a:t>
            </a:r>
            <a:r>
              <a:rPr lang="en-US" altLang="zh-CN"/>
              <a:t>                 </a:t>
            </a:r>
            <a:r>
              <a:rPr lang="en-US" altLang="en-US"/>
              <a:t>▼</a:t>
            </a:r>
            <a:endParaRPr lang="en-US" altLang="en-US"/>
          </a:p>
          <a:p>
            <a:r>
              <a:rPr lang="en-US" altLang="zh-CN"/>
              <a:t>       </a:t>
            </a:r>
            <a:r>
              <a:rPr lang="en-US" altLang="en-US"/>
              <a:t>└─────────┬─────────┬─────────────┘</a:t>
            </a:r>
            <a:endParaRPr lang="en-US" altLang="en-US"/>
          </a:p>
          <a:p>
            <a:r>
              <a:rPr lang="en-US" altLang="zh-CN"/>
              <a:t>                 </a:t>
            </a:r>
            <a:r>
              <a:rPr lang="en-US" altLang="en-US"/>
              <a:t>▼</a:t>
            </a:r>
            <a:endParaRPr lang="en-US" altLang="en-US"/>
          </a:p>
          <a:p>
            <a:r>
              <a:rPr lang="en-US" altLang="zh-CN"/>
              <a:t>        </a:t>
            </a:r>
            <a:r>
              <a:rPr lang="en-US" altLang="en-US"/>
              <a:t>┌──────────────────────┐</a:t>
            </a:r>
            <a:endParaRPr lang="en-US" altLang="en-US"/>
          </a:p>
          <a:p>
            <a:r>
              <a:rPr lang="en-US" altLang="zh-CN"/>
              <a:t>        </a:t>
            </a:r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zh-CN" altLang="en-US"/>
              <a:t>最终审批建议输出</a:t>
            </a:r>
            <a:r>
              <a:rPr lang="en-US" altLang="zh-CN"/>
              <a:t>    </a:t>
            </a:r>
            <a:r>
              <a:rPr lang="en-US" altLang="en-US"/>
              <a:t>│</a:t>
            </a:r>
            <a:endParaRPr lang="en-US" altLang="en-US"/>
          </a:p>
          <a:p>
            <a:r>
              <a:rPr lang="en-US" altLang="zh-CN"/>
              <a:t>        </a:t>
            </a:r>
            <a:r>
              <a:rPr lang="en-US" altLang="en-US"/>
              <a:t>└──────────────────────┘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045" y="292100"/>
            <a:ext cx="1052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战略落地建议</a:t>
            </a:r>
            <a:r>
              <a:rPr lang="en-US" altLang="zh-CN" sz="2400"/>
              <a:t>——</a:t>
            </a:r>
            <a:r>
              <a:rPr lang="zh-CN" altLang="en-US" sz="2400"/>
              <a:t>模型策略差异化设计</a:t>
            </a:r>
            <a:endParaRPr lang="zh-CN" altLang="en-US" sz="240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50875" y="1553845"/>
          <a:ext cx="10201910" cy="3143250"/>
        </p:xfrm>
        <a:graphic>
          <a:graphicData uri="http://schemas.openxmlformats.org/drawingml/2006/table">
            <a:tbl>
              <a:tblPr/>
              <a:tblGrid>
                <a:gridCol w="2013585"/>
                <a:gridCol w="4300220"/>
                <a:gridCol w="3888105"/>
              </a:tblGrid>
              <a:tr h="356870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维度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电商客户模型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制造业客户模型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6595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核心数据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交易流水、点击转化、复购率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财务报表、厂房估值、订单合同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6595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关键指标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履约率、</a:t>
                      </a:r>
                      <a:r>
                        <a:rPr lang="en-US" altLang="zh-CN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DSR</a:t>
                      </a:r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评分、退货率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净利润率、资产负债率、产能利用率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6595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风控逻辑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动态预警：流量突增 </a:t>
                      </a:r>
                      <a:r>
                        <a:rPr lang="en-US" altLang="zh-CN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→ </a:t>
                      </a:r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可能刷单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静态验证：实地尽调</a:t>
                      </a:r>
                      <a:r>
                        <a:rPr lang="en-US" altLang="zh-CN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+</a:t>
                      </a:r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发票核验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6595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合作方式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与京东平台共建反刷单模型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西安银行主导，京东平台提供</a:t>
                      </a:r>
                      <a:r>
                        <a:rPr lang="en-US" altLang="zh-CN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SaaS</a:t>
                      </a:r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工具支持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045" y="292100"/>
            <a:ext cx="105295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战略落地建议</a:t>
            </a:r>
            <a:r>
              <a:rPr lang="en-US" altLang="zh-CN" sz="2400">
                <a:solidFill>
                  <a:srgbClr val="FF0000"/>
                </a:solidFill>
              </a:rPr>
              <a:t>——</a:t>
            </a:r>
            <a:r>
              <a:rPr lang="zh-CN" altLang="en-US" sz="2400">
                <a:solidFill>
                  <a:srgbClr val="FF0000"/>
                </a:solidFill>
              </a:rPr>
              <a:t>商业价值体现</a:t>
            </a:r>
            <a:endParaRPr lang="zh-CN" altLang="en-US" sz="2400">
              <a:solidFill>
                <a:srgbClr val="FF0000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301750" y="1520190"/>
          <a:ext cx="9379585" cy="2024380"/>
        </p:xfrm>
        <a:graphic>
          <a:graphicData uri="http://schemas.openxmlformats.org/drawingml/2006/table">
            <a:tbl>
              <a:tblPr/>
              <a:tblGrid>
                <a:gridCol w="3074035"/>
                <a:gridCol w="6305550"/>
              </a:tblGrid>
              <a:tr h="281940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角色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收益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西安银行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避免被“虚假繁荣”误导，守住风控底线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8470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京东平台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不再强求全量接入，聚焦服务真实活跃商户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67665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小微企业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真实干实业的企业不再被算法歧视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7835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监管机构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符合“实质重于形式”的审慎监管原则</a:t>
                      </a:r>
                      <a:endParaRPr lang="zh-CN" altLang="en-US" sz="20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02080" y="4166235"/>
            <a:ext cx="66192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未来可探索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场景驱动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的合作模式，例如：</a:t>
            </a:r>
            <a:endParaRPr lang="zh-CN" altLang="en-US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对电商客户：优先使用</a:t>
            </a:r>
            <a:r>
              <a:rPr lang="zh-CN" altLang="en-US">
                <a:sym typeface="+mn-ea"/>
              </a:rPr>
              <a:t>京东平台数据；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对制造业客户：保持传统风控逻辑；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智能路由引擎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，自动选择最优模型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战略落地建议</a:t>
            </a:r>
            <a:r>
              <a:rPr lang="en-US" altLang="zh-CN" sz="2000">
                <a:solidFill>
                  <a:srgbClr val="FF0000"/>
                </a:solidFill>
              </a:rPr>
              <a:t>——</a:t>
            </a:r>
            <a:r>
              <a:rPr lang="zh-CN" altLang="en-US" sz="2000">
                <a:solidFill>
                  <a:srgbClr val="FF0000"/>
                </a:solidFill>
              </a:rPr>
              <a:t>构建产业金融新生态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5150" y="1374775"/>
            <a:ext cx="1061021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endParaRPr lang="en-US" altLang="zh-CN"/>
          </a:p>
          <a:p>
            <a:r>
              <a:rPr lang="zh-CN" altLang="en-US"/>
              <a:t>🚀</a:t>
            </a:r>
            <a:r>
              <a:rPr lang="en-US" altLang="zh-CN"/>
              <a:t> </a:t>
            </a:r>
            <a:r>
              <a:rPr lang="zh-CN" altLang="en-US"/>
              <a:t>四大行动路径：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产品创新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推出</a:t>
            </a:r>
            <a:r>
              <a:rPr lang="en-US" altLang="zh-CN"/>
              <a:t>“</a:t>
            </a:r>
            <a:r>
              <a:rPr lang="zh-CN" altLang="en-US"/>
              <a:t>西安银行</a:t>
            </a:r>
            <a:r>
              <a:rPr lang="en-US" altLang="zh-CN"/>
              <a:t>+</a:t>
            </a:r>
            <a:r>
              <a:rPr lang="zh-CN" altLang="en-US"/>
              <a:t>京东产融通</a:t>
            </a:r>
            <a:r>
              <a:rPr lang="en-US" altLang="zh-CN"/>
              <a:t>”</a:t>
            </a:r>
            <a:r>
              <a:rPr lang="zh-CN" altLang="en-US"/>
              <a:t>白名单计划：高分客户享绿色通道、利率优惠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技术协同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建立联邦学习系统，在不泄露原始数据下联合建模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渠道互嵌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西安银行网点推荐京东平台</a:t>
            </a:r>
            <a:r>
              <a:rPr lang="en-US" altLang="zh-CN"/>
              <a:t>SaaS</a:t>
            </a:r>
            <a:r>
              <a:rPr lang="zh-CN" altLang="en-US"/>
              <a:t>工具；</a:t>
            </a:r>
            <a:r>
              <a:rPr lang="zh-CN" altLang="en-US"/>
              <a:t>京东平台定向推送贷款入口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生态联盟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联合物流、税务、园区管委会，打造</a:t>
            </a:r>
            <a:r>
              <a:rPr lang="en-US" altLang="zh-CN"/>
              <a:t>“</a:t>
            </a:r>
            <a:r>
              <a:rPr lang="zh-CN" altLang="en-US"/>
              <a:t>制造业金融服务包</a:t>
            </a:r>
            <a:r>
              <a:rPr lang="en-US" altLang="zh-CN"/>
              <a:t>”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🌐</a:t>
            </a:r>
            <a:r>
              <a:rPr lang="en-US" altLang="zh-CN"/>
              <a:t> </a:t>
            </a:r>
            <a:r>
              <a:rPr lang="zh-CN" altLang="en-US"/>
              <a:t>终极愿景：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从</a:t>
            </a:r>
            <a:r>
              <a:rPr lang="en-US" altLang="zh-CN"/>
              <a:t>“</a:t>
            </a:r>
            <a:r>
              <a:rPr lang="zh-CN" altLang="en-US"/>
              <a:t>单一放贷方</a:t>
            </a:r>
            <a:r>
              <a:rPr lang="en-US" altLang="zh-CN"/>
              <a:t>”</a:t>
            </a:r>
            <a:r>
              <a:rPr lang="zh-CN" altLang="en-US"/>
              <a:t>转变为</a:t>
            </a:r>
            <a:r>
              <a:rPr lang="en-US" altLang="zh-CN"/>
              <a:t>“</a:t>
            </a:r>
            <a:r>
              <a:rPr lang="zh-CN" altLang="en-US"/>
              <a:t>产业成长合伙人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045" y="292100"/>
            <a:ext cx="105295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本次建模过程给我们带来的启发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8380" y="1263650"/>
            <a:ext cx="93376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“</a:t>
            </a:r>
            <a:r>
              <a:rPr lang="zh-CN" altLang="en-US"/>
              <a:t>过去我们以为</a:t>
            </a:r>
            <a:r>
              <a:rPr lang="en-US" altLang="zh-CN"/>
              <a:t>‘</a:t>
            </a:r>
            <a:r>
              <a:rPr lang="zh-CN" altLang="en-US"/>
              <a:t>谁有数据谁赢</a:t>
            </a:r>
            <a:r>
              <a:rPr lang="en-US" altLang="zh-CN"/>
              <a:t>’</a:t>
            </a:r>
            <a:r>
              <a:rPr lang="zh-CN" altLang="en-US"/>
              <a:t>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现在我们发现：</a:t>
            </a:r>
            <a:r>
              <a:rPr lang="en-US" altLang="zh-CN"/>
              <a:t>‘</a:t>
            </a:r>
            <a:r>
              <a:rPr lang="zh-CN" altLang="en-US"/>
              <a:t>谁能读懂数据背后的真相，谁才真正赢</a:t>
            </a:r>
            <a:r>
              <a:rPr lang="en-US" altLang="zh-CN"/>
              <a:t>’</a:t>
            </a:r>
            <a:r>
              <a:rPr lang="zh-CN" altLang="en-US"/>
              <a:t>。</a:t>
            </a:r>
            <a:r>
              <a:rPr lang="en-US" altLang="zh-CN"/>
              <a:t>”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“</a:t>
            </a:r>
            <a:r>
              <a:rPr lang="zh-CN" altLang="en-US"/>
              <a:t>与其让银行学做平台，不如让平台学会尊重专业。</a:t>
            </a:r>
            <a:r>
              <a:rPr lang="en-US" altLang="zh-CN"/>
              <a:t>”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“</a:t>
            </a:r>
            <a:r>
              <a:rPr lang="zh-CN" altLang="en-US"/>
              <a:t>未来的金融竞争力，不在数据多寡，而在场景理解深度。</a:t>
            </a:r>
            <a:r>
              <a:rPr lang="en-US" altLang="zh-CN"/>
              <a:t>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预期成效（</a:t>
            </a:r>
            <a:r>
              <a:rPr lang="en-US" altLang="zh-CN"/>
              <a:t>2025</a:t>
            </a:r>
            <a:r>
              <a:rPr lang="zh-CN" altLang="en-US"/>
              <a:t>年预测）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30300" y="1649730"/>
          <a:ext cx="990092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5230"/>
                <a:gridCol w="2475230"/>
                <a:gridCol w="2475230"/>
                <a:gridCol w="2475230"/>
              </a:tblGrid>
              <a:tr h="695960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指标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当前（独立运营）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合作后（预测）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增长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</a:tr>
              <a:tr h="695960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小微贷款余额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300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亿元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600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亿元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100%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</a:tr>
              <a:tr h="695960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新增客户数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2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万家</a:t>
                      </a:r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/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年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10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万家</a:t>
                      </a:r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/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年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400%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</a:tr>
              <a:tr h="695960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不良率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1.80%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1.50%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↓17%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</a:tr>
              <a:tr h="695960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审批平均时间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3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天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8</a:t>
                      </a:r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小时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↓89%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</a:tr>
              <a:tr h="695960">
                <a:tc>
                  <a:txBody>
                    <a:bodyPr/>
                    <a:p>
                      <a:pPr algn="l" fontAlgn="ctr"/>
                      <a:r>
                        <a:rPr lang="zh-CN" altLang="en-US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净利润率</a:t>
                      </a:r>
                      <a:endParaRPr lang="zh-CN" altLang="en-US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1.80%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2.60%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1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44%</a:t>
                      </a:r>
                      <a:endParaRPr lang="en-US" altLang="zh-CN" sz="2000" b="1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t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421765" y="6149975"/>
            <a:ext cx="640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经济价值测算：三年累计新增净利润约</a:t>
            </a:r>
            <a:r>
              <a:rPr lang="en-US" altLang="zh-CN"/>
              <a:t> 28</a:t>
            </a:r>
            <a:r>
              <a:rPr lang="zh-CN" altLang="en-US"/>
              <a:t>亿元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434975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战略启示：竞合新路径的三大原则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5150" y="1374775"/>
            <a:ext cx="106102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优势互补而非全面对抗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金融企业不必在流量和技术上硬拼，应发挥风控、资金、合规优势，与科技企业形成能力对冲。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建立</a:t>
            </a:r>
            <a:r>
              <a:rPr lang="en-US" altLang="zh-CN"/>
              <a:t>“</a:t>
            </a:r>
            <a:r>
              <a:rPr lang="zh-CN" altLang="en-US"/>
              <a:t>可控共享</a:t>
            </a:r>
            <a:r>
              <a:rPr lang="en-US" altLang="zh-CN"/>
              <a:t>”</a:t>
            </a:r>
            <a:r>
              <a:rPr lang="zh-CN" altLang="en-US"/>
              <a:t>机制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数据合作需基于隐私保护与授权机制，可采用联邦学习、区块链存证等技术保障安全。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从产品合作走向生态共建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未来竞争是生态之战。金融机构可牵头组建</a:t>
            </a:r>
            <a:r>
              <a:rPr lang="en-US" altLang="zh-CN"/>
              <a:t>“</a:t>
            </a:r>
            <a:r>
              <a:rPr lang="zh-CN" altLang="en-US"/>
              <a:t>产业金融联盟</a:t>
            </a:r>
            <a:r>
              <a:rPr lang="en-US" altLang="zh-CN"/>
              <a:t>”</a:t>
            </a:r>
            <a:r>
              <a:rPr lang="zh-CN" altLang="en-US"/>
              <a:t>，联合电商平台、物流公司、</a:t>
            </a:r>
            <a:r>
              <a:rPr lang="en-US" altLang="zh-CN"/>
              <a:t>SaaS</a:t>
            </a:r>
            <a:r>
              <a:rPr lang="zh-CN" altLang="en-US"/>
              <a:t>服务商，打造垂直行业解决方案。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434975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总结与呼吁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5150" y="1043305"/>
            <a:ext cx="10610215" cy="485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</a:t>
            </a:r>
            <a:r>
              <a:rPr lang="zh-CN" altLang="en-US"/>
              <a:t>🌟</a:t>
            </a:r>
            <a:r>
              <a:rPr lang="en-US" altLang="zh-CN"/>
              <a:t> </a:t>
            </a:r>
            <a:r>
              <a:rPr lang="zh-CN" altLang="en-US"/>
              <a:t>核心结论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差异化不等于守旧，而在于精准定位未被满足的需求；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竞争对手也可以是合作伙伴，关键在于找到</a:t>
            </a:r>
            <a:r>
              <a:rPr lang="en-US" altLang="zh-CN"/>
              <a:t>“</a:t>
            </a:r>
            <a:r>
              <a:rPr lang="zh-CN" altLang="en-US"/>
              <a:t>共赢接口</a:t>
            </a:r>
            <a:r>
              <a:rPr lang="en-US" altLang="zh-CN"/>
              <a:t>”</a:t>
            </a:r>
            <a:r>
              <a:rPr lang="zh-CN" altLang="en-US"/>
              <a:t>；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数据融合</a:t>
            </a:r>
            <a:r>
              <a:rPr lang="en-US" altLang="zh-CN"/>
              <a:t>+</a:t>
            </a:r>
            <a:r>
              <a:rPr lang="zh-CN" altLang="en-US"/>
              <a:t>模型驱动，是传统金融机构逆袭的关键杠杆。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📣</a:t>
            </a:r>
            <a:r>
              <a:rPr lang="en-US" altLang="zh-CN"/>
              <a:t> </a:t>
            </a:r>
            <a:r>
              <a:rPr lang="zh-CN" altLang="en-US"/>
              <a:t>行动呼吁</a:t>
            </a:r>
            <a:endParaRPr lang="zh-CN" altLang="en-US"/>
          </a:p>
          <a:p>
            <a:r>
              <a:rPr lang="en-US" altLang="zh-CN"/>
              <a:t>    “</a:t>
            </a:r>
            <a:r>
              <a:rPr lang="zh-CN" altLang="en-US"/>
              <a:t>让我们不再惧怕跨界者，而是邀请他们一起，共建一个更智能、更包容、更有韧性的产业金融新生态。</a:t>
            </a:r>
            <a:r>
              <a:rPr lang="en-US" altLang="zh-CN"/>
              <a:t>”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在跨界融合的时代，金融企业的生存之道不再是</a:t>
            </a:r>
            <a:r>
              <a:rPr lang="en-US" altLang="zh-CN"/>
              <a:t>“</a:t>
            </a:r>
            <a:r>
              <a:rPr lang="zh-CN" altLang="en-US"/>
              <a:t>守住护城河</a:t>
            </a:r>
            <a:r>
              <a:rPr lang="en-US" altLang="zh-CN"/>
              <a:t>”</a:t>
            </a:r>
            <a:r>
              <a:rPr lang="zh-CN" altLang="en-US"/>
              <a:t>，而是</a:t>
            </a:r>
            <a:r>
              <a:rPr lang="en-US" altLang="zh-CN"/>
              <a:t>“</a:t>
            </a:r>
            <a:r>
              <a:rPr lang="zh-CN" altLang="en-US"/>
              <a:t>搭建桥梁</a:t>
            </a:r>
            <a:r>
              <a:rPr lang="en-US" altLang="zh-CN"/>
              <a:t>”</a:t>
            </a:r>
            <a:r>
              <a:rPr lang="zh-CN" altLang="en-US"/>
              <a:t>。通过精准定位差异化优势（如专业风控、实体服务经验），并与跨界者构建</a:t>
            </a:r>
            <a:r>
              <a:rPr lang="en-US" altLang="zh-CN"/>
              <a:t>“</a:t>
            </a:r>
            <a:r>
              <a:rPr lang="zh-CN" altLang="en-US"/>
              <a:t>竞合生态</a:t>
            </a:r>
            <a:r>
              <a:rPr lang="en-US" altLang="zh-CN"/>
              <a:t>”</a:t>
            </a:r>
            <a:r>
              <a:rPr lang="zh-CN" altLang="en-US"/>
              <a:t>，传统金融机构不仅能抵御冲击，更可借势升级为产业价值链的核心组织者。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 sz="2400">
                <a:solidFill>
                  <a:srgbClr val="FF0000"/>
                </a:solidFill>
              </a:rPr>
              <a:t>正如本案例所示：当西安银行放下成见，主动与</a:t>
            </a:r>
            <a:r>
              <a:rPr lang="en-US" altLang="zh-CN" sz="2400">
                <a:solidFill>
                  <a:srgbClr val="FF0000"/>
                </a:solidFill>
              </a:rPr>
              <a:t>“</a:t>
            </a:r>
            <a:r>
              <a:rPr lang="zh-CN" altLang="en-US" sz="2400">
                <a:solidFill>
                  <a:srgbClr val="FF0000"/>
                </a:solidFill>
              </a:rPr>
              <a:t>对手</a:t>
            </a:r>
            <a:r>
              <a:rPr lang="en-US" altLang="zh-CN" sz="2400">
                <a:solidFill>
                  <a:srgbClr val="FF0000"/>
                </a:solidFill>
              </a:rPr>
              <a:t>”</a:t>
            </a:r>
            <a:r>
              <a:rPr lang="zh-CN" altLang="en-US" sz="2400">
                <a:solidFill>
                  <a:srgbClr val="FF0000"/>
                </a:solidFill>
              </a:rPr>
              <a:t>京东平台合作，反而打开了通往下一个增长周期的大门</a:t>
            </a:r>
            <a:r>
              <a:rPr lang="en-US" altLang="zh-CN" sz="2400">
                <a:solidFill>
                  <a:srgbClr val="FF0000"/>
                </a:solidFill>
              </a:rPr>
              <a:t>——</a:t>
            </a:r>
            <a:r>
              <a:rPr lang="zh-CN" altLang="en-US" sz="2400">
                <a:solidFill>
                  <a:srgbClr val="FF0000"/>
                </a:solidFill>
              </a:rPr>
              <a:t>这正是未来金融竞争的新范式。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endParaRPr lang="en-US" altLang="zh-CN" sz="2400">
              <a:solidFill>
                <a:srgbClr val="FF0000"/>
              </a:solidFill>
            </a:endParaRPr>
          </a:p>
          <a:p>
            <a:endParaRPr lang="en-US" altLang="zh-CN" sz="2400">
              <a:solidFill>
                <a:srgbClr val="FF0000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🙏</a:t>
            </a:r>
            <a:r>
              <a:rPr lang="en-US" altLang="zh-CN"/>
              <a:t> </a:t>
            </a:r>
            <a:r>
              <a:rPr lang="zh-CN" altLang="en-US"/>
              <a:t>谢谢大家！欢迎提问交流。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433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案例背景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——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西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安银行</a:t>
            </a:r>
            <a:r>
              <a:rPr lang="en-US" altLang="zh-CN" b="1">
                <a:latin typeface="PingFang SC Semibold" panose="020B0400000000000000" charset="-122"/>
                <a:ea typeface="PingFang SC Semibold" panose="020B0400000000000000" charset="-122"/>
              </a:rPr>
              <a:t> vs </a:t>
            </a:r>
            <a:r>
              <a:rPr lang="zh-CN" altLang="en-US" b="1">
                <a:latin typeface="PingFang SC Semibold" panose="020B0400000000000000" charset="-122"/>
                <a:ea typeface="PingFang SC Semibold" panose="020B0400000000000000" charset="-122"/>
              </a:rPr>
              <a:t>京东平台的竞争格局</a:t>
            </a:r>
            <a:endParaRPr lang="zh-CN" altLang="en-US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2960" y="5557520"/>
            <a:ext cx="10785475" cy="610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各有优劣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竞争非零和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存在合作空间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22960" y="1613535"/>
          <a:ext cx="9284970" cy="3333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990"/>
                <a:gridCol w="3094990"/>
                <a:gridCol w="3094990"/>
              </a:tblGrid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维度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西安</a:t>
                      </a:r>
                      <a:r>
                        <a:rPr lang="en-US" altLang="en-US"/>
                        <a:t>银行（传统城商行）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京东</a:t>
                      </a:r>
                      <a:r>
                        <a:rPr lang="en-US" altLang="en-US"/>
                        <a:t>平台（科技巨头）</a:t>
                      </a:r>
                      <a:endParaRPr lang="en-US" altLang="en-US"/>
                    </a:p>
                  </a:txBody>
                  <a:tcPr/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资产规模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5000亿元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非持牌但类金融资产超万亿</a:t>
                      </a:r>
                      <a:endParaRPr lang="en-US" altLang="en-US"/>
                    </a:p>
                  </a:txBody>
                  <a:tcPr/>
                </a:tc>
              </a:tr>
              <a:tr h="4140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小微贷款余额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300亿元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2100亿元</a:t>
                      </a:r>
                      <a:endParaRPr lang="en-US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审批时效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平均3天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10分钟内自动放款</a:t>
                      </a:r>
                      <a:endParaRPr lang="en-US" altLang="en-US"/>
                    </a:p>
                  </a:txBody>
                  <a:tcPr/>
                </a:tc>
              </a:tr>
              <a:tr h="41465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不良率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1.80%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3.50%</a:t>
                      </a:r>
                      <a:endParaRPr lang="en-US" altLang="en-US"/>
                    </a:p>
                  </a:txBody>
                  <a:tcPr/>
                </a:tc>
              </a:tr>
              <a:tr h="696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核心能力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风控、合规、资金成本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流量、数据、用户体验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战略定位</a:t>
            </a:r>
            <a:r>
              <a:rPr lang="en-US" altLang="zh-CN"/>
              <a:t>——</a:t>
            </a:r>
            <a:r>
              <a:rPr lang="zh-CN" altLang="en-US"/>
              <a:t>打造</a:t>
            </a:r>
            <a:r>
              <a:rPr lang="en-US" altLang="zh-CN"/>
              <a:t>“</a:t>
            </a:r>
            <a:r>
              <a:rPr lang="zh-CN" altLang="en-US"/>
              <a:t>实体经济伙伴银行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5150" y="1374775"/>
            <a:ext cx="1061021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差异化定位：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聚焦被忽视的</a:t>
            </a:r>
            <a:r>
              <a:rPr lang="en-US" altLang="zh-CN"/>
              <a:t>“</a:t>
            </a:r>
            <a:r>
              <a:rPr lang="zh-CN" altLang="en-US"/>
              <a:t>非电商型</a:t>
            </a:r>
            <a:r>
              <a:rPr lang="en-US" altLang="zh-CN"/>
              <a:t>”</a:t>
            </a:r>
            <a:r>
              <a:rPr lang="zh-CN" altLang="en-US"/>
              <a:t>制造企业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📌</a:t>
            </a:r>
            <a:r>
              <a:rPr lang="en-US" altLang="zh-CN"/>
              <a:t> </a:t>
            </a:r>
            <a:r>
              <a:rPr lang="zh-CN" altLang="en-US"/>
              <a:t>目标客群特征：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成立</a:t>
            </a:r>
            <a:r>
              <a:rPr lang="en-US" altLang="zh-CN"/>
              <a:t>5</a:t>
            </a:r>
            <a:r>
              <a:rPr lang="zh-CN" altLang="en-US"/>
              <a:t>年以上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拥有厂房设备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缺乏线上交易记录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被</a:t>
            </a:r>
            <a:r>
              <a:rPr lang="en-US" altLang="zh-CN"/>
              <a:t>B</a:t>
            </a:r>
            <a:r>
              <a:rPr lang="zh-CN" altLang="en-US"/>
              <a:t>平台模型拒贷</a:t>
            </a:r>
            <a:endParaRPr lang="zh-CN" altLang="en-US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💡</a:t>
            </a:r>
            <a:r>
              <a:rPr lang="en-US" altLang="zh-CN"/>
              <a:t> </a:t>
            </a:r>
            <a:r>
              <a:rPr lang="zh-CN" altLang="en-US"/>
              <a:t>我们的独特价值：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更懂本地产业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接受非数字资产抵押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提供长期陪伴式服务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竞合路径设计</a:t>
            </a:r>
            <a:r>
              <a:rPr lang="en-US" altLang="zh-CN"/>
              <a:t>——“</a:t>
            </a:r>
            <a:r>
              <a:rPr lang="zh-CN" altLang="en-US"/>
              <a:t>前台竞争，后台合作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4515" y="1099185"/>
            <a:ext cx="10610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合作框架：</a:t>
            </a:r>
            <a:r>
              <a:rPr lang="en-US" altLang="zh-CN"/>
              <a:t>“</a:t>
            </a:r>
            <a:r>
              <a:rPr lang="zh-CN" altLang="en-US"/>
              <a:t>产融通</a:t>
            </a:r>
            <a:r>
              <a:rPr lang="en-US" altLang="zh-CN"/>
              <a:t>”</a:t>
            </a:r>
            <a:r>
              <a:rPr lang="zh-CN" altLang="en-US"/>
              <a:t>联合贷款计划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964565" y="1617980"/>
          <a:ext cx="10006965" cy="2929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5655"/>
                <a:gridCol w="3335655"/>
                <a:gridCol w="3335655"/>
              </a:tblGrid>
              <a:tr h="542290">
                <a:tc>
                  <a:txBody>
                    <a:bodyPr/>
                    <a:p>
                      <a:pPr algn="l" fontAlgn="ctr"/>
                      <a:r>
                        <a:rPr lang="zh-CN" altLang="en-US" sz="1800" b="1" i="0">
                          <a:solidFill>
                            <a:schemeClr val="bg1"/>
                          </a:solidFill>
                          <a:latin typeface="宋体"/>
                          <a:ea typeface="宋体"/>
                        </a:rPr>
                        <a:t>模块</a:t>
                      </a:r>
                      <a:endParaRPr lang="zh-CN" altLang="en-US" sz="1800" b="1" i="0">
                        <a:solidFill>
                          <a:schemeClr val="bg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1" i="0">
                          <a:solidFill>
                            <a:schemeClr val="bg1"/>
                          </a:solidFill>
                          <a:latin typeface="宋体"/>
                          <a:ea typeface="宋体"/>
                        </a:rPr>
                        <a:t>西</a:t>
                      </a:r>
                      <a:r>
                        <a:rPr lang="zh-CN" altLang="en-US" sz="1800" b="1" i="0">
                          <a:solidFill>
                            <a:schemeClr val="bg1"/>
                          </a:solidFill>
                          <a:latin typeface="宋体"/>
                          <a:ea typeface="宋体"/>
                        </a:rPr>
                        <a:t>安银行贡献</a:t>
                      </a:r>
                      <a:endParaRPr lang="zh-CN" altLang="en-US" sz="1800" b="1" i="0">
                        <a:solidFill>
                          <a:schemeClr val="bg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1" i="0">
                          <a:solidFill>
                            <a:schemeClr val="bg1"/>
                          </a:solidFill>
                          <a:latin typeface="宋体"/>
                          <a:ea typeface="宋体"/>
                        </a:rPr>
                        <a:t>京东平台贡献</a:t>
                      </a:r>
                      <a:endParaRPr lang="zh-CN" altLang="en-US" sz="1800" b="1" i="0">
                        <a:solidFill>
                          <a:schemeClr val="bg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543560"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资金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出资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70%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出资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30%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14045"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数据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财务报表、征信、尽调</a:t>
                      </a:r>
                      <a:endParaRPr lang="zh-CN" altLang="en-US" sz="18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交易流水、履约率、行为数据</a:t>
                      </a:r>
                      <a:endParaRPr lang="zh-CN" altLang="en-US" sz="1800" b="0" i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14680"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风控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主导建模、合规审查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提供实时动态指标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14680"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渠道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网点推荐客户使用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B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供应链服务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向线下制造企业导流至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A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银行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25500" y="5373370"/>
            <a:ext cx="5863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模式本质：</a:t>
            </a:r>
            <a:endParaRPr lang="zh-CN" altLang="en-US"/>
          </a:p>
          <a:p>
            <a:r>
              <a:rPr lang="zh-CN" altLang="en-US"/>
              <a:t>能力互补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</a:t>
            </a:r>
            <a:r>
              <a:rPr lang="zh-CN" altLang="en-US"/>
              <a:t>数据共享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</a:t>
            </a:r>
            <a:r>
              <a:rPr lang="zh-CN" altLang="en-US"/>
              <a:t>风险共担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</a:t>
            </a:r>
            <a:r>
              <a:rPr lang="zh-CN" altLang="en-US"/>
              <a:t>利益分成</a:t>
            </a:r>
            <a:r>
              <a:rPr lang="en-US" altLang="zh-CN"/>
              <a:t> 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数据获取：</a:t>
            </a:r>
            <a:r>
              <a:rPr lang="en-US" altLang="zh-CN"/>
              <a:t> 1000</a:t>
            </a:r>
            <a:r>
              <a:rPr lang="zh-CN" altLang="en-US"/>
              <a:t>家小微企业信贷数据库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59715" y="1252220"/>
            <a:ext cx="106102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📊</a:t>
            </a:r>
            <a:r>
              <a:rPr lang="en-US" altLang="zh-CN"/>
              <a:t> </a:t>
            </a:r>
            <a:r>
              <a:rPr lang="zh-CN" altLang="en-US"/>
              <a:t>关键字段包括：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财务指标（营收、利润、负债）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运营数据（成立年限、员工数、是否有厂房）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京东平台行为数据（交易额、履约率）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地域风险、申请金额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是否获批（目标变量）</a:t>
            </a:r>
            <a:endParaRPr lang="zh-CN" altLang="en-US"/>
          </a:p>
        </p:txBody>
      </p:sp>
      <p:graphicFrame>
        <p:nvGraphicFramePr>
          <p:cNvPr id="6" name="表格 5"/>
          <p:cNvGraphicFramePr/>
          <p:nvPr/>
        </p:nvGraphicFramePr>
        <p:xfrm>
          <a:off x="5404485" y="948690"/>
          <a:ext cx="8534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1383030"/>
                <a:gridCol w="2884170"/>
              </a:tblGrid>
              <a:tr h="381000"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字段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类型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说明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loan_id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int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贷款申请编号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age_years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企业成立年限（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1–20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年）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annual_revenue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年营业收入（万元）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profit_margin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净利润率（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%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debt_ratio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资产负债率（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%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credit_score_bank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int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A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银行内部信用评分（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300–850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transaction_volume_b</a:t>
                      </a:r>
                      <a:endParaRPr lang="en-US" altLang="zh-CN" sz="18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在</a:t>
                      </a:r>
                      <a:r>
                        <a:rPr lang="en-US" altLang="zh-CN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B</a:t>
                      </a:r>
                      <a:r>
                        <a:rPr lang="zh-CN" altLang="en-US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平台年交易额（万元）</a:t>
                      </a:r>
                      <a:endParaRPr lang="zh-CN" altLang="en-US" sz="18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on_time_delivery_rate</a:t>
                      </a:r>
                      <a:endParaRPr lang="en-US" altLang="zh-CN" sz="18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订单准时交付率（</a:t>
                      </a:r>
                      <a:r>
                        <a:rPr lang="en-US" altLang="zh-CN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%</a:t>
                      </a:r>
                      <a:r>
                        <a:rPr lang="zh-CN" altLang="en-US" sz="1800" b="0" i="0">
                          <a:solidFill>
                            <a:srgbClr val="FF0000"/>
                          </a:solidFill>
                          <a:latin typeface="宋体"/>
                          <a:ea typeface="宋体"/>
                        </a:rPr>
                        <a:t>）</a:t>
                      </a:r>
                      <a:endParaRPr lang="zh-CN" altLang="en-US" sz="1800" b="0" i="0">
                        <a:solidFill>
                          <a:srgbClr val="FF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employee_count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int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员工人数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has_physical_factory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bool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是否有实体厂房（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0/1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region_risk_level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int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所在地区经济风险等级（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1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低 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– 3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高）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loan_amount_requested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float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申请贷款金额（万元）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381000"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approved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bool</a:t>
                      </a:r>
                      <a:endParaRPr lang="en-US" altLang="zh-CN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是否获批（目标变量，</a:t>
                      </a:r>
                      <a:r>
                        <a:rPr lang="en-US" altLang="zh-CN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0/1</a:t>
                      </a:r>
                      <a:r>
                        <a:rPr lang="zh-CN" altLang="en-US" sz="18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）</a:t>
                      </a:r>
                      <a:endParaRPr lang="zh-CN" altLang="en-US" sz="18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08965" y="4093210"/>
            <a:ext cx="3825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京东平台仅能覆盖部分客户（约</a:t>
            </a:r>
            <a:r>
              <a:rPr lang="en-US" altLang="zh-CN"/>
              <a:t>60%</a:t>
            </a:r>
            <a:r>
              <a:rPr lang="zh-CN" altLang="en-US"/>
              <a:t>），其余为纯线下企业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模型构建</a:t>
            </a:r>
            <a:r>
              <a:rPr lang="en-US" altLang="zh-CN"/>
              <a:t>——Logistic</a:t>
            </a:r>
            <a:r>
              <a:rPr lang="zh-CN" altLang="en-US"/>
              <a:t>回归预测贷款通过概率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65150" y="1374775"/>
            <a:ext cx="10610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🧩</a:t>
            </a:r>
            <a:r>
              <a:rPr lang="en-US" altLang="zh-CN"/>
              <a:t> </a:t>
            </a:r>
            <a:r>
              <a:rPr lang="zh-CN" altLang="en-US"/>
              <a:t>特征工程：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所有数值型特征标准化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类别变量独热编码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训练集</a:t>
            </a:r>
            <a:r>
              <a:rPr lang="en-US" altLang="zh-CN"/>
              <a:t>:</a:t>
            </a:r>
            <a:r>
              <a:rPr lang="zh-CN" altLang="en-US"/>
              <a:t>测试集</a:t>
            </a:r>
            <a:r>
              <a:rPr lang="en-US" altLang="zh-CN"/>
              <a:t> = 8:2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🎯</a:t>
            </a:r>
            <a:r>
              <a:rPr lang="en-US" altLang="zh-CN"/>
              <a:t> </a:t>
            </a:r>
            <a:r>
              <a:rPr lang="zh-CN" altLang="en-US"/>
              <a:t>输出：每个客户的</a:t>
            </a:r>
            <a:r>
              <a:rPr lang="en-US" altLang="zh-CN"/>
              <a:t>“</a:t>
            </a:r>
            <a:r>
              <a:rPr lang="zh-CN" altLang="en-US"/>
              <a:t>信用健康指数</a:t>
            </a:r>
            <a:r>
              <a:rPr lang="en-US" altLang="zh-CN"/>
              <a:t>”</a:t>
            </a:r>
            <a:r>
              <a:rPr lang="zh-CN" altLang="en-US"/>
              <a:t>与审批建议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（配图：模型流程图：数据输入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特征处理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模型输出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决策支持）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模型结论</a:t>
            </a:r>
            <a:r>
              <a:rPr lang="en-US" altLang="zh-CN"/>
              <a:t> ——Logistic</a:t>
            </a:r>
            <a:r>
              <a:rPr lang="zh-CN" altLang="en-US"/>
              <a:t>回归预测贷款通过概率</a:t>
            </a:r>
            <a:endParaRPr lang="zh-CN" altLang="en-US"/>
          </a:p>
        </p:txBody>
      </p:sp>
      <p:pic>
        <p:nvPicPr>
          <p:cNvPr id="3" name="图片 2" descr="截屏2025-09-20 16.20.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350010"/>
            <a:ext cx="9794240" cy="49637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0360" y="580390"/>
            <a:ext cx="10529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关键发现</a:t>
            </a:r>
            <a:r>
              <a:rPr lang="en-US" altLang="zh-CN"/>
              <a:t>——</a:t>
            </a:r>
            <a:r>
              <a:rPr lang="zh-CN" altLang="en-US"/>
              <a:t>哪些因素真正影响审批？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44575" y="4930775"/>
            <a:ext cx="1061021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</a:t>
            </a:r>
            <a:r>
              <a:rPr lang="zh-CN" altLang="en-US"/>
              <a:t>💡</a:t>
            </a:r>
            <a:r>
              <a:rPr lang="en-US" altLang="zh-CN"/>
              <a:t> </a:t>
            </a:r>
            <a:r>
              <a:rPr lang="zh-CN" altLang="en-US"/>
              <a:t>战略洞察：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实体资产是我们的护城河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京东平台的行为数据极具补充价值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应建立</a:t>
            </a:r>
            <a:r>
              <a:rPr lang="en-US" altLang="zh-CN"/>
              <a:t>“</a:t>
            </a:r>
            <a:r>
              <a:rPr lang="zh-CN" altLang="en-US"/>
              <a:t>数据换信用</a:t>
            </a:r>
            <a:r>
              <a:rPr lang="en-US" altLang="zh-CN"/>
              <a:t>”</a:t>
            </a:r>
            <a:r>
              <a:rPr lang="zh-CN" altLang="en-US"/>
              <a:t>机制，鼓励客户授权共享信息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93190" y="1524000"/>
          <a:ext cx="8534400" cy="3009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601980"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正向最强驱动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负向最强抑制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01980"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✔️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信用评分（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+0.0082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❌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资产负债率（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-0.022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01980"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✔️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实体厂房（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+0.78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❌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高风险区域（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-0.32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01980"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✔️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履约率（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+0.0095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❌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大额申请（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-0.0031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  <a:tr h="601980"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✔️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净利润率（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+0.083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❌ 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员工少</a:t>
                      </a:r>
                      <a:r>
                        <a:rPr lang="en-US" altLang="zh-CN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/</a:t>
                      </a:r>
                      <a:r>
                        <a:rPr lang="zh-CN" altLang="en-US" sz="2000" b="0" i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宋体"/>
                          <a:ea typeface="宋体"/>
                        </a:rPr>
                        <a:t>规模小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TABLE_ENDDRAG_ORIGIN_RECT" val="731*262"/>
  <p:tag name="TABLE_ENDDRAG_RECT" val="106*149*731*262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TABLE_ENDDRAG_ORIGIN_RECT" val="787*230"/>
  <p:tag name="TABLE_ENDDRAG_RECT" val="75*127*787*23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TABLE_ENDDRAG_ORIGIN_RECT" val="672*236"/>
  <p:tag name="TABLE_ENDDRAG_RECT" val="109*120*672*236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TABLE_ENDDRAG_ORIGIN_RECT" val="424*166"/>
  <p:tag name="TABLE_ENDDRAG_RECT" val="509*193*424*166"/>
</p:tagLst>
</file>

<file path=ppt/tags/tag85.xml><?xml version="1.0" encoding="utf-8"?>
<p:tagLst xmlns:p="http://schemas.openxmlformats.org/presentationml/2006/main">
  <p:tag name="TABLE_ENDDRAG_ORIGIN_RECT" val="424*167"/>
  <p:tag name="TABLE_ENDDRAG_RECT" val="515*345*424*167"/>
</p:tagLst>
</file>

<file path=ppt/tags/tag86.xml><?xml version="1.0" encoding="utf-8"?>
<p:tagLst xmlns:p="http://schemas.openxmlformats.org/presentationml/2006/main">
  <p:tag name="TABLE_ENDDRAG_ORIGIN_RECT" val="413*104"/>
  <p:tag name="TABLE_ENDDRAG_RECT" val="26*426*413*104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8.xml><?xml version="1.0" encoding="utf-8"?>
<p:tagLst xmlns:p="http://schemas.openxmlformats.org/presentationml/2006/main">
  <p:tag name="TABLE_ENDDRAG_ORIGIN_RECT" val="679*133"/>
  <p:tag name="TABLE_ENDDRAG_RECT" val="92*112*679*133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TABLE_ENDDRAG_ORIGIN_RECT" val="803*247"/>
  <p:tag name="TABLE_ENDDRAG_RECT" val="51*84*803*247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3.xml><?xml version="1.0" encoding="utf-8"?>
<p:tagLst xmlns:p="http://schemas.openxmlformats.org/presentationml/2006/main">
  <p:tag name="TABLE_ENDDRAG_ORIGIN_RECT" val="738*159"/>
  <p:tag name="TABLE_ENDDRAG_RECT" val="45*119*738*159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7.xml><?xml version="1.0" encoding="utf-8"?>
<p:tagLst xmlns:p="http://schemas.openxmlformats.org/presentationml/2006/main">
  <p:tag name="TABLE_ENDDRAG_ORIGIN_RECT" val="779*328"/>
  <p:tag name="TABLE_ENDDRAG_RECT" val="89*129*779*328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5234</Words>
  <Application>WPS 表格</Application>
  <PresentationFormat>宽屏</PresentationFormat>
  <Paragraphs>598</Paragraphs>
  <Slides>27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1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PingFang SC Semibold</vt:lpstr>
      <vt:lpstr>Apple Color Emoji</vt:lpstr>
      <vt:lpstr>宋体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QuandlFinance武利鑫</cp:lastModifiedBy>
  <cp:revision>165</cp:revision>
  <dcterms:created xsi:type="dcterms:W3CDTF">2025-09-20T10:22:53Z</dcterms:created>
  <dcterms:modified xsi:type="dcterms:W3CDTF">2025-09-20T10:22:53Z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2052-12.1.22218.22218</vt:lpwstr>
  </property>
  <property fmtid="{D5CDD505-2E9C-101B-9397-08002B2CF9AE}" pid="3" name="ICV">
    <vt:lpwstr>68618D5047EAB9A57D80CE686CDA8322_43</vt:lpwstr>
  </property>
</Properties>
</file>