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41EB5C9-1307-BA42-ABA2-0BC069CD8E7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41EB5C9-1307-BA42-ABA2-0BC069CD8E7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41EB5C9-1307-BA42-ABA2-0BC069CD8E7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marL="0" lvl="0" indent="0">
              <a:buNone/>
            </a:pPr>
            <a:r>
              <a:t>股票分析与预测报告</a:t>
            </a:r>
          </a:p>
        </p:txBody>
      </p:sp>
      <p:sp>
        <p:nvSpPr>
          <p:cNvPr id="3" name="Subtitle 2"/>
          <p:cNvSpPr>
            <a:spLocks noGrp="1"/>
          </p:cNvSpPr>
          <p:nvPr>
            <p:ph type="subTitle" idx="1"/>
          </p:nvPr>
        </p:nvSpPr>
        <p:spPr>
          <a:xfrm>
            <a:off x="1371600" y="3886200"/>
            <a:ext cx="6400800" cy="1752600"/>
          </a:xfrm>
        </p:spPr>
        <p:txBody>
          <a:bodyPr/>
          <a:lstStyle/>
          <a:p>
            <a:pPr marL="0" lvl="0" indent="0">
              <a:buNone/>
            </a:pPr>
            <a:r>
              <a:t>量化分析QuandlFinance</a:t>
            </a:r>
            <a:br/>
            <a:b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zh-CN"/>
              <a:t>多维度指标分析</a:t>
            </a:r>
            <a:endParaRPr lang="zh-CN"/>
          </a:p>
        </p:txBody>
      </p:sp>
      <p:pic>
        <p:nvPicPr>
          <p:cNvPr id="3" name="图片 2"/>
          <p:cNvPicPr>
            <a:picLocks noChangeAspect="1"/>
          </p:cNvPicPr>
          <p:nvPr/>
        </p:nvPicPr>
        <p:blipFill>
          <a:blip r:embed="rId1"/>
          <a:stretch>
            <a:fillRect/>
          </a:stretch>
        </p:blipFill>
        <p:spPr>
          <a:xfrm>
            <a:off x="1471930" y="1547495"/>
            <a:ext cx="6200775" cy="43624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zh-CN"/>
              <a:t>买入和卖出信号</a:t>
            </a:r>
            <a:endParaRPr lang="zh-CN"/>
          </a:p>
        </p:txBody>
      </p:sp>
      <p:pic>
        <p:nvPicPr>
          <p:cNvPr id="3" name="图片 2"/>
          <p:cNvPicPr>
            <a:picLocks noChangeAspect="1"/>
          </p:cNvPicPr>
          <p:nvPr/>
        </p:nvPicPr>
        <p:blipFill>
          <a:blip r:embed="rId1"/>
          <a:stretch>
            <a:fillRect/>
          </a:stretch>
        </p:blipFill>
        <p:spPr>
          <a:xfrm>
            <a:off x="115570" y="2033270"/>
            <a:ext cx="8912860" cy="4861560"/>
          </a:xfrm>
          <a:prstGeom prst="rect">
            <a:avLst/>
          </a:prstGeom>
        </p:spPr>
      </p:pic>
      <p:sp>
        <p:nvSpPr>
          <p:cNvPr id="4" name="文本框 3"/>
          <p:cNvSpPr txBox="1"/>
          <p:nvPr/>
        </p:nvSpPr>
        <p:spPr>
          <a:xfrm>
            <a:off x="666750" y="1111250"/>
            <a:ext cx="7002145" cy="922020"/>
          </a:xfrm>
          <a:prstGeom prst="rect">
            <a:avLst/>
          </a:prstGeom>
          <a:noFill/>
        </p:spPr>
        <p:txBody>
          <a:bodyPr wrap="square" rtlCol="0">
            <a:spAutoFit/>
          </a:bodyPr>
          <a:p>
            <a:r>
              <a:rPr lang="zh-CN" altLang="en-US">
                <a:solidFill>
                  <a:srgbClr val="FF0000"/>
                </a:solidFill>
              </a:rPr>
              <a:t>红色线为卖出线，蓝色线为买入线，触碰到红色线后卖出！！</a:t>
            </a:r>
            <a:r>
              <a:rPr lang="zh-CN" altLang="en-US">
                <a:solidFill>
                  <a:schemeClr val="tx1"/>
                </a:solidFill>
              </a:rPr>
              <a:t>本图中包含了短期，中长期投资策略，以及基于多维度指标的双重买入卖出信号。</a:t>
            </a:r>
            <a:endParaRPr lang="zh-CN" altLang="en-US">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投资策略建议</a:t>
            </a:r>
          </a:p>
        </p:txBody>
      </p:sp>
      <p:sp>
        <p:nvSpPr>
          <p:cNvPr id="3" name="文本框 2"/>
          <p:cNvSpPr txBox="1"/>
          <p:nvPr/>
        </p:nvSpPr>
        <p:spPr>
          <a:xfrm>
            <a:off x="1650365" y="2136140"/>
            <a:ext cx="6352540" cy="2030095"/>
          </a:xfrm>
          <a:prstGeom prst="rect">
            <a:avLst/>
          </a:prstGeom>
          <a:noFill/>
        </p:spPr>
        <p:txBody>
          <a:bodyPr wrap="square" rtlCol="0">
            <a:spAutoFit/>
          </a:bodyPr>
          <a:p>
            <a:r>
              <a:rPr lang="en-US" altLang="zh-CN" b="1"/>
              <a:t>    </a:t>
            </a:r>
            <a:r>
              <a:rPr lang="zh-CN" altLang="en-US" b="1"/>
              <a:t>整体建议先</a:t>
            </a:r>
            <a:r>
              <a:rPr lang="zh-CN" altLang="en-US" b="1"/>
              <a:t>卖出：</a:t>
            </a:r>
            <a:endParaRPr lang="zh-CN" altLang="en-US" b="1"/>
          </a:p>
          <a:p>
            <a:r>
              <a:rPr lang="zh-CN" altLang="en-US" b="1"/>
              <a:t>   理由：</a:t>
            </a:r>
            <a:r>
              <a:rPr lang="en-US" altLang="zh-CN" b="1"/>
              <a:t>  </a:t>
            </a:r>
            <a:r>
              <a:rPr lang="en-US" altLang="zh-CN"/>
              <a:t>  </a:t>
            </a:r>
            <a:endParaRPr lang="en-US" altLang="zh-CN"/>
          </a:p>
          <a:p>
            <a:r>
              <a:rPr lang="en-US" altLang="zh-CN"/>
              <a:t>   </a:t>
            </a:r>
            <a:r>
              <a:rPr lang="zh-CN" altLang="en-US"/>
              <a:t>根据波浪理论，该股票目前处于五波上涨三波下降的第一个下降波结束第二个小幅反弹波开始，近期如果出现反弹先卖出，</a:t>
            </a:r>
            <a:r>
              <a:rPr lang="zh-CN" altLang="en-US">
                <a:solidFill>
                  <a:srgbClr val="FF0000"/>
                </a:solidFill>
              </a:rPr>
              <a:t>中长期来看一直距离蓝色买入线还有一定的距离，</a:t>
            </a:r>
            <a:r>
              <a:rPr lang="zh-CN" altLang="en-US"/>
              <a:t>加上模型预测概率，近期趋势有企稳的迹象，</a:t>
            </a:r>
            <a:r>
              <a:rPr lang="zh-CN" altLang="en-US">
                <a:solidFill>
                  <a:srgbClr val="FF0000"/>
                </a:solidFill>
              </a:rPr>
              <a:t>但企稳后下跌概率仍然非常大，所以企稳后卖出。</a:t>
            </a:r>
            <a:endParaRPr lang="zh-CN" altLang="en-US">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marL="0" lvl="0" indent="0">
              <a:buNone/>
            </a:pPr>
            <a:r>
              <a:t>吴通控股:</a:t>
            </a:r>
            <a:r>
              <a:t> </a:t>
            </a:r>
            <a:r>
              <a:t>2019-03-12</a:t>
            </a:r>
            <a:r>
              <a:t> </a:t>
            </a:r>
            <a:r>
              <a:t>to</a:t>
            </a:r>
            <a:r>
              <a:t> </a:t>
            </a:r>
            <a:r>
              <a:t>2019-06-20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总结</a:t>
            </a:r>
          </a:p>
        </p:txBody>
      </p:sp>
      <p:sp>
        <p:nvSpPr>
          <p:cNvPr id="3" name="Content Placeholder 2"/>
          <p:cNvSpPr>
            <a:spLocks noGrp="1"/>
          </p:cNvSpPr>
          <p:nvPr>
            <p:ph idx="1"/>
          </p:nvPr>
        </p:nvSpPr>
        <p:spPr/>
        <p:txBody>
          <a:bodyPr/>
          <a:lstStyle/>
          <a:p>
            <a:pPr marL="0" lvl="0" indent="0">
              <a:buNone/>
            </a:pPr>
            <a:r>
              <a:t>吴通控股 收盘 上涨,收盘价格每股 5.76 元,时间 2019-06-20.</a:t>
            </a:r>
          </a:p>
          <a:p>
            <a:pPr lvl="1"/>
            <a:r>
              <a:t>最高价: 6.12</a:t>
            </a:r>
          </a:p>
          <a:p>
            <a:pPr lvl="1"/>
            <a:r>
              <a:t>最低价: 5.68</a:t>
            </a:r>
          </a:p>
          <a:p>
            <a:pPr lvl="1"/>
            <a:r>
              <a:t>收盘价: 5.76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历史走势</a:t>
            </a:r>
          </a:p>
        </p:txBody>
      </p:sp>
      <p:pic>
        <p:nvPicPr>
          <p:cNvPr id="0" name="Picture 1" descr="股票自动化分析报告之吴通控股_files/figure-pptx/unnamed-chunk-2-1.png"/>
          <p:cNvPicPr>
            <a:picLocks noGrp="1" noChangeAspect="1"/>
          </p:cNvPicPr>
          <p:nvPr/>
        </p:nvPicPr>
        <p:blipFill>
          <a:blip r:embed="rId1"/>
          <a:stretch>
            <a:fillRect/>
          </a:stretch>
        </p:blipFill>
        <p:spPr bwMode="auto">
          <a:xfrm>
            <a:off x="2057400" y="1600200"/>
            <a:ext cx="5016500" cy="4013200"/>
          </a:xfrm>
          <a:prstGeom prst="rect">
            <a:avLst/>
          </a:prstGeom>
          <a:noFill/>
          <a:ln w="9525">
            <a:noFill/>
          </a:ln>
        </p:spPr>
      </p:pic>
      <p:sp>
        <p:nvSpPr>
          <p:cNvPr id="3" name="TextBox 3"/>
          <p:cNvSpPr txBox="1"/>
          <p:nvPr/>
        </p:nvSpPr>
        <p:spPr>
          <a:xfrm>
            <a:off x="457200" y="5613400"/>
            <a:ext cx="8229600" cy="508000"/>
          </a:xfrm>
          <a:prstGeom prst="rect">
            <a:avLst/>
          </a:prstGeom>
          <a:noFill/>
        </p:spPr>
        <p:txBody>
          <a:bodyPr/>
          <a:lstStyle/>
          <a:p>
            <a:pPr marL="0" lvl="0" indent="0" algn="ctr">
              <a:buNone/>
            </a:pPr>
            <a:r>
              <a:t>Stock</a:t>
            </a:r>
            <a:r>
              <a:t> </a:t>
            </a:r>
            <a:r>
              <a:t>prices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吴通控股</a:t>
            </a:r>
            <a:r>
              <a:t> </a:t>
            </a:r>
            <a:r>
              <a:t>最近一周表现</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marL="0" lvl="0" indent="0" algn="l">
                        <a:buNone/>
                      </a:pPr>
                      <a:r>
                        <a:t>date</a:t>
                      </a:r>
                    </a:p>
                  </a:txBody>
                  <a:tcPr/>
                </a:tc>
                <a:tc>
                  <a:txBody>
                    <a:bodyPr/>
                    <a:lstStyle/>
                    <a:p>
                      <a:pPr marL="0" lvl="0" indent="0" algn="r">
                        <a:buNone/>
                      </a:pPr>
                      <a:r>
                        <a:t>open</a:t>
                      </a:r>
                    </a:p>
                  </a:txBody>
                  <a:tcPr/>
                </a:tc>
                <a:tc>
                  <a:txBody>
                    <a:bodyPr/>
                    <a:lstStyle/>
                    <a:p>
                      <a:pPr marL="0" lvl="0" indent="0" algn="r">
                        <a:buNone/>
                      </a:pPr>
                      <a:r>
                        <a:t>high</a:t>
                      </a:r>
                    </a:p>
                  </a:txBody>
                  <a:tcPr/>
                </a:tc>
                <a:tc>
                  <a:txBody>
                    <a:bodyPr/>
                    <a:lstStyle/>
                    <a:p>
                      <a:pPr marL="0" lvl="0" indent="0" algn="r">
                        <a:buNone/>
                      </a:pPr>
                      <a:r>
                        <a:t>low</a:t>
                      </a:r>
                    </a:p>
                  </a:txBody>
                  <a:tcPr/>
                </a:tc>
                <a:tc>
                  <a:txBody>
                    <a:bodyPr/>
                    <a:lstStyle/>
                    <a:p>
                      <a:pPr marL="0" lvl="0" indent="0" algn="r">
                        <a:buNone/>
                      </a:pPr>
                      <a:r>
                        <a:t>close</a:t>
                      </a:r>
                    </a:p>
                  </a:txBody>
                  <a:tcPr/>
                </a:tc>
              </a:tr>
              <a:tr h="0">
                <a:tc>
                  <a:txBody>
                    <a:bodyPr/>
                    <a:lstStyle/>
                    <a:p>
                      <a:pPr marL="0" lvl="0" indent="0" algn="l">
                        <a:buNone/>
                      </a:pPr>
                      <a:r>
                        <a:t>20190620</a:t>
                      </a:r>
                    </a:p>
                  </a:txBody>
                  <a:tcPr/>
                </a:tc>
                <a:tc>
                  <a:txBody>
                    <a:bodyPr/>
                    <a:lstStyle/>
                    <a:p>
                      <a:pPr marL="0" lvl="0" indent="0" algn="r">
                        <a:buNone/>
                      </a:pPr>
                      <a:r>
                        <a:t>6.89</a:t>
                      </a:r>
                    </a:p>
                  </a:txBody>
                  <a:tcPr/>
                </a:tc>
                <a:tc>
                  <a:txBody>
                    <a:bodyPr/>
                    <a:lstStyle/>
                    <a:p>
                      <a:pPr marL="0" lvl="0" indent="0" algn="r">
                        <a:buNone/>
                      </a:pPr>
                      <a:r>
                        <a:t>7.08</a:t>
                      </a:r>
                    </a:p>
                  </a:txBody>
                  <a:tcPr/>
                </a:tc>
                <a:tc>
                  <a:txBody>
                    <a:bodyPr/>
                    <a:lstStyle/>
                    <a:p>
                      <a:pPr marL="0" lvl="0" indent="0" algn="r">
                        <a:buNone/>
                      </a:pPr>
                      <a:r>
                        <a:t>6.68</a:t>
                      </a:r>
                    </a:p>
                  </a:txBody>
                  <a:tcPr/>
                </a:tc>
                <a:tc>
                  <a:txBody>
                    <a:bodyPr/>
                    <a:lstStyle/>
                    <a:p>
                      <a:pPr marL="0" lvl="0" indent="0" algn="r">
                        <a:buNone/>
                      </a:pPr>
                      <a:r>
                        <a:t>6.98</a:t>
                      </a:r>
                    </a:p>
                  </a:txBody>
                  <a:tcPr/>
                </a:tc>
              </a:tr>
              <a:tr h="0">
                <a:tc>
                  <a:txBody>
                    <a:bodyPr/>
                    <a:lstStyle/>
                    <a:p>
                      <a:pPr marL="0" lvl="0" indent="0" algn="l">
                        <a:buNone/>
                      </a:pPr>
                      <a:r>
                        <a:t>20190619</a:t>
                      </a:r>
                    </a:p>
                  </a:txBody>
                  <a:tcPr/>
                </a:tc>
                <a:tc>
                  <a:txBody>
                    <a:bodyPr/>
                    <a:lstStyle/>
                    <a:p>
                      <a:pPr marL="0" lvl="0" indent="0" algn="r">
                        <a:buNone/>
                      </a:pPr>
                      <a:r>
                        <a:t>7.32</a:t>
                      </a:r>
                    </a:p>
                  </a:txBody>
                  <a:tcPr/>
                </a:tc>
                <a:tc>
                  <a:txBody>
                    <a:bodyPr/>
                    <a:lstStyle/>
                    <a:p>
                      <a:pPr marL="0" lvl="0" indent="0" algn="r">
                        <a:buNone/>
                      </a:pPr>
                      <a:r>
                        <a:t>7.37</a:t>
                      </a:r>
                    </a:p>
                  </a:txBody>
                  <a:tcPr/>
                </a:tc>
                <a:tc>
                  <a:txBody>
                    <a:bodyPr/>
                    <a:lstStyle/>
                    <a:p>
                      <a:pPr marL="0" lvl="0" indent="0" algn="r">
                        <a:buNone/>
                      </a:pPr>
                      <a:r>
                        <a:t>7.00</a:t>
                      </a:r>
                    </a:p>
                  </a:txBody>
                  <a:tcPr/>
                </a:tc>
                <a:tc>
                  <a:txBody>
                    <a:bodyPr/>
                    <a:lstStyle/>
                    <a:p>
                      <a:pPr marL="0" lvl="0" indent="0" algn="r">
                        <a:buNone/>
                      </a:pPr>
                      <a:r>
                        <a:t>7.03</a:t>
                      </a:r>
                    </a:p>
                  </a:txBody>
                  <a:tcPr/>
                </a:tc>
              </a:tr>
              <a:tr h="0">
                <a:tc>
                  <a:txBody>
                    <a:bodyPr/>
                    <a:lstStyle/>
                    <a:p>
                      <a:pPr marL="0" lvl="0" indent="0" algn="l">
                        <a:buNone/>
                      </a:pPr>
                      <a:r>
                        <a:t>20190618</a:t>
                      </a:r>
                    </a:p>
                  </a:txBody>
                  <a:tcPr/>
                </a:tc>
                <a:tc>
                  <a:txBody>
                    <a:bodyPr/>
                    <a:lstStyle/>
                    <a:p>
                      <a:pPr marL="0" lvl="0" indent="0" algn="r">
                        <a:buNone/>
                      </a:pPr>
                      <a:r>
                        <a:t>7.00</a:t>
                      </a:r>
                    </a:p>
                  </a:txBody>
                  <a:tcPr/>
                </a:tc>
                <a:tc>
                  <a:txBody>
                    <a:bodyPr/>
                    <a:lstStyle/>
                    <a:p>
                      <a:pPr marL="0" lvl="0" indent="0" algn="r">
                        <a:buNone/>
                      </a:pPr>
                      <a:r>
                        <a:t>7.11</a:t>
                      </a:r>
                    </a:p>
                  </a:txBody>
                  <a:tcPr/>
                </a:tc>
                <a:tc>
                  <a:txBody>
                    <a:bodyPr/>
                    <a:lstStyle/>
                    <a:p>
                      <a:pPr marL="0" lvl="0" indent="0" algn="r">
                        <a:buNone/>
                      </a:pPr>
                      <a:r>
                        <a:t>6.91</a:t>
                      </a:r>
                    </a:p>
                  </a:txBody>
                  <a:tcPr/>
                </a:tc>
                <a:tc>
                  <a:txBody>
                    <a:bodyPr/>
                    <a:lstStyle/>
                    <a:p>
                      <a:pPr marL="0" lvl="0" indent="0" algn="r">
                        <a:buNone/>
                      </a:pPr>
                      <a:r>
                        <a:t>6.98</a:t>
                      </a:r>
                    </a:p>
                  </a:txBody>
                  <a:tcPr/>
                </a:tc>
              </a:tr>
              <a:tr h="0">
                <a:tc>
                  <a:txBody>
                    <a:bodyPr/>
                    <a:lstStyle/>
                    <a:p>
                      <a:pPr marL="0" lvl="0" indent="0" algn="l">
                        <a:buNone/>
                      </a:pPr>
                      <a:r>
                        <a:t>20190617</a:t>
                      </a:r>
                    </a:p>
                  </a:txBody>
                  <a:tcPr/>
                </a:tc>
                <a:tc>
                  <a:txBody>
                    <a:bodyPr/>
                    <a:lstStyle/>
                    <a:p>
                      <a:pPr marL="0" lvl="0" indent="0" algn="r">
                        <a:buNone/>
                      </a:pPr>
                      <a:r>
                        <a:t>7.01</a:t>
                      </a:r>
                    </a:p>
                  </a:txBody>
                  <a:tcPr/>
                </a:tc>
                <a:tc>
                  <a:txBody>
                    <a:bodyPr/>
                    <a:lstStyle/>
                    <a:p>
                      <a:pPr marL="0" lvl="0" indent="0" algn="r">
                        <a:buNone/>
                      </a:pPr>
                      <a:r>
                        <a:t>7.15</a:t>
                      </a:r>
                    </a:p>
                  </a:txBody>
                  <a:tcPr/>
                </a:tc>
                <a:tc>
                  <a:txBody>
                    <a:bodyPr/>
                    <a:lstStyle/>
                    <a:p>
                      <a:pPr marL="0" lvl="0" indent="0" algn="r">
                        <a:buNone/>
                      </a:pPr>
                      <a:r>
                        <a:t>6.90</a:t>
                      </a:r>
                    </a:p>
                  </a:txBody>
                  <a:tcPr/>
                </a:tc>
                <a:tc>
                  <a:txBody>
                    <a:bodyPr/>
                    <a:lstStyle/>
                    <a:p>
                      <a:pPr marL="0" lvl="0" indent="0" algn="r">
                        <a:buNone/>
                      </a:pPr>
                      <a:r>
                        <a:t>7.01</a:t>
                      </a:r>
                    </a:p>
                  </a:txBody>
                  <a:tcPr/>
                </a:tc>
              </a:tr>
              <a:tr h="0">
                <a:tc>
                  <a:txBody>
                    <a:bodyPr/>
                    <a:lstStyle/>
                    <a:p>
                      <a:pPr marL="0" lvl="0" indent="0" algn="l">
                        <a:buNone/>
                      </a:pPr>
                      <a:r>
                        <a:t>20190614</a:t>
                      </a:r>
                    </a:p>
                  </a:txBody>
                  <a:tcPr/>
                </a:tc>
                <a:tc>
                  <a:txBody>
                    <a:bodyPr/>
                    <a:lstStyle/>
                    <a:p>
                      <a:pPr marL="0" lvl="0" indent="0" algn="r">
                        <a:buNone/>
                      </a:pPr>
                      <a:r>
                        <a:t>7.50</a:t>
                      </a:r>
                    </a:p>
                  </a:txBody>
                  <a:tcPr/>
                </a:tc>
                <a:tc>
                  <a:txBody>
                    <a:bodyPr/>
                    <a:lstStyle/>
                    <a:p>
                      <a:pPr marL="0" lvl="0" indent="0" algn="r">
                        <a:buNone/>
                      </a:pPr>
                      <a:r>
                        <a:t>7.66</a:t>
                      </a:r>
                    </a:p>
                  </a:txBody>
                  <a:tcPr/>
                </a:tc>
                <a:tc>
                  <a:txBody>
                    <a:bodyPr/>
                    <a:lstStyle/>
                    <a:p>
                      <a:pPr marL="0" lvl="0" indent="0" algn="r">
                        <a:buNone/>
                      </a:pPr>
                      <a:r>
                        <a:t>7.01</a:t>
                      </a:r>
                    </a:p>
                  </a:txBody>
                  <a:tcPr/>
                </a:tc>
                <a:tc>
                  <a:txBody>
                    <a:bodyPr/>
                    <a:lstStyle/>
                    <a:p>
                      <a:pPr marL="0" lvl="0" indent="0" algn="r">
                        <a:buNone/>
                      </a:pPr>
                      <a:r>
                        <a:t>7.02</a:t>
                      </a:r>
                    </a:p>
                  </a:txBody>
                  <a:tcPr/>
                </a:tc>
              </a:tr>
              <a:tr h="0">
                <a:tc>
                  <a:txBody>
                    <a:bodyPr/>
                    <a:lstStyle/>
                    <a:p>
                      <a:pPr marL="0" lvl="0" indent="0" algn="l">
                        <a:buNone/>
                      </a:pPr>
                      <a:r>
                        <a:t>20190613</a:t>
                      </a:r>
                    </a:p>
                  </a:txBody>
                  <a:tcPr/>
                </a:tc>
                <a:tc>
                  <a:txBody>
                    <a:bodyPr/>
                    <a:lstStyle/>
                    <a:p>
                      <a:pPr marL="0" lvl="0" indent="0" algn="r">
                        <a:buNone/>
                      </a:pPr>
                      <a:r>
                        <a:t>7.55</a:t>
                      </a:r>
                    </a:p>
                  </a:txBody>
                  <a:tcPr/>
                </a:tc>
                <a:tc>
                  <a:txBody>
                    <a:bodyPr/>
                    <a:lstStyle/>
                    <a:p>
                      <a:pPr marL="0" lvl="0" indent="0" algn="r">
                        <a:buNone/>
                      </a:pPr>
                      <a:r>
                        <a:t>7.75</a:t>
                      </a:r>
                    </a:p>
                  </a:txBody>
                  <a:tcPr/>
                </a:tc>
                <a:tc>
                  <a:txBody>
                    <a:bodyPr/>
                    <a:lstStyle/>
                    <a:p>
                      <a:pPr marL="0" lvl="0" indent="0" algn="r">
                        <a:buNone/>
                      </a:pPr>
                      <a:r>
                        <a:t>7.33</a:t>
                      </a:r>
                    </a:p>
                  </a:txBody>
                  <a:tcPr/>
                </a:tc>
                <a:tc>
                  <a:txBody>
                    <a:bodyPr/>
                    <a:lstStyle/>
                    <a:p>
                      <a:pPr marL="0" lvl="0" indent="0" algn="r">
                        <a:buNone/>
                      </a:pPr>
                      <a:r>
                        <a:t>7.45</a:t>
                      </a:r>
                    </a:p>
                  </a:txBody>
                  <a:tcPr/>
                </a:tc>
              </a:tr>
              <a:tr h="0">
                <a:tc>
                  <a:txBody>
                    <a:bodyPr/>
                    <a:lstStyle/>
                    <a:p>
                      <a:pPr marL="0" lvl="0" indent="0" algn="l">
                        <a:buNone/>
                      </a:pPr>
                      <a:r>
                        <a:t>20190612</a:t>
                      </a:r>
                    </a:p>
                  </a:txBody>
                  <a:tcPr/>
                </a:tc>
                <a:tc>
                  <a:txBody>
                    <a:bodyPr/>
                    <a:lstStyle/>
                    <a:p>
                      <a:pPr marL="0" lvl="0" indent="0" algn="r">
                        <a:buNone/>
                      </a:pPr>
                      <a:r>
                        <a:t>7.35</a:t>
                      </a:r>
                    </a:p>
                  </a:txBody>
                  <a:tcPr/>
                </a:tc>
                <a:tc>
                  <a:txBody>
                    <a:bodyPr/>
                    <a:lstStyle/>
                    <a:p>
                      <a:pPr marL="0" lvl="0" indent="0" algn="r">
                        <a:buNone/>
                      </a:pPr>
                      <a:r>
                        <a:t>7.95</a:t>
                      </a:r>
                    </a:p>
                  </a:txBody>
                  <a:tcPr/>
                </a:tc>
                <a:tc>
                  <a:txBody>
                    <a:bodyPr/>
                    <a:lstStyle/>
                    <a:p>
                      <a:pPr marL="0" lvl="0" indent="0" algn="r">
                        <a:buNone/>
                      </a:pPr>
                      <a:r>
                        <a:t>7.18</a:t>
                      </a:r>
                    </a:p>
                  </a:txBody>
                  <a:tcPr/>
                </a:tc>
                <a:tc>
                  <a:txBody>
                    <a:bodyPr/>
                    <a:lstStyle/>
                    <a:p>
                      <a:pPr marL="0" lvl="0" indent="0" algn="r">
                        <a:buNone/>
                      </a:pPr>
                      <a:r>
                        <a:t>7.64</a:t>
                      </a: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交易量</a:t>
            </a:r>
          </a:p>
        </p:txBody>
      </p:sp>
      <p:sp>
        <p:nvSpPr>
          <p:cNvPr id="3" name="Content Placeholder 2"/>
          <p:cNvSpPr>
            <a:spLocks noGrp="1"/>
          </p:cNvSpPr>
          <p:nvPr>
            <p:ph sz="half" idx="1"/>
          </p:nvPr>
        </p:nvSpPr>
        <p:spPr/>
        <p:txBody>
          <a:bodyPr/>
          <a:lstStyle/>
          <a:p>
            <a:pPr marL="0" lvl="0" indent="0">
              <a:buNone/>
            </a:pPr>
            <a:r>
              <a:t>吴通控股 今天的交易量是 316,929.3 日期 2019-06-20. 平均交易量 471,014.1 股.</a:t>
            </a:r>
          </a:p>
        </p:txBody>
      </p:sp>
      <p:pic>
        <p:nvPicPr>
          <p:cNvPr id="0" name="Picture 1" descr="股票自动化分析报告之吴通控股_files/figure-pptx/unnamed-chunk-4-1.png"/>
          <p:cNvPicPr>
            <a:picLocks noGrp="1" noChangeAspect="1"/>
          </p:cNvPicPr>
          <p:nvPr/>
        </p:nvPicPr>
        <p:blipFill>
          <a:blip r:embed="rId1"/>
          <a:stretch>
            <a:fillRect/>
          </a:stretch>
        </p:blipFill>
        <p:spPr bwMode="auto">
          <a:xfrm>
            <a:off x="4648200" y="1993900"/>
            <a:ext cx="4038600" cy="3225800"/>
          </a:xfrm>
          <a:prstGeom prst="rect">
            <a:avLst/>
          </a:prstGeom>
          <a:noFill/>
          <a:ln w="9525">
            <a:noFill/>
          </a:ln>
        </p:spPr>
      </p:pic>
      <p:sp>
        <p:nvSpPr>
          <p:cNvPr id="4" name="TextBox 3"/>
          <p:cNvSpPr txBox="1"/>
          <p:nvPr/>
        </p:nvSpPr>
        <p:spPr>
          <a:xfrm>
            <a:off x="4648200" y="5613400"/>
            <a:ext cx="4038600" cy="508000"/>
          </a:xfrm>
          <a:prstGeom prst="rect">
            <a:avLst/>
          </a:prstGeom>
          <a:noFill/>
        </p:spPr>
        <p:txBody>
          <a:bodyPr/>
          <a:lstStyle/>
          <a:p>
            <a:pPr marL="0" lvl="0" indent="0" algn="ctr">
              <a:buNone/>
            </a:pPr>
            <a:r>
              <a:t>Trading</a:t>
            </a:r>
            <a:r>
              <a:t> </a:t>
            </a:r>
            <a:r>
              <a:t>volume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走势预测</a:t>
            </a:r>
            <a:r>
              <a:t> </a:t>
            </a:r>
            <a:r>
              <a:t>超级机器学习</a:t>
            </a:r>
          </a:p>
        </p:txBody>
      </p:sp>
      <p:pic>
        <p:nvPicPr>
          <p:cNvPr id="0" name="Picture 1" descr="股票自动化分析报告之吴通控股_files/figure-pptx/unnamed-chunk-6-1.png"/>
          <p:cNvPicPr>
            <a:picLocks noGrp="1" noChangeAspect="1"/>
          </p:cNvPicPr>
          <p:nvPr/>
        </p:nvPicPr>
        <p:blipFill>
          <a:blip r:embed="rId1"/>
          <a:stretch>
            <a:fillRect/>
          </a:stretch>
        </p:blipFill>
        <p:spPr bwMode="auto">
          <a:xfrm>
            <a:off x="1752600" y="1600200"/>
            <a:ext cx="5651500" cy="452120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走势预测</a:t>
            </a:r>
            <a:r>
              <a:t> </a:t>
            </a:r>
            <a:r>
              <a:t>模拟人脑细胞预测</a:t>
            </a:r>
          </a:p>
        </p:txBody>
      </p:sp>
      <p:pic>
        <p:nvPicPr>
          <p:cNvPr id="0" name="Picture 1" descr="股票自动化分析报告之吴通控股_files/figure-pptx/unnamed-chunk-7-1.png"/>
          <p:cNvPicPr>
            <a:picLocks noGrp="1" noChangeAspect="1"/>
          </p:cNvPicPr>
          <p:nvPr/>
        </p:nvPicPr>
        <p:blipFill>
          <a:blip r:embed="rId1"/>
          <a:stretch>
            <a:fillRect/>
          </a:stretch>
        </p:blipFill>
        <p:spPr bwMode="auto">
          <a:xfrm>
            <a:off x="1752600" y="1600200"/>
            <a:ext cx="5651500" cy="452120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走势预测</a:t>
            </a:r>
            <a:r>
              <a:t> </a:t>
            </a:r>
            <a:r>
              <a:t>AI人工智能预测</a:t>
            </a:r>
          </a:p>
        </p:txBody>
      </p:sp>
      <p:pic>
        <p:nvPicPr>
          <p:cNvPr id="0" name="Picture 1" descr="股票自动化分析报告之吴通控股_files/figure-pptx/unnamed-chunk-8-1.png"/>
          <p:cNvPicPr>
            <a:picLocks noGrp="1" noChangeAspect="1"/>
          </p:cNvPicPr>
          <p:nvPr/>
        </p:nvPicPr>
        <p:blipFill>
          <a:blip r:embed="rId1"/>
          <a:stretch>
            <a:fillRect/>
          </a:stretch>
        </p:blipFill>
        <p:spPr bwMode="auto">
          <a:xfrm>
            <a:off x="1752600" y="1600200"/>
            <a:ext cx="5651500" cy="4521200"/>
          </a:xfrm>
          <a:prstGeom prst="rect">
            <a:avLst/>
          </a:prstGeom>
          <a:noFill/>
          <a:ln w="9525">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677</Words>
  <Application>WPS 演示</Application>
  <PresentationFormat/>
  <Paragraphs>123</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宋体</vt:lpstr>
      <vt:lpstr>Wingdings</vt:lpstr>
      <vt:lpstr>Arial</vt:lpstr>
      <vt:lpstr>Calibri</vt:lpstr>
      <vt:lpstr>微软雅黑</vt:lpstr>
      <vt:lpstr>Arial Unicode MS</vt:lpstr>
      <vt:lpstr>Office Theme</vt:lpstr>
      <vt:lpstr>股票分析与预测报告</vt:lpstr>
      <vt:lpstr>吴通控股: 2019-03-12 to 2019-06-20</vt:lpstr>
      <vt:lpstr>总结</vt:lpstr>
      <vt:lpstr>历史走势</vt:lpstr>
      <vt:lpstr>吴通控股 最近一周表现</vt:lpstr>
      <vt:lpstr>交易量</vt:lpstr>
      <vt:lpstr>走势预测 超级机器学习</vt:lpstr>
      <vt:lpstr>走势预测 模拟人脑细胞预测</vt:lpstr>
      <vt:lpstr>走势预测 AI人工智能预测</vt:lpstr>
      <vt:lpstr>多维度指标分析</vt:lpstr>
      <vt:lpstr>买入和卖出信号</vt:lpstr>
      <vt:lpstr>投资策略建议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股票分析与预测报告</dc:title>
  <dc:creator/>
  <cp:lastModifiedBy>QuandlFinance武利鑫</cp:lastModifiedBy>
  <cp:revision>2</cp:revision>
  <dcterms:created xsi:type="dcterms:W3CDTF">2019-06-20T09:26:00Z</dcterms:created>
  <dcterms:modified xsi:type="dcterms:W3CDTF">2019-06-20T09:31:04Z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y fmtid="{D5CDD505-2E9C-101B-9397-08002B2CF9AE}" pid="3" name="params">
    <vt:lpwstr/>
  </property>
  <property fmtid="{D5CDD505-2E9C-101B-9397-08002B2CF9AE}" pid="4" name="subtitle">
    <vt:lpwstr>量化分析QuandlFinance</vt:lpwstr>
  </property>
  <property fmtid="{D5CDD505-2E9C-101B-9397-08002B2CF9AE}" pid="5" name="KSOProductBuildVer">
    <vt:lpwstr>2052-11.1.0.8806</vt:lpwstr>
  </property>
</Properties>
</file>