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handoutMasterIdLst>
    <p:handoutMasterId r:id="rId14"/>
  </p:handoutMasterIdLst>
  <p:sldIdLst>
    <p:sldId id="257"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8" autoAdjust="0"/>
    <p:restoredTop sz="94671" autoAdjust="0"/>
  </p:normalViewPr>
  <p:slideViewPr>
    <p:cSldViewPr snapToGrid="0">
      <p:cViewPr varScale="1">
        <p:scale>
          <a:sx n="81" d="100"/>
          <a:sy n="81" d="100"/>
        </p:scale>
        <p:origin x="44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7/2/2025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7/2/2025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7/2/2025</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7/2/2025</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7/2/2025</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7/2/2025</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7/2/2025</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7/2/2025</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7/2/2025</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7/2/2025</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7/2/2025</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7/2/2025</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7/2/2025</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7/2/2025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abieelkharou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kd-diagnstic-tool-ml.onrender.com/" TargetMode="External"/><Relationship Id="rId2" Type="http://schemas.openxmlformats.org/officeDocument/2006/relationships/hyperlink" Target="https://ckd-dignostic-tool.netlify.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en-gb" sz="4400" dirty="0">
                <a:solidFill>
                  <a:schemeClr val="tx1"/>
                </a:solidFill>
              </a:rPr>
              <a:t>Chronic kidney disease diagnostic tool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fontScale="92500" lnSpcReduction="20000"/>
          </a:bodyPr>
          <a:lstStyle/>
          <a:p>
            <a:pPr rtl="0">
              <a:spcAft>
                <a:spcPts val="600"/>
              </a:spcAft>
            </a:pPr>
            <a:r>
              <a:rPr lang="en-GB" dirty="0">
                <a:solidFill>
                  <a:schemeClr val="tx1"/>
                </a:solidFill>
              </a:rPr>
              <a:t>D</a:t>
            </a:r>
            <a:r>
              <a:rPr lang="en-gb" dirty="0">
                <a:solidFill>
                  <a:schemeClr val="tx1"/>
                </a:solidFill>
              </a:rPr>
              <a:t>r. Olawole O. M</a:t>
            </a:r>
            <a:br>
              <a:rPr lang="en-gb" dirty="0">
                <a:solidFill>
                  <a:schemeClr val="tx1"/>
                </a:solidFill>
              </a:rPr>
            </a:br>
            <a:r>
              <a:rPr lang="en-gb" dirty="0">
                <a:solidFill>
                  <a:schemeClr val="tx1"/>
                </a:solidFill>
              </a:rPr>
              <a:t>M.D, Software </a:t>
            </a:r>
            <a:r>
              <a:rPr lang="en-gb" dirty="0" err="1">
                <a:solidFill>
                  <a:schemeClr val="tx1"/>
                </a:solidFill>
              </a:rPr>
              <a:t>Enginner</a:t>
            </a:r>
            <a:endParaRPr lang="en-gb"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985D-EF74-85ED-D7A6-12071D639B4E}"/>
              </a:ext>
            </a:extLst>
          </p:cNvPr>
          <p:cNvSpPr>
            <a:spLocks noGrp="1"/>
          </p:cNvSpPr>
          <p:nvPr>
            <p:ph type="title"/>
          </p:nvPr>
        </p:nvSpPr>
        <p:spPr/>
        <p:txBody>
          <a:bodyPr/>
          <a:lstStyle/>
          <a:p>
            <a:r>
              <a:rPr lang="en-GB" dirty="0"/>
              <a:t>Reflections</a:t>
            </a:r>
          </a:p>
        </p:txBody>
      </p:sp>
      <p:sp>
        <p:nvSpPr>
          <p:cNvPr id="3" name="Content Placeholder 2">
            <a:extLst>
              <a:ext uri="{FF2B5EF4-FFF2-40B4-BE49-F238E27FC236}">
                <a16:creationId xmlns:a16="http://schemas.microsoft.com/office/drawing/2014/main" id="{B38D33F4-1958-5E29-68A8-CB0033954CD3}"/>
              </a:ext>
            </a:extLst>
          </p:cNvPr>
          <p:cNvSpPr>
            <a:spLocks noGrp="1"/>
          </p:cNvSpPr>
          <p:nvPr>
            <p:ph idx="1"/>
          </p:nvPr>
        </p:nvSpPr>
        <p:spPr/>
        <p:txBody>
          <a:bodyPr/>
          <a:lstStyle/>
          <a:p>
            <a:r>
              <a:rPr lang="en-GB" dirty="0"/>
              <a:t>Use of foreign data: More research needed in our region of the world to get accurate data as regarding our race and climate region</a:t>
            </a:r>
          </a:p>
          <a:p>
            <a:r>
              <a:rPr lang="en-GB" dirty="0"/>
              <a:t>Dataset is more clinically oriented and will be more useful for clinicians rather than patients, a more patient </a:t>
            </a:r>
            <a:r>
              <a:rPr lang="en-GB" dirty="0" err="1"/>
              <a:t>centered</a:t>
            </a:r>
            <a:r>
              <a:rPr lang="en-GB" dirty="0"/>
              <a:t> dataset will be needed to train a model more suitable for patients</a:t>
            </a:r>
          </a:p>
        </p:txBody>
      </p:sp>
      <p:sp>
        <p:nvSpPr>
          <p:cNvPr id="4" name="Date Placeholder 3">
            <a:extLst>
              <a:ext uri="{FF2B5EF4-FFF2-40B4-BE49-F238E27FC236}">
                <a16:creationId xmlns:a16="http://schemas.microsoft.com/office/drawing/2014/main" id="{1603778C-6C3E-7B86-7D2C-84B5E023DC74}"/>
              </a:ext>
            </a:extLst>
          </p:cNvPr>
          <p:cNvSpPr>
            <a:spLocks noGrp="1"/>
          </p:cNvSpPr>
          <p:nvPr>
            <p:ph type="dt" sz="half" idx="10"/>
          </p:nvPr>
        </p:nvSpPr>
        <p:spPr/>
        <p:txBody>
          <a:bodyPr/>
          <a:lstStyle/>
          <a:p>
            <a:pPr rtl="0"/>
            <a:fld id="{6AF379E8-AC6C-43B9-9222-BDF0AF9336F0}" type="datetime1">
              <a:rPr lang="en-US" smtClean="0"/>
              <a:t>7/2/2025</a:t>
            </a:fld>
            <a:endParaRPr lang="en-US"/>
          </a:p>
        </p:txBody>
      </p:sp>
    </p:spTree>
    <p:extLst>
      <p:ext uri="{BB962C8B-B14F-4D97-AF65-F5344CB8AC3E}">
        <p14:creationId xmlns:p14="http://schemas.microsoft.com/office/powerpoint/2010/main" val="409913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9425-E825-3326-9794-BEE4E7CCBB52}"/>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A91D0E91-6704-5B77-1D45-F2BCBA0B359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326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2F1B-C8EF-C99A-38BB-D5D070B98707}"/>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2645B9B7-9ABD-22C5-DA79-ECC7AE997C2B}"/>
              </a:ext>
            </a:extLst>
          </p:cNvPr>
          <p:cNvSpPr>
            <a:spLocks noGrp="1"/>
          </p:cNvSpPr>
          <p:nvPr>
            <p:ph idx="1"/>
          </p:nvPr>
        </p:nvSpPr>
        <p:spPr/>
        <p:txBody>
          <a:bodyPr/>
          <a:lstStyle/>
          <a:p>
            <a:r>
              <a:rPr lang="en-GB" dirty="0"/>
              <a:t>Chronic kidney disease (CKD) is a condition characterized by the gradual loss of kidney function over time, usually months or years.</a:t>
            </a:r>
          </a:p>
          <a:p>
            <a:r>
              <a:rPr lang="en-GB" dirty="0"/>
              <a:t>This damage may be caused by different factors including ageing, chronic diseases like hypertension, diabetes, drug and substance abuse etc.</a:t>
            </a:r>
          </a:p>
          <a:p>
            <a:r>
              <a:rPr lang="en-GB" dirty="0"/>
              <a:t>The rise in the number of cases of CKD in Sub-Saharan Africa is no longer ignorable, therefore there is need to raise public awareness and also develop tools that aid clinicians and patients to make and support diagnosis and provide recommendations.</a:t>
            </a:r>
          </a:p>
          <a:p>
            <a:r>
              <a:rPr lang="en-GB" dirty="0"/>
              <a:t>In order to tackle this challenge, I present a Chronic Kidney disease diagnostic tool, a machine learning model, a flask powered backend and a react frontend</a:t>
            </a:r>
          </a:p>
        </p:txBody>
      </p:sp>
      <p:sp>
        <p:nvSpPr>
          <p:cNvPr id="4" name="Date Placeholder 3">
            <a:extLst>
              <a:ext uri="{FF2B5EF4-FFF2-40B4-BE49-F238E27FC236}">
                <a16:creationId xmlns:a16="http://schemas.microsoft.com/office/drawing/2014/main" id="{1F387F70-1793-70E1-C885-B4C515F4417F}"/>
              </a:ext>
            </a:extLst>
          </p:cNvPr>
          <p:cNvSpPr>
            <a:spLocks noGrp="1"/>
          </p:cNvSpPr>
          <p:nvPr>
            <p:ph type="dt" sz="half" idx="10"/>
          </p:nvPr>
        </p:nvSpPr>
        <p:spPr/>
        <p:txBody>
          <a:bodyPr/>
          <a:lstStyle/>
          <a:p>
            <a:pPr rtl="0"/>
            <a:fld id="{6AF379E8-AC6C-43B9-9222-BDF0AF9336F0}" type="datetime1">
              <a:rPr lang="en-US" smtClean="0"/>
              <a:t>7/2/2025</a:t>
            </a:fld>
            <a:endParaRPr lang="en-US"/>
          </a:p>
        </p:txBody>
      </p:sp>
    </p:spTree>
    <p:extLst>
      <p:ext uri="{BB962C8B-B14F-4D97-AF65-F5344CB8AC3E}">
        <p14:creationId xmlns:p14="http://schemas.microsoft.com/office/powerpoint/2010/main" val="2441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90F5-E5F7-50C3-E18D-3CF5FCD9BBD1}"/>
              </a:ext>
            </a:extLst>
          </p:cNvPr>
          <p:cNvSpPr>
            <a:spLocks noGrp="1"/>
          </p:cNvSpPr>
          <p:nvPr>
            <p:ph type="title"/>
          </p:nvPr>
        </p:nvSpPr>
        <p:spPr/>
        <p:txBody>
          <a:bodyPr/>
          <a:lstStyle/>
          <a:p>
            <a:r>
              <a:rPr lang="en-GB" dirty="0"/>
              <a:t>The Dataset</a:t>
            </a:r>
          </a:p>
        </p:txBody>
      </p:sp>
      <p:sp>
        <p:nvSpPr>
          <p:cNvPr id="3" name="Content Placeholder 2">
            <a:extLst>
              <a:ext uri="{FF2B5EF4-FFF2-40B4-BE49-F238E27FC236}">
                <a16:creationId xmlns:a16="http://schemas.microsoft.com/office/drawing/2014/main" id="{522BF8C6-3616-401A-BD6D-7BD32D47AF91}"/>
              </a:ext>
            </a:extLst>
          </p:cNvPr>
          <p:cNvSpPr>
            <a:spLocks noGrp="1"/>
          </p:cNvSpPr>
          <p:nvPr>
            <p:ph idx="1"/>
          </p:nvPr>
        </p:nvSpPr>
        <p:spPr/>
        <p:txBody>
          <a:bodyPr/>
          <a:lstStyle/>
          <a:p>
            <a:r>
              <a:rPr lang="en-GB" dirty="0"/>
              <a:t>https://www.kaggle.com/datasets/rabieelkharoua/chronic-kidney-disease-dataset-analysis/data</a:t>
            </a:r>
          </a:p>
          <a:p>
            <a:r>
              <a:rPr lang="en-GB" dirty="0"/>
              <a:t>Appreciations and acknowledgements to Rabie El </a:t>
            </a:r>
            <a:r>
              <a:rPr lang="en-GB" dirty="0" err="1"/>
              <a:t>Kharoua</a:t>
            </a:r>
            <a:r>
              <a:rPr lang="en-GB" dirty="0"/>
              <a:t> </a:t>
            </a:r>
            <a:r>
              <a:rPr lang="en-GB" dirty="0">
                <a:hlinkClick r:id="rId2"/>
              </a:rPr>
              <a:t>https://www.kaggle.com/rabieelkharoua</a:t>
            </a:r>
            <a:r>
              <a:rPr lang="en-GB" dirty="0"/>
              <a:t>, who made this data set available on Kaggle</a:t>
            </a:r>
          </a:p>
          <a:p>
            <a:r>
              <a:rPr lang="en-GB" dirty="0"/>
              <a:t>The dataset contains detailed health information for 1,659 patients diagnosed with Chronic Kidney Disease (CKD). The dataset includes demographic details, lifestyle factors, medical history, clinical measurements, medication usage, symptoms, quality of life scores, environmental exposures, and health </a:t>
            </a:r>
            <a:r>
              <a:rPr lang="en-GB" dirty="0" err="1"/>
              <a:t>behaviors</a:t>
            </a:r>
            <a:r>
              <a:rPr lang="en-GB" dirty="0"/>
              <a:t>.</a:t>
            </a:r>
          </a:p>
          <a:p>
            <a:endParaRPr lang="en-GB" dirty="0"/>
          </a:p>
        </p:txBody>
      </p:sp>
      <p:sp>
        <p:nvSpPr>
          <p:cNvPr id="4" name="Date Placeholder 3">
            <a:extLst>
              <a:ext uri="{FF2B5EF4-FFF2-40B4-BE49-F238E27FC236}">
                <a16:creationId xmlns:a16="http://schemas.microsoft.com/office/drawing/2014/main" id="{140A9B17-19E9-3428-8ED5-F13D375C730B}"/>
              </a:ext>
            </a:extLst>
          </p:cNvPr>
          <p:cNvSpPr>
            <a:spLocks noGrp="1"/>
          </p:cNvSpPr>
          <p:nvPr>
            <p:ph type="dt" sz="half" idx="10"/>
          </p:nvPr>
        </p:nvSpPr>
        <p:spPr/>
        <p:txBody>
          <a:bodyPr/>
          <a:lstStyle/>
          <a:p>
            <a:pPr rtl="0"/>
            <a:fld id="{6AF379E8-AC6C-43B9-9222-BDF0AF9336F0}" type="datetime1">
              <a:rPr lang="en-US" smtClean="0"/>
              <a:t>7/2/2025</a:t>
            </a:fld>
            <a:endParaRPr lang="en-US"/>
          </a:p>
        </p:txBody>
      </p:sp>
    </p:spTree>
    <p:extLst>
      <p:ext uri="{BB962C8B-B14F-4D97-AF65-F5344CB8AC3E}">
        <p14:creationId xmlns:p14="http://schemas.microsoft.com/office/powerpoint/2010/main" val="365657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073E-8AB2-C524-B4BE-74512DE8A5D3}"/>
              </a:ext>
            </a:extLst>
          </p:cNvPr>
          <p:cNvSpPr>
            <a:spLocks noGrp="1"/>
          </p:cNvSpPr>
          <p:nvPr>
            <p:ph type="title"/>
          </p:nvPr>
        </p:nvSpPr>
        <p:spPr/>
        <p:txBody>
          <a:bodyPr/>
          <a:lstStyle/>
          <a:p>
            <a:r>
              <a:rPr lang="en-GB" dirty="0"/>
              <a:t>Data processing</a:t>
            </a:r>
          </a:p>
        </p:txBody>
      </p:sp>
      <p:sp>
        <p:nvSpPr>
          <p:cNvPr id="3" name="Content Placeholder 2">
            <a:extLst>
              <a:ext uri="{FF2B5EF4-FFF2-40B4-BE49-F238E27FC236}">
                <a16:creationId xmlns:a16="http://schemas.microsoft.com/office/drawing/2014/main" id="{FD3EEA19-CE92-FF75-98A4-B4CC46B1514C}"/>
              </a:ext>
            </a:extLst>
          </p:cNvPr>
          <p:cNvSpPr>
            <a:spLocks noGrp="1"/>
          </p:cNvSpPr>
          <p:nvPr>
            <p:ph idx="1"/>
          </p:nvPr>
        </p:nvSpPr>
        <p:spPr/>
        <p:txBody>
          <a:bodyPr>
            <a:normAutofit lnSpcReduction="10000"/>
          </a:bodyPr>
          <a:lstStyle/>
          <a:p>
            <a:r>
              <a:rPr lang="en-GB" dirty="0"/>
              <a:t>Dataset was loaded using pandas (</a:t>
            </a:r>
            <a:r>
              <a:rPr lang="en-GB" dirty="0" err="1"/>
              <a:t>read_csv</a:t>
            </a:r>
            <a:r>
              <a:rPr lang="en-GB" dirty="0"/>
              <a:t>())</a:t>
            </a:r>
          </a:p>
          <a:p>
            <a:r>
              <a:rPr lang="en-GB" dirty="0"/>
              <a:t>Data information was checked by using Pandas methods</a:t>
            </a:r>
          </a:p>
          <a:p>
            <a:pPr lvl="1"/>
            <a:r>
              <a:rPr lang="en-GB" dirty="0"/>
              <a:t>Info(), describe(), columns, shape.</a:t>
            </a:r>
          </a:p>
          <a:p>
            <a:r>
              <a:rPr lang="en-GB" dirty="0"/>
              <a:t>Data integrity was checked by dropping columns for </a:t>
            </a:r>
            <a:r>
              <a:rPr lang="en-GB" dirty="0" err="1"/>
              <a:t>PatientID</a:t>
            </a:r>
            <a:r>
              <a:rPr lang="en-GB" dirty="0"/>
              <a:t> and </a:t>
            </a:r>
            <a:r>
              <a:rPr lang="en-GB" dirty="0" err="1"/>
              <a:t>DoctorInCharge</a:t>
            </a:r>
            <a:r>
              <a:rPr lang="en-GB" dirty="0"/>
              <a:t> and checking for missing values (non were found)</a:t>
            </a:r>
          </a:p>
          <a:p>
            <a:r>
              <a:rPr lang="en-GB" dirty="0"/>
              <a:t>Feature selection was found by combining different methods (Thanks to use of LLM Claude by </a:t>
            </a:r>
            <a:r>
              <a:rPr lang="en-GB" dirty="0" err="1"/>
              <a:t>Anthropics</a:t>
            </a:r>
            <a:r>
              <a:rPr lang="en-GB" dirty="0"/>
              <a:t>, that explained the different methods and how they can be combined).</a:t>
            </a:r>
          </a:p>
          <a:p>
            <a:pPr lvl="1"/>
            <a:r>
              <a:rPr lang="en-GB" dirty="0"/>
              <a:t>Correlation Analysis</a:t>
            </a:r>
          </a:p>
          <a:p>
            <a:pPr lvl="1"/>
            <a:r>
              <a:rPr lang="en-GB" dirty="0"/>
              <a:t>Chi square methods</a:t>
            </a:r>
          </a:p>
          <a:p>
            <a:pPr lvl="1"/>
            <a:r>
              <a:rPr lang="en-GB" dirty="0"/>
              <a:t>Mutual information</a:t>
            </a:r>
          </a:p>
          <a:p>
            <a:pPr lvl="1"/>
            <a:r>
              <a:rPr lang="en-GB" dirty="0"/>
              <a:t>Recursive feature elimination</a:t>
            </a:r>
          </a:p>
          <a:p>
            <a:pPr lvl="1"/>
            <a:r>
              <a:rPr lang="en-GB" dirty="0"/>
              <a:t>Tree Based feature importance</a:t>
            </a:r>
          </a:p>
          <a:p>
            <a:pPr lvl="1"/>
            <a:r>
              <a:rPr lang="en-GB" dirty="0"/>
              <a:t>Variance threshold selection</a:t>
            </a:r>
          </a:p>
          <a:p>
            <a:r>
              <a:rPr lang="en-GB" dirty="0"/>
              <a:t>Top 10 features based on frequency of choice were selected for the model training.</a:t>
            </a:r>
          </a:p>
          <a:p>
            <a:pPr lvl="1"/>
            <a:endParaRPr lang="en-GB" dirty="0"/>
          </a:p>
        </p:txBody>
      </p:sp>
      <p:sp>
        <p:nvSpPr>
          <p:cNvPr id="4" name="Date Placeholder 3">
            <a:extLst>
              <a:ext uri="{FF2B5EF4-FFF2-40B4-BE49-F238E27FC236}">
                <a16:creationId xmlns:a16="http://schemas.microsoft.com/office/drawing/2014/main" id="{02292E51-9F88-3A14-FE52-5D306439891F}"/>
              </a:ext>
            </a:extLst>
          </p:cNvPr>
          <p:cNvSpPr>
            <a:spLocks noGrp="1"/>
          </p:cNvSpPr>
          <p:nvPr>
            <p:ph type="dt" sz="half" idx="10"/>
          </p:nvPr>
        </p:nvSpPr>
        <p:spPr/>
        <p:txBody>
          <a:bodyPr/>
          <a:lstStyle/>
          <a:p>
            <a:pPr rtl="0"/>
            <a:fld id="{6AF379E8-AC6C-43B9-9222-BDF0AF9336F0}" type="datetime1">
              <a:rPr lang="en-US" smtClean="0"/>
              <a:t>7/2/2025</a:t>
            </a:fld>
            <a:endParaRPr lang="en-US"/>
          </a:p>
        </p:txBody>
      </p:sp>
    </p:spTree>
    <p:extLst>
      <p:ext uri="{BB962C8B-B14F-4D97-AF65-F5344CB8AC3E}">
        <p14:creationId xmlns:p14="http://schemas.microsoft.com/office/powerpoint/2010/main" val="121943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14C74-C757-ABB7-9962-4CF17311F3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54EA8-CDE3-C721-AE81-631A9CB31AB0}"/>
              </a:ext>
            </a:extLst>
          </p:cNvPr>
          <p:cNvSpPr>
            <a:spLocks noGrp="1"/>
          </p:cNvSpPr>
          <p:nvPr>
            <p:ph type="title"/>
          </p:nvPr>
        </p:nvSpPr>
        <p:spPr/>
        <p:txBody>
          <a:bodyPr/>
          <a:lstStyle/>
          <a:p>
            <a:r>
              <a:rPr lang="en-GB" dirty="0"/>
              <a:t>Data processing</a:t>
            </a:r>
          </a:p>
        </p:txBody>
      </p:sp>
      <p:sp>
        <p:nvSpPr>
          <p:cNvPr id="3" name="Content Placeholder 2">
            <a:extLst>
              <a:ext uri="{FF2B5EF4-FFF2-40B4-BE49-F238E27FC236}">
                <a16:creationId xmlns:a16="http://schemas.microsoft.com/office/drawing/2014/main" id="{FA9FCF38-5B38-7641-C7E9-CB049D2D5D77}"/>
              </a:ext>
            </a:extLst>
          </p:cNvPr>
          <p:cNvSpPr>
            <a:spLocks noGrp="1"/>
          </p:cNvSpPr>
          <p:nvPr>
            <p:ph idx="1"/>
          </p:nvPr>
        </p:nvSpPr>
        <p:spPr/>
        <p:txBody>
          <a:bodyPr>
            <a:normAutofit/>
          </a:bodyPr>
          <a:lstStyle/>
          <a:p>
            <a:pPr lvl="1"/>
            <a:r>
              <a:rPr lang="en-GB" dirty="0"/>
              <a:t>3 Models were trained</a:t>
            </a:r>
          </a:p>
          <a:p>
            <a:pPr lvl="2"/>
            <a:r>
              <a:rPr lang="en-GB" dirty="0"/>
              <a:t>1. Logistics Regression Model with accuracy 0.92, AUC score 0.79</a:t>
            </a:r>
          </a:p>
          <a:p>
            <a:pPr lvl="2"/>
            <a:r>
              <a:rPr lang="en-GB" dirty="0"/>
              <a:t>2.  Random Forest Classifier Model with accuracy 0.93, AUC Score 0.84</a:t>
            </a:r>
          </a:p>
          <a:p>
            <a:pPr lvl="2"/>
            <a:r>
              <a:rPr lang="en-GB" dirty="0"/>
              <a:t>3. </a:t>
            </a:r>
            <a:r>
              <a:rPr lang="en-GB" dirty="0" err="1"/>
              <a:t>Xgboost</a:t>
            </a:r>
            <a:r>
              <a:rPr lang="en-GB" dirty="0"/>
              <a:t> Model with accuracy 0.91, AUC score 0.78</a:t>
            </a:r>
          </a:p>
          <a:p>
            <a:pPr lvl="2"/>
            <a:endParaRPr lang="en-GB" dirty="0"/>
          </a:p>
          <a:p>
            <a:pPr lvl="1"/>
            <a:r>
              <a:rPr lang="en-GB" dirty="0"/>
              <a:t>The Random Forest Classifier Model was chosen with output dumped with </a:t>
            </a:r>
            <a:r>
              <a:rPr lang="en-GB" dirty="0" err="1"/>
              <a:t>joblib</a:t>
            </a:r>
            <a:endParaRPr lang="en-GB" dirty="0"/>
          </a:p>
          <a:p>
            <a:pPr lvl="2"/>
            <a:endParaRPr lang="en-GB" dirty="0"/>
          </a:p>
          <a:p>
            <a:pPr lvl="2"/>
            <a:endParaRPr lang="en-GB" dirty="0"/>
          </a:p>
        </p:txBody>
      </p:sp>
      <p:sp>
        <p:nvSpPr>
          <p:cNvPr id="4" name="Date Placeholder 3">
            <a:extLst>
              <a:ext uri="{FF2B5EF4-FFF2-40B4-BE49-F238E27FC236}">
                <a16:creationId xmlns:a16="http://schemas.microsoft.com/office/drawing/2014/main" id="{B32419FE-7162-9F16-C057-C402C23C4D90}"/>
              </a:ext>
            </a:extLst>
          </p:cNvPr>
          <p:cNvSpPr>
            <a:spLocks noGrp="1"/>
          </p:cNvSpPr>
          <p:nvPr>
            <p:ph type="dt" sz="half" idx="10"/>
          </p:nvPr>
        </p:nvSpPr>
        <p:spPr/>
        <p:txBody>
          <a:bodyPr/>
          <a:lstStyle/>
          <a:p>
            <a:pPr rtl="0"/>
            <a:fld id="{6AF379E8-AC6C-43B9-9222-BDF0AF9336F0}" type="datetime1">
              <a:rPr lang="en-US" smtClean="0"/>
              <a:t>7/2/2025</a:t>
            </a:fld>
            <a:endParaRPr lang="en-US"/>
          </a:p>
        </p:txBody>
      </p:sp>
    </p:spTree>
    <p:extLst>
      <p:ext uri="{BB962C8B-B14F-4D97-AF65-F5344CB8AC3E}">
        <p14:creationId xmlns:p14="http://schemas.microsoft.com/office/powerpoint/2010/main" val="106850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9425-027D-8E5F-F130-44A2BF22B235}"/>
              </a:ext>
            </a:extLst>
          </p:cNvPr>
          <p:cNvSpPr>
            <a:spLocks noGrp="1"/>
          </p:cNvSpPr>
          <p:nvPr>
            <p:ph type="title"/>
          </p:nvPr>
        </p:nvSpPr>
        <p:spPr/>
        <p:txBody>
          <a:bodyPr/>
          <a:lstStyle/>
          <a:p>
            <a:r>
              <a:rPr lang="en-GB" dirty="0"/>
              <a:t>Web App</a:t>
            </a:r>
          </a:p>
        </p:txBody>
      </p:sp>
      <p:sp>
        <p:nvSpPr>
          <p:cNvPr id="3" name="Content Placeholder 2">
            <a:extLst>
              <a:ext uri="{FF2B5EF4-FFF2-40B4-BE49-F238E27FC236}">
                <a16:creationId xmlns:a16="http://schemas.microsoft.com/office/drawing/2014/main" id="{279E2F6E-4480-EC8C-A300-F9881C07F3D6}"/>
              </a:ext>
            </a:extLst>
          </p:cNvPr>
          <p:cNvSpPr>
            <a:spLocks noGrp="1"/>
          </p:cNvSpPr>
          <p:nvPr>
            <p:ph idx="1"/>
          </p:nvPr>
        </p:nvSpPr>
        <p:spPr/>
        <p:txBody>
          <a:bodyPr/>
          <a:lstStyle/>
          <a:p>
            <a:r>
              <a:rPr lang="en-GB" dirty="0"/>
              <a:t>A flask backend was created with an API that loads the model and accepts a Post request for prediction</a:t>
            </a:r>
            <a:br>
              <a:rPr lang="en-GB" dirty="0"/>
            </a:br>
            <a:r>
              <a:rPr lang="en-GB" dirty="0"/>
              <a:t>The front end was developed with React, It comprises of an introductory landing page, An Assessment form page for data collection and a result page.</a:t>
            </a:r>
          </a:p>
          <a:p>
            <a:endParaRPr lang="en-GB" dirty="0"/>
          </a:p>
          <a:p>
            <a:r>
              <a:rPr lang="en-GB" dirty="0"/>
              <a:t>Demo App page: </a:t>
            </a:r>
            <a:r>
              <a:rPr lang="en-GB" dirty="0">
                <a:hlinkClick r:id="rId2"/>
              </a:rPr>
              <a:t>https://ckd-dignostic-tool.netlify.app/</a:t>
            </a:r>
            <a:endParaRPr lang="en-GB" dirty="0"/>
          </a:p>
          <a:p>
            <a:r>
              <a:rPr lang="en-GB" dirty="0"/>
              <a:t>Demo Backend API: </a:t>
            </a:r>
            <a:r>
              <a:rPr lang="en-GB" dirty="0">
                <a:hlinkClick r:id="rId3"/>
              </a:rPr>
              <a:t>https://ckd-diagnstic-tool-ml.onrender.com/</a:t>
            </a:r>
            <a:endParaRPr lang="en-GB" dirty="0"/>
          </a:p>
          <a:p>
            <a:r>
              <a:rPr lang="en-GB" dirty="0" err="1"/>
              <a:t>Github</a:t>
            </a:r>
            <a:r>
              <a:rPr lang="en-GB" dirty="0"/>
              <a:t> repo: https://github.com/wulzymart/ckd_diagnstic_tool_ml</a:t>
            </a:r>
            <a:br>
              <a:rPr lang="en-GB" dirty="0"/>
            </a:br>
            <a:br>
              <a:rPr lang="en-GB" dirty="0"/>
            </a:br>
            <a:endParaRPr lang="en-GB" dirty="0"/>
          </a:p>
        </p:txBody>
      </p:sp>
      <p:sp>
        <p:nvSpPr>
          <p:cNvPr id="4" name="Date Placeholder 3">
            <a:extLst>
              <a:ext uri="{FF2B5EF4-FFF2-40B4-BE49-F238E27FC236}">
                <a16:creationId xmlns:a16="http://schemas.microsoft.com/office/drawing/2014/main" id="{7E3AF5AB-005A-DD23-EB3C-79C222F6D0B0}"/>
              </a:ext>
            </a:extLst>
          </p:cNvPr>
          <p:cNvSpPr>
            <a:spLocks noGrp="1"/>
          </p:cNvSpPr>
          <p:nvPr>
            <p:ph type="dt" sz="half" idx="10"/>
          </p:nvPr>
        </p:nvSpPr>
        <p:spPr/>
        <p:txBody>
          <a:bodyPr/>
          <a:lstStyle/>
          <a:p>
            <a:pPr rtl="0"/>
            <a:fld id="{6AF379E8-AC6C-43B9-9222-BDF0AF9336F0}" type="datetime1">
              <a:rPr lang="en-US" smtClean="0"/>
              <a:t>7/2/2025</a:t>
            </a:fld>
            <a:endParaRPr lang="en-US"/>
          </a:p>
        </p:txBody>
      </p:sp>
    </p:spTree>
    <p:extLst>
      <p:ext uri="{BB962C8B-B14F-4D97-AF65-F5344CB8AC3E}">
        <p14:creationId xmlns:p14="http://schemas.microsoft.com/office/powerpoint/2010/main" val="33233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0898-6359-7F30-B0CC-4028E64B9A8E}"/>
              </a:ext>
            </a:extLst>
          </p:cNvPr>
          <p:cNvSpPr>
            <a:spLocks noGrp="1"/>
          </p:cNvSpPr>
          <p:nvPr>
            <p:ph type="title"/>
          </p:nvPr>
        </p:nvSpPr>
        <p:spPr/>
        <p:txBody>
          <a:bodyPr/>
          <a:lstStyle/>
          <a:p>
            <a:endParaRPr lang="en-GB"/>
          </a:p>
        </p:txBody>
      </p:sp>
      <p:sp>
        <p:nvSpPr>
          <p:cNvPr id="4" name="Date Placeholder 3">
            <a:extLst>
              <a:ext uri="{FF2B5EF4-FFF2-40B4-BE49-F238E27FC236}">
                <a16:creationId xmlns:a16="http://schemas.microsoft.com/office/drawing/2014/main" id="{2D5226CB-7460-8E52-0A01-09883EE61A51}"/>
              </a:ext>
            </a:extLst>
          </p:cNvPr>
          <p:cNvSpPr>
            <a:spLocks noGrp="1"/>
          </p:cNvSpPr>
          <p:nvPr>
            <p:ph type="dt" sz="half" idx="10"/>
          </p:nvPr>
        </p:nvSpPr>
        <p:spPr/>
        <p:txBody>
          <a:bodyPr/>
          <a:lstStyle/>
          <a:p>
            <a:pPr rtl="0"/>
            <a:fld id="{6AF379E8-AC6C-43B9-9222-BDF0AF9336F0}" type="datetime1">
              <a:rPr lang="en-US" smtClean="0"/>
              <a:t>7/2/2025</a:t>
            </a:fld>
            <a:endParaRPr lang="en-US"/>
          </a:p>
        </p:txBody>
      </p:sp>
      <p:pic>
        <p:nvPicPr>
          <p:cNvPr id="10" name="Content Placeholder 9">
            <a:extLst>
              <a:ext uri="{FF2B5EF4-FFF2-40B4-BE49-F238E27FC236}">
                <a16:creationId xmlns:a16="http://schemas.microsoft.com/office/drawing/2014/main" id="{907CE169-BC0F-2ECF-AA02-8C088EBF8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0"/>
            <a:ext cx="10972797" cy="6858000"/>
          </a:xfrm>
        </p:spPr>
      </p:pic>
    </p:spTree>
    <p:extLst>
      <p:ext uri="{BB962C8B-B14F-4D97-AF65-F5344CB8AC3E}">
        <p14:creationId xmlns:p14="http://schemas.microsoft.com/office/powerpoint/2010/main" val="283401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0CC5-6332-EDC2-75AE-6A8AE03979D2}"/>
              </a:ext>
            </a:extLst>
          </p:cNvPr>
          <p:cNvSpPr>
            <a:spLocks noGrp="1"/>
          </p:cNvSpPr>
          <p:nvPr>
            <p:ph type="title"/>
          </p:nvPr>
        </p:nvSpPr>
        <p:spPr/>
        <p:txBody>
          <a:bodyPr/>
          <a:lstStyle/>
          <a:p>
            <a:endParaRPr lang="en-GB"/>
          </a:p>
        </p:txBody>
      </p:sp>
      <p:pic>
        <p:nvPicPr>
          <p:cNvPr id="6" name="Content Placeholder 5">
            <a:extLst>
              <a:ext uri="{FF2B5EF4-FFF2-40B4-BE49-F238E27FC236}">
                <a16:creationId xmlns:a16="http://schemas.microsoft.com/office/drawing/2014/main" id="{E2BA5938-C344-F5AC-21A9-477BEDD4F4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927" y="32657"/>
            <a:ext cx="8051470" cy="6858000"/>
          </a:xfrm>
        </p:spPr>
      </p:pic>
      <p:sp>
        <p:nvSpPr>
          <p:cNvPr id="4" name="Date Placeholder 3">
            <a:extLst>
              <a:ext uri="{FF2B5EF4-FFF2-40B4-BE49-F238E27FC236}">
                <a16:creationId xmlns:a16="http://schemas.microsoft.com/office/drawing/2014/main" id="{28B17F0B-8CA9-AAA3-5914-B6A32CFC7B83}"/>
              </a:ext>
            </a:extLst>
          </p:cNvPr>
          <p:cNvSpPr>
            <a:spLocks noGrp="1"/>
          </p:cNvSpPr>
          <p:nvPr>
            <p:ph type="dt" sz="half" idx="10"/>
          </p:nvPr>
        </p:nvSpPr>
        <p:spPr/>
        <p:txBody>
          <a:bodyPr/>
          <a:lstStyle/>
          <a:p>
            <a:pPr rtl="0"/>
            <a:fld id="{6AF379E8-AC6C-43B9-9222-BDF0AF9336F0}" type="datetime1">
              <a:rPr lang="en-US" smtClean="0"/>
              <a:t>7/2/2025</a:t>
            </a:fld>
            <a:endParaRPr lang="en-US"/>
          </a:p>
        </p:txBody>
      </p:sp>
    </p:spTree>
    <p:extLst>
      <p:ext uri="{BB962C8B-B14F-4D97-AF65-F5344CB8AC3E}">
        <p14:creationId xmlns:p14="http://schemas.microsoft.com/office/powerpoint/2010/main" val="32284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303B-51C8-1884-6E0E-3B06262A140A}"/>
              </a:ext>
            </a:extLst>
          </p:cNvPr>
          <p:cNvSpPr>
            <a:spLocks noGrp="1"/>
          </p:cNvSpPr>
          <p:nvPr>
            <p:ph type="title"/>
          </p:nvPr>
        </p:nvSpPr>
        <p:spPr/>
        <p:txBody>
          <a:bodyPr/>
          <a:lstStyle/>
          <a:p>
            <a:endParaRPr lang="en-GB"/>
          </a:p>
        </p:txBody>
      </p:sp>
      <p:pic>
        <p:nvPicPr>
          <p:cNvPr id="6" name="Content Placeholder 5">
            <a:extLst>
              <a:ext uri="{FF2B5EF4-FFF2-40B4-BE49-F238E27FC236}">
                <a16:creationId xmlns:a16="http://schemas.microsoft.com/office/drawing/2014/main" id="{40FD0EE7-FF63-CE4C-C4E1-3FA738089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161" y="290960"/>
            <a:ext cx="8789720" cy="6675022"/>
          </a:xfrm>
        </p:spPr>
      </p:pic>
      <p:sp>
        <p:nvSpPr>
          <p:cNvPr id="4" name="Date Placeholder 3">
            <a:extLst>
              <a:ext uri="{FF2B5EF4-FFF2-40B4-BE49-F238E27FC236}">
                <a16:creationId xmlns:a16="http://schemas.microsoft.com/office/drawing/2014/main" id="{DFB78F7E-8898-115F-30A5-B44E6517479D}"/>
              </a:ext>
            </a:extLst>
          </p:cNvPr>
          <p:cNvSpPr>
            <a:spLocks noGrp="1"/>
          </p:cNvSpPr>
          <p:nvPr>
            <p:ph type="dt" sz="half" idx="10"/>
          </p:nvPr>
        </p:nvSpPr>
        <p:spPr/>
        <p:txBody>
          <a:bodyPr/>
          <a:lstStyle/>
          <a:p>
            <a:pPr rtl="0"/>
            <a:fld id="{6AF379E8-AC6C-43B9-9222-BDF0AF9336F0}" type="datetime1">
              <a:rPr lang="en-US" smtClean="0"/>
              <a:t>7/2/2025</a:t>
            </a:fld>
            <a:endParaRPr lang="en-US"/>
          </a:p>
        </p:txBody>
      </p:sp>
    </p:spTree>
    <p:extLst>
      <p:ext uri="{BB962C8B-B14F-4D97-AF65-F5344CB8AC3E}">
        <p14:creationId xmlns:p14="http://schemas.microsoft.com/office/powerpoint/2010/main" val="377373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{7AAE3907-D0BD-4502-9271-86EFE76DD052}tf78438558_win32</Template>
  <TotalTime>532</TotalTime>
  <Words>560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Garamond</vt:lpstr>
      <vt:lpstr>SavonVTI</vt:lpstr>
      <vt:lpstr>Chronic kidney disease diagnostic tool</vt:lpstr>
      <vt:lpstr>Problem Statement</vt:lpstr>
      <vt:lpstr>The Dataset</vt:lpstr>
      <vt:lpstr>Data processing</vt:lpstr>
      <vt:lpstr>Data processing</vt:lpstr>
      <vt:lpstr>Web App</vt:lpstr>
      <vt:lpstr>PowerPoint Presentation</vt:lpstr>
      <vt:lpstr>PowerPoint Presentation</vt:lpstr>
      <vt:lpstr>PowerPoint Presentation</vt:lpstr>
      <vt:lpstr>Reflections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martins olawole</dc:creator>
  <cp:lastModifiedBy>martins olawole</cp:lastModifiedBy>
  <cp:revision>1</cp:revision>
  <dcterms:created xsi:type="dcterms:W3CDTF">2025-07-02T12:42:35Z</dcterms:created>
  <dcterms:modified xsi:type="dcterms:W3CDTF">2025-07-02T21:35:28Z</dcterms:modified>
</cp:coreProperties>
</file>