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 Id="rId49" Type="http://schemas.openxmlformats.org/officeDocument/2006/relationships/slide" Target="slides/slide44.xml"/>
<Relationship Id="rId50" Type="http://schemas.openxmlformats.org/officeDocument/2006/relationships/slide" Target="slides/slide45.xml"/>
<Relationship Id="rId51" Type="http://schemas.openxmlformats.org/officeDocument/2006/relationships/slide" Target="slides/slide46.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2857275d.jpe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71d95f5b.jpe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760389c1.jpe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62491a6e.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2d665e2b.jpe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1bb07056.jpe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5c9f2c4d.jpeg"/>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ac66e66f0fb.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Society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Person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32 total crimes in February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129% change </a:t>
            </a:r>
            <a:r>
              <a:rPr cap="none" sz="2000" i="0" b="0" u="none">
                <a:solidFill>
                  <a:srgbClr val="000000">
                    <a:alpha val="100000"/>
                  </a:srgbClr>
                </a:solidFill>
                <a:latin typeface="Arial"/>
                <a:cs typeface="Arial"/>
                <a:ea typeface="Arial"/>
                <a:sym typeface="Arial"/>
              </a:rPr>
              <a:t>compared to February 2021 (14 total crimes)</a:t>
            </a:r>
          </a:p>
          <a:p>
            <a:pPr lvl="1"/>
            <a:r>
              <a:rPr cap="none" sz="2400" i="0" b="1" u="none">
                <a:solidFill>
                  <a:srgbClr val="000000">
                    <a:alpha val="100000"/>
                  </a:srgbClr>
                </a:solidFill>
                <a:latin typeface="Arial"/>
                <a:cs typeface="Arial"/>
                <a:ea typeface="Arial"/>
                <a:sym typeface="Arial"/>
              </a:rPr>
              <a:t>10 crime(s) against persons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233% change</a:t>
            </a:r>
            <a:r>
              <a:rPr cap="none" sz="1600" i="0" b="0" u="none">
                <a:solidFill>
                  <a:srgbClr val="000000">
                    <a:alpha val="100000"/>
                  </a:srgbClr>
                </a:solidFill>
                <a:latin typeface="Arial"/>
                <a:cs typeface="Arial"/>
                <a:ea typeface="Arial"/>
                <a:sym typeface="Arial"/>
              </a:rPr>
              <a:t> compared to February 2021 (3 crimes against persons)</a:t>
            </a:r>
          </a:p>
          <a:p>
            <a:pPr lvl="1"/>
            <a:r>
              <a:rPr cap="none" sz="2400" i="0" b="1" u="none">
                <a:solidFill>
                  <a:srgbClr val="000000">
                    <a:alpha val="100000"/>
                  </a:srgbClr>
                </a:solidFill>
                <a:latin typeface="Arial"/>
                <a:cs typeface="Arial"/>
                <a:ea typeface="Arial"/>
                <a:sym typeface="Arial"/>
              </a:rPr>
              <a:t>10 crime(s) against society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400% change</a:t>
            </a:r>
            <a:r>
              <a:rPr cap="none" sz="1600" i="0" b="0" u="none">
                <a:solidFill>
                  <a:srgbClr val="000000">
                    <a:alpha val="100000"/>
                  </a:srgbClr>
                </a:solidFill>
                <a:latin typeface="Arial"/>
                <a:cs typeface="Arial"/>
                <a:ea typeface="Arial"/>
                <a:sym typeface="Arial"/>
              </a:rPr>
              <a:t> compared to February 2021 (2 crimes against society)</a:t>
            </a:r>
          </a:p>
          <a:p>
            <a:pPr lvl="1"/>
            <a:r>
              <a:rPr cap="none" sz="2400" i="0" b="1" u="none">
                <a:solidFill>
                  <a:srgbClr val="000000">
                    <a:alpha val="100000"/>
                  </a:srgbClr>
                </a:solidFill>
                <a:latin typeface="Arial"/>
                <a:cs typeface="Arial"/>
                <a:ea typeface="Arial"/>
                <a:sym typeface="Arial"/>
              </a:rPr>
              <a:t>10 crime(s) against propety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11% change</a:t>
            </a:r>
            <a:r>
              <a:rPr cap="none" sz="1600" i="0" b="0" u="none">
                <a:solidFill>
                  <a:srgbClr val="000000">
                    <a:alpha val="100000"/>
                  </a:srgbClr>
                </a:solidFill>
                <a:latin typeface="Arial"/>
                <a:cs typeface="Arial"/>
                <a:ea typeface="Arial"/>
                <a:sym typeface="Arial"/>
              </a:rPr>
              <a:t> compared to February 2021 (9 crimes against property)</a:t>
            </a:r>
          </a:p>
          <a:p>
            <a:pPr lvl="1"/>
            <a:r>
              <a:rPr cap="none" sz="2400" i="0" b="1" u="none">
                <a:solidFill>
                  <a:srgbClr val="000000">
                    <a:alpha val="100000"/>
                  </a:srgbClr>
                </a:solidFill>
                <a:latin typeface="Arial"/>
                <a:cs typeface="Arial"/>
                <a:ea typeface="Arial"/>
                <a:sym typeface="Arial"/>
              </a:rPr>
              <a:t>2 unspecified crime(s)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Infinite change</a:t>
            </a:r>
            <a:r>
              <a:rPr cap="none" sz="1600" i="0" b="0" u="none">
                <a:solidFill>
                  <a:srgbClr val="000000">
                    <a:alpha val="100000"/>
                  </a:srgbClr>
                </a:solidFill>
                <a:latin typeface="Arial"/>
                <a:cs typeface="Arial"/>
                <a:ea typeface="Arial"/>
                <a:sym typeface="Arial"/>
              </a:rPr>
              <a:t> compared to February 2021 (0 unspecified crimes)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70 total crimes in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204% change </a:t>
            </a:r>
            <a:r>
              <a:rPr cap="none" sz="2000" i="0" b="0" u="none">
                <a:solidFill>
                  <a:srgbClr val="000000">
                    <a:alpha val="100000"/>
                  </a:srgbClr>
                </a:solidFill>
                <a:latin typeface="Arial"/>
                <a:cs typeface="Arial"/>
                <a:ea typeface="Arial"/>
                <a:sym typeface="Arial"/>
              </a:rPr>
              <a:t>compared to this time in 2021 (23 total crimes)</a:t>
            </a:r>
          </a:p>
          <a:p>
            <a:pPr lvl="1"/>
            <a:r>
              <a:rPr cap="none" sz="2400" i="0" b="1" u="none">
                <a:solidFill>
                  <a:srgbClr val="000000">
                    <a:alpha val="100000"/>
                  </a:srgbClr>
                </a:solidFill>
                <a:latin typeface="Arial"/>
                <a:cs typeface="Arial"/>
                <a:ea typeface="Arial"/>
                <a:sym typeface="Arial"/>
              </a:rPr>
              <a:t>27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575% change</a:t>
            </a:r>
            <a:r>
              <a:rPr cap="none" sz="1600" i="0" b="0" u="none">
                <a:solidFill>
                  <a:srgbClr val="000000">
                    <a:alpha val="100000"/>
                  </a:srgbClr>
                </a:solidFill>
                <a:latin typeface="Arial"/>
                <a:cs typeface="Arial"/>
                <a:ea typeface="Arial"/>
                <a:sym typeface="Arial"/>
              </a:rPr>
              <a:t> compared to this time in 2021 (4 crimes against persons)</a:t>
            </a:r>
          </a:p>
          <a:p>
            <a:pPr lvl="1"/>
            <a:r>
              <a:rPr cap="none" sz="2400" i="0" b="1" u="none">
                <a:solidFill>
                  <a:srgbClr val="000000">
                    <a:alpha val="100000"/>
                  </a:srgbClr>
                </a:solidFill>
                <a:latin typeface="Arial"/>
                <a:cs typeface="Arial"/>
                <a:ea typeface="Arial"/>
                <a:sym typeface="Arial"/>
              </a:rPr>
              <a:t>18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500% change</a:t>
            </a:r>
            <a:r>
              <a:rPr cap="none" sz="1600" i="0" b="0" u="none">
                <a:solidFill>
                  <a:srgbClr val="000000">
                    <a:alpha val="100000"/>
                  </a:srgbClr>
                </a:solidFill>
                <a:latin typeface="Arial"/>
                <a:cs typeface="Arial"/>
                <a:ea typeface="Arial"/>
                <a:sym typeface="Arial"/>
              </a:rPr>
              <a:t> compared to this time in 2021 (3 crimes against society)</a:t>
            </a:r>
          </a:p>
          <a:p>
            <a:pPr lvl="1"/>
            <a:r>
              <a:rPr cap="none" sz="2400" i="0" b="1" u="none">
                <a:solidFill>
                  <a:srgbClr val="000000">
                    <a:alpha val="100000"/>
                  </a:srgbClr>
                </a:solidFill>
                <a:latin typeface="Arial"/>
                <a:cs typeface="Arial"/>
                <a:ea typeface="Arial"/>
                <a:sym typeface="Arial"/>
              </a:rPr>
              <a:t>21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62% change</a:t>
            </a:r>
            <a:r>
              <a:rPr cap="none" sz="1600" i="0" b="0" u="none">
                <a:solidFill>
                  <a:srgbClr val="000000">
                    <a:alpha val="100000"/>
                  </a:srgbClr>
                </a:solidFill>
                <a:latin typeface="Arial"/>
                <a:cs typeface="Arial"/>
                <a:ea typeface="Arial"/>
                <a:sym typeface="Arial"/>
              </a:rPr>
              <a:t> compared to this time in 2021 (13 crimes against property)</a:t>
            </a:r>
          </a:p>
          <a:p>
            <a:pPr lvl="1"/>
            <a:r>
              <a:rPr cap="none" sz="2400" i="0" b="1" u="none">
                <a:solidFill>
                  <a:srgbClr val="000000">
                    <a:alpha val="100000"/>
                  </a:srgbClr>
                </a:solidFill>
                <a:latin typeface="Arial"/>
                <a:cs typeface="Arial"/>
                <a:ea typeface="Arial"/>
                <a:sym typeface="Arial"/>
              </a:rPr>
              <a:t>4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33% change</a:t>
            </a:r>
            <a:r>
              <a:rPr cap="none" sz="1600" i="0" b="0" u="none">
                <a:solidFill>
                  <a:srgbClr val="000000">
                    <a:alpha val="100000"/>
                  </a:srgbClr>
                </a:solidFill>
                <a:latin typeface="Arial"/>
                <a:cs typeface="Arial"/>
                <a:ea typeface="Arial"/>
                <a:sym typeface="Arial"/>
              </a:rPr>
              <a:t> compared to this time in 2021 (4 unspecified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Academy, Fountain Park, Lewis Place, Vandeventer</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February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Society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Person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11 total crimes in February 2022</a:t>
            </a:r>
          </a:p>
          <a:p>
            <a:pPr/>
            <a:r>
              <a:rPr cap="none" sz="2400" i="0" b="0" u="none">
                <a:solidFill>
                  <a:srgbClr val="000000">
                    <a:alpha val="100000"/>
                  </a:srgbClr>
                </a:solidFill>
                <a:latin typeface="Arial"/>
                <a:cs typeface="Arial"/>
                <a:ea typeface="Arial"/>
                <a:sym typeface="Arial"/>
              </a:rPr>
              <a:t> </a:t>
            </a:r>
            <a:r>
              <a:rPr cap="none" sz="2000" i="0" b="0" u="none">
                <a:solidFill>
                  <a:srgbClr val="00B050">
                    <a:alpha val="100000"/>
                  </a:srgbClr>
                </a:solidFill>
                <a:latin typeface="Arial"/>
                <a:cs typeface="Arial"/>
                <a:ea typeface="Arial"/>
                <a:sym typeface="Arial"/>
              </a:rPr>
              <a:t>-21% change </a:t>
            </a:r>
            <a:r>
              <a:rPr cap="none" sz="2000" i="0" b="0" u="none">
                <a:solidFill>
                  <a:srgbClr val="000000">
                    <a:alpha val="100000"/>
                  </a:srgbClr>
                </a:solidFill>
                <a:latin typeface="Arial"/>
                <a:cs typeface="Arial"/>
                <a:ea typeface="Arial"/>
                <a:sym typeface="Arial"/>
              </a:rPr>
              <a:t>compared to February 2021 (14 total crimes)</a:t>
            </a:r>
          </a:p>
          <a:p>
            <a:pPr lvl="1"/>
            <a:r>
              <a:rPr cap="none" sz="2400" i="0" b="1" u="none">
                <a:solidFill>
                  <a:srgbClr val="000000">
                    <a:alpha val="100000"/>
                  </a:srgbClr>
                </a:solidFill>
                <a:latin typeface="Arial"/>
                <a:cs typeface="Arial"/>
                <a:ea typeface="Arial"/>
                <a:sym typeface="Arial"/>
              </a:rPr>
              <a:t>4 crime(s) against persons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33% change</a:t>
            </a:r>
            <a:r>
              <a:rPr cap="none" sz="1600" i="0" b="0" u="none">
                <a:solidFill>
                  <a:srgbClr val="000000">
                    <a:alpha val="100000"/>
                  </a:srgbClr>
                </a:solidFill>
                <a:latin typeface="Arial"/>
                <a:cs typeface="Arial"/>
                <a:ea typeface="Arial"/>
                <a:sym typeface="Arial"/>
              </a:rPr>
              <a:t> compared to February 2021 (3 crimes against persons)</a:t>
            </a:r>
          </a:p>
          <a:p>
            <a:pPr lvl="1"/>
            <a:r>
              <a:rPr cap="none" sz="2400" i="0" b="1" u="none">
                <a:solidFill>
                  <a:srgbClr val="000000">
                    <a:alpha val="100000"/>
                  </a:srgbClr>
                </a:solidFill>
                <a:latin typeface="Arial"/>
                <a:cs typeface="Arial"/>
                <a:ea typeface="Arial"/>
                <a:sym typeface="Arial"/>
              </a:rPr>
              <a:t>1 crime(s) against society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-50% change</a:t>
            </a:r>
            <a:r>
              <a:rPr cap="none" sz="1600" i="0" b="0" u="none">
                <a:solidFill>
                  <a:srgbClr val="000000">
                    <a:alpha val="100000"/>
                  </a:srgbClr>
                </a:solidFill>
                <a:latin typeface="Arial"/>
                <a:cs typeface="Arial"/>
                <a:ea typeface="Arial"/>
                <a:sym typeface="Arial"/>
              </a:rPr>
              <a:t> compared to February 2021 (2 crimes against society)</a:t>
            </a:r>
          </a:p>
          <a:p>
            <a:pPr lvl="1"/>
            <a:r>
              <a:rPr cap="none" sz="2400" i="0" b="1" u="none">
                <a:solidFill>
                  <a:srgbClr val="000000">
                    <a:alpha val="100000"/>
                  </a:srgbClr>
                </a:solidFill>
                <a:latin typeface="Arial"/>
                <a:cs typeface="Arial"/>
                <a:ea typeface="Arial"/>
                <a:sym typeface="Arial"/>
              </a:rPr>
              <a:t>3 crime(s) against propety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-67% change</a:t>
            </a:r>
            <a:r>
              <a:rPr cap="none" sz="1600" i="0" b="0" u="none">
                <a:solidFill>
                  <a:srgbClr val="000000">
                    <a:alpha val="100000"/>
                  </a:srgbClr>
                </a:solidFill>
                <a:latin typeface="Arial"/>
                <a:cs typeface="Arial"/>
                <a:ea typeface="Arial"/>
                <a:sym typeface="Arial"/>
              </a:rPr>
              <a:t> compared to February 2021 (9 crimes against property)</a:t>
            </a:r>
          </a:p>
          <a:p>
            <a:pPr lvl="1"/>
            <a:r>
              <a:rPr cap="none" sz="2400" i="0" b="1" u="none">
                <a:solidFill>
                  <a:srgbClr val="000000">
                    <a:alpha val="100000"/>
                  </a:srgbClr>
                </a:solidFill>
                <a:latin typeface="Arial"/>
                <a:cs typeface="Arial"/>
                <a:ea typeface="Arial"/>
                <a:sym typeface="Arial"/>
              </a:rPr>
              <a:t>3 unspecified crime(s)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Infinite change</a:t>
            </a:r>
            <a:r>
              <a:rPr cap="none" sz="1600" i="0" b="0" u="none">
                <a:solidFill>
                  <a:srgbClr val="000000">
                    <a:alpha val="100000"/>
                  </a:srgbClr>
                </a:solidFill>
                <a:latin typeface="Arial"/>
                <a:cs typeface="Arial"/>
                <a:ea typeface="Arial"/>
                <a:sym typeface="Arial"/>
              </a:rPr>
              <a:t> compared to February 2021 (0 unspecified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34 total crimes in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48% change </a:t>
            </a:r>
            <a:r>
              <a:rPr cap="none" sz="2000" i="0" b="0" u="none">
                <a:solidFill>
                  <a:srgbClr val="000000">
                    <a:alpha val="100000"/>
                  </a:srgbClr>
                </a:solidFill>
                <a:latin typeface="Arial"/>
                <a:cs typeface="Arial"/>
                <a:ea typeface="Arial"/>
                <a:sym typeface="Arial"/>
              </a:rPr>
              <a:t>compared to this time in 2021 (23 total crimes)</a:t>
            </a:r>
          </a:p>
          <a:p>
            <a:pPr lvl="1"/>
            <a:r>
              <a:rPr cap="none" sz="2400" i="0" b="1" u="none">
                <a:solidFill>
                  <a:srgbClr val="000000">
                    <a:alpha val="100000"/>
                  </a:srgbClr>
                </a:solidFill>
                <a:latin typeface="Arial"/>
                <a:cs typeface="Arial"/>
                <a:ea typeface="Arial"/>
                <a:sym typeface="Arial"/>
              </a:rPr>
              <a:t>8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100% change</a:t>
            </a:r>
            <a:r>
              <a:rPr cap="none" sz="1600" i="0" b="0" u="none">
                <a:solidFill>
                  <a:srgbClr val="000000">
                    <a:alpha val="100000"/>
                  </a:srgbClr>
                </a:solidFill>
                <a:latin typeface="Arial"/>
                <a:cs typeface="Arial"/>
                <a:ea typeface="Arial"/>
                <a:sym typeface="Arial"/>
              </a:rPr>
              <a:t> compared to this time in 2021 (4 crimes against persons)</a:t>
            </a:r>
          </a:p>
          <a:p>
            <a:pPr lvl="1"/>
            <a:r>
              <a:rPr cap="none" sz="2400" i="0" b="1" u="none">
                <a:solidFill>
                  <a:srgbClr val="000000">
                    <a:alpha val="100000"/>
                  </a:srgbClr>
                </a:solidFill>
                <a:latin typeface="Arial"/>
                <a:cs typeface="Arial"/>
                <a:ea typeface="Arial"/>
                <a:sym typeface="Arial"/>
              </a:rPr>
              <a:t>3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F0">
                    <a:alpha val="100000"/>
                  </a:srgbClr>
                </a:solidFill>
                <a:latin typeface="Arial"/>
                <a:cs typeface="Arial"/>
                <a:ea typeface="Arial"/>
                <a:sym typeface="Arial"/>
              </a:rPr>
              <a:t>0% change</a:t>
            </a:r>
            <a:r>
              <a:rPr cap="none" sz="1600" i="0" b="0" u="none">
                <a:solidFill>
                  <a:srgbClr val="000000">
                    <a:alpha val="100000"/>
                  </a:srgbClr>
                </a:solidFill>
                <a:latin typeface="Arial"/>
                <a:cs typeface="Arial"/>
                <a:ea typeface="Arial"/>
                <a:sym typeface="Arial"/>
              </a:rPr>
              <a:t> compared to this time in 2021 (3 crimes against society)</a:t>
            </a:r>
          </a:p>
          <a:p>
            <a:pPr lvl="1"/>
            <a:r>
              <a:rPr cap="none" sz="2400" i="0" b="1" u="none">
                <a:solidFill>
                  <a:srgbClr val="000000">
                    <a:alpha val="100000"/>
                  </a:srgbClr>
                </a:solidFill>
                <a:latin typeface="Arial"/>
                <a:cs typeface="Arial"/>
                <a:ea typeface="Arial"/>
                <a:sym typeface="Arial"/>
              </a:rPr>
              <a:t>14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8% change</a:t>
            </a:r>
            <a:r>
              <a:rPr cap="none" sz="1600" i="0" b="0" u="none">
                <a:solidFill>
                  <a:srgbClr val="000000">
                    <a:alpha val="100000"/>
                  </a:srgbClr>
                </a:solidFill>
                <a:latin typeface="Arial"/>
                <a:cs typeface="Arial"/>
                <a:ea typeface="Arial"/>
                <a:sym typeface="Arial"/>
              </a:rPr>
              <a:t> compared to this time in 2021 (13 crimes against property)</a:t>
            </a:r>
          </a:p>
          <a:p>
            <a:pPr lvl="1"/>
            <a:r>
              <a:rPr cap="none" sz="2400" i="0" b="1" u="none">
                <a:solidFill>
                  <a:srgbClr val="000000">
                    <a:alpha val="100000"/>
                  </a:srgbClr>
                </a:solidFill>
                <a:latin typeface="Arial"/>
                <a:cs typeface="Arial"/>
                <a:ea typeface="Arial"/>
                <a:sym typeface="Arial"/>
              </a:rPr>
              <a:t>9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200% change</a:t>
            </a:r>
            <a:r>
              <a:rPr cap="none" sz="1600" i="0" b="0" u="none">
                <a:solidFill>
                  <a:srgbClr val="000000">
                    <a:alpha val="100000"/>
                  </a:srgbClr>
                </a:solidFill>
                <a:latin typeface="Arial"/>
                <a:cs typeface="Arial"/>
                <a:ea typeface="Arial"/>
                <a:sym typeface="Arial"/>
              </a:rPr>
              <a:t> compared to this time in 2021 (4 unspecified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Society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Person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Unspecified Crimes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13 total crimes in February 2022</a:t>
            </a:r>
          </a:p>
          <a:p>
            <a:pPr/>
            <a:r>
              <a:rPr cap="none" sz="2400" i="0" b="0" u="none">
                <a:solidFill>
                  <a:srgbClr val="000000">
                    <a:alpha val="100000"/>
                  </a:srgbClr>
                </a:solidFill>
                <a:latin typeface="Arial"/>
                <a:cs typeface="Arial"/>
                <a:ea typeface="Arial"/>
                <a:sym typeface="Arial"/>
              </a:rPr>
              <a:t> </a:t>
            </a:r>
            <a:r>
              <a:rPr cap="none" sz="2000" i="0" b="0" u="none">
                <a:solidFill>
                  <a:srgbClr val="00B050">
                    <a:alpha val="100000"/>
                  </a:srgbClr>
                </a:solidFill>
                <a:latin typeface="Arial"/>
                <a:cs typeface="Arial"/>
                <a:ea typeface="Arial"/>
                <a:sym typeface="Arial"/>
              </a:rPr>
              <a:t>-7% change </a:t>
            </a:r>
            <a:r>
              <a:rPr cap="none" sz="2000" i="0" b="0" u="none">
                <a:solidFill>
                  <a:srgbClr val="000000">
                    <a:alpha val="100000"/>
                  </a:srgbClr>
                </a:solidFill>
                <a:latin typeface="Arial"/>
                <a:cs typeface="Arial"/>
                <a:ea typeface="Arial"/>
                <a:sym typeface="Arial"/>
              </a:rPr>
              <a:t>compared to February 2021 (14 total crimes)</a:t>
            </a:r>
          </a:p>
          <a:p>
            <a:pPr lvl="1"/>
            <a:r>
              <a:rPr cap="none" sz="2400" i="0" b="1" u="none">
                <a:solidFill>
                  <a:srgbClr val="000000">
                    <a:alpha val="100000"/>
                  </a:srgbClr>
                </a:solidFill>
                <a:latin typeface="Arial"/>
                <a:cs typeface="Arial"/>
                <a:ea typeface="Arial"/>
                <a:sym typeface="Arial"/>
              </a:rPr>
              <a:t>0 crime(s) against persons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-100% change</a:t>
            </a:r>
            <a:r>
              <a:rPr cap="none" sz="1600" i="0" b="0" u="none">
                <a:solidFill>
                  <a:srgbClr val="000000">
                    <a:alpha val="100000"/>
                  </a:srgbClr>
                </a:solidFill>
                <a:latin typeface="Arial"/>
                <a:cs typeface="Arial"/>
                <a:ea typeface="Arial"/>
                <a:sym typeface="Arial"/>
              </a:rPr>
              <a:t> compared to February 2021 (3 crimes against persons)</a:t>
            </a:r>
          </a:p>
          <a:p>
            <a:pPr lvl="1"/>
            <a:r>
              <a:rPr cap="none" sz="2400" i="0" b="1" u="none">
                <a:solidFill>
                  <a:srgbClr val="000000">
                    <a:alpha val="100000"/>
                  </a:srgbClr>
                </a:solidFill>
                <a:latin typeface="Arial"/>
                <a:cs typeface="Arial"/>
                <a:ea typeface="Arial"/>
                <a:sym typeface="Arial"/>
              </a:rPr>
              <a:t>0 crime(s) against society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-100% change</a:t>
            </a:r>
            <a:r>
              <a:rPr cap="none" sz="1600" i="0" b="0" u="none">
                <a:solidFill>
                  <a:srgbClr val="000000">
                    <a:alpha val="100000"/>
                  </a:srgbClr>
                </a:solidFill>
                <a:latin typeface="Arial"/>
                <a:cs typeface="Arial"/>
                <a:ea typeface="Arial"/>
                <a:sym typeface="Arial"/>
              </a:rPr>
              <a:t> compared to February 2021 (2 crimes against society)</a:t>
            </a:r>
          </a:p>
          <a:p>
            <a:pPr lvl="1"/>
            <a:r>
              <a:rPr cap="none" sz="2400" i="0" b="1" u="none">
                <a:solidFill>
                  <a:srgbClr val="000000">
                    <a:alpha val="100000"/>
                  </a:srgbClr>
                </a:solidFill>
                <a:latin typeface="Arial"/>
                <a:cs typeface="Arial"/>
                <a:ea typeface="Arial"/>
                <a:sym typeface="Arial"/>
              </a:rPr>
              <a:t>8 crime(s) against propety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00B050">
                    <a:alpha val="100000"/>
                  </a:srgbClr>
                </a:solidFill>
                <a:latin typeface="Arial"/>
                <a:cs typeface="Arial"/>
                <a:ea typeface="Arial"/>
                <a:sym typeface="Arial"/>
              </a:rPr>
              <a:t>-11% change</a:t>
            </a:r>
            <a:r>
              <a:rPr cap="none" sz="1600" i="0" b="0" u="none">
                <a:solidFill>
                  <a:srgbClr val="000000">
                    <a:alpha val="100000"/>
                  </a:srgbClr>
                </a:solidFill>
                <a:latin typeface="Arial"/>
                <a:cs typeface="Arial"/>
                <a:ea typeface="Arial"/>
                <a:sym typeface="Arial"/>
              </a:rPr>
              <a:t> compared to February 2021 (9 crimes against property)</a:t>
            </a:r>
          </a:p>
          <a:p>
            <a:pPr lvl="1"/>
            <a:r>
              <a:rPr cap="none" sz="2400" i="0" b="1" u="none">
                <a:solidFill>
                  <a:srgbClr val="000000">
                    <a:alpha val="100000"/>
                  </a:srgbClr>
                </a:solidFill>
                <a:latin typeface="Arial"/>
                <a:cs typeface="Arial"/>
                <a:ea typeface="Arial"/>
                <a:sym typeface="Arial"/>
              </a:rPr>
              <a:t>5 unspecified crime(s)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Infinite change</a:t>
            </a:r>
            <a:r>
              <a:rPr cap="none" sz="1600" i="0" b="0" u="none">
                <a:solidFill>
                  <a:srgbClr val="000000">
                    <a:alpha val="100000"/>
                  </a:srgbClr>
                </a:solidFill>
                <a:latin typeface="Arial"/>
                <a:cs typeface="Arial"/>
                <a:ea typeface="Arial"/>
                <a:sym typeface="Arial"/>
              </a:rPr>
              <a:t> compared to February 2021 (0 unspecified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31 total crimes in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35% change </a:t>
            </a:r>
            <a:r>
              <a:rPr cap="none" sz="2000" i="0" b="0" u="none">
                <a:solidFill>
                  <a:srgbClr val="000000">
                    <a:alpha val="100000"/>
                  </a:srgbClr>
                </a:solidFill>
                <a:latin typeface="Arial"/>
                <a:cs typeface="Arial"/>
                <a:ea typeface="Arial"/>
                <a:sym typeface="Arial"/>
              </a:rPr>
              <a:t>compared to this time in 2021 (23 total crimes)</a:t>
            </a:r>
          </a:p>
          <a:p>
            <a:pPr lvl="1"/>
            <a:r>
              <a:rPr cap="none" sz="2400" i="0" b="1" u="none">
                <a:solidFill>
                  <a:srgbClr val="000000">
                    <a:alpha val="100000"/>
                  </a:srgbClr>
                </a:solidFill>
                <a:latin typeface="Arial"/>
                <a:cs typeface="Arial"/>
                <a:ea typeface="Arial"/>
                <a:sym typeface="Arial"/>
              </a:rPr>
              <a:t>5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25% change</a:t>
            </a:r>
            <a:r>
              <a:rPr cap="none" sz="1600" i="0" b="0" u="none">
                <a:solidFill>
                  <a:srgbClr val="000000">
                    <a:alpha val="100000"/>
                  </a:srgbClr>
                </a:solidFill>
                <a:latin typeface="Arial"/>
                <a:cs typeface="Arial"/>
                <a:ea typeface="Arial"/>
                <a:sym typeface="Arial"/>
              </a:rPr>
              <a:t> compared to this time in 2021 (4 crimes against persons)</a:t>
            </a:r>
          </a:p>
          <a:p>
            <a:pPr lvl="1"/>
            <a:r>
              <a:rPr cap="none" sz="2400" i="0" b="1" u="none">
                <a:solidFill>
                  <a:srgbClr val="000000">
                    <a:alpha val="100000"/>
                  </a:srgbClr>
                </a:solidFill>
                <a:latin typeface="Arial"/>
                <a:cs typeface="Arial"/>
                <a:ea typeface="Arial"/>
                <a:sym typeface="Arial"/>
              </a:rPr>
              <a:t>4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33% change</a:t>
            </a:r>
            <a:r>
              <a:rPr cap="none" sz="1600" i="0" b="0" u="none">
                <a:solidFill>
                  <a:srgbClr val="000000">
                    <a:alpha val="100000"/>
                  </a:srgbClr>
                </a:solidFill>
                <a:latin typeface="Arial"/>
                <a:cs typeface="Arial"/>
                <a:ea typeface="Arial"/>
                <a:sym typeface="Arial"/>
              </a:rPr>
              <a:t> compared to this time in 2021 (3 crimes against society)</a:t>
            </a:r>
          </a:p>
          <a:p>
            <a:pPr lvl="1"/>
            <a:r>
              <a:rPr cap="none" sz="2400" i="0" b="1" u="none">
                <a:solidFill>
                  <a:srgbClr val="000000">
                    <a:alpha val="100000"/>
                  </a:srgbClr>
                </a:solidFill>
                <a:latin typeface="Arial"/>
                <a:cs typeface="Arial"/>
                <a:ea typeface="Arial"/>
                <a:sym typeface="Arial"/>
              </a:rPr>
              <a:t>17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31% change</a:t>
            </a:r>
            <a:r>
              <a:rPr cap="none" sz="1600" i="0" b="0" u="none">
                <a:solidFill>
                  <a:srgbClr val="000000">
                    <a:alpha val="100000"/>
                  </a:srgbClr>
                </a:solidFill>
                <a:latin typeface="Arial"/>
                <a:cs typeface="Arial"/>
                <a:ea typeface="Arial"/>
                <a:sym typeface="Arial"/>
              </a:rPr>
              <a:t> compared to this time in 2021 (13 crimes against property)</a:t>
            </a:r>
          </a:p>
          <a:p>
            <a:pPr lvl="1"/>
            <a:r>
              <a:rPr cap="none" sz="2400" i="0" b="1" u="none">
                <a:solidFill>
                  <a:srgbClr val="000000">
                    <a:alpha val="100000"/>
                  </a:srgbClr>
                </a:solidFill>
                <a:latin typeface="Arial"/>
                <a:cs typeface="Arial"/>
                <a:ea typeface="Arial"/>
                <a:sym typeface="Arial"/>
              </a:rPr>
              <a:t>5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67% change</a:t>
            </a:r>
            <a:r>
              <a:rPr cap="none" sz="1600" i="0" b="0" u="none">
                <a:solidFill>
                  <a:srgbClr val="000000">
                    <a:alpha val="100000"/>
                  </a:srgbClr>
                </a:solidFill>
                <a:latin typeface="Arial"/>
                <a:cs typeface="Arial"/>
                <a:ea typeface="Arial"/>
                <a:sym typeface="Arial"/>
              </a:rPr>
              <a:t> compared to this time in 2021 (4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1371600"/>
                <a:gridCol w="685800"/>
                <a:gridCol w="685800"/>
                <a:gridCol w="685800"/>
              </a:tblGrid>
              <a:tr h="228600">
                <a:tc gridSpan="4">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hMerge="true">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365760" y="4023360"/>
          <a:ext cx="3657600" cy="2743200"/>
        </p:xfrm>
        <a:graphic>
          <a:graphicData uri="http://schemas.openxmlformats.org/drawingml/2006/table">
            <a:tbl>
              <a:tblPr/>
              <a:tblGrid>
                <a:gridCol w="13716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4"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Society Crimes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Person Crimes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Month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38 total crimes in February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171% change </a:t>
            </a:r>
            <a:r>
              <a:rPr cap="none" sz="2000" i="0" b="0" u="none">
                <a:solidFill>
                  <a:srgbClr val="000000">
                    <a:alpha val="100000"/>
                  </a:srgbClr>
                </a:solidFill>
                <a:latin typeface="Arial"/>
                <a:cs typeface="Arial"/>
                <a:ea typeface="Arial"/>
                <a:sym typeface="Arial"/>
              </a:rPr>
              <a:t>compared to February 2021 (14 total crimes)</a:t>
            </a:r>
          </a:p>
          <a:p>
            <a:pPr lvl="1"/>
            <a:r>
              <a:rPr cap="none" sz="2400" i="0" b="1" u="none">
                <a:solidFill>
                  <a:srgbClr val="000000">
                    <a:alpha val="100000"/>
                  </a:srgbClr>
                </a:solidFill>
                <a:latin typeface="Arial"/>
                <a:cs typeface="Arial"/>
                <a:ea typeface="Arial"/>
                <a:sym typeface="Arial"/>
              </a:rPr>
              <a:t>5 crime(s) against persons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67% change</a:t>
            </a:r>
            <a:r>
              <a:rPr cap="none" sz="1600" i="0" b="0" u="none">
                <a:solidFill>
                  <a:srgbClr val="000000">
                    <a:alpha val="100000"/>
                  </a:srgbClr>
                </a:solidFill>
                <a:latin typeface="Arial"/>
                <a:cs typeface="Arial"/>
                <a:ea typeface="Arial"/>
                <a:sym typeface="Arial"/>
              </a:rPr>
              <a:t> compared to February 2021 (3 crimes against persons)</a:t>
            </a:r>
          </a:p>
          <a:p>
            <a:pPr lvl="1"/>
            <a:r>
              <a:rPr cap="none" sz="2400" i="0" b="1" u="none">
                <a:solidFill>
                  <a:srgbClr val="000000">
                    <a:alpha val="100000"/>
                  </a:srgbClr>
                </a:solidFill>
                <a:latin typeface="Arial"/>
                <a:cs typeface="Arial"/>
                <a:ea typeface="Arial"/>
                <a:sym typeface="Arial"/>
              </a:rPr>
              <a:t>6 crime(s) against society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200% change</a:t>
            </a:r>
            <a:r>
              <a:rPr cap="none" sz="1600" i="0" b="0" u="none">
                <a:solidFill>
                  <a:srgbClr val="000000">
                    <a:alpha val="100000"/>
                  </a:srgbClr>
                </a:solidFill>
                <a:latin typeface="Arial"/>
                <a:cs typeface="Arial"/>
                <a:ea typeface="Arial"/>
                <a:sym typeface="Arial"/>
              </a:rPr>
              <a:t> compared to February 2021 (2 crimes against society)</a:t>
            </a:r>
          </a:p>
          <a:p>
            <a:pPr lvl="1"/>
            <a:r>
              <a:rPr cap="none" sz="2400" i="0" b="1" u="none">
                <a:solidFill>
                  <a:srgbClr val="000000">
                    <a:alpha val="100000"/>
                  </a:srgbClr>
                </a:solidFill>
                <a:latin typeface="Arial"/>
                <a:cs typeface="Arial"/>
                <a:ea typeface="Arial"/>
                <a:sym typeface="Arial"/>
              </a:rPr>
              <a:t>20 crime(s) against propety</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122% change</a:t>
            </a:r>
            <a:r>
              <a:rPr cap="none" sz="1600" i="0" b="0" u="none">
                <a:solidFill>
                  <a:srgbClr val="000000">
                    <a:alpha val="100000"/>
                  </a:srgbClr>
                </a:solidFill>
                <a:latin typeface="Arial"/>
                <a:cs typeface="Arial"/>
                <a:ea typeface="Arial"/>
                <a:sym typeface="Arial"/>
              </a:rPr>
              <a:t> compared to February 2021 (9 crimes against property)</a:t>
            </a:r>
          </a:p>
          <a:p>
            <a:pPr lvl="1"/>
            <a:r>
              <a:rPr cap="none" sz="2400" i="0" b="1" u="none">
                <a:solidFill>
                  <a:srgbClr val="000000">
                    <a:alpha val="100000"/>
                  </a:srgbClr>
                </a:solidFill>
                <a:latin typeface="Arial"/>
                <a:cs typeface="Arial"/>
                <a:ea typeface="Arial"/>
                <a:sym typeface="Arial"/>
              </a:rPr>
              <a:t>7 unspecified crime(s)</a:t>
            </a:r>
            <a:r>
              <a:rPr cap="none" sz="2000" i="0" b="0" u="none">
                <a:solidFill>
                  <a:srgbClr val="000000">
                    <a:alpha val="100000"/>
                  </a:srgbClr>
                </a:solidFill>
                <a:latin typeface="Arial"/>
                <a:cs typeface="Arial"/>
                <a:ea typeface="Arial"/>
                <a:sym typeface="Arial"/>
              </a:rPr>
              <a:t> in February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Infinite change</a:t>
            </a:r>
            <a:r>
              <a:rPr cap="none" sz="1600" i="0" b="0" u="none">
                <a:solidFill>
                  <a:srgbClr val="000000">
                    <a:alpha val="100000"/>
                  </a:srgbClr>
                </a:solidFill>
                <a:latin typeface="Arial"/>
                <a:cs typeface="Arial"/>
                <a:ea typeface="Arial"/>
                <a:sym typeface="Arial"/>
              </a:rPr>
              <a:t> compared to February 2021 (0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Year to Date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68 total crimes in 2022</a:t>
            </a:r>
          </a:p>
          <a:p>
            <a:pPr/>
            <a:r>
              <a:rPr cap="none" sz="2400" i="0" b="0" u="none">
                <a:solidFill>
                  <a:srgbClr val="000000">
                    <a:alpha val="100000"/>
                  </a:srgbClr>
                </a:solidFill>
                <a:latin typeface="Arial"/>
                <a:cs typeface="Arial"/>
                <a:ea typeface="Arial"/>
                <a:sym typeface="Arial"/>
              </a:rPr>
              <a:t> </a:t>
            </a:r>
            <a:r>
              <a:rPr cap="none" sz="2000" i="0" b="0" u="none">
                <a:solidFill>
                  <a:srgbClr val="FF0000">
                    <a:alpha val="100000"/>
                  </a:srgbClr>
                </a:solidFill>
                <a:latin typeface="Arial"/>
                <a:cs typeface="Arial"/>
                <a:ea typeface="Arial"/>
                <a:sym typeface="Arial"/>
              </a:rPr>
              <a:t>196% change </a:t>
            </a:r>
            <a:r>
              <a:rPr cap="none" sz="2000" i="0" b="0" u="none">
                <a:solidFill>
                  <a:srgbClr val="000000">
                    <a:alpha val="100000"/>
                  </a:srgbClr>
                </a:solidFill>
                <a:latin typeface="Arial"/>
                <a:cs typeface="Arial"/>
                <a:ea typeface="Arial"/>
                <a:sym typeface="Arial"/>
              </a:rPr>
              <a:t>compared to this time in 2021 (23 total crimes)</a:t>
            </a:r>
          </a:p>
          <a:p>
            <a:pPr lvl="1"/>
            <a:r>
              <a:rPr cap="none" sz="2400" i="0" b="1" u="none">
                <a:solidFill>
                  <a:srgbClr val="000000">
                    <a:alpha val="100000"/>
                  </a:srgbClr>
                </a:solidFill>
                <a:latin typeface="Arial"/>
                <a:cs typeface="Arial"/>
                <a:ea typeface="Arial"/>
                <a:sym typeface="Arial"/>
              </a:rPr>
              <a:t>14 crime(s) against persons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250% change</a:t>
            </a:r>
            <a:r>
              <a:rPr cap="none" sz="1600" i="0" b="0" u="none">
                <a:solidFill>
                  <a:srgbClr val="000000">
                    <a:alpha val="100000"/>
                  </a:srgbClr>
                </a:solidFill>
                <a:latin typeface="Arial"/>
                <a:cs typeface="Arial"/>
                <a:ea typeface="Arial"/>
                <a:sym typeface="Arial"/>
              </a:rPr>
              <a:t> compared to this time in 2021 (4 crimes against persons)</a:t>
            </a:r>
          </a:p>
          <a:p>
            <a:pPr lvl="1"/>
            <a:r>
              <a:rPr cap="none" sz="2400" i="0" b="1" u="none">
                <a:solidFill>
                  <a:srgbClr val="000000">
                    <a:alpha val="100000"/>
                  </a:srgbClr>
                </a:solidFill>
                <a:latin typeface="Arial"/>
                <a:cs typeface="Arial"/>
                <a:ea typeface="Arial"/>
                <a:sym typeface="Arial"/>
              </a:rPr>
              <a:t>9 crime(s) against society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200% change</a:t>
            </a:r>
            <a:r>
              <a:rPr cap="none" sz="1600" i="0" b="0" u="none">
                <a:solidFill>
                  <a:srgbClr val="000000">
                    <a:alpha val="100000"/>
                  </a:srgbClr>
                </a:solidFill>
                <a:latin typeface="Arial"/>
                <a:cs typeface="Arial"/>
                <a:ea typeface="Arial"/>
                <a:sym typeface="Arial"/>
              </a:rPr>
              <a:t> compared to this time in 2021 (3 crimes against society)</a:t>
            </a:r>
          </a:p>
          <a:p>
            <a:pPr lvl="1"/>
            <a:r>
              <a:rPr cap="none" sz="2400" i="0" b="1" u="none">
                <a:solidFill>
                  <a:srgbClr val="000000">
                    <a:alpha val="100000"/>
                  </a:srgbClr>
                </a:solidFill>
                <a:latin typeface="Arial"/>
                <a:cs typeface="Arial"/>
                <a:ea typeface="Arial"/>
                <a:sym typeface="Arial"/>
              </a:rPr>
              <a:t>33 crime(s) against property</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154% change</a:t>
            </a:r>
            <a:r>
              <a:rPr cap="none" sz="1600" i="0" b="0" u="none">
                <a:solidFill>
                  <a:srgbClr val="000000">
                    <a:alpha val="100000"/>
                  </a:srgbClr>
                </a:solidFill>
                <a:latin typeface="Arial"/>
                <a:cs typeface="Arial"/>
                <a:ea typeface="Arial"/>
                <a:sym typeface="Arial"/>
              </a:rPr>
              <a:t> compared to this time in 2021 (13 crimes against property)</a:t>
            </a:r>
          </a:p>
          <a:p>
            <a:pPr lvl="1"/>
            <a:r>
              <a:rPr cap="none" sz="2400" i="0" b="1" u="none">
                <a:solidFill>
                  <a:srgbClr val="000000">
                    <a:alpha val="100000"/>
                  </a:srgbClr>
                </a:solidFill>
                <a:latin typeface="Arial"/>
                <a:cs typeface="Arial"/>
                <a:ea typeface="Arial"/>
                <a:sym typeface="Arial"/>
              </a:rPr>
              <a:t>12 unspecified crime(s)</a:t>
            </a:r>
            <a:r>
              <a:rPr cap="none" sz="2000" i="0" b="0" u="none">
                <a:solidFill>
                  <a:srgbClr val="000000">
                    <a:alpha val="100000"/>
                  </a:srgbClr>
                </a:solidFill>
                <a:latin typeface="Arial"/>
                <a:cs typeface="Arial"/>
                <a:ea typeface="Arial"/>
                <a:sym typeface="Arial"/>
              </a:rPr>
              <a:t> in 2022</a:t>
            </a:r>
          </a:p>
          <a:p>
            <a:pPr lvl="2"/>
            <a:r>
              <a:rPr cap="none" sz="1600" i="0" b="0" u="none">
                <a:solidFill>
                  <a:srgbClr val="000000">
                    <a:alpha val="100000"/>
                  </a:srgbClr>
                </a:solidFill>
                <a:latin typeface="Arial"/>
                <a:cs typeface="Arial"/>
                <a:ea typeface="Arial"/>
                <a:sym typeface="Arial"/>
              </a:rPr>
              <a:t> </a:t>
            </a:r>
            <a:r>
              <a:rPr cap="none" sz="1600" i="0" b="0" u="none">
                <a:solidFill>
                  <a:srgbClr val="FF0000">
                    <a:alpha val="100000"/>
                  </a:srgbClr>
                </a:solidFill>
                <a:latin typeface="Arial"/>
                <a:cs typeface="Arial"/>
                <a:ea typeface="Arial"/>
                <a:sym typeface="Arial"/>
              </a:rPr>
              <a:t>300% change</a:t>
            </a:r>
            <a:r>
              <a:rPr cap="none" sz="1600" i="0" b="0" u="none">
                <a:solidFill>
                  <a:srgbClr val="000000">
                    <a:alpha val="100000"/>
                  </a:srgbClr>
                </a:solidFill>
                <a:latin typeface="Arial"/>
                <a:cs typeface="Arial"/>
                <a:ea typeface="Arial"/>
                <a:sym typeface="Arial"/>
              </a:rPr>
              <a:t> compared to this time in 2021 (4 unspecified crimes)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2022-03-23T22:11:52Z</dcterms:modified>
</cp:coreProperties>
</file>