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Default Extension="jpg" ContentType="application/octet-stream"/>
  <Override PartName="/ppt/presentation.xml" ContentType="application/vnd.openxmlformats-officedocument.presentationml.presentation.main+xml"/>
  <Override PartName="/ppt/slideMasters/slideMaster1.xml" ContentType="application/vnd.openxmlformats-officedocument.presentationml.slide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xmlns:a="http://schemas.openxmlformats.org/drawingml/2006/main" xmlns:r="http://schemas.openxmlformats.org/officeDocument/2006/relationships" xmlns:p="http://schemas.openxmlformats.org/presentationml/2006/main">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84"/>
  </p:normalViewPr>
  <p:slideViewPr>
    <p:cSldViewPr snapToGrid="0" snapToObjects="1">
      <p:cViewPr varScale="1">
        <p:scale>
          <a:sx n="106" d="100"/>
          <a:sy n="106" d="100"/>
        </p:scale>
        <p:origin x="79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
<Relationship Id="rId3"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tableStyles" Target="tableStyles.xml"/>
<Relationship Id="rId5" Type="http://schemas.openxmlformats.org/officeDocument/2006/relationships/theme" Target="theme/theme1.xml"/>
<Relationship Id="rId4" Type="http://schemas.openxmlformats.org/officeDocument/2006/relationships/viewProps" Target="viewProps.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25" Type="http://schemas.openxmlformats.org/officeDocument/2006/relationships/slide" Target="slides/slide20.xml"/>
<Relationship Id="rId26" Type="http://schemas.openxmlformats.org/officeDocument/2006/relationships/slide" Target="slides/slide21.xml"/>
<Relationship Id="rId27" Type="http://schemas.openxmlformats.org/officeDocument/2006/relationships/slide" Target="slides/slide22.xml"/>
<Relationship Id="rId28" Type="http://schemas.openxmlformats.org/officeDocument/2006/relationships/slide" Target="slides/slide23.xml"/>
<Relationship Id="rId29" Type="http://schemas.openxmlformats.org/officeDocument/2006/relationships/slide" Target="slides/slide24.xml"/>
<Relationship Id="rId30" Type="http://schemas.openxmlformats.org/officeDocument/2006/relationships/slide" Target="slides/slide25.xml"/>
<Relationship Id="rId31" Type="http://schemas.openxmlformats.org/officeDocument/2006/relationships/slide" Target="slides/slide26.xml"/>
<Relationship Id="rId32" Type="http://schemas.openxmlformats.org/officeDocument/2006/relationships/slide" Target="slides/slide27.xml"/>
<Relationship Id="rId33" Type="http://schemas.openxmlformats.org/officeDocument/2006/relationships/slide" Target="slides/slide28.xml"/>
<Relationship Id="rId34" Type="http://schemas.openxmlformats.org/officeDocument/2006/relationships/slide" Target="slides/slide29.xml"/>
<Relationship Id="rId35" Type="http://schemas.openxmlformats.org/officeDocument/2006/relationships/slide" Target="slides/slide30.xml"/>
<Relationship Id="rId36" Type="http://schemas.openxmlformats.org/officeDocument/2006/relationships/slide" Target="slides/slide31.xml"/>
<Relationship Id="rId37" Type="http://schemas.openxmlformats.org/officeDocument/2006/relationships/slide" Target="slides/slide32.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68607-3D01-DC4D-BEC9-361B00C3BD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71FEC4D-C6C6-5542-977E-C92C485ECA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1B0AD6C-AEE6-9740-BF09-387CAE2DD92A}"/>
              </a:ext>
            </a:extLst>
          </p:cNvPr>
          <p:cNvSpPr>
            <a:spLocks noGrp="1"/>
          </p:cNvSpPr>
          <p:nvPr>
            <p:ph type="dt" sz="half" idx="10"/>
          </p:nvPr>
        </p:nvSpPr>
        <p:spPr/>
        <p:txBody>
          <a:bodyPr/>
          <a:lstStyle/>
          <a:p>
            <a:fld id="{2BE45E80-1765-774A-A455-E954E38424A6}" type="datetimeFigureOut">
              <a:rPr lang="en-US" smtClean="0"/>
              <a:t>7/23/21</a:t>
            </a:fld>
            <a:endParaRPr lang="en-US"/>
          </a:p>
        </p:txBody>
      </p:sp>
      <p:sp>
        <p:nvSpPr>
          <p:cNvPr id="5" name="Footer Placeholder 4">
            <a:extLst>
              <a:ext uri="{FF2B5EF4-FFF2-40B4-BE49-F238E27FC236}">
                <a16:creationId xmlns:a16="http://schemas.microsoft.com/office/drawing/2014/main" id="{72341F4C-8844-A24C-90A2-F762CDC1AD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0A7B64-1FB0-7E4A-B45B-DC1021CACE36}"/>
              </a:ext>
            </a:extLst>
          </p:cNvPr>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732057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685BB-650A-4648-9A88-15F24C0A20D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938CF36-1C30-EC40-B5F3-91A15CC33A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E86E4D-A002-834D-9B9A-C78CE4E59067}"/>
              </a:ext>
            </a:extLst>
          </p:cNvPr>
          <p:cNvSpPr>
            <a:spLocks noGrp="1"/>
          </p:cNvSpPr>
          <p:nvPr>
            <p:ph type="dt" sz="half" idx="10"/>
          </p:nvPr>
        </p:nvSpPr>
        <p:spPr/>
        <p:txBody>
          <a:bodyPr/>
          <a:lstStyle/>
          <a:p>
            <a:fld id="{2BE45E80-1765-774A-A455-E954E38424A6}" type="datetimeFigureOut">
              <a:rPr lang="en-US" smtClean="0"/>
              <a:t>7/23/21</a:t>
            </a:fld>
            <a:endParaRPr lang="en-US"/>
          </a:p>
        </p:txBody>
      </p:sp>
      <p:sp>
        <p:nvSpPr>
          <p:cNvPr id="5" name="Footer Placeholder 4">
            <a:extLst>
              <a:ext uri="{FF2B5EF4-FFF2-40B4-BE49-F238E27FC236}">
                <a16:creationId xmlns:a16="http://schemas.microsoft.com/office/drawing/2014/main" id="{65F802A8-7F4D-3441-904E-ADDE44DF31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6DFC39-2393-044D-A557-B59DF3827E7F}"/>
              </a:ext>
            </a:extLst>
          </p:cNvPr>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546276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2DBCE9-056C-D341-8BA3-F404B91CCD5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169C09-CB66-654B-B845-AE00735ACFF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819271-E12D-9840-B65A-F30721B8580A}"/>
              </a:ext>
            </a:extLst>
          </p:cNvPr>
          <p:cNvSpPr>
            <a:spLocks noGrp="1"/>
          </p:cNvSpPr>
          <p:nvPr>
            <p:ph type="dt" sz="half" idx="10"/>
          </p:nvPr>
        </p:nvSpPr>
        <p:spPr/>
        <p:txBody>
          <a:bodyPr/>
          <a:lstStyle/>
          <a:p>
            <a:fld id="{2BE45E80-1765-774A-A455-E954E38424A6}" type="datetimeFigureOut">
              <a:rPr lang="en-US" smtClean="0"/>
              <a:t>7/23/21</a:t>
            </a:fld>
            <a:endParaRPr lang="en-US"/>
          </a:p>
        </p:txBody>
      </p:sp>
      <p:sp>
        <p:nvSpPr>
          <p:cNvPr id="5" name="Footer Placeholder 4">
            <a:extLst>
              <a:ext uri="{FF2B5EF4-FFF2-40B4-BE49-F238E27FC236}">
                <a16:creationId xmlns:a16="http://schemas.microsoft.com/office/drawing/2014/main" id="{64A235F1-C7F6-B34A-881D-B62EC3F424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3FC3F5-C22B-054F-9449-15C41279BFDA}"/>
              </a:ext>
            </a:extLst>
          </p:cNvPr>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962200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1A10E-AC03-5049-96B2-FBEDB6D784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226931-2F40-594C-B5E8-E5D6A527C7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0C45FA-E40C-7C4A-AF04-CBD2C14D245F}"/>
              </a:ext>
            </a:extLst>
          </p:cNvPr>
          <p:cNvSpPr>
            <a:spLocks noGrp="1"/>
          </p:cNvSpPr>
          <p:nvPr>
            <p:ph type="dt" sz="half" idx="10"/>
          </p:nvPr>
        </p:nvSpPr>
        <p:spPr/>
        <p:txBody>
          <a:bodyPr/>
          <a:lstStyle/>
          <a:p>
            <a:fld id="{2BE45E80-1765-774A-A455-E954E38424A6}" type="datetimeFigureOut">
              <a:rPr lang="en-US" smtClean="0"/>
              <a:t>7/23/21</a:t>
            </a:fld>
            <a:endParaRPr lang="en-US"/>
          </a:p>
        </p:txBody>
      </p:sp>
      <p:sp>
        <p:nvSpPr>
          <p:cNvPr id="5" name="Footer Placeholder 4">
            <a:extLst>
              <a:ext uri="{FF2B5EF4-FFF2-40B4-BE49-F238E27FC236}">
                <a16:creationId xmlns:a16="http://schemas.microsoft.com/office/drawing/2014/main" id="{EB43FCCA-39A6-1544-B844-26A20FA8FB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16C4B8-F74A-E449-BA30-37078FD83D2F}"/>
              </a:ext>
            </a:extLst>
          </p:cNvPr>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4038024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01599-3AA2-AB4F-97B3-EF50541739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3B627FB-538E-5F41-BB39-550F092176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E0C8C6-6575-2A4C-9B4D-A82B9C18F1F1}"/>
              </a:ext>
            </a:extLst>
          </p:cNvPr>
          <p:cNvSpPr>
            <a:spLocks noGrp="1"/>
          </p:cNvSpPr>
          <p:nvPr>
            <p:ph type="dt" sz="half" idx="10"/>
          </p:nvPr>
        </p:nvSpPr>
        <p:spPr/>
        <p:txBody>
          <a:bodyPr/>
          <a:lstStyle/>
          <a:p>
            <a:fld id="{2BE45E80-1765-774A-A455-E954E38424A6}" type="datetimeFigureOut">
              <a:rPr lang="en-US" smtClean="0"/>
              <a:t>7/23/21</a:t>
            </a:fld>
            <a:endParaRPr lang="en-US"/>
          </a:p>
        </p:txBody>
      </p:sp>
      <p:sp>
        <p:nvSpPr>
          <p:cNvPr id="5" name="Footer Placeholder 4">
            <a:extLst>
              <a:ext uri="{FF2B5EF4-FFF2-40B4-BE49-F238E27FC236}">
                <a16:creationId xmlns:a16="http://schemas.microsoft.com/office/drawing/2014/main" id="{A1F9A128-3A26-1546-AF7D-5E7F6DC109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952119-556C-BA44-B607-E3E98EEB3CCC}"/>
              </a:ext>
            </a:extLst>
          </p:cNvPr>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897384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3FCE5-45E9-C444-8166-5BD9B5EF14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3FFCD0-A7BC-DE40-BEA4-AFC0813AE6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07AE0E-8BE9-3243-9178-80B32FFA80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268CACD-0C29-C042-9508-D4C67937BB9B}"/>
              </a:ext>
            </a:extLst>
          </p:cNvPr>
          <p:cNvSpPr>
            <a:spLocks noGrp="1"/>
          </p:cNvSpPr>
          <p:nvPr>
            <p:ph type="dt" sz="half" idx="10"/>
          </p:nvPr>
        </p:nvSpPr>
        <p:spPr/>
        <p:txBody>
          <a:bodyPr/>
          <a:lstStyle/>
          <a:p>
            <a:fld id="{2BE45E80-1765-774A-A455-E954E38424A6}" type="datetimeFigureOut">
              <a:rPr lang="en-US" smtClean="0"/>
              <a:t>7/23/21</a:t>
            </a:fld>
            <a:endParaRPr lang="en-US"/>
          </a:p>
        </p:txBody>
      </p:sp>
      <p:sp>
        <p:nvSpPr>
          <p:cNvPr id="6" name="Footer Placeholder 5">
            <a:extLst>
              <a:ext uri="{FF2B5EF4-FFF2-40B4-BE49-F238E27FC236}">
                <a16:creationId xmlns:a16="http://schemas.microsoft.com/office/drawing/2014/main" id="{6163233D-3E49-9D4A-A81D-FEB5554BDA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709146-D927-2540-980E-8F94629E2580}"/>
              </a:ext>
            </a:extLst>
          </p:cNvPr>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4090549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8551A-7B19-0245-8184-D5790962225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CF321D2-7360-A344-8E52-D7F5E049C4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0079E8-F12E-4542-897E-93B4D4DE9D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054956F-BA9A-6742-800B-9D4787F546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0C95EC-CBAF-5746-881A-7F82D91DAE2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2319317-5AB8-2F4B-9286-F1F5AAFC7DAE}"/>
              </a:ext>
            </a:extLst>
          </p:cNvPr>
          <p:cNvSpPr>
            <a:spLocks noGrp="1"/>
          </p:cNvSpPr>
          <p:nvPr>
            <p:ph type="dt" sz="half" idx="10"/>
          </p:nvPr>
        </p:nvSpPr>
        <p:spPr/>
        <p:txBody>
          <a:bodyPr/>
          <a:lstStyle/>
          <a:p>
            <a:fld id="{2BE45E80-1765-774A-A455-E954E38424A6}" type="datetimeFigureOut">
              <a:rPr lang="en-US" smtClean="0"/>
              <a:t>7/23/21</a:t>
            </a:fld>
            <a:endParaRPr lang="en-US"/>
          </a:p>
        </p:txBody>
      </p:sp>
      <p:sp>
        <p:nvSpPr>
          <p:cNvPr id="8" name="Footer Placeholder 7">
            <a:extLst>
              <a:ext uri="{FF2B5EF4-FFF2-40B4-BE49-F238E27FC236}">
                <a16:creationId xmlns:a16="http://schemas.microsoft.com/office/drawing/2014/main" id="{89EF205D-442B-8046-AF23-77CD1959EB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F7CE6C8-35BD-A34E-923B-17BE123F4ADB}"/>
              </a:ext>
            </a:extLst>
          </p:cNvPr>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059840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06923-0073-3546-A84D-A3FAAF2B635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1A03BA-FFD9-2D46-8E38-622C0A51AF0F}"/>
              </a:ext>
            </a:extLst>
          </p:cNvPr>
          <p:cNvSpPr>
            <a:spLocks noGrp="1"/>
          </p:cNvSpPr>
          <p:nvPr>
            <p:ph type="dt" sz="half" idx="10"/>
          </p:nvPr>
        </p:nvSpPr>
        <p:spPr/>
        <p:txBody>
          <a:bodyPr/>
          <a:lstStyle/>
          <a:p>
            <a:fld id="{2BE45E80-1765-774A-A455-E954E38424A6}" type="datetimeFigureOut">
              <a:rPr lang="en-US" smtClean="0"/>
              <a:t>7/23/21</a:t>
            </a:fld>
            <a:endParaRPr lang="en-US"/>
          </a:p>
        </p:txBody>
      </p:sp>
      <p:sp>
        <p:nvSpPr>
          <p:cNvPr id="4" name="Footer Placeholder 3">
            <a:extLst>
              <a:ext uri="{FF2B5EF4-FFF2-40B4-BE49-F238E27FC236}">
                <a16:creationId xmlns:a16="http://schemas.microsoft.com/office/drawing/2014/main" id="{60D3502A-F89F-534D-8251-D36833FF73E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9E455BC-727D-774E-AA1F-56CFB8ABEE06}"/>
              </a:ext>
            </a:extLst>
          </p:cNvPr>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881815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C57E83-F18C-6240-A6F6-C81805E2441F}"/>
              </a:ext>
            </a:extLst>
          </p:cNvPr>
          <p:cNvSpPr>
            <a:spLocks noGrp="1"/>
          </p:cNvSpPr>
          <p:nvPr>
            <p:ph type="dt" sz="half" idx="10"/>
          </p:nvPr>
        </p:nvSpPr>
        <p:spPr/>
        <p:txBody>
          <a:bodyPr/>
          <a:lstStyle/>
          <a:p>
            <a:fld id="{2BE45E80-1765-774A-A455-E954E38424A6}" type="datetimeFigureOut">
              <a:rPr lang="en-US" smtClean="0"/>
              <a:t>7/23/21</a:t>
            </a:fld>
            <a:endParaRPr lang="en-US"/>
          </a:p>
        </p:txBody>
      </p:sp>
      <p:sp>
        <p:nvSpPr>
          <p:cNvPr id="3" name="Footer Placeholder 2">
            <a:extLst>
              <a:ext uri="{FF2B5EF4-FFF2-40B4-BE49-F238E27FC236}">
                <a16:creationId xmlns:a16="http://schemas.microsoft.com/office/drawing/2014/main" id="{11FD78A5-B705-444B-9C96-6E2B8ECF928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A6179E-6892-904A-AF54-0C161FC88C6E}"/>
              </a:ext>
            </a:extLst>
          </p:cNvPr>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502977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D6E30-0A9D-994F-AC2A-3A8ED512FB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CAC2B4-FA6D-FB49-BE43-BDDC87E2D5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16E17AB-1518-EA41-9D8E-AF0AE05FB5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231476-DA80-574F-B7B3-80C1987E25A1}"/>
              </a:ext>
            </a:extLst>
          </p:cNvPr>
          <p:cNvSpPr>
            <a:spLocks noGrp="1"/>
          </p:cNvSpPr>
          <p:nvPr>
            <p:ph type="dt" sz="half" idx="10"/>
          </p:nvPr>
        </p:nvSpPr>
        <p:spPr/>
        <p:txBody>
          <a:bodyPr/>
          <a:lstStyle/>
          <a:p>
            <a:fld id="{2BE45E80-1765-774A-A455-E954E38424A6}" type="datetimeFigureOut">
              <a:rPr lang="en-US" smtClean="0"/>
              <a:t>7/23/21</a:t>
            </a:fld>
            <a:endParaRPr lang="en-US"/>
          </a:p>
        </p:txBody>
      </p:sp>
      <p:sp>
        <p:nvSpPr>
          <p:cNvPr id="6" name="Footer Placeholder 5">
            <a:extLst>
              <a:ext uri="{FF2B5EF4-FFF2-40B4-BE49-F238E27FC236}">
                <a16:creationId xmlns:a16="http://schemas.microsoft.com/office/drawing/2014/main" id="{0334C97A-9F8A-9449-A878-A87C6683A7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FCEDA2-31E0-1D4D-ADEC-59AC6F471D9C}"/>
              </a:ext>
            </a:extLst>
          </p:cNvPr>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728456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18364-FA6E-7E43-96A4-B8B7EACD18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664226-9074-0D41-9EE1-1013D545D0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41D9400-1390-E64F-A12F-394FBCD8CD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AF6229-EE8B-E749-9C03-C10E57D6C7C0}"/>
              </a:ext>
            </a:extLst>
          </p:cNvPr>
          <p:cNvSpPr>
            <a:spLocks noGrp="1"/>
          </p:cNvSpPr>
          <p:nvPr>
            <p:ph type="dt" sz="half" idx="10"/>
          </p:nvPr>
        </p:nvSpPr>
        <p:spPr/>
        <p:txBody>
          <a:bodyPr/>
          <a:lstStyle/>
          <a:p>
            <a:fld id="{2BE45E80-1765-774A-A455-E954E38424A6}" type="datetimeFigureOut">
              <a:rPr lang="en-US" smtClean="0"/>
              <a:t>7/23/21</a:t>
            </a:fld>
            <a:endParaRPr lang="en-US"/>
          </a:p>
        </p:txBody>
      </p:sp>
      <p:sp>
        <p:nvSpPr>
          <p:cNvPr id="6" name="Footer Placeholder 5">
            <a:extLst>
              <a:ext uri="{FF2B5EF4-FFF2-40B4-BE49-F238E27FC236}">
                <a16:creationId xmlns:a16="http://schemas.microsoft.com/office/drawing/2014/main" id="{B26399A5-6D90-7841-BDD0-7897F3FF78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490370-1126-D442-81DC-5B45CEE47306}"/>
              </a:ext>
            </a:extLst>
          </p:cNvPr>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4031099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CE28A6-B189-B148-BAF0-C16D2553E5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EC3219B-2304-E343-9F67-EF09C1D893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D639DF-5F98-F743-967C-7438FD99E3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E45E80-1765-774A-A455-E954E38424A6}" type="datetimeFigureOut">
              <a:rPr lang="en-US" smtClean="0"/>
              <a:t>7/23/21</a:t>
            </a:fld>
            <a:endParaRPr lang="en-US"/>
          </a:p>
        </p:txBody>
      </p:sp>
      <p:sp>
        <p:nvSpPr>
          <p:cNvPr id="5" name="Footer Placeholder 4">
            <a:extLst>
              <a:ext uri="{FF2B5EF4-FFF2-40B4-BE49-F238E27FC236}">
                <a16:creationId xmlns:a16="http://schemas.microsoft.com/office/drawing/2014/main" id="{54BA1760-9D95-414D-BA62-6D53B336BD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ABC08B8-7EEE-9249-BD5D-A9020BA68C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0A115B-E4D8-0947-866C-BBF368380B9B}" type="slidenum">
              <a:rPr lang="en-US" smtClean="0"/>
              <a:t>‹#›</a:t>
            </a:fld>
            <a:endParaRPr lang="en-US"/>
          </a:p>
        </p:txBody>
      </p:sp>
    </p:spTree>
    <p:extLst>
      <p:ext uri="{BB962C8B-B14F-4D97-AF65-F5344CB8AC3E}">
        <p14:creationId xmlns:p14="http://schemas.microsoft.com/office/powerpoint/2010/main" val="2141934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15e51b524bc0.jpe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15e537eb3843.jpe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15e533bad363.jpeg"/>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15e52e8c231d.jpeg"/>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15e56b9eb723.jpe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15e51099208.jpeg"/>
</Relationships>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Content Placeholder 2"/>
          <p:cNvGraphicFramePr>
            <a:graphicFrameLocks noGrp="true"/>
          </p:cNvGraphicFramePr>
          <p:nvPr/>
        </p:nvGraphicFramePr>
        <p:xfrm rot="0">
          <a:off x="838200" y="1825625"/>
          <a:ext cx="10515600" cy="4351338"/>
        </p:xfrm>
        <a:graphic>
          <a:graphicData uri="http://schemas.openxmlformats.org/drawingml/2006/table">
            <a:tbl>
              <a:tblPr/>
              <a:tblGrid>
                <a:gridCol w="27432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838200" y="365125"/>
            <a:ext cx="10515600" cy="1325563"/>
          </a:xfrm>
        </p:spPr>
        <p:txBody>
          <a:bodyPr/>
          <a:lstStyle/>
          <a:p>
            <a:pPr algn="ctr" marL="0" marR="0">
              <a:lnSpc>
                <a:spcPct val="100000"/>
              </a:lnSpc>
              <a:spcBef>
                <a:spcPts val="0"/>
              </a:spcBef>
              <a:spcAft>
                <a:spcPts val="0"/>
              </a:spcAft>
              <a:buNone/>
            </a:pPr>
            <a:r>
              <a:t>Botanical Heights: Property Crimes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Bad Checks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838200" y="365125"/>
            <a:ext cx="10515600" cy="1325563"/>
          </a:xfrm>
        </p:spPr>
        <p:txBody>
          <a:bodyPr/>
          <a:lstStyle/>
          <a:p>
            <a:pPr algn="ctr" marL="0" marR="0">
              <a:lnSpc>
                <a:spcPct val="100000"/>
              </a:lnSpc>
              <a:spcBef>
                <a:spcPts val="0"/>
              </a:spcBef>
              <a:spcAft>
                <a:spcPts val="0"/>
              </a:spcAft>
              <a:buNone/>
            </a:pPr>
            <a:r>
              <a:t>Botanical Heights: Property Crimes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Content Placeholder 2"/>
          <p:cNvGraphicFramePr>
            <a:graphicFrameLocks noGrp="true"/>
          </p:cNvGraphicFramePr>
          <p:nvPr/>
        </p:nvGraphicFramePr>
        <p:xfrm rot="0">
          <a:off x="838200" y="1825625"/>
          <a:ext cx="10515600" cy="4351338"/>
        </p:xfrm>
        <a:graphic>
          <a:graphicData uri="http://schemas.openxmlformats.org/drawingml/2006/table">
            <a:tbl>
              <a:tblPr/>
              <a:tblGrid>
                <a:gridCol w="27432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Trespass of Real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838200" y="365125"/>
            <a:ext cx="10515600" cy="1325563"/>
          </a:xfrm>
        </p:spPr>
        <p:txBody>
          <a:bodyPr/>
          <a:lstStyle/>
          <a:p>
            <a:pPr algn="ctr" marL="0" marR="0">
              <a:lnSpc>
                <a:spcPct val="100000"/>
              </a:lnSpc>
              <a:spcBef>
                <a:spcPts val="0"/>
              </a:spcBef>
              <a:spcAft>
                <a:spcPts val="0"/>
              </a:spcAft>
              <a:buNone/>
            </a:pPr>
            <a:r>
              <a:t>Botanical Heights: Society Crimes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Content Placeholder 2"/>
          <p:cNvGraphicFramePr>
            <a:graphicFrameLocks noGrp="true"/>
          </p:cNvGraphicFramePr>
          <p:nvPr/>
        </p:nvGraphicFramePr>
        <p:xfrm rot="0">
          <a:off x="838200" y="1825625"/>
          <a:ext cx="10515600" cy="4351338"/>
        </p:xfrm>
        <a:graphic>
          <a:graphicData uri="http://schemas.openxmlformats.org/drawingml/2006/table">
            <a:tbl>
              <a:tblPr/>
              <a:tblGrid>
                <a:gridCol w="27432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Involuntary Servitude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838200" y="365125"/>
            <a:ext cx="10515600" cy="1325563"/>
          </a:xfrm>
        </p:spPr>
        <p:txBody>
          <a:bodyPr/>
          <a:lstStyle/>
          <a:p>
            <a:pPr algn="ctr" marL="0" marR="0">
              <a:lnSpc>
                <a:spcPct val="100000"/>
              </a:lnSpc>
              <a:spcBef>
                <a:spcPts val="0"/>
              </a:spcBef>
              <a:spcAft>
                <a:spcPts val="0"/>
              </a:spcAft>
              <a:buNone/>
            </a:pPr>
            <a:r>
              <a:t>Botanical Heights: Person Crimes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838200" y="365125"/>
            <a:ext cx="10515600" cy="1325563"/>
          </a:xfrm>
        </p:spPr>
        <p:txBody>
          <a:bodyPr/>
          <a:lstStyle/>
          <a:p>
            <a:pPr algn="ctr" marL="0" marR="0">
              <a:lnSpc>
                <a:spcPct val="100000"/>
              </a:lnSpc>
              <a:spcBef>
                <a:spcPts val="0"/>
              </a:spcBef>
              <a:spcAft>
                <a:spcPts val="0"/>
              </a:spcAft>
              <a:buNone/>
            </a:pPr>
            <a:r>
              <a:t>Botanical Heights: Unspecified Crimes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838200" y="1825625"/>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838200" y="365125"/>
            <a:ext cx="10515600" cy="1325563"/>
          </a:xfrm>
        </p:spPr>
        <p:txBody>
          <a:bodyPr/>
          <a:lstStyle/>
          <a:p>
            <a:pPr algn="ctr" marL="0" marR="0">
              <a:lnSpc>
                <a:spcPct val="100000"/>
              </a:lnSpc>
              <a:spcBef>
                <a:spcPts val="0"/>
              </a:spcBef>
              <a:spcAft>
                <a:spcPts val="0"/>
              </a:spcAft>
              <a:buNone/>
            </a:pPr>
            <a:r>
              <a:t>Central West End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838200" y="365125"/>
            <a:ext cx="10515600" cy="1325563"/>
          </a:xfrm>
        </p:spPr>
        <p:txBody>
          <a:bodyPr/>
          <a:lstStyle/>
          <a:p>
            <a:pPr algn="ctr" marL="0" marR="0">
              <a:lnSpc>
                <a:spcPct val="100000"/>
              </a:lnSpc>
              <a:spcBef>
                <a:spcPts val="0"/>
              </a:spcBef>
              <a:spcAft>
                <a:spcPts val="0"/>
              </a:spcAft>
              <a:buNone/>
            </a:pPr>
            <a:r>
              <a:t>Central West End: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838200" y="1825625"/>
            <a:ext cx="10515600" cy="4351338"/>
          </a:xfrm>
        </p:spPr>
        <p:txBody>
          <a:bodyPr/>
          <a:lstStyle/>
          <a:p>
            <a:pPr/>
            <a:r>
              <a:rPr cap="none" sz="2800" i="0" b="1" u="sng">
                <a:solidFill>
                  <a:srgbClr val="000000">
                    <a:alpha val="100000"/>
                  </a:srgbClr>
                </a:solidFill>
                <a:latin typeface="Arial"/>
                <a:cs typeface="Arial"/>
                <a:ea typeface="Arial"/>
                <a:sym typeface="Arial"/>
              </a:rPr>
              <a:t>122 total crimes in March 2021</a:t>
            </a:r>
          </a:p>
          <a:p>
            <a:pPr lvl="1"/>
            <a:r>
              <a:rPr cap="none" sz="2400" i="0" b="1" u="none">
                <a:solidFill>
                  <a:srgbClr val="000000">
                    <a:alpha val="100000"/>
                  </a:srgbClr>
                </a:solidFill>
                <a:latin typeface="Arial"/>
                <a:cs typeface="Arial"/>
                <a:ea typeface="Arial"/>
                <a:sym typeface="Arial"/>
              </a:rPr>
              <a:t>3</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83</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15</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21</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838200" y="365125"/>
            <a:ext cx="10515600" cy="1325563"/>
          </a:xfrm>
        </p:spPr>
        <p:txBody>
          <a:bodyPr/>
          <a:lstStyle/>
          <a:p>
            <a:pPr algn="ctr" marL="0" marR="0">
              <a:lnSpc>
                <a:spcPct val="100000"/>
              </a:lnSpc>
              <a:spcBef>
                <a:spcPts val="0"/>
              </a:spcBef>
              <a:spcAft>
                <a:spcPts val="0"/>
              </a:spcAft>
              <a:buNone/>
            </a:pPr>
            <a:r>
              <a:t>Central West End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838200" y="1825625"/>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838200" y="365125"/>
            <a:ext cx="10515600" cy="1325563"/>
          </a:xfrm>
        </p:spPr>
        <p:txBody>
          <a:bodyPr/>
          <a:lstStyle/>
          <a:p>
            <a:pPr algn="ctr" marL="0" marR="0">
              <a:lnSpc>
                <a:spcPct val="100000"/>
              </a:lnSpc>
              <a:spcBef>
                <a:spcPts val="0"/>
              </a:spcBef>
              <a:spcAft>
                <a:spcPts val="0"/>
              </a:spcAft>
              <a:buNone/>
            </a:pPr>
            <a:r>
              <a:t>Central West End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Content Placeholder 2"/>
          <p:cNvGraphicFramePr>
            <a:graphicFrameLocks noGrp="true"/>
          </p:cNvGraphicFramePr>
          <p:nvPr/>
        </p:nvGraphicFramePr>
        <p:xfrm rot="0">
          <a:off x="838200" y="1825625"/>
          <a:ext cx="10515600" cy="4351338"/>
        </p:xfrm>
        <a:graphic>
          <a:graphicData uri="http://schemas.openxmlformats.org/drawingml/2006/table">
            <a:tbl>
              <a:tblPr/>
              <a:tblGrid>
                <a:gridCol w="27432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838200" y="365125"/>
            <a:ext cx="10515600" cy="1325563"/>
          </a:xfrm>
        </p:spPr>
        <p:txBody>
          <a:bodyPr/>
          <a:lstStyle/>
          <a:p>
            <a:pPr algn="ctr" marL="0" marR="0">
              <a:lnSpc>
                <a:spcPct val="100000"/>
              </a:lnSpc>
              <a:spcBef>
                <a:spcPts val="0"/>
              </a:spcBef>
              <a:spcAft>
                <a:spcPts val="0"/>
              </a:spcAft>
              <a:buNone/>
            </a:pPr>
            <a:r>
              <a:t>Central West End: Property Crimes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ctrTitle"/>
          </p:nvPr>
        </p:nvSpPr>
        <p:spPr>
          <a:xfrm>
            <a:off x="1524000" y="1122363"/>
            <a:ext cx="9144000" cy="2387600"/>
          </a:xfrm>
        </p:spPr>
        <p:txBody>
          <a:bodyPr/>
          <a:lstStyle/>
          <a:p>
            <a:r>
              <a:rPr/>
              <a:t>Forest Park Southeast, Botanical Heights, Central West End</a:t>
            </a:r>
          </a:p>
        </p:txBody>
      </p:sp>
      <p:sp xmlns:a="http://schemas.openxmlformats.org/drawingml/2006/main" xmlns:r="http://schemas.openxmlformats.org/officeDocument/2006/relationships" xmlns:p="http://schemas.openxmlformats.org/presentationml/2006/main">
        <p:nvSpPr>
          <p:cNvPr id="3" name="Subtitle 2"/>
          <p:cNvSpPr>
            <a:spLocks noGrp="1"/>
          </p:cNvSpPr>
          <p:nvPr>
            <p:ph type="subTitle" idx="1"/>
          </p:nvPr>
        </p:nvSpPr>
        <p:spPr>
          <a:xfrm>
            <a:off x="1524000" y="3602038"/>
            <a:ext cx="9144000" cy="1655762"/>
          </a:xfrm>
        </p:spPr>
        <p:txBody>
          <a:bodyPr/>
          <a:lstStyle/>
          <a:p>
            <a:r>
              <a:rPr/>
              <a:t>Monthly Crime Report: March 2021</a:t>
            </a:r>
          </a:p>
          <a:p>
            <a:r>
              <a:rPr/>
              <a:t>Washington University Medical Center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Bad Checks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236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838200" y="365125"/>
            <a:ext cx="10515600" cy="1325563"/>
          </a:xfrm>
        </p:spPr>
        <p:txBody>
          <a:bodyPr/>
          <a:lstStyle/>
          <a:p>
            <a:pPr algn="ctr" marL="0" marR="0">
              <a:lnSpc>
                <a:spcPct val="100000"/>
              </a:lnSpc>
              <a:spcBef>
                <a:spcPts val="0"/>
              </a:spcBef>
              <a:spcAft>
                <a:spcPts val="0"/>
              </a:spcAft>
              <a:buNone/>
            </a:pPr>
            <a:r>
              <a:t>Central West End: Property Crimes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Content Placeholder 2"/>
          <p:cNvGraphicFramePr>
            <a:graphicFrameLocks noGrp="true"/>
          </p:cNvGraphicFramePr>
          <p:nvPr/>
        </p:nvGraphicFramePr>
        <p:xfrm rot="0">
          <a:off x="838200" y="1825625"/>
          <a:ext cx="10515600" cy="4351338"/>
        </p:xfrm>
        <a:graphic>
          <a:graphicData uri="http://schemas.openxmlformats.org/drawingml/2006/table">
            <a:tbl>
              <a:tblPr/>
              <a:tblGrid>
                <a:gridCol w="27432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Trespass of Real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838200" y="365125"/>
            <a:ext cx="10515600" cy="1325563"/>
          </a:xfrm>
        </p:spPr>
        <p:txBody>
          <a:bodyPr/>
          <a:lstStyle/>
          <a:p>
            <a:pPr algn="ctr" marL="0" marR="0">
              <a:lnSpc>
                <a:spcPct val="100000"/>
              </a:lnSpc>
              <a:spcBef>
                <a:spcPts val="0"/>
              </a:spcBef>
              <a:spcAft>
                <a:spcPts val="0"/>
              </a:spcAft>
              <a:buNone/>
            </a:pPr>
            <a:r>
              <a:t>Central West End: Society Crimes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Content Placeholder 2"/>
          <p:cNvGraphicFramePr>
            <a:graphicFrameLocks noGrp="true"/>
          </p:cNvGraphicFramePr>
          <p:nvPr/>
        </p:nvGraphicFramePr>
        <p:xfrm rot="0">
          <a:off x="838200" y="1825625"/>
          <a:ext cx="10515600" cy="4351338"/>
        </p:xfrm>
        <a:graphic>
          <a:graphicData uri="http://schemas.openxmlformats.org/drawingml/2006/table">
            <a:tbl>
              <a:tblPr/>
              <a:tblGrid>
                <a:gridCol w="27432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Involuntary Servitude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838200" y="365125"/>
            <a:ext cx="10515600" cy="1325563"/>
          </a:xfrm>
        </p:spPr>
        <p:txBody>
          <a:bodyPr/>
          <a:lstStyle/>
          <a:p>
            <a:pPr algn="ctr" marL="0" marR="0">
              <a:lnSpc>
                <a:spcPct val="100000"/>
              </a:lnSpc>
              <a:spcBef>
                <a:spcPts val="0"/>
              </a:spcBef>
              <a:spcAft>
                <a:spcPts val="0"/>
              </a:spcAft>
              <a:buNone/>
            </a:pPr>
            <a:r>
              <a:t>Central West End: Person Crimes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838200" y="365125"/>
            <a:ext cx="10515600" cy="1325563"/>
          </a:xfrm>
        </p:spPr>
        <p:txBody>
          <a:bodyPr/>
          <a:lstStyle/>
          <a:p>
            <a:pPr algn="ctr" marL="0" marR="0">
              <a:lnSpc>
                <a:spcPct val="100000"/>
              </a:lnSpc>
              <a:spcBef>
                <a:spcPts val="0"/>
              </a:spcBef>
              <a:spcAft>
                <a:spcPts val="0"/>
              </a:spcAft>
              <a:buNone/>
            </a:pPr>
            <a:r>
              <a:t>Central West End: Unspecified Crimes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838200" y="1825625"/>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838200" y="365125"/>
            <a:ext cx="10515600" cy="1325563"/>
          </a:xfrm>
        </p:spPr>
        <p:txBody>
          <a:bodyPr/>
          <a:lstStyle/>
          <a:p>
            <a:pPr algn="ctr" marL="0" marR="0">
              <a:lnSpc>
                <a:spcPct val="100000"/>
              </a:lnSpc>
              <a:spcBef>
                <a:spcPts val="0"/>
              </a:spcBef>
              <a:spcAft>
                <a:spcPts val="0"/>
              </a:spcAft>
              <a:buNone/>
            </a:pPr>
            <a:r>
              <a:t>Forest Park Southeast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838200" y="365125"/>
            <a:ext cx="10515600" cy="1325563"/>
          </a:xfrm>
        </p:spPr>
        <p:txBody>
          <a:bodyPr/>
          <a:lstStyle/>
          <a:p>
            <a:pPr algn="ctr" marL="0" marR="0">
              <a:lnSpc>
                <a:spcPct val="100000"/>
              </a:lnSpc>
              <a:spcBef>
                <a:spcPts val="0"/>
              </a:spcBef>
              <a:spcAft>
                <a:spcPts val="0"/>
              </a:spcAft>
              <a:buNone/>
            </a:pPr>
            <a:r>
              <a:t>Forest Park Southeast: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838200" y="1825625"/>
            <a:ext cx="10515600" cy="4351338"/>
          </a:xfrm>
        </p:spPr>
        <p:txBody>
          <a:bodyPr/>
          <a:lstStyle/>
          <a:p>
            <a:pPr/>
            <a:r>
              <a:rPr cap="none" sz="2800" i="0" b="1" u="sng">
                <a:solidFill>
                  <a:srgbClr val="000000">
                    <a:alpha val="100000"/>
                  </a:srgbClr>
                </a:solidFill>
                <a:latin typeface="Arial"/>
                <a:cs typeface="Arial"/>
                <a:ea typeface="Arial"/>
                <a:sym typeface="Arial"/>
              </a:rPr>
              <a:t>19 total crimes in March 2021</a:t>
            </a:r>
          </a:p>
          <a:p>
            <a:pPr lvl="1"/>
            <a:r>
              <a:rPr cap="none" sz="2400" i="0" b="1" u="none">
                <a:solidFill>
                  <a:srgbClr val="000000">
                    <a:alpha val="100000"/>
                  </a:srgbClr>
                </a:solidFill>
                <a:latin typeface="Arial"/>
                <a:cs typeface="Arial"/>
                <a:ea typeface="Arial"/>
                <a:sym typeface="Arial"/>
              </a:rPr>
              <a:t>1</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14</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1</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3</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838200" y="365125"/>
            <a:ext cx="10515600" cy="1325563"/>
          </a:xfrm>
        </p:spPr>
        <p:txBody>
          <a:bodyPr/>
          <a:lstStyle/>
          <a:p>
            <a:pPr algn="ctr" marL="0" marR="0">
              <a:lnSpc>
                <a:spcPct val="100000"/>
              </a:lnSpc>
              <a:spcBef>
                <a:spcPts val="0"/>
              </a:spcBef>
              <a:spcAft>
                <a:spcPts val="0"/>
              </a:spcAft>
              <a:buNone/>
            </a:pPr>
            <a:r>
              <a:t>Forest Park Southeast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838200" y="1825625"/>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838200" y="365125"/>
            <a:ext cx="10515600" cy="1325563"/>
          </a:xfrm>
        </p:spPr>
        <p:txBody>
          <a:bodyPr/>
          <a:lstStyle/>
          <a:p>
            <a:pPr algn="ctr" marL="0" marR="0">
              <a:lnSpc>
                <a:spcPct val="100000"/>
              </a:lnSpc>
              <a:spcBef>
                <a:spcPts val="0"/>
              </a:spcBef>
              <a:spcAft>
                <a:spcPts val="0"/>
              </a:spcAft>
              <a:buNone/>
            </a:pPr>
            <a:r>
              <a:t>Forest Park Southeast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Content Placeholder 2"/>
          <p:cNvGraphicFramePr>
            <a:graphicFrameLocks noGrp="true"/>
          </p:cNvGraphicFramePr>
          <p:nvPr/>
        </p:nvGraphicFramePr>
        <p:xfrm rot="0">
          <a:off x="838200" y="1825625"/>
          <a:ext cx="10515600" cy="4351338"/>
        </p:xfrm>
        <a:graphic>
          <a:graphicData uri="http://schemas.openxmlformats.org/drawingml/2006/table">
            <a:tbl>
              <a:tblPr/>
              <a:tblGrid>
                <a:gridCol w="27432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838200" y="365125"/>
            <a:ext cx="10515600" cy="1325563"/>
          </a:xfrm>
        </p:spPr>
        <p:txBody>
          <a:bodyPr/>
          <a:lstStyle/>
          <a:p>
            <a:pPr algn="ctr" marL="0" marR="0">
              <a:lnSpc>
                <a:spcPct val="100000"/>
              </a:lnSpc>
              <a:spcBef>
                <a:spcPts val="0"/>
              </a:spcBef>
              <a:spcAft>
                <a:spcPts val="0"/>
              </a:spcAft>
              <a:buNone/>
            </a:pPr>
            <a:r>
              <a:t>Forest Park Southeast: Property Crimes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Bad Checks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838200" y="365125"/>
            <a:ext cx="10515600" cy="1325563"/>
          </a:xfrm>
        </p:spPr>
        <p:txBody>
          <a:bodyPr/>
          <a:lstStyle/>
          <a:p>
            <a:pPr algn="ctr" marL="0" marR="0">
              <a:lnSpc>
                <a:spcPct val="100000"/>
              </a:lnSpc>
              <a:spcBef>
                <a:spcPts val="0"/>
              </a:spcBef>
              <a:spcAft>
                <a:spcPts val="0"/>
              </a:spcAft>
              <a:buNone/>
            </a:pPr>
            <a:r>
              <a:t>Forest Park Southeast: Property Crimes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838200" y="1825625"/>
            <a:ext cx="10515600" cy="4351338"/>
          </a:xfrm>
        </p:spPr>
        <p:txBody>
          <a:bodyPr/>
          <a:lstStyle/>
          <a:p>
            <a:r>
              <a:rPr/>
              <a:t>Since the 1929 the Uniform Crime Report (UCR) has used a Summary Reporting System (SRS) to collect monthly counts of the number of crimes</a:t>
            </a:r>
          </a:p>
          <a:p>
            <a:r>
              <a:rPr/>
              <a:t>In 1982 the Bureau of Justice Statistics and the FBI sponsored a study with the objective of revising the existing form of reporting crime. Through this, the National Incident Based Reporting System (NIBRS) was created</a:t>
            </a:r>
          </a:p>
          <a:p>
            <a:r>
              <a:rPr/>
              <a:t>The FBI UCR Program transitioned to a NIBRS only data collection by January 1, 2021. Other states have followed suit and SLMPD has been working to make this same transition</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838200" y="365125"/>
            <a:ext cx="10515600" cy="1325563"/>
          </a:xfrm>
        </p:spPr>
        <p:txBody>
          <a:bodyPr/>
          <a:lstStyle/>
          <a:p>
            <a:r>
              <a:rPr/>
              <a:t>History of Crime Reporting</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Content Placeholder 2"/>
          <p:cNvGraphicFramePr>
            <a:graphicFrameLocks noGrp="true"/>
          </p:cNvGraphicFramePr>
          <p:nvPr/>
        </p:nvGraphicFramePr>
        <p:xfrm rot="0">
          <a:off x="838200" y="1825625"/>
          <a:ext cx="10515600" cy="4351338"/>
        </p:xfrm>
        <a:graphic>
          <a:graphicData uri="http://schemas.openxmlformats.org/drawingml/2006/table">
            <a:tbl>
              <a:tblPr/>
              <a:tblGrid>
                <a:gridCol w="27432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Trespass of Real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838200" y="365125"/>
            <a:ext cx="10515600" cy="1325563"/>
          </a:xfrm>
        </p:spPr>
        <p:txBody>
          <a:bodyPr/>
          <a:lstStyle/>
          <a:p>
            <a:pPr algn="ctr" marL="0" marR="0">
              <a:lnSpc>
                <a:spcPct val="100000"/>
              </a:lnSpc>
              <a:spcBef>
                <a:spcPts val="0"/>
              </a:spcBef>
              <a:spcAft>
                <a:spcPts val="0"/>
              </a:spcAft>
              <a:buNone/>
            </a:pPr>
            <a:r>
              <a:t>Forest Park Southeast: Society Crimes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Content Placeholder 2"/>
          <p:cNvGraphicFramePr>
            <a:graphicFrameLocks noGrp="true"/>
          </p:cNvGraphicFramePr>
          <p:nvPr/>
        </p:nvGraphicFramePr>
        <p:xfrm rot="0">
          <a:off x="838200" y="1825625"/>
          <a:ext cx="10515600" cy="4351338"/>
        </p:xfrm>
        <a:graphic>
          <a:graphicData uri="http://schemas.openxmlformats.org/drawingml/2006/table">
            <a:tbl>
              <a:tblPr/>
              <a:tblGrid>
                <a:gridCol w="27432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Involuntary Servitude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838200" y="365125"/>
            <a:ext cx="10515600" cy="1325563"/>
          </a:xfrm>
        </p:spPr>
        <p:txBody>
          <a:bodyPr/>
          <a:lstStyle/>
          <a:p>
            <a:pPr algn="ctr" marL="0" marR="0">
              <a:lnSpc>
                <a:spcPct val="100000"/>
              </a:lnSpc>
              <a:spcBef>
                <a:spcPts val="0"/>
              </a:spcBef>
              <a:spcAft>
                <a:spcPts val="0"/>
              </a:spcAft>
              <a:buNone/>
            </a:pPr>
            <a:r>
              <a:t>Forest Park Southeast: Person Crimes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838200" y="365125"/>
            <a:ext cx="10515600" cy="1325563"/>
          </a:xfrm>
        </p:spPr>
        <p:txBody>
          <a:bodyPr/>
          <a:lstStyle/>
          <a:p>
            <a:pPr algn="ctr" marL="0" marR="0">
              <a:lnSpc>
                <a:spcPct val="100000"/>
              </a:lnSpc>
              <a:spcBef>
                <a:spcPts val="0"/>
              </a:spcBef>
              <a:spcAft>
                <a:spcPts val="0"/>
              </a:spcAft>
              <a:buNone/>
            </a:pPr>
            <a:r>
              <a:t>Forest Park Southeast: Unspecified Crimes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838200" y="1825625"/>
            <a:ext cx="10515600" cy="4351338"/>
          </a:xfrm>
        </p:spPr>
        <p:txBody>
          <a:bodyPr/>
          <a:lstStyle/>
          <a:p>
            <a:r>
              <a:rPr/>
              <a:t>NIBRS captures details on each single crime incident—as well as on separate offenses within the same incident—including information on victims, known offenders, relationships between victims and offenders, arrestees, and property involved in crimes</a:t>
            </a:r>
          </a:p>
          <a:p>
            <a:r>
              <a:rPr/>
              <a:t>Standardizes crime reporting across all local, state, and tribal law enforcement agencies</a:t>
            </a:r>
          </a:p>
          <a:p>
            <a:r>
              <a:rPr/>
              <a:t>SRS (Summary reporting system) only counted the most serious offense (i.e. if a murder and robbery occurred, only the murder is counted) while NIBRS counts up to 10 crimes per incident</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838200" y="365125"/>
            <a:ext cx="10515600" cy="1325563"/>
          </a:xfrm>
        </p:spPr>
        <p:txBody>
          <a:bodyPr/>
          <a:lstStyle/>
          <a:p>
            <a:r>
              <a:rPr/>
              <a:t>NIBRS vs SRS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838200" y="1825625"/>
            <a:ext cx="10515600" cy="4351338"/>
          </a:xfrm>
        </p:spPr>
        <p:txBody>
          <a:bodyPr/>
          <a:lstStyle/>
          <a:p>
            <a:r>
              <a:rPr/>
              <a:t>Unforeseen technology delays and the incompatibility in comparing crime (NIRBS V. UCR) has caused delays in making the crime information available</a:t>
            </a:r>
          </a:p>
          <a:p>
            <a:r>
              <a:rPr/>
              <a:t>The City of St Louis Information Technology Division (I.T.) has created a series of internal 2021 NIBRS reports</a:t>
            </a:r>
          </a:p>
          <a:p>
            <a:r>
              <a:rPr/>
              <a:t>Because of this transition information is limited to counts of each crime by neighborhood</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838200" y="365125"/>
            <a:ext cx="10515600" cy="1325563"/>
          </a:xfrm>
        </p:spPr>
        <p:txBody>
          <a:bodyPr/>
          <a:lstStyle/>
          <a:p>
            <a:r>
              <a:rPr/>
              <a:t>NIBRS and SLMPD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838200" y="1825625"/>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838200" y="365125"/>
            <a:ext cx="10515600" cy="1325563"/>
          </a:xfrm>
        </p:spPr>
        <p:txBody>
          <a:bodyPr/>
          <a:lstStyle/>
          <a:p>
            <a:pPr algn="ctr" marL="0" marR="0">
              <a:lnSpc>
                <a:spcPct val="100000"/>
              </a:lnSpc>
              <a:spcBef>
                <a:spcPts val="0"/>
              </a:spcBef>
              <a:spcAft>
                <a:spcPts val="0"/>
              </a:spcAft>
              <a:buNone/>
            </a:pPr>
            <a:r>
              <a:t>Botanical Heights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838200" y="365125"/>
            <a:ext cx="10515600" cy="1325563"/>
          </a:xfrm>
        </p:spPr>
        <p:txBody>
          <a:bodyPr/>
          <a:lstStyle/>
          <a:p>
            <a:pPr algn="ctr" marL="0" marR="0">
              <a:lnSpc>
                <a:spcPct val="100000"/>
              </a:lnSpc>
              <a:spcBef>
                <a:spcPts val="0"/>
              </a:spcBef>
              <a:spcAft>
                <a:spcPts val="0"/>
              </a:spcAft>
              <a:buNone/>
            </a:pPr>
            <a:r>
              <a:t>Botanical Heights: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838200" y="1825625"/>
            <a:ext cx="10515600" cy="4351338"/>
          </a:xfrm>
        </p:spPr>
        <p:txBody>
          <a:bodyPr/>
          <a:lstStyle/>
          <a:p>
            <a:pPr/>
            <a:r>
              <a:rPr cap="none" sz="2800" i="0" b="1" u="sng">
                <a:solidFill>
                  <a:srgbClr val="000000">
                    <a:alpha val="100000"/>
                  </a:srgbClr>
                </a:solidFill>
                <a:latin typeface="Arial"/>
                <a:cs typeface="Arial"/>
                <a:ea typeface="Arial"/>
                <a:sym typeface="Arial"/>
              </a:rPr>
              <a:t>10 total crimes in March 2021</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8</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1</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1</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838200" y="365125"/>
            <a:ext cx="10515600" cy="1325563"/>
          </a:xfrm>
        </p:spPr>
        <p:txBody>
          <a:bodyPr/>
          <a:lstStyle/>
          <a:p>
            <a:pPr algn="ctr" marL="0" marR="0">
              <a:lnSpc>
                <a:spcPct val="100000"/>
              </a:lnSpc>
              <a:spcBef>
                <a:spcPts val="0"/>
              </a:spcBef>
              <a:spcAft>
                <a:spcPts val="0"/>
              </a:spcAft>
              <a:buNone/>
            </a:pPr>
            <a:r>
              <a:t>Botanical Heights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838200" y="1825625"/>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838200" y="365125"/>
            <a:ext cx="10515600" cy="1325563"/>
          </a:xfrm>
        </p:spPr>
        <p:txBody>
          <a:bodyPr/>
          <a:lstStyle/>
          <a:p>
            <a:pPr algn="ctr" marL="0" marR="0">
              <a:lnSpc>
                <a:spcPct val="100000"/>
              </a:lnSpc>
              <a:spcBef>
                <a:spcPts val="0"/>
              </a:spcBef>
              <a:spcAft>
                <a:spcPts val="0"/>
              </a:spcAft>
              <a:buNone/>
            </a:pPr>
            <a:r>
              <a:t>Botanical Heights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Logan Bogenut</dc:creator>
  <cp:lastModifiedBy>loganbogenut</cp:lastModifiedBy>
  <cp:revision>1</cp:revision>
  <dcterms:created xsi:type="dcterms:W3CDTF">2021-07-23T18:23:06Z</dcterms:created>
  <dcterms:modified xsi:type="dcterms:W3CDTF">2021-07-30T11:23:01Z</dcterms:modified>
</cp:coreProperties>
</file>