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633f204e.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4630212c.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3b39213c.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5cba438f.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55376caf.jpe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466b619a.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38785007.jpe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9c75d16c4c.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Month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-30% change </a:t>
            </a:r>
            <a:r>
              <a:rPr cap="none" sz="2000" i="0" b="0" u="none">
                <a:solidFill>
                  <a:srgbClr val="000000">
                    <a:alpha val="100000"/>
                  </a:srgbClr>
                </a:solidFill>
                <a:latin typeface="Arial"/>
                <a:cs typeface="Arial"/>
                <a:ea typeface="Arial"/>
                <a:sym typeface="Arial"/>
              </a:rPr>
              <a:t>compared to March 2021 (10 total crimes)</a:t>
            </a:r>
          </a:p>
          <a:p>
            <a:pPr lvl="1"/>
            <a:r>
              <a:rPr cap="none" sz="2000" i="0" b="1" u="none">
                <a:solidFill>
                  <a:srgbClr val="000000">
                    <a:alpha val="100000"/>
                  </a:srgbClr>
                </a:solidFill>
                <a:latin typeface="Arial"/>
                <a:cs typeface="Arial"/>
                <a:ea typeface="Arial"/>
                <a:sym typeface="Arial"/>
              </a:rPr>
              <a:t>0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March 2021 (1 crimes against persons)</a:t>
            </a:r>
          </a:p>
          <a:p>
            <a:pPr lvl="1"/>
            <a:r>
              <a:rPr cap="none" sz="20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6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March 2021 (8 crimes against property)</a:t>
            </a:r>
          </a:p>
          <a:p>
            <a:pPr lvl="1"/>
            <a:r>
              <a:rPr cap="none" sz="2000" i="0" b="1" u="none">
                <a:solidFill>
                  <a:srgbClr val="000000">
                    <a:alpha val="100000"/>
                  </a:srgbClr>
                </a:solidFill>
                <a:latin typeface="Arial"/>
                <a:cs typeface="Arial"/>
                <a:ea typeface="Arial"/>
                <a:sym typeface="Arial"/>
              </a:rPr>
              <a:t>0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t>0 change</a:t>
            </a:r>
            <a:r>
              <a:rPr cap="none" sz="1600" i="0" b="0" u="none">
                <a:solidFill>
                  <a:srgbClr val="000000">
                    <a:alpha val="100000"/>
                  </a:srgbClr>
                </a:solidFill>
                <a:latin typeface="Arial"/>
                <a:cs typeface="Arial"/>
                <a:ea typeface="Arial"/>
                <a:sym typeface="Arial"/>
              </a:rPr>
              <a:t> compared to March 2021 (0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Year to Date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27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-34% change </a:t>
            </a:r>
            <a:r>
              <a:rPr cap="none" sz="2000" i="0" b="0" u="none">
                <a:solidFill>
                  <a:srgbClr val="000000">
                    <a:alpha val="100000"/>
                  </a:srgbClr>
                </a:solidFill>
                <a:latin typeface="Arial"/>
                <a:cs typeface="Arial"/>
                <a:ea typeface="Arial"/>
                <a:sym typeface="Arial"/>
              </a:rPr>
              <a:t>compared to this time in 2021 (41 total crimes)</a:t>
            </a:r>
          </a:p>
          <a:p>
            <a:pPr lvl="1"/>
            <a:r>
              <a:rPr cap="none" sz="2000" i="0" b="1" u="none">
                <a:solidFill>
                  <a:srgbClr val="000000">
                    <a:alpha val="100000"/>
                  </a:srgbClr>
                </a:solidFill>
                <a:latin typeface="Arial"/>
                <a:cs typeface="Arial"/>
                <a:ea typeface="Arial"/>
                <a:sym typeface="Arial"/>
              </a:rPr>
              <a:t>3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this time in 2021 (3 crimes against persons)</a:t>
            </a:r>
          </a:p>
          <a:p>
            <a:pPr lvl="1"/>
            <a:r>
              <a:rPr cap="none" sz="2000" i="0" b="1" u="none">
                <a:solidFill>
                  <a:srgbClr val="000000">
                    <a:alpha val="100000"/>
                  </a:srgbClr>
                </a:solidFill>
                <a:latin typeface="Arial"/>
                <a:cs typeface="Arial"/>
                <a:ea typeface="Arial"/>
                <a:sym typeface="Arial"/>
              </a:rPr>
              <a:t>2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-50% change</a:t>
            </a:r>
            <a:r>
              <a:rPr cap="none" sz="1600" i="0" b="0" u="none">
                <a:solidFill>
                  <a:srgbClr val="000000">
                    <a:alpha val="100000"/>
                  </a:srgbClr>
                </a:solidFill>
                <a:latin typeface="Arial"/>
                <a:cs typeface="Arial"/>
                <a:ea typeface="Arial"/>
                <a:sym typeface="Arial"/>
              </a:rPr>
              <a:t> compared to this time in 2021 (4 crimes against society)</a:t>
            </a:r>
          </a:p>
          <a:p>
            <a:pPr lvl="1"/>
            <a:r>
              <a:rPr cap="none" sz="2000" i="0" b="1" u="none">
                <a:solidFill>
                  <a:srgbClr val="000000">
                    <a:alpha val="100000"/>
                  </a:srgbClr>
                </a:solidFill>
                <a:latin typeface="Arial"/>
                <a:cs typeface="Arial"/>
                <a:ea typeface="Arial"/>
                <a:sym typeface="Arial"/>
              </a:rPr>
              <a:t>21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-28% change</a:t>
            </a:r>
            <a:r>
              <a:rPr cap="none" sz="1600" i="0" b="0" u="none">
                <a:solidFill>
                  <a:srgbClr val="000000">
                    <a:alpha val="100000"/>
                  </a:srgbClr>
                </a:solidFill>
                <a:latin typeface="Arial"/>
                <a:cs typeface="Arial"/>
                <a:ea typeface="Arial"/>
                <a:sym typeface="Arial"/>
              </a:rPr>
              <a:t> compared to this time in 2021 (29 crimes against property)</a:t>
            </a:r>
          </a:p>
          <a:p>
            <a:pPr lvl="1"/>
            <a:r>
              <a:rPr cap="none" sz="2000" i="0" b="1" u="none">
                <a:solidFill>
                  <a:srgbClr val="000000">
                    <a:alpha val="100000"/>
                  </a:srgbClr>
                </a:solidFill>
                <a:latin typeface="Arial"/>
                <a:cs typeface="Arial"/>
                <a:ea typeface="Arial"/>
                <a:sym typeface="Arial"/>
              </a:rPr>
              <a:t>1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-80% change</a:t>
            </a:r>
            <a:r>
              <a:rPr cap="none" sz="1600" i="0" b="0" u="none">
                <a:solidFill>
                  <a:srgbClr val="000000">
                    <a:alpha val="100000"/>
                  </a:srgbClr>
                </a:solidFill>
                <a:latin typeface="Arial"/>
                <a:cs typeface="Arial"/>
                <a:ea typeface="Arial"/>
                <a:sym typeface="Arial"/>
              </a:rPr>
              <a:t> compared to this time in 2021 (3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p:nvSpPr>
          <p:cNvPr id="3" name="Subtitle 2"/>
          <p:cNvSpPr>
            <a:spLocks noGrp="1"/>
          </p:cNvSpPr>
          <p:nvPr>
            <p:ph type="subTitle" idx="1"/>
          </p:nvPr>
        </p:nvSpPr>
        <p:spPr>
          <a:xfrm>
            <a:off x="1507067" y="4050833"/>
            <a:ext cx="7766936" cy="1096899"/>
          </a:xfrm>
        </p:spPr>
        <p:txBody>
          <a:bodyPr/>
          <a:lstStyle/>
          <a:p>
            <a:r>
              <a:rPr/>
              <a:t>Monthly Crime Report: March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Month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37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106% change </a:t>
            </a:r>
            <a:r>
              <a:rPr cap="none" sz="2000" i="0" b="0" u="none">
                <a:solidFill>
                  <a:srgbClr val="000000">
                    <a:alpha val="100000"/>
                  </a:srgbClr>
                </a:solidFill>
                <a:latin typeface="Arial"/>
                <a:cs typeface="Arial"/>
                <a:ea typeface="Arial"/>
                <a:sym typeface="Arial"/>
              </a:rPr>
              <a:t>compared to March 2021 (18 total crimes)</a:t>
            </a:r>
          </a:p>
          <a:p>
            <a:pPr lvl="1"/>
            <a:r>
              <a:rPr cap="none" sz="2000" i="0" b="1" u="none">
                <a:solidFill>
                  <a:srgbClr val="000000">
                    <a:alpha val="100000"/>
                  </a:srgbClr>
                </a:solidFill>
                <a:latin typeface="Arial"/>
                <a:cs typeface="Arial"/>
                <a:ea typeface="Arial"/>
                <a:sym typeface="Arial"/>
              </a:rPr>
              <a:t>2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March 2021 (1 crimes against persons)</a:t>
            </a:r>
          </a:p>
          <a:p>
            <a:pPr lvl="1"/>
            <a:r>
              <a:rPr cap="none" sz="20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March 2021 (1 crimes against society)</a:t>
            </a:r>
          </a:p>
          <a:p>
            <a:pPr lvl="1"/>
            <a:r>
              <a:rPr cap="none" sz="2000" i="0" b="1" u="none">
                <a:solidFill>
                  <a:srgbClr val="000000">
                    <a:alpha val="100000"/>
                  </a:srgbClr>
                </a:solidFill>
                <a:latin typeface="Arial"/>
                <a:cs typeface="Arial"/>
                <a:ea typeface="Arial"/>
                <a:sym typeface="Arial"/>
              </a:rPr>
              <a:t>28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115% change</a:t>
            </a:r>
            <a:r>
              <a:rPr cap="none" sz="1600" i="0" b="0" u="none">
                <a:solidFill>
                  <a:srgbClr val="000000">
                    <a:alpha val="100000"/>
                  </a:srgbClr>
                </a:solidFill>
                <a:latin typeface="Arial"/>
                <a:cs typeface="Arial"/>
                <a:ea typeface="Arial"/>
                <a:sym typeface="Arial"/>
              </a:rPr>
              <a:t> compared to March 2021 (13 crimes against property)</a:t>
            </a:r>
          </a:p>
          <a:p>
            <a:pPr lvl="1"/>
            <a:r>
              <a:rPr cap="none" sz="2000" i="0" b="1" u="none">
                <a:solidFill>
                  <a:srgbClr val="000000">
                    <a:alpha val="100000"/>
                  </a:srgbClr>
                </a:solidFill>
                <a:latin typeface="Arial"/>
                <a:cs typeface="Arial"/>
                <a:ea typeface="Arial"/>
                <a:sym typeface="Arial"/>
              </a:rPr>
              <a:t>6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March 2021 (3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Year to Date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73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28% change </a:t>
            </a:r>
            <a:r>
              <a:rPr cap="none" sz="2000" i="0" b="0" u="none">
                <a:solidFill>
                  <a:srgbClr val="000000">
                    <a:alpha val="100000"/>
                  </a:srgbClr>
                </a:solidFill>
                <a:latin typeface="Arial"/>
                <a:cs typeface="Arial"/>
                <a:ea typeface="Arial"/>
                <a:sym typeface="Arial"/>
              </a:rPr>
              <a:t>compared to this time in 2021 (57 total crimes)</a:t>
            </a:r>
          </a:p>
          <a:p>
            <a:pPr lvl="1"/>
            <a:r>
              <a:rPr cap="none" sz="2000" i="0" b="1" u="none">
                <a:solidFill>
                  <a:srgbClr val="000000">
                    <a:alpha val="100000"/>
                  </a:srgbClr>
                </a:solidFill>
                <a:latin typeface="Arial"/>
                <a:cs typeface="Arial"/>
                <a:ea typeface="Arial"/>
                <a:sym typeface="Arial"/>
              </a:rPr>
              <a:t>2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-78% change</a:t>
            </a:r>
            <a:r>
              <a:rPr cap="none" sz="1600" i="0" b="0" u="none">
                <a:solidFill>
                  <a:srgbClr val="000000">
                    <a:alpha val="100000"/>
                  </a:srgbClr>
                </a:solidFill>
                <a:latin typeface="Arial"/>
                <a:cs typeface="Arial"/>
                <a:ea typeface="Arial"/>
                <a:sym typeface="Arial"/>
              </a:rPr>
              <a:t> compared to this time in 2021 (9 crimes against persons)</a:t>
            </a:r>
          </a:p>
          <a:p>
            <a:pPr lvl="1"/>
            <a:r>
              <a:rPr cap="none" sz="2000" i="0" b="1" u="none">
                <a:solidFill>
                  <a:srgbClr val="000000">
                    <a:alpha val="100000"/>
                  </a:srgbClr>
                </a:solidFill>
                <a:latin typeface="Arial"/>
                <a:cs typeface="Arial"/>
                <a:ea typeface="Arial"/>
                <a:sym typeface="Arial"/>
              </a:rPr>
              <a:t>2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000" i="0" b="1" u="none">
                <a:solidFill>
                  <a:srgbClr val="000000">
                    <a:alpha val="100000"/>
                  </a:srgbClr>
                </a:solidFill>
                <a:latin typeface="Arial"/>
                <a:cs typeface="Arial"/>
                <a:ea typeface="Arial"/>
                <a:sym typeface="Arial"/>
              </a:rPr>
              <a:t>59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40% change</a:t>
            </a:r>
            <a:r>
              <a:rPr cap="none" sz="1600" i="0" b="0" u="none">
                <a:solidFill>
                  <a:srgbClr val="000000">
                    <a:alpha val="100000"/>
                  </a:srgbClr>
                </a:solidFill>
                <a:latin typeface="Arial"/>
                <a:cs typeface="Arial"/>
                <a:ea typeface="Arial"/>
                <a:sym typeface="Arial"/>
              </a:rPr>
              <a:t> compared to this time in 2021 (42 crimes against property)</a:t>
            </a:r>
          </a:p>
          <a:p>
            <a:pPr lvl="1"/>
            <a:r>
              <a:rPr cap="none" sz="2000" i="0" b="1" u="none">
                <a:solidFill>
                  <a:srgbClr val="000000">
                    <a:alpha val="100000"/>
                  </a:srgbClr>
                </a:solidFill>
                <a:latin typeface="Arial"/>
                <a:cs typeface="Arial"/>
                <a:ea typeface="Arial"/>
                <a:sym typeface="Arial"/>
              </a:rPr>
              <a:t>10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233% change</a:t>
            </a:r>
            <a:r>
              <a:rPr cap="none" sz="1600" i="0" b="0" u="none">
                <a:solidFill>
                  <a:srgbClr val="000000">
                    <a:alpha val="100000"/>
                  </a:srgbClr>
                </a:solidFill>
                <a:latin typeface="Arial"/>
                <a:cs typeface="Arial"/>
                <a:ea typeface="Arial"/>
                <a:sym typeface="Arial"/>
              </a:rPr>
              <a:t> compared to this time in 2021 (9 unspecified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Month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42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133% change </a:t>
            </a:r>
            <a:r>
              <a:rPr cap="none" sz="2000" i="0" b="0" u="none">
                <a:solidFill>
                  <a:srgbClr val="000000">
                    <a:alpha val="100000"/>
                  </a:srgbClr>
                </a:solidFill>
                <a:latin typeface="Arial"/>
                <a:cs typeface="Arial"/>
                <a:ea typeface="Arial"/>
                <a:sym typeface="Arial"/>
              </a:rPr>
              <a:t>compared to March 2021 (18 total crimes)</a:t>
            </a:r>
          </a:p>
          <a:p>
            <a:pPr lvl="1"/>
            <a:r>
              <a:rPr cap="none" sz="2000" i="0" b="1" u="none">
                <a:solidFill>
                  <a:srgbClr val="000000">
                    <a:alpha val="100000"/>
                  </a:srgbClr>
                </a:solidFill>
                <a:latin typeface="Arial"/>
                <a:cs typeface="Arial"/>
                <a:ea typeface="Arial"/>
                <a:sym typeface="Arial"/>
              </a:rPr>
              <a:t>1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-50% change</a:t>
            </a:r>
            <a:r>
              <a:rPr cap="none" sz="1600" i="0" b="0" u="none">
                <a:solidFill>
                  <a:srgbClr val="000000">
                    <a:alpha val="100000"/>
                  </a:srgbClr>
                </a:solidFill>
                <a:latin typeface="Arial"/>
                <a:cs typeface="Arial"/>
                <a:ea typeface="Arial"/>
                <a:sym typeface="Arial"/>
              </a:rPr>
              <a:t> compared to March 2021 (2 crimes against persons)</a:t>
            </a:r>
          </a:p>
          <a:p>
            <a:pPr lvl="1"/>
            <a:r>
              <a:rPr cap="none" sz="2000" i="0" b="1" u="none">
                <a:solidFill>
                  <a:srgbClr val="000000">
                    <a:alpha val="100000"/>
                  </a:srgbClr>
                </a:solidFill>
                <a:latin typeface="Arial"/>
                <a:cs typeface="Arial"/>
                <a:ea typeface="Arial"/>
                <a:sym typeface="Arial"/>
              </a:rPr>
              <a:t>0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March 2021 (3 crimes against society)</a:t>
            </a:r>
          </a:p>
          <a:p>
            <a:pPr lvl="1"/>
            <a:r>
              <a:rPr cap="none" sz="2000" i="0" b="1" u="none">
                <a:solidFill>
                  <a:srgbClr val="000000">
                    <a:alpha val="100000"/>
                  </a:srgbClr>
                </a:solidFill>
                <a:latin typeface="Arial"/>
                <a:cs typeface="Arial"/>
                <a:ea typeface="Arial"/>
                <a:sym typeface="Arial"/>
              </a:rPr>
              <a:t>38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245% change</a:t>
            </a:r>
            <a:r>
              <a:rPr cap="none" sz="1600" i="0" b="0" u="none">
                <a:solidFill>
                  <a:srgbClr val="000000">
                    <a:alpha val="100000"/>
                  </a:srgbClr>
                </a:solidFill>
                <a:latin typeface="Arial"/>
                <a:cs typeface="Arial"/>
                <a:ea typeface="Arial"/>
                <a:sym typeface="Arial"/>
              </a:rPr>
              <a:t> compared to March 2021 (11 crimes against property)</a:t>
            </a:r>
          </a:p>
          <a:p>
            <a:pPr lvl="1"/>
            <a:r>
              <a:rPr cap="none" sz="2000" i="0" b="1" u="none">
                <a:solidFill>
                  <a:srgbClr val="000000">
                    <a:alpha val="100000"/>
                  </a:srgbClr>
                </a:solidFill>
                <a:latin typeface="Arial"/>
                <a:cs typeface="Arial"/>
                <a:ea typeface="Arial"/>
                <a:sym typeface="Arial"/>
              </a:rPr>
              <a:t>3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50% change</a:t>
            </a:r>
            <a:r>
              <a:rPr cap="none" sz="1600" i="0" b="0" u="none">
                <a:solidFill>
                  <a:srgbClr val="000000">
                    <a:alpha val="100000"/>
                  </a:srgbClr>
                </a:solidFill>
                <a:latin typeface="Arial"/>
                <a:cs typeface="Arial"/>
                <a:ea typeface="Arial"/>
                <a:sym typeface="Arial"/>
              </a:rPr>
              <a:t> compared to March 2021 (2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Year to Date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98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96% change </a:t>
            </a:r>
            <a:r>
              <a:rPr cap="none" sz="2000" i="0" b="0" u="none">
                <a:solidFill>
                  <a:srgbClr val="000000">
                    <a:alpha val="100000"/>
                  </a:srgbClr>
                </a:solidFill>
                <a:latin typeface="Arial"/>
                <a:cs typeface="Arial"/>
                <a:ea typeface="Arial"/>
                <a:sym typeface="Arial"/>
              </a:rPr>
              <a:t>compared to this time in 2021 (50 total crimes)</a:t>
            </a:r>
          </a:p>
          <a:p>
            <a:pPr lvl="1"/>
            <a:r>
              <a:rPr cap="none" sz="2000" i="0" b="1" u="none">
                <a:solidFill>
                  <a:srgbClr val="000000">
                    <a:alpha val="100000"/>
                  </a:srgbClr>
                </a:solidFill>
                <a:latin typeface="Arial"/>
                <a:cs typeface="Arial"/>
                <a:ea typeface="Arial"/>
                <a:sym typeface="Arial"/>
              </a:rPr>
              <a:t>9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80% change</a:t>
            </a:r>
            <a:r>
              <a:rPr cap="none" sz="1600" i="0" b="0" u="none">
                <a:solidFill>
                  <a:srgbClr val="000000">
                    <a:alpha val="100000"/>
                  </a:srgbClr>
                </a:solidFill>
                <a:latin typeface="Arial"/>
                <a:cs typeface="Arial"/>
                <a:ea typeface="Arial"/>
                <a:sym typeface="Arial"/>
              </a:rPr>
              <a:t> compared to this time in 2021 (5 crimes against persons)</a:t>
            </a:r>
          </a:p>
          <a:p>
            <a:pPr lvl="1"/>
            <a:r>
              <a:rPr cap="none" sz="2000" i="0" b="1" u="none">
                <a:solidFill>
                  <a:srgbClr val="000000">
                    <a:alpha val="100000"/>
                  </a:srgbClr>
                </a:solidFill>
                <a:latin typeface="Arial"/>
                <a:cs typeface="Arial"/>
                <a:ea typeface="Arial"/>
                <a:sym typeface="Arial"/>
              </a:rPr>
              <a:t>5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-38% change</a:t>
            </a:r>
            <a:r>
              <a:rPr cap="none" sz="1600" i="0" b="0" u="none">
                <a:solidFill>
                  <a:srgbClr val="000000">
                    <a:alpha val="100000"/>
                  </a:srgbClr>
                </a:solidFill>
                <a:latin typeface="Arial"/>
                <a:cs typeface="Arial"/>
                <a:ea typeface="Arial"/>
                <a:sym typeface="Arial"/>
              </a:rPr>
              <a:t> compared to this time in 2021 (8 crimes against society)</a:t>
            </a:r>
          </a:p>
          <a:p>
            <a:pPr lvl="1"/>
            <a:r>
              <a:rPr cap="none" sz="2000" i="0" b="1" u="none">
                <a:solidFill>
                  <a:srgbClr val="000000">
                    <a:alpha val="100000"/>
                  </a:srgbClr>
                </a:solidFill>
                <a:latin typeface="Arial"/>
                <a:cs typeface="Arial"/>
                <a:ea typeface="Arial"/>
                <a:sym typeface="Arial"/>
              </a:rPr>
              <a:t>77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133% change</a:t>
            </a:r>
            <a:r>
              <a:rPr cap="none" sz="1600" i="0" b="0" u="none">
                <a:solidFill>
                  <a:srgbClr val="000000">
                    <a:alpha val="100000"/>
                  </a:srgbClr>
                </a:solidFill>
                <a:latin typeface="Arial"/>
                <a:cs typeface="Arial"/>
                <a:ea typeface="Arial"/>
                <a:sym typeface="Arial"/>
              </a:rPr>
              <a:t> compared to this time in 2021 (33 crimes against property)</a:t>
            </a:r>
          </a:p>
          <a:p>
            <a:pPr lvl="1"/>
            <a:r>
              <a:rPr cap="none" sz="2000" i="0" b="1" u="none">
                <a:solidFill>
                  <a:srgbClr val="000000">
                    <a:alpha val="100000"/>
                  </a:srgbClr>
                </a:solidFill>
                <a:latin typeface="Arial"/>
                <a:cs typeface="Arial"/>
                <a:ea typeface="Arial"/>
                <a:sym typeface="Arial"/>
              </a:rPr>
              <a:t>7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75% change</a:t>
            </a:r>
            <a:r>
              <a:rPr cap="none" sz="1600" i="0" b="0" u="none">
                <a:solidFill>
                  <a:srgbClr val="000000">
                    <a:alpha val="100000"/>
                  </a:srgbClr>
                </a:solidFill>
                <a:latin typeface="Arial"/>
                <a:cs typeface="Arial"/>
                <a:ea typeface="Arial"/>
                <a:sym typeface="Arial"/>
              </a:rPr>
              <a:t> compared to this time in 2021 (5 unspecified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gridCol w="685800"/>
              </a:tblGrid>
              <a:tr h="228600">
                <a:tc gridSpan="5">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hMerge="true">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Month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83 total crimes in March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-18% change </a:t>
            </a:r>
            <a:r>
              <a:rPr cap="none" sz="2000" i="0" b="0" u="none">
                <a:solidFill>
                  <a:srgbClr val="000000">
                    <a:alpha val="100000"/>
                  </a:srgbClr>
                </a:solidFill>
                <a:latin typeface="Arial"/>
                <a:cs typeface="Arial"/>
                <a:ea typeface="Arial"/>
                <a:sym typeface="Arial"/>
              </a:rPr>
              <a:t>compared to March 2021 (101 total crimes)</a:t>
            </a:r>
          </a:p>
          <a:p>
            <a:pPr lvl="1"/>
            <a:r>
              <a:rPr cap="none" sz="2000" i="0" b="1" u="none">
                <a:solidFill>
                  <a:srgbClr val="000000">
                    <a:alpha val="100000"/>
                  </a:srgbClr>
                </a:solidFill>
                <a:latin typeface="Arial"/>
                <a:cs typeface="Arial"/>
                <a:ea typeface="Arial"/>
                <a:sym typeface="Arial"/>
              </a:rPr>
              <a:t>22 crime(s) against persons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47% change</a:t>
            </a:r>
            <a:r>
              <a:rPr cap="none" sz="1600" i="0" b="0" u="none">
                <a:solidFill>
                  <a:srgbClr val="000000">
                    <a:alpha val="100000"/>
                  </a:srgbClr>
                </a:solidFill>
                <a:latin typeface="Arial"/>
                <a:cs typeface="Arial"/>
                <a:ea typeface="Arial"/>
                <a:sym typeface="Arial"/>
              </a:rPr>
              <a:t> compared to March 2021 (15 crimes against persons)</a:t>
            </a:r>
          </a:p>
          <a:p>
            <a:pPr lvl="1"/>
            <a:r>
              <a:rPr cap="none" sz="2000" i="0" b="1" u="none">
                <a:solidFill>
                  <a:srgbClr val="000000">
                    <a:alpha val="100000"/>
                  </a:srgbClr>
                </a:solidFill>
                <a:latin typeface="Arial"/>
                <a:cs typeface="Arial"/>
                <a:ea typeface="Arial"/>
                <a:sym typeface="Arial"/>
              </a:rPr>
              <a:t>9 crime(s) against society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-64% change</a:t>
            </a:r>
            <a:r>
              <a:rPr cap="none" sz="1600" i="0" b="0" u="none">
                <a:solidFill>
                  <a:srgbClr val="000000">
                    <a:alpha val="100000"/>
                  </a:srgbClr>
                </a:solidFill>
                <a:latin typeface="Arial"/>
                <a:cs typeface="Arial"/>
                <a:ea typeface="Arial"/>
                <a:sym typeface="Arial"/>
              </a:rPr>
              <a:t> compared to March 2021 (25 crimes against society)</a:t>
            </a:r>
          </a:p>
          <a:p>
            <a:pPr lvl="1"/>
            <a:r>
              <a:rPr cap="none" sz="2000" i="0" b="1" u="none">
                <a:solidFill>
                  <a:srgbClr val="000000">
                    <a:alpha val="100000"/>
                  </a:srgbClr>
                </a:solidFill>
                <a:latin typeface="Arial"/>
                <a:cs typeface="Arial"/>
                <a:ea typeface="Arial"/>
                <a:sym typeface="Arial"/>
              </a:rPr>
              <a:t>40 crime(s) against propety</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-11% change</a:t>
            </a:r>
            <a:r>
              <a:rPr cap="none" sz="1600" i="0" b="0" u="none">
                <a:solidFill>
                  <a:srgbClr val="000000">
                    <a:alpha val="100000"/>
                  </a:srgbClr>
                </a:solidFill>
                <a:latin typeface="Arial"/>
                <a:cs typeface="Arial"/>
                <a:ea typeface="Arial"/>
                <a:sym typeface="Arial"/>
              </a:rPr>
              <a:t> compared to March 2021 (45 crimes against property)</a:t>
            </a:r>
          </a:p>
          <a:p>
            <a:pPr lvl="1"/>
            <a:r>
              <a:rPr cap="none" sz="2000" i="0" b="1" u="none">
                <a:solidFill>
                  <a:srgbClr val="000000">
                    <a:alpha val="100000"/>
                  </a:srgbClr>
                </a:solidFill>
                <a:latin typeface="Arial"/>
                <a:cs typeface="Arial"/>
                <a:ea typeface="Arial"/>
                <a:sym typeface="Arial"/>
              </a:rPr>
              <a:t>12 unspecified crime(s)</a:t>
            </a:r>
            <a:r>
              <a:rPr cap="none" sz="2000" i="0" b="0" u="none">
                <a:solidFill>
                  <a:srgbClr val="000000">
                    <a:alpha val="100000"/>
                  </a:srgbClr>
                </a:solidFill>
                <a:latin typeface="Arial"/>
                <a:cs typeface="Arial"/>
                <a:ea typeface="Arial"/>
                <a:sym typeface="Arial"/>
              </a:rPr>
              <a:t> in March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March 2021 (16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Year to Date Summary Notes</a:t>
            </a:r>
          </a:p>
        </p:txBody>
      </p:sp>
      <p:sp>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180 total crimes in 2022</a:t>
            </a:r>
          </a:p>
          <a:p>
            <a:pPr/>
            <a:r>
              <a:rPr cap="none" sz="20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-27% change </a:t>
            </a:r>
            <a:r>
              <a:rPr cap="none" sz="2000" i="0" b="0" u="none">
                <a:solidFill>
                  <a:srgbClr val="000000">
                    <a:alpha val="100000"/>
                  </a:srgbClr>
                </a:solidFill>
                <a:latin typeface="Arial"/>
                <a:cs typeface="Arial"/>
                <a:ea typeface="Arial"/>
                <a:sym typeface="Arial"/>
              </a:rPr>
              <a:t>compared to this time in 2021 (247 total crimes)</a:t>
            </a:r>
          </a:p>
          <a:p>
            <a:pPr lvl="1"/>
            <a:r>
              <a:rPr cap="none" sz="2000" i="0" b="1" u="none">
                <a:solidFill>
                  <a:srgbClr val="000000">
                    <a:alpha val="100000"/>
                  </a:srgbClr>
                </a:solidFill>
                <a:latin typeface="Arial"/>
                <a:cs typeface="Arial"/>
                <a:ea typeface="Arial"/>
                <a:sym typeface="Arial"/>
              </a:rPr>
              <a:t>37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-29% change</a:t>
            </a:r>
            <a:r>
              <a:rPr cap="none" sz="1600" i="0" b="0" u="none">
                <a:solidFill>
                  <a:srgbClr val="000000">
                    <a:alpha val="100000"/>
                  </a:srgbClr>
                </a:solidFill>
                <a:latin typeface="Arial"/>
                <a:cs typeface="Arial"/>
                <a:ea typeface="Arial"/>
                <a:sym typeface="Arial"/>
              </a:rPr>
              <a:t> compared to this time in 2021 (52 crimes against persons)</a:t>
            </a:r>
          </a:p>
          <a:p>
            <a:pPr lvl="1"/>
            <a:r>
              <a:rPr cap="none" sz="2000" i="0" b="1" u="none">
                <a:solidFill>
                  <a:srgbClr val="000000">
                    <a:alpha val="100000"/>
                  </a:srgbClr>
                </a:solidFill>
                <a:latin typeface="Arial"/>
                <a:cs typeface="Arial"/>
                <a:ea typeface="Arial"/>
                <a:sym typeface="Arial"/>
              </a:rPr>
              <a:t>24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-61% change</a:t>
            </a:r>
            <a:r>
              <a:rPr cap="none" sz="1600" i="0" b="0" u="none">
                <a:solidFill>
                  <a:srgbClr val="000000">
                    <a:alpha val="100000"/>
                  </a:srgbClr>
                </a:solidFill>
                <a:latin typeface="Arial"/>
                <a:cs typeface="Arial"/>
                <a:ea typeface="Arial"/>
                <a:sym typeface="Arial"/>
              </a:rPr>
              <a:t> compared to this time in 2021 (61 crimes against society)</a:t>
            </a:r>
          </a:p>
          <a:p>
            <a:pPr lvl="1"/>
            <a:r>
              <a:rPr cap="none" sz="2000" i="0" b="1" u="none">
                <a:solidFill>
                  <a:srgbClr val="000000">
                    <a:alpha val="100000"/>
                  </a:srgbClr>
                </a:solidFill>
                <a:latin typeface="Arial"/>
                <a:cs typeface="Arial"/>
                <a:ea typeface="Arial"/>
                <a:sym typeface="Arial"/>
              </a:rPr>
              <a:t>97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7% change</a:t>
            </a:r>
            <a:r>
              <a:rPr cap="none" sz="1600" i="0" b="0" u="none">
                <a:solidFill>
                  <a:srgbClr val="000000">
                    <a:alpha val="100000"/>
                  </a:srgbClr>
                </a:solidFill>
                <a:latin typeface="Arial"/>
                <a:cs typeface="Arial"/>
                <a:ea typeface="Arial"/>
                <a:sym typeface="Arial"/>
              </a:rPr>
              <a:t> compared to this time in 2021 (91 crimes against property)</a:t>
            </a:r>
          </a:p>
          <a:p>
            <a:pPr lvl="1"/>
            <a:r>
              <a:rPr cap="none" sz="2000" i="0" b="1" u="none">
                <a:solidFill>
                  <a:srgbClr val="000000">
                    <a:alpha val="100000"/>
                  </a:srgbClr>
                </a:solidFill>
                <a:latin typeface="Arial"/>
                <a:cs typeface="Arial"/>
                <a:ea typeface="Arial"/>
                <a:sym typeface="Arial"/>
              </a:rPr>
              <a:t>22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-49% change</a:t>
            </a:r>
            <a:r>
              <a:rPr cap="none" sz="1600" i="0" b="0" u="none">
                <a:solidFill>
                  <a:srgbClr val="000000">
                    <a:alpha val="100000"/>
                  </a:srgbClr>
                </a:solidFill>
                <a:latin typeface="Arial"/>
                <a:cs typeface="Arial"/>
                <a:ea typeface="Arial"/>
                <a:sym typeface="Arial"/>
              </a:rPr>
              <a:t> compared to this time in 2021 (52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
  <cp:revision>2</cp:revision>
  <dcterms:created xsi:type="dcterms:W3CDTF">2021-07-23T18:23:06Z</dcterms:created>
  <dcterms:modified xsi:type="dcterms:W3CDTF">2022-04-15T15:32:28Z</dcterms:modified>
</cp:coreProperties>
</file>