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sldIdLst xmlns:a="http://schemas.openxmlformats.org/drawingml/2006/main" xmlns:r="http://schemas.openxmlformats.org/officeDocument/2006/relationships" xmlns:p="http://schemas.openxmlformats.org/presentationml/2006/main">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0" Type="http://schemas.openxmlformats.org/officeDocument/2006/relationships/slide" Target="slides/slide25.xml"/>
<Relationship Id="rId31" Type="http://schemas.openxmlformats.org/officeDocument/2006/relationships/slide" Target="slides/slide26.xml"/>
<Relationship Id="rId32" Type="http://schemas.openxmlformats.org/officeDocument/2006/relationships/slide" Target="slides/slide27.xml"/>
<Relationship Id="rId33" Type="http://schemas.openxmlformats.org/officeDocument/2006/relationships/slide" Target="slides/slide28.xml"/>
<Relationship Id="rId34" Type="http://schemas.openxmlformats.org/officeDocument/2006/relationships/slide" Target="slides/slide29.xml"/>
<Relationship Id="rId35" Type="http://schemas.openxmlformats.org/officeDocument/2006/relationships/slide" Target="slides/slide30.xml"/>
<Relationship Id="rId36" Type="http://schemas.openxmlformats.org/officeDocument/2006/relationships/slide" Target="slides/slide31.xml"/>
<Relationship Id="rId37" Type="http://schemas.openxmlformats.org/officeDocument/2006/relationships/slide" Target="slides/slide32.xml"/>
<Relationship Id="rId38" Type="http://schemas.openxmlformats.org/officeDocument/2006/relationships/slide" Target="slides/slide33.xml"/>
<Relationship Id="rId39"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82732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22371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0312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72443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074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91122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8376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66332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98511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E80-1765-774A-A455-E954E38424A6}" type="datetimeFigureOut">
              <a:rPr lang="en-US" smtClean="0"/>
              <a:t>8/5/21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65154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9181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E80-1765-774A-A455-E954E38424A6}" type="datetimeFigureOut">
              <a:rPr lang="en-US" smtClean="0"/>
              <a:t>8/5/21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277300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45E80-1765-774A-A455-E954E38424A6}" type="datetimeFigureOut">
              <a:rPr lang="en-US" smtClean="0"/>
              <a:t>8/5/21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310316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E80-1765-774A-A455-E954E38424A6}" type="datetimeFigureOut">
              <a:rPr lang="en-US" smtClean="0"/>
              <a:t>8/5/21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12016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Tree>
    <p:extLst>
      <p:ext uri="{BB962C8B-B14F-4D97-AF65-F5344CB8AC3E}">
        <p14:creationId xmlns:p14="http://schemas.microsoft.com/office/powerpoint/2010/main" val="45131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0A115B-E4D8-0947-866C-BBF368380B9B}" type="slidenum">
              <a:rPr lang="en-US" smtClean="0"/>
              <a:t>‹#›</a:t>
            </a:fld>
            <a:endParaRPr lang="en-US"/>
          </a:p>
        </p:txBody>
      </p:sp>
      <p:sp>
        <p:nvSpPr>
          <p:cNvPr id="5" name="Date Placeholder 4"/>
          <p:cNvSpPr>
            <a:spLocks noGrp="1"/>
          </p:cNvSpPr>
          <p:nvPr>
            <p:ph type="dt" sz="half" idx="10"/>
          </p:nvPr>
        </p:nvSpPr>
        <p:spPr/>
        <p:txBody>
          <a:bodyPr/>
          <a:lstStyle/>
          <a:p>
            <a:fld id="{2BE45E80-1765-774A-A455-E954E38424A6}" type="datetimeFigureOut">
              <a:rPr lang="en-US" smtClean="0"/>
              <a:t>8/5/21</a:t>
            </a:fld>
            <a:endParaRPr lang="en-US"/>
          </a:p>
        </p:txBody>
      </p:sp>
    </p:spTree>
    <p:extLst>
      <p:ext uri="{BB962C8B-B14F-4D97-AF65-F5344CB8AC3E}">
        <p14:creationId xmlns:p14="http://schemas.microsoft.com/office/powerpoint/2010/main" val="19566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E80-1765-774A-A455-E954E38424A6}" type="datetimeFigureOut">
              <a:rPr lang="en-US" smtClean="0"/>
              <a:t>8/5/21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0A115B-E4D8-0947-866C-BBF368380B9B}" type="slidenum">
              <a:rPr lang="en-US" smtClean="0"/>
              <a:t>‹#›</a:t>
            </a:fld>
            <a:endParaRPr lang="en-US"/>
          </a:p>
        </p:txBody>
      </p:sp>
    </p:spTree>
    <p:extLst>
      <p:ext uri="{BB962C8B-B14F-4D97-AF65-F5344CB8AC3E}">
        <p14:creationId xmlns:p14="http://schemas.microsoft.com/office/powerpoint/2010/main" val="283865723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45147e96.jpe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4482cd48.jpe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6773551b.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44d894ac.jpe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6708cb83.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995216c498ef.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Property Crimes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Society Crimes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Person Crimes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Unspecified Crimes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170 total crimes in December 2021</a:t>
            </a:r>
          </a:p>
          <a:p>
            <a:pPr lvl="1"/>
            <a:r>
              <a:rPr cap="none" sz="2400" i="0" b="1" u="none">
                <a:solidFill>
                  <a:srgbClr val="000000">
                    <a:alpha val="100000"/>
                  </a:srgbClr>
                </a:solidFill>
                <a:latin typeface="Arial"/>
                <a:cs typeface="Arial"/>
                <a:ea typeface="Arial"/>
                <a:sym typeface="Arial"/>
              </a:rPr>
              <a:t>18</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145</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7</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Forest Park Southeast, Central West End, Botanical Heights,</a:t>
            </a:r>
          </a:p>
        </p:txBody>
      </p:sp>
      <p:sp xmlns:a="http://schemas.openxmlformats.org/drawingml/2006/main" xmlns:r="http://schemas.openxmlformats.org/officeDocument/2006/relationships" xmlns:p="http://schemas.openxmlformats.org/presentationml/2006/main">
        <p:nvSpPr>
          <p:cNvPr id="3" name="Subtitle 2"/>
          <p:cNvSpPr>
            <a:spLocks noGrp="1"/>
          </p:cNvSpPr>
          <p:nvPr>
            <p:ph type="subTitle" idx="1"/>
          </p:nvPr>
        </p:nvSpPr>
        <p:spPr>
          <a:xfrm>
            <a:off x="1507067" y="4050833"/>
            <a:ext cx="7766936" cy="1096899"/>
          </a:xfrm>
        </p:spPr>
        <p:txBody>
          <a:bodyPr/>
          <a:lstStyle/>
          <a:p>
            <a:r>
              <a:rPr/>
              <a:t>Monthly Crime Report: December 2021</a:t>
            </a:r>
          </a:p>
          <a:p>
            <a:r>
              <a:rPr/>
              <a:t>Washington University Medical Center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1,380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Property Crimes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Society Crimes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Person Crimes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Central West End: Unspecified Crimes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Neighboring Geographies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8 total crimes in December 2021</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Since the 1929 the Uniform Crime Report (UCR) has used a Summary Reporting System (SRS) to collect monthly counts of the number of crimes</a:t>
            </a:r>
          </a:p>
          <a:p>
            <a:r>
              <a:rPr/>
              <a:t>In 1982 the Bureau of Justice Statistics and the FBI sponsored a study with the objective of revising the existing form of reporting crime. Through this, the National Incident Based Reporting System (NIBRS) was created</a:t>
            </a:r>
          </a:p>
          <a:p>
            <a:r>
              <a:rPr/>
              <a:t>The FBI UCR Program transitioned to a NIBRS only data collection by January 1, 2021. Other states have followed suit and SLMPD has been working to make this same transition</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History of Crime Reporting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Robbery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Extortion/Blackmail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Burglary/Breaking and Entering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Pocket-picking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Purse-snatching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Shoplifting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Building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Coin-Operated Machine or Device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Theft From MV Parts/Accessories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All Other Larceny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MV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Counterfeiting/Forgery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False Pretense/Swindle/Confidence Game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Credit Card/ATM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Impersonation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Welfare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Wire Fraud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1945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Identity Theft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Hacking/Computer Invasion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Embezzlement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Stolen Property Offenses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Destruction/Damage/Vandalism of 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Bribery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Property Crimes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Drug/Narcotic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Pornography/Obscene Material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Betting/Wagering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Operating/Promoting/Assisting Gambling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Gambling Equipment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Sports Tampering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Assisting or Promoting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Purchasing Prostitution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Weapons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Animal Cruelty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Curfew/Loitering/Vagrancy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Disorderly Conduct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Driving Under the Influence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Drunkeness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Family Offenses, Nonviolent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Liquor Law Violations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Peeping Tom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Society Crimes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12801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Murder and Nonnegligent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Negligent Manslaughter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Justifiable Homicide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Suicide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Kidnapping/Abduction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Sodomy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Sexual Assault with an Object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Fondling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Aggravated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Simple Assault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Intimidation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Incest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Statutory Rape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Human Trafficking, Commercial Sex Acts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Person Crimes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2743200"/>
                <a:gridCol w="6858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Runaway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Botanical Heights: Unspecified Crimes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NIBRS captures details on each single crime incident—as well as on separate offenses within the same incident—including information on victims, known offenders, relationships between victims and offenders, arrestees, and property involved in crimes</a:t>
            </a:r>
          </a:p>
          <a:p>
            <a:r>
              <a:rPr/>
              <a:t>Standardizes crime reporting across all local, state, and tribal law enforcement agencies</a:t>
            </a:r>
          </a:p>
          <a:p>
            <a:r>
              <a:rPr/>
              <a:t>SRS only counted the most serious offense (i.e. if a murder and robbery occurred, only the murder is counted) while NIBRS counts up to 10 crimes per incident</a:t>
            </a:r>
          </a:p>
          <a:p>
            <a:r>
              <a:rPr/>
              <a:t>Current NIBRS reporting are not directly comparable to the previous UCR “hierarchy” numbers. With this change, you will likely see increases in crime statistics. This increase does not mean that crime is necessarily increasing, but rather that crime is being reported in a non-hierarchical format, with more detail and counting each individual crime</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vs SRS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Content Placeholder 2"/>
          <p:cNvSpPr>
            <a:spLocks noGrp="1"/>
          </p:cNvSpPr>
          <p:nvPr>
            <p:ph idx="1"/>
          </p:nvPr>
        </p:nvSpPr>
        <p:spPr>
          <a:xfrm>
            <a:off x="677334" y="2160589"/>
            <a:ext cx="8596668" cy="3880773"/>
          </a:xfrm>
        </p:spPr>
        <p:txBody>
          <a:bodyPr/>
          <a:lstStyle/>
          <a:p>
            <a:r>
              <a:rPr/>
              <a:t>Unforeseen technology delays and the incompatibility in comparing crime (NIRBS V. UCR) has caused delays in making the crime information available</a:t>
            </a:r>
          </a:p>
          <a:p>
            <a:r>
              <a:rPr/>
              <a:t>The City of St Louis Information Technology Division (I.T.) has created a series of internal 2021 NIBRS reports</a:t>
            </a:r>
          </a:p>
          <a:p>
            <a:r>
              <a:rPr/>
              <a:t>Because of this transition information is limited to counts of each crime by neighborhood</a:t>
            </a:r>
          </a:p>
        </p:txBody>
      </p:sp>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r>
              <a:rPr/>
              <a:t>NIBRS and SLMPD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ctrTitle"/>
          </p:nvPr>
        </p:nvSpPr>
        <p:spPr>
          <a:xfrm>
            <a:off x="1507067" y="2404534"/>
            <a:ext cx="7766936" cy="1646302"/>
          </a:xfrm>
        </p:spPr>
        <p:txBody>
          <a:bodyPr/>
          <a:lstStyle/>
          <a:p>
            <a:r>
              <a:rPr/>
              <a:t>Core Neighborhoods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Content Placeholder 2" descr=""/>
          <p:cNvPicPr>
            <a:picLocks noGrp="1"/>
          </p:cNvPicPr>
          <p:nvPr>
            <p:ph idx="1"/>
          </p:nvPr>
        </p:nvPicPr>
        <p:blipFill>
          <a:blip cstate="print" r:embed="rId2"/>
          <a:stretch>
            <a:fillRect/>
          </a:stretch>
        </p:blipFill>
        <p:spPr>
          <a:xfrm>
            <a:off x="677334" y="2160589"/>
            <a:ext cx="8229600" cy="4572000"/>
          </a:xfrm>
          <a:prstGeom prst="rect">
            <a:avLst/>
          </a:prstGeom>
        </p:spPr>
      </p:pic>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 Summary Notes</a:t>
            </a:r>
          </a:p>
        </p:txBody>
      </p:sp>
      <p:sp xmlns:a="http://schemas.openxmlformats.org/drawingml/2006/main" xmlns:r="http://schemas.openxmlformats.org/officeDocument/2006/relationships" xmlns:p="http://schemas.openxmlformats.org/presentationml/2006/main">
        <p:nvSpPr>
          <p:cNvPr id="3" name="Content Placeholder 2"/>
          <p:cNvSpPr>
            <a:spLocks noGrp="1"/>
          </p:cNvSpPr>
          <p:nvPr>
            <p:ph idx="1"/>
          </p:nvPr>
        </p:nvSpPr>
        <p:spPr>
          <a:xfrm>
            <a:off x="677334" y="2160589"/>
            <a:ext cx="8596668" cy="3880773"/>
          </a:xfrm>
        </p:spPr>
        <p:txBody>
          <a:bodyPr/>
          <a:lstStyle/>
          <a:p>
            <a:pPr/>
            <a:r>
              <a:rPr cap="none" sz="2800" i="0" b="1" u="sng">
                <a:solidFill>
                  <a:srgbClr val="000000">
                    <a:alpha val="100000"/>
                  </a:srgbClr>
                </a:solidFill>
                <a:latin typeface="Arial"/>
                <a:cs typeface="Arial"/>
                <a:ea typeface="Arial"/>
                <a:sym typeface="Arial"/>
              </a:rPr>
              <a:t>92 total crimes in December 2021</a:t>
            </a:r>
          </a:p>
          <a:p>
            <a:pPr lvl="1"/>
            <a:r>
              <a:rPr cap="none" sz="2400" i="0" b="1" u="none">
                <a:solidFill>
                  <a:srgbClr val="000000">
                    <a:alpha val="100000"/>
                  </a:srgbClr>
                </a:solidFill>
                <a:latin typeface="Arial"/>
                <a:cs typeface="Arial"/>
                <a:ea typeface="Arial"/>
                <a:sym typeface="Arial"/>
              </a:rPr>
              <a:t>6</a:t>
            </a:r>
            <a:r>
              <a:rPr cap="none" sz="2400" i="0" b="0" u="none">
                <a:solidFill>
                  <a:srgbClr val="000000">
                    <a:alpha val="100000"/>
                  </a:srgbClr>
                </a:solidFill>
                <a:latin typeface="Arial"/>
                <a:cs typeface="Arial"/>
                <a:ea typeface="Arial"/>
                <a:sym typeface="Arial"/>
              </a:rPr>
              <a:t> crime(s) against persons</a:t>
            </a:r>
          </a:p>
          <a:p>
            <a:pPr lvl="1"/>
            <a:r>
              <a:rPr cap="none" sz="2400" i="0" b="1" u="none">
                <a:solidFill>
                  <a:srgbClr val="000000">
                    <a:alpha val="100000"/>
                  </a:srgbClr>
                </a:solidFill>
                <a:latin typeface="Arial"/>
                <a:cs typeface="Arial"/>
                <a:ea typeface="Arial"/>
                <a:sym typeface="Arial"/>
              </a:rPr>
              <a:t>81</a:t>
            </a:r>
            <a:r>
              <a:rPr cap="none" sz="2400" i="0" b="0" u="none">
                <a:solidFill>
                  <a:srgbClr val="000000">
                    <a:alpha val="100000"/>
                  </a:srgbClr>
                </a:solidFill>
                <a:latin typeface="Arial"/>
                <a:cs typeface="Arial"/>
                <a:ea typeface="Arial"/>
                <a:sym typeface="Arial"/>
              </a:rPr>
              <a:t> crime(s) against property</a:t>
            </a:r>
          </a:p>
          <a:p>
            <a:pPr lvl="1"/>
            <a:r>
              <a:rPr cap="none" sz="2400" i="0" b="1" u="none">
                <a:solidFill>
                  <a:srgbClr val="000000">
                    <a:alpha val="100000"/>
                  </a:srgbClr>
                </a:solidFill>
                <a:latin typeface="Arial"/>
                <a:cs typeface="Arial"/>
                <a:ea typeface="Arial"/>
                <a:sym typeface="Arial"/>
              </a:rPr>
              <a:t>5</a:t>
            </a:r>
            <a:r>
              <a:rPr cap="none" sz="2400" i="0" b="0" u="none">
                <a:solidFill>
                  <a:srgbClr val="000000">
                    <a:alpha val="100000"/>
                  </a:srgbClr>
                </a:solidFill>
                <a:latin typeface="Arial"/>
                <a:cs typeface="Arial"/>
                <a:ea typeface="Arial"/>
                <a:sym typeface="Arial"/>
              </a:rPr>
              <a:t> crime(s) against society</a:t>
            </a:r>
          </a:p>
          <a:p>
            <a:pPr lvl="1"/>
            <a:r>
              <a:rPr cap="none" sz="2400" i="0" b="1" u="none">
                <a:solidFill>
                  <a:srgbClr val="000000">
                    <a:alpha val="100000"/>
                  </a:srgbClr>
                </a:solidFill>
                <a:latin typeface="Arial"/>
                <a:cs typeface="Arial"/>
                <a:ea typeface="Arial"/>
                <a:sym typeface="Arial"/>
              </a:rPr>
              <a:t>0</a:t>
            </a:r>
            <a:r>
              <a:rPr cap="none" sz="2400" i="0" b="0" u="none">
                <a:solidFill>
                  <a:srgbClr val="000000">
                    <a:alpha val="100000"/>
                  </a:srgbClr>
                </a:solidFill>
                <a:latin typeface="Arial"/>
                <a:cs typeface="Arial"/>
                <a:ea typeface="Arial"/>
                <a:sym typeface="Arial"/>
              </a:rPr>
              <a:t> unspecified crimes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xmlns:a="http://schemas.openxmlformats.org/drawingml/2006/main" xmlns:r="http://schemas.openxmlformats.org/officeDocument/2006/relationships" xmlns:p="http://schemas.openxmlformats.org/presentationml/2006/main">
        <p:nvGraphicFramePr>
          <p:cNvPr id="2" name=""/>
          <p:cNvGraphicFramePr>
            <a:graphicFrameLocks noGrp="true"/>
          </p:cNvGraphicFramePr>
          <p:nvPr/>
        </p:nvGraphicFramePr>
        <p:xfrm rot="0">
          <a:off x="365760" y="2651760"/>
          <a:ext cx="3657600" cy="2743200"/>
        </p:xfrm>
        <a:graphic>
          <a:graphicData uri="http://schemas.openxmlformats.org/drawingml/2006/table">
            <a:tbl>
              <a:tblPr/>
              <a:tblGrid>
                <a:gridCol w="914400"/>
                <a:gridCol w="685800"/>
                <a:gridCol w="685800"/>
                <a:gridCol w="685800"/>
                <a:gridCol w="685800"/>
                <a:gridCol w="685800"/>
                <a:gridCol w="685800"/>
                <a:gridCol w="685800"/>
                <a:gridCol w="685800"/>
                <a:gridCol w="685800"/>
                <a:gridCol w="685800"/>
                <a:gridCol w="685800"/>
                <a:gridCol w="685800"/>
              </a:tblGrid>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Type of Crime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Jan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Feb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Apr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May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Jul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Aug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Sep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Oct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Nov</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Dec</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Person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Property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64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Society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Unspecified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228600">
                <a:tc>
                  <a:txBody>
                    <a:bodyPr/>
                    <a:lstStyle/>
                    <a:p>
                      <a:pPr algn="l"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Total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103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77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50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83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92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c>
                  <a:txBody>
                    <a:bodyPr/>
                    <a:lstStyle/>
                    <a:p>
                      <a:pPr algn="r" marL="63500" marR="63500">
                        <a:lnSpc>
                          <a:spcPct val="100000"/>
                        </a:lnSpc>
                        <a:spcBef>
                          <a:spcPts val="500"/>
                        </a:spcBef>
                        <a:spcAft>
                          <a:spcPts val="500"/>
                        </a:spcAft>
                        <a:buNone/>
                      </a:pPr>
                      <a:r>
                        <a:rPr sz="1100">
                          <a:solidFill>
                            <a:srgbClr val="000000">
                              <a:alpha val="100000"/>
                            </a:srgbClr>
                          </a:solidFill>
                          <a:latin typeface="Helvetica"/>
                          <a:cs typeface="Helvetica"/>
                          <a:ea typeface="Helvetica"/>
                          <a:sym typeface="Helvetica"/>
                        </a:rPr>
                        <a:t>42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tcPr>
                </a:tc>
              </a:tr>
            </a:tbl>
          </a:graphicData>
        </a:graphic>
      </p:graphicFrame>
      <p:sp xmlns:a="http://schemas.openxmlformats.org/drawingml/2006/main" xmlns:r="http://schemas.openxmlformats.org/officeDocument/2006/relationships" xmlns:p="http://schemas.openxmlformats.org/presentationml/2006/main">
        <p:nvSpPr>
          <p:cNvPr id="3" name="Title 1"/>
          <p:cNvSpPr>
            <a:spLocks noGrp="1"/>
          </p:cNvSpPr>
          <p:nvPr>
            <p:ph type="title"/>
          </p:nvPr>
        </p:nvSpPr>
        <p:spPr>
          <a:xfrm>
            <a:off x="677334" y="609600"/>
            <a:ext cx="8596668" cy="1320800"/>
          </a:xfrm>
        </p:spPr>
        <p:txBody>
          <a:bodyPr/>
          <a:lstStyle/>
          <a:p>
            <a:pPr algn="ctr" marL="0" marR="0">
              <a:lnSpc>
                <a:spcPct val="100000"/>
              </a:lnSpc>
              <a:spcBef>
                <a:spcPts val="0"/>
              </a:spcBef>
              <a:spcAft>
                <a:spcPts val="0"/>
              </a:spcAft>
              <a:buNone/>
            </a:pPr>
            <a:r>
              <a:t>Forest Park Southeast</a:t>
            </a:r>
          </a:p>
        </p:txBody>
      </p:sp>
    </p:spTree>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{A2E5F3ED-D580-BF48-8CB4-3D13F07B3180}tf10001060</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Logan Bogenut</dc:creator>
  <cp:lastModifiedBy>jesstevens</cp:lastModifiedBy>
  <cp:revision>2</cp:revision>
  <dcterms:created xsi:type="dcterms:W3CDTF">2021-07-23T18:23:06Z</dcterms:created>
  <dcterms:modified xsi:type="dcterms:W3CDTF">2022-01-24T11:07:53Z</dcterms:modified>
</cp:coreProperties>
</file>