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8" Type="http://schemas.openxmlformats.org/officeDocument/2006/relationships/viewProps" Target="viewProps.xml" /><Relationship Id="rId4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Southeast,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Monthly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report: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2020</a:t>
            </a:r>
            <a:br/>
            <a:br/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(May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2020)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Heights: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2, flex): Table total width is larger than placeholder size.
## Table width:       10.5
## Placeholder width: 4.45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2, flex): Table total height is larger than placeholder size.
## Table height:       2.723
## Placeholder height: 2.7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3, flex01): Table total width is larger than placeholder size.
## Table width:       4.5
## Placeholder width: 4.45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3, flex01): Table total height is larger than placeholder size.
## Table height:       2.721
## Placeholder height: 2.7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offlayout, 2, flex02): Table total height is larger than placeholder size.
## Table height:       2.604
## Placeholder height: 2.486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Heights: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District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District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Density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Explanation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2, flex): Table total width is larger than placeholder size.
## Table width:       10.5
## Placeholder width: 4.45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2, flex): Table total height is larger than placeholder size.
## Table height:       2.742
## Placeholder height: 2.7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3, flex01): Table total width is larger than placeholder size.
## Table width:       4.5
## Placeholder width: 4.45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3, flex01): Table total height is larger than placeholder size.
## Table height:       2.721
## Placeholder height: 2.7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lay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lay_new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nc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902000"/>
                </a:solidFill>
                <a:latin typeface="Courier"/>
              </a:rPr>
              <a:t>widths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902000"/>
                </a:solidFill>
                <a:latin typeface="Courier"/>
              </a:rPr>
              <a:t>heights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br/>
            <a:r>
              <a:rPr>
                <a:latin typeface="Courier"/>
              </a:rPr>
              <a:t>title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lay_new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widths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heights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layout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lay_bind_row</a:t>
            </a:r>
            <a:r>
              <a:rPr>
                <a:latin typeface="Courier"/>
              </a:rPr>
              <a:t>(title, lay, </a:t>
            </a:r>
            <a:r>
              <a:rPr>
                <a:solidFill>
                  <a:srgbClr val="902000"/>
                </a:solidFill>
                <a:latin typeface="Courier"/>
              </a:rPr>
              <a:t>heights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lay_show</a:t>
            </a:r>
            <a:r>
              <a:rPr>
                <a:latin typeface="Courier"/>
              </a:rPr>
              <a:t>(layout)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offlayout, 2, flex02): Table total height is larger than placeholder size.
## Table height:       2.606
## Placeholder height: 2.486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Campus: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2, flex): Table total width is larger than placeholder size.
## Table width:       10.5
## Placeholder width: 4.45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2, flex): Table total height is larger than placeholder size.
## Table height:       2.723
## Placeholder height: 2.7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3, flex01): Table total width is larger than placeholder size.
## Table width:       4.5
## Placeholder width: 4.45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3, flex01): Table total height is larger than placeholder size.
## Table height:       2.721
## Placeholder height: 2.7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Tables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Center: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Cortex: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District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District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Density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Explanation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Appendix 1</a:t>
            </a:r>
          </a:p>
          <a:p>
            <a:pPr lvl="0" indent="0">
              <a:buNone/>
            </a:pPr>
            <a:r>
              <a:rPr>
                <a:latin typeface="Courier"/>
              </a:rPr>
              <a:t>report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add_slide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layout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"Title Slide"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master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"Office Theme"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ph_with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"Forest Park Southeast: Neighborhood Detail"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location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ph_location_type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"ctrTitle"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ph_with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"Appendix 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location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ph_location_type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"subTitle"</a:t>
            </a:r>
            <a:r>
              <a:rPr>
                <a:latin typeface="Courier"/>
              </a:rPr>
              <a:t>)) -&gt;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latin typeface="Courier"/>
              </a:rPr>
              <a:t>report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-bot-cwe-mc-presentation_files/figure-pptx/officer%20layo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Violent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Density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Grove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District: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Larceny</a:t>
            </a:r>
            <a:r>
              <a:rPr/>
              <a:t> </a:t>
            </a:r>
            <a:r>
              <a:rPr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offlayout, 2, flex01): Table total height is larger than placeholder size.
## Table height:       2.604
## Placeholder height: 2.486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Category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Appendix 2</a:t>
            </a:r>
          </a:p>
          <a:p>
            <a:pPr lvl="0" indent="0">
              <a:buNone/>
            </a:pPr>
            <a:r>
              <a:rPr>
                <a:latin typeface="Courier"/>
              </a:rPr>
              <a:t>report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add_slide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layout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"Title Slide"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master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"Office Theme"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ph_with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"Central West End: Neighborhood Detail"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location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ph_location_type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"ctrTitle"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ph_with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"Appendix 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location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ph_location_type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"subTitle"</a:t>
            </a:r>
            <a:r>
              <a:rPr>
                <a:latin typeface="Courier"/>
              </a:rPr>
              <a:t>)) -&gt;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latin typeface="Courier"/>
              </a:rPr>
              <a:t>report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lay01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lay_new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br/>
            <a:r>
              <a:rPr>
                <a:latin typeface="Courier"/>
              </a:rPr>
              <a:t>title01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lay_new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widths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heights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layout01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lay_bind_row</a:t>
            </a:r>
            <a:r>
              <a:rPr>
                <a:latin typeface="Courier"/>
              </a:rPr>
              <a:t>(title01, lay01, </a:t>
            </a:r>
            <a:r>
              <a:rPr>
                <a:solidFill>
                  <a:srgbClr val="902000"/>
                </a:solidFill>
                <a:latin typeface="Courier"/>
              </a:rPr>
              <a:t>heights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lay_show</a:t>
            </a:r>
            <a:r>
              <a:rPr>
                <a:latin typeface="Courier"/>
              </a:rPr>
              <a:t>(layout01)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Violent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Density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Larceny</a:t>
            </a:r>
            <a:r>
              <a:rPr/>
              <a:t> </a:t>
            </a:r>
            <a:r>
              <a:rPr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offlayout, 2, flex01): Table total height is larger than placeholder size.
## Table height:       2.607
## Placeholder height: 2.486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offlayout, 4, flex03): Table total height is larger than placeholder size.
## Table height:       2.698
## Placeholder height: 2.486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save powerpoint report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(report, </a:t>
            </a:r>
            <a:r>
              <a:rPr>
                <a:solidFill>
                  <a:srgbClr val="902000"/>
                </a:solidFill>
                <a:latin typeface="Courier"/>
              </a:rPr>
              <a:t>target =</a:t>
            </a:r>
            <a:r>
              <a:rPr>
                <a:latin typeface="Courier"/>
              </a:rPr>
              <a:t> here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 b="1">
                <a:solidFill>
                  <a:srgbClr val="007020"/>
                </a:solidFill>
                <a:latin typeface="Courier"/>
              </a:rPr>
              <a:t>here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"presentations"</a:t>
            </a:r>
            <a:r>
              <a:rPr>
                <a:latin typeface="Courier"/>
              </a:rPr>
              <a:t>,  params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year, params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month,  </a:t>
            </a:r>
            <a:r>
              <a:rPr>
                <a:solidFill>
                  <a:srgbClr val="4070A0"/>
                </a:solidFill>
                <a:latin typeface="Courier"/>
              </a:rPr>
              <a:t>"fpse-bot-cwe-mc-presentation.pptx"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-bot-cwe-mc-presentation_files/figure-pptx/officer%20layou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create officer layouts</a:t>
            </a:r>
            <a:br/>
            <a:r>
              <a:rPr>
                <a:latin typeface="Courier"/>
              </a:rPr>
              <a:t>offlayout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phl_layout</a:t>
            </a:r>
            <a:r>
              <a:rPr>
                <a:latin typeface="Courier"/>
              </a:rPr>
              <a:t>(layout,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margins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innerMargins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offlayout01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phl_layout</a:t>
            </a:r>
            <a:r>
              <a:rPr>
                <a:latin typeface="Courier"/>
              </a:rPr>
              <a:t>(layout,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margins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innerMargins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cols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"Aggravated Assault"</a:t>
            </a:r>
            <a:r>
              <a:rPr>
                <a:latin typeface="Courier"/>
              </a:rPr>
              <a:t> =</a:t>
            </a:r>
            <a:r>
              <a:rPr>
                <a:solidFill>
                  <a:srgbClr val="4070A0"/>
                </a:solidFill>
                <a:latin typeface="Courier"/>
              </a:rPr>
              <a:t> "#e41a1c"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"Arson"</a:t>
            </a:r>
            <a:r>
              <a:rPr>
                <a:latin typeface="Courier"/>
              </a:rPr>
              <a:t> =</a:t>
            </a:r>
            <a:r>
              <a:rPr>
                <a:solidFill>
                  <a:srgbClr val="4070A0"/>
                </a:solidFill>
                <a:latin typeface="Courier"/>
              </a:rPr>
              <a:t> "#A65628"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"Burgalry"</a:t>
            </a:r>
            <a:r>
              <a:rPr>
                <a:latin typeface="Courier"/>
              </a:rPr>
              <a:t> =</a:t>
            </a:r>
            <a:r>
              <a:rPr>
                <a:solidFill>
                  <a:srgbClr val="4070A0"/>
                </a:solidFill>
                <a:latin typeface="Courier"/>
              </a:rPr>
              <a:t> "#377eb8"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4070A0"/>
                </a:solidFill>
                <a:latin typeface="Courier"/>
              </a:rPr>
              <a:t>"Homicide"</a:t>
            </a:r>
            <a:r>
              <a:rPr>
                <a:latin typeface="Courier"/>
              </a:rPr>
              <a:t> =</a:t>
            </a:r>
            <a:r>
              <a:rPr>
                <a:solidFill>
                  <a:srgbClr val="4070A0"/>
                </a:solidFill>
                <a:latin typeface="Courier"/>
              </a:rPr>
              <a:t> "#FFFF33"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"Larceny"</a:t>
            </a:r>
            <a:r>
              <a:rPr>
                <a:latin typeface="Courier"/>
              </a:rPr>
              <a:t> =</a:t>
            </a:r>
            <a:r>
              <a:rPr>
                <a:solidFill>
                  <a:srgbClr val="4070A0"/>
                </a:solidFill>
                <a:latin typeface="Courier"/>
              </a:rPr>
              <a:t> "#4DAF4A"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"Motor Vehicle Theft"</a:t>
            </a:r>
            <a:r>
              <a:rPr>
                <a:latin typeface="Courier"/>
              </a:rPr>
              <a:t> =</a:t>
            </a:r>
            <a:r>
              <a:rPr>
                <a:solidFill>
                  <a:srgbClr val="4070A0"/>
                </a:solidFill>
                <a:latin typeface="Courier"/>
              </a:rPr>
              <a:t> "#984EA3"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4070A0"/>
                </a:solidFill>
                <a:latin typeface="Courier"/>
              </a:rPr>
              <a:t>"Robbery"</a:t>
            </a:r>
            <a:r>
              <a:rPr>
                <a:latin typeface="Courier"/>
              </a:rPr>
              <a:t> =</a:t>
            </a:r>
            <a:r>
              <a:rPr>
                <a:solidFill>
                  <a:srgbClr val="4070A0"/>
                </a:solidFill>
                <a:latin typeface="Courier"/>
              </a:rPr>
              <a:t> "#FF7F00"</a:t>
            </a:r>
            <a:r>
              <a:rPr>
                <a:latin typeface="Courier"/>
              </a:rPr>
              <a:t>) 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#title slide</a:t>
            </a:r>
            <a:br/>
            <a:r>
              <a:rPr>
                <a:latin typeface="Courier"/>
              </a:rPr>
              <a:t>report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add_slide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layout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"Title Slide"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master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"Office Theme"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ph_with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"Forest Park Southeast, Botanical Heights, Central West End, Medical Campus"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location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ph_location_type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"ctrTitle"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ph_with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"Monthly Crime Report:"</a:t>
            </a:r>
            <a:r>
              <a:rPr>
                <a:latin typeface="Courier"/>
              </a:rPr>
              <a:t>, params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month, params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902000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"Washington University Medical Center"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902000"/>
                </a:solidFill>
                <a:latin typeface="Courier"/>
              </a:rPr>
              <a:t>location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ph_location_type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"subTitle"</a:t>
            </a:r>
            <a:r>
              <a:rPr>
                <a:latin typeface="Courier"/>
              </a:rPr>
              <a:t>)) -&gt;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latin typeface="Courier"/>
              </a:rPr>
              <a:t>report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2, flex): Table total width is larger than placeholder size.
## Table width:       10.5
## Placeholder width: 4.45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2, flex): Table total height is larger than placeholder size.
## Table height:       2.723
## Placeholder height: 2.7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3, flex01): Table total width is larger than placeholder size.
## Table width:       4.5
## Placeholder width: 4.45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offlayout01, 3, flex01): Table total height is larger than placeholder size.
## Table height:       2.721
## Placeholder height: 2.7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 in phl_with_flextable(., olay = offlayout, 2, flex02): Table total height is larger than placeholder size.
## Table height:       2.604
## Placeholder height: 2.486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Park Southeast, Botanical Heights, Central West End, Medical Campus</dc:title>
  <dc:creator>Washington University Medical Center</dc:creator>
  <cp:keywords/>
  <dcterms:created xsi:type="dcterms:W3CDTF">2020-05-12T13:48:10Z</dcterms:created>
  <dcterms:modified xsi:type="dcterms:W3CDTF">2020-05-12T13:48:10Z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date">
    <vt:lpwstr>(May 12, 2020)</vt:lpwstr>
  </property>
  <property fmtid="{D5CDD505-2E9C-101B-9397-08002B2CF9AE}" pid="4" name="output">
    <vt:lpwstr>powerpoint_presentation</vt:lpwstr>
  </property>
  <property fmtid="{D5CDD505-2E9C-101B-9397-08002B2CF9AE}" pid="5" name="params">
    <vt:lpwstr/>
  </property>
  <property fmtid="{D5CDD505-2E9C-101B-9397-08002B2CF9AE}" pid="6" name="subtitle">
    <vt:lpwstr>Monthly Crime report: April 2020</vt:lpwstr>
  </property>
</Properties>
</file>