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sldIdLst xmlns:a="http://schemas.openxmlformats.org/drawingml/2006/main" xmlns:r="http://schemas.openxmlformats.org/officeDocument/2006/relationships" xmlns:p="http://schemas.openxmlformats.org/presentationml/2006/main">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4"/>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0" Type="http://schemas.openxmlformats.org/officeDocument/2006/relationships/slide" Target="slides/slide25.xml"/>
<Relationship Id="rId31" Type="http://schemas.openxmlformats.org/officeDocument/2006/relationships/slide" Target="slides/slide26.xml"/>
<Relationship Id="rId32" Type="http://schemas.openxmlformats.org/officeDocument/2006/relationships/slide" Target="slides/slide27.xml"/>
<Relationship Id="rId33" Type="http://schemas.openxmlformats.org/officeDocument/2006/relationships/slide" Target="slides/slide28.xml"/>
<Relationship Id="rId34" Type="http://schemas.openxmlformats.org/officeDocument/2006/relationships/slide" Target="slides/slide29.xml"/>
<Relationship Id="rId35" Type="http://schemas.openxmlformats.org/officeDocument/2006/relationships/slide" Target="slides/slide30.xml"/>
<Relationship Id="rId36" Type="http://schemas.openxmlformats.org/officeDocument/2006/relationships/slide" Target="slides/slide31.xml"/>
<Relationship Id="rId37" Type="http://schemas.openxmlformats.org/officeDocument/2006/relationships/slide" Target="slides/slide32.xml"/>
<Relationship Id="rId38" Type="http://schemas.openxmlformats.org/officeDocument/2006/relationships/slide" Target="slides/slide33.xml"/>
<Relationship Id="rId39" Type="http://schemas.openxmlformats.org/officeDocument/2006/relationships/slide" Target="slides/slide34.xml"/>
<Relationship Id="rId40" Type="http://schemas.openxmlformats.org/officeDocument/2006/relationships/slide" Target="slides/slide35.xml"/>
<Relationship Id="rId41" Type="http://schemas.openxmlformats.org/officeDocument/2006/relationships/slide" Target="slides/slide36.xml"/>
<Relationship Id="rId42" Type="http://schemas.openxmlformats.org/officeDocument/2006/relationships/slide" Target="slides/slide37.xml"/>
<Relationship Id="rId43" Type="http://schemas.openxmlformats.org/officeDocument/2006/relationships/slide" Target="slides/slide38.xml"/>
<Relationship Id="rId44" Type="http://schemas.openxmlformats.org/officeDocument/2006/relationships/slide" Target="slides/slide39.xml"/>
<Relationship Id="rId45" Type="http://schemas.openxmlformats.org/officeDocument/2006/relationships/slide" Target="slides/slide40.xml"/>
<Relationship Id="rId46" Type="http://schemas.openxmlformats.org/officeDocument/2006/relationships/slide" Target="slides/slide4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82732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22371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0312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724430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0745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911227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83767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66332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98511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5154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91811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E80-1765-774A-A455-E954E38424A6}" type="datetimeFigureOut">
              <a:rPr lang="en-US" smtClean="0"/>
              <a:t>8/5/21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77300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45E80-1765-774A-A455-E954E38424A6}" type="datetimeFigureOut">
              <a:rPr lang="en-US" smtClean="0"/>
              <a:t>8/5/21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0316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45E80-1765-774A-A455-E954E38424A6}" type="datetimeFigureOut">
              <a:rPr lang="en-US" smtClean="0"/>
              <a:t>8/5/21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20166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45131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Tree>
    <p:extLst>
      <p:ext uri="{BB962C8B-B14F-4D97-AF65-F5344CB8AC3E}">
        <p14:creationId xmlns:p14="http://schemas.microsoft.com/office/powerpoint/2010/main" val="19566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E80-1765-774A-A455-E954E38424A6}" type="datetimeFigureOut">
              <a:rPr lang="en-US" smtClean="0"/>
              <a:t>8/5/21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0A115B-E4D8-0947-866C-BBF368380B9B}" type="slidenum">
              <a:rPr lang="en-US" smtClean="0"/>
              <a:t>‹#›</a:t>
            </a:fld>
            <a:endParaRPr lang="en-US"/>
          </a:p>
        </p:txBody>
      </p:sp>
    </p:spTree>
    <p:extLst>
      <p:ext uri="{BB962C8B-B14F-4D97-AF65-F5344CB8AC3E}">
        <p14:creationId xmlns:p14="http://schemas.microsoft.com/office/powerpoint/2010/main" val="283865723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4ab51c8632e.jpe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4ab5ae761ec.jpe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4ab55ccdd28b.jpeg"/>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4ab54cb9d346.jpeg"/>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4ab53bddc004.jpe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4ab55b696550.jpeg"/>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4ab54d49c53a.jpe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4ab526338a7a.jpeg"/>
</Relationships>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Property Crimes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Property Crimes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Society Crimes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Person Crimes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Unspecified Crimes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24 total crimes in June 2021</a:t>
            </a:r>
          </a:p>
          <a:p>
            <a:pPr lvl="1"/>
            <a:r>
              <a:rPr cap="none" sz="2400" i="0" b="1" u="none">
                <a:solidFill>
                  <a:srgbClr val="000000">
                    <a:alpha val="100000"/>
                  </a:srgbClr>
                </a:solidFill>
                <a:latin typeface="Arial"/>
                <a:cs typeface="Arial"/>
                <a:ea typeface="Arial"/>
                <a:sym typeface="Arial"/>
              </a:rPr>
              <a:t>2</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10</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6</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6</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Property Crimes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Academy, Fountain Park, Lewis Place, Vandeventer</a:t>
            </a:r>
          </a:p>
        </p:txBody>
      </p:sp>
      <p:sp xmlns:a="http://schemas.openxmlformats.org/drawingml/2006/main" xmlns:r="http://schemas.openxmlformats.org/officeDocument/2006/relationships" xmlns:p="http://schemas.openxmlformats.org/presentationml/2006/main">
        <p:nvSpPr>
          <p:cNvPr id="3" name="Subtitle 2"/>
          <p:cNvSpPr>
            <a:spLocks noGrp="1"/>
          </p:cNvSpPr>
          <p:nvPr>
            <p:ph type="subTitle" idx="1"/>
          </p:nvPr>
        </p:nvSpPr>
        <p:spPr>
          <a:xfrm>
            <a:off x="1507067" y="4050833"/>
            <a:ext cx="7766936" cy="1096899"/>
          </a:xfrm>
        </p:spPr>
        <p:txBody>
          <a:bodyPr/>
          <a:lstStyle/>
          <a:p>
            <a:r>
              <a:rPr/>
              <a:t>Monthly Crime Report: June 2021</a:t>
            </a:r>
          </a:p>
          <a:p>
            <a:r>
              <a:rPr/>
              <a:t>Washington University Medical Center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Property Crimes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Society Crimes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Person Crimes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Unspecified Crimes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18 total crimes in June 2021</a:t>
            </a:r>
          </a:p>
          <a:p>
            <a:pPr lvl="1"/>
            <a:r>
              <a:rPr cap="none" sz="2400" i="0" b="1" u="none">
                <a:solidFill>
                  <a:srgbClr val="000000">
                    <a:alpha val="100000"/>
                  </a:srgbClr>
                </a:solidFill>
                <a:latin typeface="Arial"/>
                <a:cs typeface="Arial"/>
                <a:ea typeface="Arial"/>
                <a:sym typeface="Arial"/>
              </a:rPr>
              <a:t>3</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9</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4</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2</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Property Crimes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Property Crimes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Since the 1929 the Uniform Crime Report (UCR) has used a Summary Reporting System (SRS) to collect monthly counts of the number of crimes</a:t>
            </a:r>
          </a:p>
          <a:p>
            <a:r>
              <a:rPr/>
              <a:t>In 1982 the Bureau of Justice Statistics and the FBI sponsored a study with the objective of revising the existing form of reporting crime. Through this, the National Incident Based Reporting System (NIBRS) was created</a:t>
            </a:r>
          </a:p>
          <a:p>
            <a:r>
              <a:rPr/>
              <a:t>The FBI UCR Program transitioned to a NIBRS only data collection by January 1, 2021. Other states have followed suit and SLMPD has been working to make this same transition</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History of Crime Reporting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Society Crimes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Person Crimes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Unspecified Crimes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35 total crimes in June 2021</a:t>
            </a:r>
          </a:p>
          <a:p>
            <a:pPr lvl="1"/>
            <a:r>
              <a:rPr cap="none" sz="2400" i="0" b="1" u="none">
                <a:solidFill>
                  <a:srgbClr val="000000">
                    <a:alpha val="100000"/>
                  </a:srgbClr>
                </a:solidFill>
                <a:latin typeface="Arial"/>
                <a:cs typeface="Arial"/>
                <a:ea typeface="Arial"/>
                <a:sym typeface="Arial"/>
              </a:rPr>
              <a:t>5</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18</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6</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6</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Property Crimes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Property Crimes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Society Crimes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NIBRS captures details on each single crime incident—as well as on separate offenses within the same incident—including information on victims, known offenders, relationships between victims and offenders, arrestees, and property involved in crimes</a:t>
            </a:r>
          </a:p>
          <a:p>
            <a:r>
              <a:rPr/>
              <a:t>Standardizes crime reporting across all local, state, and tribal law enforcement agencies</a:t>
            </a:r>
          </a:p>
          <a:p>
            <a:r>
              <a:rPr/>
              <a:t>SRS only counted the most serious offense (i.e. if a murder and robbery occurred, only the murder is counted) while NIBRS counts up to 10 crimes per incident</a:t>
            </a:r>
          </a:p>
          <a:p>
            <a:r>
              <a:rPr/>
              <a:t>Current NIBRS reporting are not directly comparable to the previous UCR “hierarchy” numbers. With this change, you will likely see increases in crime statistics. This increase does not mean that crime is necessarily increasing, but rather that crime is being reported in a non-hierarchical format, with more detail and counting each individual crime</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vs SRS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Person Crimes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Unspecified Crimes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Unforeseen technology delays and the incompatibility in comparing crime (NIRBS V. UCR) has caused delays in making the crime information available</a:t>
            </a:r>
          </a:p>
          <a:p>
            <a:r>
              <a:rPr/>
              <a:t>The City of St Louis Information Technology Division (I.T.) has created a series of internal 2021 NIBRS reports</a:t>
            </a:r>
          </a:p>
          <a:p>
            <a:r>
              <a:rPr/>
              <a:t>Because of this transition information is limited to counts of each crime by neighborhood</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and SLMPD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52 total crimes in June 2021</a:t>
            </a:r>
          </a:p>
          <a:p>
            <a:pPr lvl="1"/>
            <a:r>
              <a:rPr cap="none" sz="2400" i="0" b="1" u="none">
                <a:solidFill>
                  <a:srgbClr val="000000">
                    <a:alpha val="100000"/>
                  </a:srgbClr>
                </a:solidFill>
                <a:latin typeface="Arial"/>
                <a:cs typeface="Arial"/>
                <a:ea typeface="Arial"/>
                <a:sym typeface="Arial"/>
              </a:rPr>
              <a:t>7</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20</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15</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10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a:t>
            </a:r>
          </a:p>
        </p:txBody>
      </p:sp>
    </p:spTree>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{A2E5F3ED-D580-BF48-8CB4-3D13F07B3180}tf10001060</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Logan Bogenut</dc:creator>
  <cp:lastModifiedBy>loganbogenut</cp:lastModifiedBy>
  <cp:revision>2</cp:revision>
  <dcterms:created xsi:type="dcterms:W3CDTF">2021-07-23T18:23:06Z</dcterms:created>
  <dcterms:modified xsi:type="dcterms:W3CDTF">2021-08-09T12:04:12Z</dcterms:modified>
</cp:coreProperties>
</file>