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handoutMasterIdLst>
    <p:handoutMasterId r:id="rId37"/>
  </p:handout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88" r:id="rId12"/>
    <p:sldId id="289" r:id="rId13"/>
    <p:sldId id="271" r:id="rId14"/>
    <p:sldId id="259" r:id="rId15"/>
    <p:sldId id="260" r:id="rId16"/>
    <p:sldId id="273" r:id="rId17"/>
    <p:sldId id="261" r:id="rId18"/>
    <p:sldId id="274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57" r:id="rId35"/>
    <p:sldId id="258" r:id="rId36"/>
  </p:sldIdLst>
  <p:sldSz cx="9144000" cy="6858000" type="screen4x3"/>
  <p:notesSz cx="9947275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4" d="100"/>
          <a:sy n="124" d="100"/>
        </p:scale>
        <p:origin x="402" y="10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25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4487" y="0"/>
            <a:ext cx="4310486" cy="3425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3B1DD-8401-4E2A-A475-806AD729B1E0}" type="datetimeFigureOut">
              <a:rPr lang="zh-CN" altLang="en-US" smtClean="0"/>
              <a:t>2014/5/9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4334"/>
            <a:ext cx="4310486" cy="3425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4487" y="6514334"/>
            <a:ext cx="4310486" cy="3425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DFBFB-8FFE-4F06-868E-278798C9F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378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2CE5-CB4C-4B8C-B011-B906838C51D8}" type="datetimeFigureOut">
              <a:rPr lang="zh-CN" altLang="en-US" smtClean="0"/>
              <a:t>2014/5/9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3090-1B18-4945-8F31-AFBFA0143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47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2CE5-CB4C-4B8C-B011-B906838C51D8}" type="datetimeFigureOut">
              <a:rPr lang="zh-CN" altLang="en-US" smtClean="0"/>
              <a:t>2014/5/9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3090-1B18-4945-8F31-AFBFA0143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95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2CE5-CB4C-4B8C-B011-B906838C51D8}" type="datetimeFigureOut">
              <a:rPr lang="zh-CN" altLang="en-US" smtClean="0"/>
              <a:t>2014/5/9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3090-1B18-4945-8F31-AFBFA0143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25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2CE5-CB4C-4B8C-B011-B906838C51D8}" type="datetimeFigureOut">
              <a:rPr lang="zh-CN" altLang="en-US" smtClean="0"/>
              <a:t>2014/5/9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3090-1B18-4945-8F31-AFBFA0143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73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2CE5-CB4C-4B8C-B011-B906838C51D8}" type="datetimeFigureOut">
              <a:rPr lang="zh-CN" altLang="en-US" smtClean="0"/>
              <a:t>2014/5/9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3090-1B18-4945-8F31-AFBFA0143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1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2CE5-CB4C-4B8C-B011-B906838C51D8}" type="datetimeFigureOut">
              <a:rPr lang="zh-CN" altLang="en-US" smtClean="0"/>
              <a:t>2014/5/9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3090-1B18-4945-8F31-AFBFA0143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34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2CE5-CB4C-4B8C-B011-B906838C51D8}" type="datetimeFigureOut">
              <a:rPr lang="zh-CN" altLang="en-US" smtClean="0"/>
              <a:t>2014/5/9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3090-1B18-4945-8F31-AFBFA0143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70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2CE5-CB4C-4B8C-B011-B906838C51D8}" type="datetimeFigureOut">
              <a:rPr lang="zh-CN" altLang="en-US" smtClean="0"/>
              <a:t>2014/5/9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3090-1B18-4945-8F31-AFBFA0143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24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2CE5-CB4C-4B8C-B011-B906838C51D8}" type="datetimeFigureOut">
              <a:rPr lang="zh-CN" altLang="en-US" smtClean="0"/>
              <a:t>2014/5/9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3090-1B18-4945-8F31-AFBFA0143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61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2CE5-CB4C-4B8C-B011-B906838C51D8}" type="datetimeFigureOut">
              <a:rPr lang="zh-CN" altLang="en-US" smtClean="0"/>
              <a:t>2014/5/9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3090-1B18-4945-8F31-AFBFA0143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51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2CE5-CB4C-4B8C-B011-B906838C51D8}" type="datetimeFigureOut">
              <a:rPr lang="zh-CN" altLang="en-US" smtClean="0"/>
              <a:t>2014/5/9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3090-1B18-4945-8F31-AFBFA0143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37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D2CE5-CB4C-4B8C-B011-B906838C51D8}" type="datetimeFigureOut">
              <a:rPr lang="zh-CN" altLang="en-US" smtClean="0"/>
              <a:t>2014/5/9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63090-1B18-4945-8F31-AFBFA0143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80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Web Service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78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Service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 Service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39752" y="4941168"/>
            <a:ext cx="72008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56176" y="4941168"/>
            <a:ext cx="72008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C#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23728" y="3545396"/>
            <a:ext cx="1152128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标准</a:t>
            </a:r>
            <a:r>
              <a:rPr lang="zh-CN" altLang="en-US" dirty="0"/>
              <a:t>接口</a:t>
            </a:r>
          </a:p>
        </p:txBody>
      </p:sp>
      <p:sp>
        <p:nvSpPr>
          <p:cNvPr id="8" name="矩形 7"/>
          <p:cNvSpPr/>
          <p:nvPr/>
        </p:nvSpPr>
        <p:spPr>
          <a:xfrm>
            <a:off x="5940152" y="3545396"/>
            <a:ext cx="1152128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标准</a:t>
            </a:r>
            <a:r>
              <a:rPr lang="zh-CN" altLang="en-US" dirty="0"/>
              <a:t>接口</a:t>
            </a:r>
          </a:p>
        </p:txBody>
      </p:sp>
      <p:cxnSp>
        <p:nvCxnSpPr>
          <p:cNvPr id="12" name="直接箭头连接符 11"/>
          <p:cNvCxnSpPr>
            <a:stCxn id="5" idx="0"/>
            <a:endCxn id="8" idx="2"/>
          </p:cNvCxnSpPr>
          <p:nvPr/>
        </p:nvCxnSpPr>
        <p:spPr>
          <a:xfrm flipV="1">
            <a:off x="6516216" y="3905436"/>
            <a:ext cx="0" cy="103573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4" idx="0"/>
          </p:cNvCxnSpPr>
          <p:nvPr/>
        </p:nvCxnSpPr>
        <p:spPr>
          <a:xfrm>
            <a:off x="2699792" y="3905436"/>
            <a:ext cx="0" cy="10357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3"/>
            <a:endCxn id="8" idx="1"/>
          </p:cNvCxnSpPr>
          <p:nvPr/>
        </p:nvCxnSpPr>
        <p:spPr>
          <a:xfrm>
            <a:off x="3275856" y="3725416"/>
            <a:ext cx="26642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39552" y="4423302"/>
            <a:ext cx="7488832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9552" y="49411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复用模块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9552" y="3536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标准化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031940" y="3263751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  SOAP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31940" y="2060848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  WSDL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28" name="直接箭头连接符 27"/>
          <p:cNvCxnSpPr>
            <a:stCxn id="26" idx="1"/>
            <a:endCxn id="7" idx="0"/>
          </p:cNvCxnSpPr>
          <p:nvPr/>
        </p:nvCxnSpPr>
        <p:spPr>
          <a:xfrm flipH="1">
            <a:off x="2699792" y="2291681"/>
            <a:ext cx="1332148" cy="125371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6" idx="3"/>
          </p:cNvCxnSpPr>
          <p:nvPr/>
        </p:nvCxnSpPr>
        <p:spPr>
          <a:xfrm>
            <a:off x="5184068" y="2291681"/>
            <a:ext cx="1332148" cy="120290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851920" y="1854679"/>
            <a:ext cx="1512167" cy="1970562"/>
          </a:xfrm>
          <a:prstGeom prst="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肘形连接符 47"/>
          <p:cNvCxnSpPr/>
          <p:nvPr/>
        </p:nvCxnSpPr>
        <p:spPr>
          <a:xfrm rot="10800000">
            <a:off x="3059832" y="2060849"/>
            <a:ext cx="792090" cy="230835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28384" y="424959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封装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8623419" y="3901006"/>
            <a:ext cx="0" cy="103573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3"/>
            <a:endCxn id="5" idx="1"/>
          </p:cNvCxnSpPr>
          <p:nvPr/>
        </p:nvCxnSpPr>
        <p:spPr>
          <a:xfrm>
            <a:off x="3059832" y="5157192"/>
            <a:ext cx="3096344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39756" y="528523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262ECA"/>
                </a:solidFill>
              </a:rPr>
              <a:t>？</a:t>
            </a:r>
            <a:endParaRPr lang="zh-CN" altLang="en-US" sz="3200" b="1" dirty="0">
              <a:solidFill>
                <a:srgbClr val="262E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95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23" grpId="0"/>
      <p:bldP spid="24" grpId="0"/>
      <p:bldP spid="25" grpId="0"/>
      <p:bldP spid="26" grpId="0"/>
      <p:bldP spid="31" grpId="0" animBg="1"/>
      <p:bldP spid="10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Web service is a technology that enables programs to </a:t>
            </a:r>
            <a:r>
              <a:rPr lang="en-US" altLang="zh-CN" dirty="0">
                <a:solidFill>
                  <a:srgbClr val="FF0000"/>
                </a:solidFill>
              </a:rPr>
              <a:t>communicate </a:t>
            </a:r>
            <a:r>
              <a:rPr lang="en-US" altLang="zh-CN" dirty="0" smtClean="0">
                <a:solidFill>
                  <a:srgbClr val="FF0000"/>
                </a:solidFill>
              </a:rPr>
              <a:t>through </a:t>
            </a:r>
            <a:r>
              <a:rPr lang="en-US" altLang="zh-CN" dirty="0">
                <a:solidFill>
                  <a:srgbClr val="FF0000"/>
                </a:solidFill>
              </a:rPr>
              <a:t>HTTP on the </a:t>
            </a:r>
            <a:r>
              <a:rPr lang="en-US" altLang="zh-CN" dirty="0" smtClean="0">
                <a:solidFill>
                  <a:srgbClr val="FF0000"/>
                </a:solidFill>
              </a:rPr>
              <a:t>Internet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SOAP</a:t>
            </a:r>
            <a:r>
              <a:rPr lang="zh-CN" altLang="en-US" dirty="0" smtClean="0">
                <a:solidFill>
                  <a:srgbClr val="FF0000"/>
                </a:solidFill>
              </a:rPr>
              <a:t>以</a:t>
            </a:r>
            <a:r>
              <a:rPr lang="en-US" altLang="zh-CN" dirty="0" smtClean="0">
                <a:solidFill>
                  <a:srgbClr val="FF0000"/>
                </a:solidFill>
              </a:rPr>
              <a:t>HTTP</a:t>
            </a:r>
            <a:r>
              <a:rPr lang="zh-CN" altLang="en-US" dirty="0" smtClean="0">
                <a:solidFill>
                  <a:srgbClr val="FF0000"/>
                </a:solidFill>
              </a:rPr>
              <a:t>协议为载体传输数据）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You can </a:t>
            </a:r>
            <a:r>
              <a:rPr lang="en-US" altLang="zh-CN" dirty="0" smtClean="0"/>
              <a:t>develop </a:t>
            </a:r>
            <a:r>
              <a:rPr lang="en-US" altLang="zh-CN" dirty="0"/>
              <a:t>and use Web services using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any languages on any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platform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04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Web </a:t>
            </a:r>
            <a:r>
              <a:rPr lang="zh-CN" altLang="en-US" dirty="0"/>
              <a:t>服务描述语言（</a:t>
            </a:r>
            <a:r>
              <a:rPr lang="en-US" altLang="zh-CN" dirty="0"/>
              <a:t>Web Services Description Language</a:t>
            </a:r>
            <a:r>
              <a:rPr lang="zh-CN" altLang="en-US" dirty="0"/>
              <a:t>，</a:t>
            </a:r>
            <a:r>
              <a:rPr lang="en-US" altLang="zh-CN" dirty="0"/>
              <a:t>WSDL</a:t>
            </a:r>
            <a:r>
              <a:rPr lang="zh-CN" altLang="en-US" dirty="0" smtClean="0"/>
              <a:t>），描述服务的接口、类型，传输协议等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Simple Object Access </a:t>
            </a:r>
            <a:r>
              <a:rPr lang="en-US" altLang="zh-CN" dirty="0" smtClean="0"/>
              <a:t>Protocol(SOAP).</a:t>
            </a:r>
            <a:r>
              <a:rPr lang="en-US" altLang="zh-CN" dirty="0"/>
              <a:t> </a:t>
            </a:r>
            <a:r>
              <a:rPr lang="en-US" altLang="zh-CN" dirty="0" smtClean="0"/>
              <a:t>SOAP</a:t>
            </a:r>
            <a:r>
              <a:rPr lang="zh-CN" altLang="en-US" dirty="0" smtClean="0"/>
              <a:t>描述</a:t>
            </a:r>
            <a:r>
              <a:rPr lang="zh-CN" altLang="en-US" dirty="0"/>
              <a:t>了调用的操作和参数，以及返回</a:t>
            </a:r>
            <a:r>
              <a:rPr lang="zh-CN" altLang="en-US" dirty="0" smtClean="0"/>
              <a:t>值等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23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支持机制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Web service</a:t>
            </a:r>
            <a:r>
              <a:rPr lang="zh-CN" altLang="en-US" dirty="0" smtClean="0"/>
              <a:t>标准间的映射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67944" y="4474024"/>
            <a:ext cx="720080" cy="43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51920" y="3078252"/>
            <a:ext cx="1152128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标准</a:t>
            </a:r>
            <a:r>
              <a:rPr lang="zh-CN" altLang="en-US" dirty="0"/>
              <a:t>接口</a:t>
            </a:r>
          </a:p>
        </p:txBody>
      </p:sp>
      <p:cxnSp>
        <p:nvCxnSpPr>
          <p:cNvPr id="6" name="直接箭头连接符 5"/>
          <p:cNvCxnSpPr>
            <a:stCxn id="5" idx="2"/>
            <a:endCxn id="4" idx="0"/>
          </p:cNvCxnSpPr>
          <p:nvPr/>
        </p:nvCxnSpPr>
        <p:spPr>
          <a:xfrm>
            <a:off x="4427984" y="3438292"/>
            <a:ext cx="0" cy="10357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03757" y="44740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复用模块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3648" y="306896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标准化</a:t>
            </a:r>
            <a:r>
              <a:rPr lang="en-US" altLang="zh-CN" dirty="0" smtClean="0"/>
              <a:t>(Web service)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36096" y="358682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可以手动编写这种映射关系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4572000" y="4077072"/>
            <a:ext cx="864096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0955" y="4077883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实事上，这是一个很机械的任务，可以通过抽象技术在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中加入简单的</a:t>
            </a:r>
            <a:r>
              <a:rPr lang="en-US" altLang="zh-CN" dirty="0" smtClean="0"/>
              <a:t>Web Service</a:t>
            </a:r>
            <a:r>
              <a:rPr lang="zh-CN" altLang="en-US" dirty="0" smtClean="0"/>
              <a:t>描述，通过后台自动生成相应的映射代码：</a:t>
            </a:r>
            <a:r>
              <a:rPr lang="en-US" altLang="zh-CN" b="1" dirty="0" smtClean="0">
                <a:solidFill>
                  <a:srgbClr val="FF0000"/>
                </a:solidFill>
              </a:rPr>
              <a:t>JAX-WS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4128" y="2785856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  SOAP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6056" y="2112351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  WSDL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5" name="直接箭头连接符 14"/>
          <p:cNvCxnSpPr>
            <a:stCxn id="14" idx="1"/>
            <a:endCxn id="5" idx="0"/>
          </p:cNvCxnSpPr>
          <p:nvPr/>
        </p:nvCxnSpPr>
        <p:spPr>
          <a:xfrm flipH="1">
            <a:off x="4427984" y="2343184"/>
            <a:ext cx="648072" cy="73506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3"/>
          </p:cNvCxnSpPr>
          <p:nvPr/>
        </p:nvCxnSpPr>
        <p:spPr>
          <a:xfrm>
            <a:off x="5004048" y="3258272"/>
            <a:ext cx="2304256" cy="0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92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JAX-WS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>
                <a:effectLst/>
              </a:rPr>
              <a:t>Java™ API for XML Web Services(JAX-WS)</a:t>
            </a:r>
          </a:p>
          <a:p>
            <a:pPr lvl="1"/>
            <a:r>
              <a:rPr lang="zh-CN" altLang="en-US" dirty="0" smtClean="0">
                <a:effectLst/>
              </a:rPr>
              <a:t>简化使用 </a:t>
            </a:r>
            <a:r>
              <a:rPr lang="en-US" altLang="zh-CN" dirty="0" smtClean="0">
                <a:effectLst/>
              </a:rPr>
              <a:t>Java </a:t>
            </a:r>
            <a:r>
              <a:rPr lang="zh-CN" altLang="en-US" dirty="0" smtClean="0">
                <a:effectLst/>
              </a:rPr>
              <a:t>构造 </a:t>
            </a:r>
            <a:r>
              <a:rPr lang="en-US" altLang="zh-CN" dirty="0" smtClean="0">
                <a:solidFill>
                  <a:srgbClr val="FF0000"/>
                </a:solidFill>
                <a:effectLst/>
              </a:rPr>
              <a:t>Web </a:t>
            </a:r>
            <a:r>
              <a:rPr lang="zh-CN" altLang="en-US" dirty="0" smtClean="0">
                <a:solidFill>
                  <a:srgbClr val="FF0000"/>
                </a:solidFill>
                <a:effectLst/>
              </a:rPr>
              <a:t>服务</a:t>
            </a:r>
            <a:r>
              <a:rPr lang="zh-CN" altLang="en-US" dirty="0" smtClean="0">
                <a:effectLst/>
              </a:rPr>
              <a:t>和 </a:t>
            </a:r>
            <a:r>
              <a:rPr lang="en-US" altLang="zh-CN" dirty="0" smtClean="0">
                <a:solidFill>
                  <a:srgbClr val="FF0000"/>
                </a:solidFill>
                <a:effectLst/>
              </a:rPr>
              <a:t>Web </a:t>
            </a:r>
            <a:r>
              <a:rPr lang="zh-CN" altLang="en-US" dirty="0" smtClean="0">
                <a:solidFill>
                  <a:srgbClr val="FF0000"/>
                </a:solidFill>
                <a:effectLst/>
              </a:rPr>
              <a:t>服务客户机</a:t>
            </a:r>
            <a:r>
              <a:rPr lang="zh-CN" altLang="en-US" dirty="0" smtClean="0">
                <a:effectLst/>
              </a:rPr>
              <a:t>的工作</a:t>
            </a:r>
            <a:endParaRPr lang="en-US" altLang="zh-CN" dirty="0" smtClean="0">
              <a:effectLst/>
            </a:endParaRPr>
          </a:p>
          <a:p>
            <a:pPr lvl="1"/>
            <a:r>
              <a:rPr lang="zh-CN" altLang="en-US" dirty="0" smtClean="0">
                <a:effectLst/>
              </a:rPr>
              <a:t>包括了 </a:t>
            </a:r>
            <a:r>
              <a:rPr lang="en-US" altLang="zh-CN" dirty="0" smtClean="0">
                <a:effectLst/>
              </a:rPr>
              <a:t>Java Architecture for XML Binding (JAXB)</a:t>
            </a:r>
          </a:p>
          <a:p>
            <a:pPr lvl="2"/>
            <a:r>
              <a:rPr lang="zh-CN" altLang="en-US" dirty="0" smtClean="0">
                <a:effectLst/>
              </a:rPr>
              <a:t>将 </a:t>
            </a:r>
            <a:r>
              <a:rPr lang="en-US" altLang="zh-CN" dirty="0" smtClean="0">
                <a:effectLst/>
              </a:rPr>
              <a:t>XML </a:t>
            </a:r>
            <a:r>
              <a:rPr lang="zh-CN" altLang="en-US" dirty="0" smtClean="0">
                <a:effectLst/>
              </a:rPr>
              <a:t>模式映射到 </a:t>
            </a:r>
            <a:r>
              <a:rPr lang="en-US" altLang="zh-CN" dirty="0" smtClean="0">
                <a:effectLst/>
              </a:rPr>
              <a:t>Java </a:t>
            </a:r>
            <a:r>
              <a:rPr lang="zh-CN" altLang="en-US" dirty="0" smtClean="0">
                <a:effectLst/>
              </a:rPr>
              <a:t>代码的表示形式</a:t>
            </a:r>
            <a:r>
              <a:rPr lang="en-US" altLang="zh-CN" dirty="0" smtClean="0">
                <a:effectLst/>
              </a:rPr>
              <a:t>.</a:t>
            </a:r>
          </a:p>
          <a:p>
            <a:pPr lvl="1"/>
            <a:r>
              <a:rPr lang="zh-CN" altLang="en-US" dirty="0" smtClean="0">
                <a:effectLst/>
              </a:rPr>
              <a:t>和 </a:t>
            </a:r>
            <a:r>
              <a:rPr lang="en-US" altLang="zh-CN" dirty="0" smtClean="0">
                <a:effectLst/>
              </a:rPr>
              <a:t>SOAP with Attachments API for Java (SAAJ)</a:t>
            </a:r>
          </a:p>
          <a:p>
            <a:pPr lvl="2"/>
            <a:r>
              <a:rPr lang="zh-CN" altLang="en-US" dirty="0" smtClean="0">
                <a:effectLst/>
              </a:rPr>
              <a:t>处理 </a:t>
            </a:r>
            <a:r>
              <a:rPr lang="en-US" altLang="zh-CN" dirty="0" smtClean="0">
                <a:effectLst/>
              </a:rPr>
              <a:t>SOAP </a:t>
            </a:r>
            <a:r>
              <a:rPr lang="zh-CN" altLang="en-US" dirty="0" smtClean="0">
                <a:effectLst/>
              </a:rPr>
              <a:t>消息中包含的 </a:t>
            </a:r>
            <a:r>
              <a:rPr lang="en-US" altLang="zh-CN" dirty="0" smtClean="0">
                <a:effectLst/>
              </a:rPr>
              <a:t>XML </a:t>
            </a:r>
            <a:r>
              <a:rPr lang="zh-CN" altLang="en-US" dirty="0" smtClean="0">
                <a:effectLst/>
              </a:rPr>
              <a:t>附件</a:t>
            </a:r>
            <a:endParaRPr lang="en-US" altLang="zh-CN" dirty="0" smtClean="0">
              <a:effectLst/>
            </a:endParaRPr>
          </a:p>
          <a:p>
            <a:pPr lvl="2"/>
            <a:endParaRPr lang="en-US" altLang="zh-CN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提供了用于将传统 </a:t>
            </a:r>
            <a:r>
              <a:rPr lang="en-US" altLang="zh-CN" dirty="0" smtClean="0">
                <a:effectLst/>
              </a:rPr>
              <a:t>Java </a:t>
            </a:r>
            <a:r>
              <a:rPr lang="zh-CN" altLang="en-US" dirty="0" smtClean="0">
                <a:effectLst/>
              </a:rPr>
              <a:t>对象（</a:t>
            </a:r>
            <a:r>
              <a:rPr lang="en-US" altLang="zh-CN" dirty="0" smtClean="0">
                <a:effectLst/>
              </a:rPr>
              <a:t>Plain Old Java Object</a:t>
            </a:r>
            <a:r>
              <a:rPr lang="zh-CN" altLang="en-US" dirty="0" smtClean="0">
                <a:effectLst/>
              </a:rPr>
              <a:t>，</a:t>
            </a:r>
            <a:r>
              <a:rPr lang="en-US" altLang="zh-CN" dirty="0" smtClean="0">
                <a:effectLst/>
              </a:rPr>
              <a:t>POJO</a:t>
            </a:r>
            <a:r>
              <a:rPr lang="zh-CN" altLang="en-US" dirty="0" smtClean="0">
                <a:effectLst/>
              </a:rPr>
              <a:t>）类转换为 </a:t>
            </a:r>
            <a:r>
              <a:rPr lang="en-US" altLang="zh-CN" dirty="0" smtClean="0">
                <a:effectLst/>
              </a:rPr>
              <a:t>Web </a:t>
            </a:r>
            <a:r>
              <a:rPr lang="zh-CN" altLang="en-US" dirty="0" smtClean="0">
                <a:effectLst/>
              </a:rPr>
              <a:t>服务的 </a:t>
            </a:r>
            <a:r>
              <a:rPr lang="en-US" altLang="zh-CN" dirty="0" smtClean="0">
                <a:solidFill>
                  <a:srgbClr val="FF0000"/>
                </a:solidFill>
                <a:effectLst/>
              </a:rPr>
              <a:t>Annotation </a:t>
            </a:r>
            <a:r>
              <a:rPr lang="zh-CN" altLang="en-US" dirty="0" smtClean="0">
                <a:solidFill>
                  <a:srgbClr val="FF0000"/>
                </a:solidFill>
                <a:effectLst/>
              </a:rPr>
              <a:t>库</a:t>
            </a:r>
            <a:endParaRPr lang="en-US" altLang="zh-CN" dirty="0" smtClean="0">
              <a:solidFill>
                <a:srgbClr val="FF0000"/>
              </a:solidFill>
              <a:effectLst/>
            </a:endParaRPr>
          </a:p>
          <a:p>
            <a:endParaRPr lang="en-US" altLang="zh-CN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指定了从采用 </a:t>
            </a:r>
            <a:r>
              <a:rPr lang="en-US" altLang="zh-CN" dirty="0" smtClean="0">
                <a:effectLst/>
              </a:rPr>
              <a:t>WSDL</a:t>
            </a:r>
            <a:r>
              <a:rPr lang="zh-CN" altLang="en-US" dirty="0" smtClean="0">
                <a:effectLst/>
              </a:rPr>
              <a:t>定义的</a:t>
            </a:r>
            <a:r>
              <a:rPr lang="zh-CN" altLang="en-US" dirty="0" smtClean="0">
                <a:solidFill>
                  <a:srgbClr val="FF0000"/>
                </a:solidFill>
                <a:effectLst/>
              </a:rPr>
              <a:t>服务到实现该服务的 </a:t>
            </a:r>
            <a:r>
              <a:rPr lang="en-US" altLang="zh-CN" dirty="0" smtClean="0">
                <a:solidFill>
                  <a:srgbClr val="FF0000"/>
                </a:solidFill>
                <a:effectLst/>
              </a:rPr>
              <a:t>Java </a:t>
            </a:r>
            <a:r>
              <a:rPr lang="zh-CN" altLang="en-US" dirty="0" smtClean="0">
                <a:solidFill>
                  <a:srgbClr val="FF0000"/>
                </a:solidFill>
                <a:effectLst/>
              </a:rPr>
              <a:t>类之间的详细映射</a:t>
            </a:r>
            <a:endParaRPr lang="en-US" altLang="zh-CN" dirty="0" smtClean="0">
              <a:solidFill>
                <a:srgbClr val="FF0000"/>
              </a:solidFill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8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JAX-WS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开发者</a:t>
            </a:r>
            <a:r>
              <a:rPr lang="zh-CN" altLang="en-US" dirty="0" smtClean="0">
                <a:solidFill>
                  <a:srgbClr val="FF0000"/>
                </a:solidFill>
              </a:rPr>
              <a:t>不需要编写</a:t>
            </a:r>
            <a:r>
              <a:rPr lang="zh-CN" altLang="en-US" dirty="0" smtClean="0"/>
              <a:t>任何生成和处理</a:t>
            </a:r>
            <a:r>
              <a:rPr lang="en-US" altLang="zh-CN" dirty="0" smtClean="0">
                <a:solidFill>
                  <a:srgbClr val="FF0000"/>
                </a:solidFill>
              </a:rPr>
              <a:t>SOAP</a:t>
            </a:r>
            <a:r>
              <a:rPr lang="zh-CN" altLang="en-US" dirty="0" smtClean="0">
                <a:solidFill>
                  <a:srgbClr val="FF0000"/>
                </a:solidFill>
              </a:rPr>
              <a:t>消息的代码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zh-CN" altLang="en-US" dirty="0" smtClean="0"/>
              <a:t>只需要按</a:t>
            </a:r>
            <a:r>
              <a:rPr lang="zh-CN" altLang="en-US" dirty="0"/>
              <a:t>在</a:t>
            </a:r>
            <a:r>
              <a:rPr lang="zh-CN" altLang="en-US" dirty="0" smtClean="0"/>
              <a:t>以往的开发的类中添加几条注释语句即可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JAX-WS</a:t>
            </a:r>
            <a:r>
              <a:rPr lang="zh-CN" altLang="en-US" dirty="0" smtClean="0">
                <a:solidFill>
                  <a:srgbClr val="FF0000"/>
                </a:solidFill>
              </a:rPr>
              <a:t>的运行时</a:t>
            </a:r>
            <a:r>
              <a:rPr lang="zh-CN" altLang="en-US" dirty="0" smtClean="0"/>
              <a:t>实现会将这些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的调用</a:t>
            </a:r>
            <a:r>
              <a:rPr lang="zh-CN" altLang="en-US" dirty="0" smtClean="0">
                <a:solidFill>
                  <a:srgbClr val="FF0000"/>
                </a:solidFill>
              </a:rPr>
              <a:t>转换</a:t>
            </a:r>
            <a:r>
              <a:rPr lang="zh-CN" altLang="en-US" dirty="0" smtClean="0"/>
              <a:t>成为对应的</a:t>
            </a:r>
            <a:r>
              <a:rPr lang="en-US" altLang="zh-CN" dirty="0" smtClean="0"/>
              <a:t>SOAP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097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JAX-WS</a:t>
            </a:r>
            <a:r>
              <a:rPr lang="zh-CN" altLang="en-US" dirty="0" smtClean="0"/>
              <a:t>的整体架构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Web Service</a:t>
            </a:r>
            <a:r>
              <a:rPr lang="zh-CN" altLang="en-US" dirty="0" smtClean="0"/>
              <a:t>供第三方调用。类似于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，需要</a:t>
            </a:r>
            <a:r>
              <a:rPr lang="zh-CN" altLang="en-US" dirty="0" smtClean="0">
                <a:solidFill>
                  <a:srgbClr val="FF0000"/>
                </a:solidFill>
              </a:rPr>
              <a:t>部署在服务器</a:t>
            </a:r>
            <a:r>
              <a:rPr lang="zh-CN" altLang="en-US" dirty="0" smtClean="0"/>
              <a:t>上，随时侦听用户请求。所以使用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开发的</a:t>
            </a:r>
            <a:r>
              <a:rPr lang="en-US" altLang="zh-CN" dirty="0" smtClean="0"/>
              <a:t>Web Service</a:t>
            </a:r>
            <a:r>
              <a:rPr lang="zh-CN" altLang="en-US" dirty="0" smtClean="0"/>
              <a:t>，需要</a:t>
            </a:r>
            <a:r>
              <a:rPr lang="zh-CN" altLang="en-US" dirty="0" smtClean="0">
                <a:solidFill>
                  <a:srgbClr val="FF0000"/>
                </a:solidFill>
              </a:rPr>
              <a:t>发布</a:t>
            </a:r>
            <a:r>
              <a:rPr lang="en-US" altLang="zh-CN" dirty="0" smtClean="0">
                <a:solidFill>
                  <a:srgbClr val="FF0000"/>
                </a:solidFill>
              </a:rPr>
              <a:t>(publish)</a:t>
            </a:r>
            <a:r>
              <a:rPr lang="zh-CN" altLang="en-US" dirty="0" smtClean="0"/>
              <a:t>部署到服务器</a:t>
            </a:r>
            <a:r>
              <a:rPr lang="en-US" altLang="zh-CN" dirty="0" smtClean="0"/>
              <a:t>(Server)</a:t>
            </a:r>
          </a:p>
          <a:p>
            <a:r>
              <a:rPr lang="zh-CN" altLang="en-US" dirty="0" smtClean="0"/>
              <a:t>使用已发布的</a:t>
            </a:r>
            <a:r>
              <a:rPr lang="en-US" altLang="zh-CN" dirty="0" smtClean="0"/>
              <a:t>Web Service</a:t>
            </a:r>
            <a:r>
              <a:rPr lang="zh-CN" altLang="en-US" dirty="0" smtClean="0"/>
              <a:t>，类似于传统</a:t>
            </a:r>
            <a:r>
              <a:rPr lang="en-US" altLang="zh-CN" dirty="0" smtClean="0"/>
              <a:t>C\S</a:t>
            </a:r>
            <a:r>
              <a:rPr lang="zh-CN" altLang="en-US" dirty="0" smtClean="0"/>
              <a:t>开发模式中的</a:t>
            </a:r>
            <a:r>
              <a:rPr lang="zh-CN" altLang="en-US" dirty="0" smtClean="0">
                <a:solidFill>
                  <a:srgbClr val="FF0000"/>
                </a:solidFill>
              </a:rPr>
              <a:t>客户端</a:t>
            </a:r>
            <a:r>
              <a:rPr lang="en-US" altLang="zh-CN" dirty="0" smtClean="0">
                <a:solidFill>
                  <a:srgbClr val="FF0000"/>
                </a:solidFill>
              </a:rPr>
              <a:t>(Client)</a:t>
            </a:r>
            <a:r>
              <a:rPr lang="zh-CN" altLang="en-US" dirty="0" smtClean="0"/>
              <a:t>，客户端可以是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程序、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网页等形式的软件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12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JAX-WS</a:t>
            </a:r>
            <a:r>
              <a:rPr lang="zh-CN" altLang="en-US" dirty="0" smtClean="0"/>
              <a:t>的具体机制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在服务器端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用户只需要通过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语言定义</a:t>
            </a:r>
            <a:r>
              <a:rPr lang="zh-CN" altLang="en-US" dirty="0" smtClean="0">
                <a:solidFill>
                  <a:srgbClr val="FF0000"/>
                </a:solidFill>
              </a:rPr>
              <a:t>远程调用所需要实现的接口</a:t>
            </a:r>
            <a:r>
              <a:rPr lang="en-US" altLang="zh-CN" dirty="0" smtClean="0"/>
              <a:t>SEI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service endpoint interface</a:t>
            </a:r>
            <a:r>
              <a:rPr lang="zh-CN" altLang="en-US" dirty="0" smtClean="0"/>
              <a:t>），并提供相关的实现，通过调用</a:t>
            </a:r>
            <a:r>
              <a:rPr lang="en-US" altLang="zh-CN" dirty="0" smtClean="0">
                <a:solidFill>
                  <a:srgbClr val="FF0000"/>
                </a:solidFill>
              </a:rPr>
              <a:t>JAX-WS</a:t>
            </a:r>
            <a:r>
              <a:rPr lang="zh-CN" altLang="en-US" dirty="0" smtClean="0">
                <a:solidFill>
                  <a:srgbClr val="FF0000"/>
                </a:solidFill>
              </a:rPr>
              <a:t>的服务发布接口</a:t>
            </a:r>
            <a:r>
              <a:rPr lang="zh-CN" altLang="en-US" dirty="0" smtClean="0"/>
              <a:t>就可以将其发布为</a:t>
            </a:r>
            <a:r>
              <a:rPr lang="en-US" altLang="zh-CN" dirty="0" smtClean="0"/>
              <a:t>Web Service</a:t>
            </a:r>
          </a:p>
          <a:p>
            <a:r>
              <a:rPr lang="zh-CN" altLang="en-US" dirty="0" smtClean="0"/>
              <a:t>在客户端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需要定义</a:t>
            </a:r>
            <a:r>
              <a:rPr lang="zh-CN" altLang="en-US" dirty="0" smtClean="0">
                <a:solidFill>
                  <a:srgbClr val="FF0000"/>
                </a:solidFill>
              </a:rPr>
              <a:t>一个代理模块</a:t>
            </a:r>
            <a:r>
              <a:rPr lang="en-US" altLang="zh-CN" dirty="0" smtClean="0">
                <a:solidFill>
                  <a:srgbClr val="FF0000"/>
                </a:solidFill>
              </a:rPr>
              <a:t>(proxy)</a:t>
            </a:r>
            <a:r>
              <a:rPr lang="zh-CN" altLang="en-US" dirty="0" smtClean="0"/>
              <a:t>实现与</a:t>
            </a:r>
            <a:r>
              <a:rPr lang="en-US" altLang="zh-CN" dirty="0" smtClean="0"/>
              <a:t>Web service</a:t>
            </a:r>
            <a:r>
              <a:rPr lang="zh-CN" altLang="en-US" dirty="0" smtClean="0"/>
              <a:t>进行交互。用户可以通过</a:t>
            </a:r>
            <a:r>
              <a:rPr lang="en-US" altLang="zh-CN" dirty="0" smtClean="0"/>
              <a:t>JAX-WS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创建一个代理（用本地对象来替代远程的服务，相当于</a:t>
            </a:r>
            <a:r>
              <a:rPr lang="zh-CN" altLang="en-US" dirty="0" smtClean="0">
                <a:solidFill>
                  <a:srgbClr val="FF0000"/>
                </a:solidFill>
              </a:rPr>
              <a:t>给远程服务取一个本地名字</a:t>
            </a:r>
            <a:r>
              <a:rPr lang="zh-CN" altLang="en-US" dirty="0" smtClean="0"/>
              <a:t>）来实现对于远程服务器端的调用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655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代理对象（</a:t>
            </a:r>
            <a:r>
              <a:rPr lang="en-US" altLang="zh-CN" dirty="0" smtClean="0"/>
              <a:t>Proxy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2400" dirty="0" smtClean="0"/>
              <a:t>The proxy object facilitates the communication between the client and the Web service. The client passes arguments to invoke methods on the proxy object. </a:t>
            </a:r>
            <a:r>
              <a:rPr lang="en-US" altLang="zh-CN" sz="2400" dirty="0" smtClean="0">
                <a:solidFill>
                  <a:srgbClr val="FF0000"/>
                </a:solidFill>
              </a:rPr>
              <a:t>The proxy object sends the request to the server and receives the result back from the server</a:t>
            </a:r>
            <a:r>
              <a:rPr lang="en-US" altLang="zh-CN" sz="2400" dirty="0" smtClean="0"/>
              <a:t>.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437112"/>
            <a:ext cx="540439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423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NetBeans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集成开发环境</a:t>
            </a:r>
            <a:endParaRPr lang="en-US" altLang="zh-CN" dirty="0" smtClean="0"/>
          </a:p>
          <a:p>
            <a:r>
              <a:rPr lang="en-US" altLang="zh-CN" dirty="0" err="1" smtClean="0"/>
              <a:t>GlassFish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部署</a:t>
            </a:r>
            <a:r>
              <a:rPr lang="en-US" altLang="zh-CN" dirty="0" smtClean="0"/>
              <a:t>Web service</a:t>
            </a:r>
            <a:r>
              <a:rPr lang="zh-CN" altLang="en-US" dirty="0" smtClean="0"/>
              <a:t>的服务器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86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为什么</a:t>
            </a:r>
            <a:r>
              <a:rPr lang="en-US" altLang="zh-CN" dirty="0" smtClean="0"/>
              <a:t>Web service </a:t>
            </a:r>
          </a:p>
          <a:p>
            <a:endParaRPr lang="en-US" altLang="zh-CN" sz="1200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Web Service</a:t>
            </a:r>
            <a:r>
              <a:rPr lang="zh-CN" altLang="en-US" dirty="0" smtClean="0"/>
              <a:t>支持机制</a:t>
            </a:r>
            <a:endParaRPr lang="en-US" altLang="zh-CN" dirty="0" smtClean="0"/>
          </a:p>
          <a:p>
            <a:endParaRPr lang="en-US" altLang="zh-CN" sz="1200" dirty="0" smtClean="0"/>
          </a:p>
          <a:p>
            <a:r>
              <a:rPr lang="zh-CN" altLang="en-US" dirty="0" smtClean="0"/>
              <a:t>具体实现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010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定义一个</a:t>
            </a:r>
            <a:r>
              <a:rPr lang="en-US" altLang="zh-CN" dirty="0" smtClean="0"/>
              <a:t>Web </a:t>
            </a:r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定义一个项目（</a:t>
            </a:r>
            <a:r>
              <a:rPr lang="zh-CN" altLang="en-US" dirty="0" smtClean="0">
                <a:solidFill>
                  <a:srgbClr val="FF0000"/>
                </a:solidFill>
              </a:rPr>
              <a:t>定义运行环境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项目类型（</a:t>
            </a:r>
            <a:r>
              <a:rPr lang="en-US" altLang="zh-CN" dirty="0" smtClean="0"/>
              <a:t>Java Web </a:t>
            </a:r>
            <a:r>
              <a:rPr lang="en-US" altLang="zh-CN" dirty="0" smtClean="0">
                <a:sym typeface="Wingdings" pitchFamily="2" charset="2"/>
              </a:rPr>
              <a:t> Web application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项目名称及存放目录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</a:t>
            </a:r>
            <a:r>
              <a:rPr lang="zh-CN" altLang="en-US" dirty="0" smtClean="0"/>
              <a:t>部署的服务器（</a:t>
            </a:r>
            <a:r>
              <a:rPr lang="en-US" altLang="zh-CN" dirty="0" err="1" smtClean="0"/>
              <a:t>GlassFish</a:t>
            </a:r>
            <a:r>
              <a:rPr lang="en-US" altLang="zh-CN" dirty="0" smtClean="0"/>
              <a:t> Server 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5" name="Picture 1" descr="C:\Users\wuping\AppData\Roaming\Tencent\Users\249298463\QQ\WinTemp\RichOle\40SNYNT1K0(KEG87]%6{~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581128"/>
            <a:ext cx="7388021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99592" y="5013176"/>
            <a:ext cx="1728192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29505" y="5459738"/>
            <a:ext cx="4558107" cy="396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92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定义一个</a:t>
            </a:r>
            <a:r>
              <a:rPr lang="en-US" altLang="zh-CN" dirty="0" smtClean="0"/>
              <a:t>Web 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创建具体的服务类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新建一个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服务。设置类名及类存放的目录（包）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049" name="Picture 1" descr="C:\Users\wuping\AppData\Roaming\Tencent\Users\249298463\QQ\WinTemp\RichOle\O6(J%THM`6_MV}FE$4Q%G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87362"/>
            <a:ext cx="7128792" cy="280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950684" y="4248438"/>
            <a:ext cx="17281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26274" y="5717064"/>
            <a:ext cx="17281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96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生成框架代码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基于框架，用户可编写服务运算逻辑部分</a:t>
            </a:r>
            <a:endParaRPr lang="zh-CN" altLang="en-US" dirty="0"/>
          </a:p>
        </p:txBody>
      </p:sp>
      <p:pic>
        <p:nvPicPr>
          <p:cNvPr id="3073" name="Picture 1" descr="C:\Users\wuping\AppData\Roaming\Tencent\Users\249298463\QQ\WinTemp\RichOle\0`VUCXNKYO6P2_P(S)YR7I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4896544" cy="323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00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/>
              <a:t> 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代码中的二个关键点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声明一个类为</a:t>
            </a:r>
            <a:r>
              <a:rPr lang="en-US" altLang="zh-CN" dirty="0" smtClean="0"/>
              <a:t>Web Service</a:t>
            </a:r>
            <a:r>
              <a:rPr lang="zh-CN" altLang="en-US" dirty="0" smtClean="0"/>
              <a:t>，使用：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声明可供用户使用的一个方法（操作），使用：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7" name="Picture 1" descr="C:\Users\wuping\AppData\Roaming\Tencent\Users\249298463\QQ\WinTemp\RichOle\Y~@5OCHWMZH(Z(B%$(D76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86" y="3018442"/>
            <a:ext cx="7915506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wuping\AppData\Roaming\Tencent\Users\249298463\QQ\WinTemp\RichOle\(%CA(~2O4J(UP`)C63NV4A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229200"/>
            <a:ext cx="7915506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616786" y="3284984"/>
            <a:ext cx="12961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6786" y="5301208"/>
            <a:ext cx="1440160" cy="327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46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@</a:t>
            </a:r>
            <a:r>
              <a:rPr lang="zh-CN" altLang="en-US" dirty="0" smtClean="0"/>
              <a:t>***：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中一种注释（</a:t>
            </a:r>
            <a:r>
              <a:rPr lang="en-US" altLang="zh-CN" dirty="0" smtClean="0"/>
              <a:t>annotation</a:t>
            </a:r>
            <a:r>
              <a:rPr lang="zh-CN" altLang="en-US" dirty="0" smtClean="0"/>
              <a:t>）机制。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编译器扫描到注释语句时，会自动调用（生成）这些语句背后预定义的代码。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即前面所提到的，在现有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中加入简单的关键字，编译时自动生成相关（</a:t>
            </a:r>
            <a:r>
              <a:rPr lang="en-US" altLang="zh-CN" dirty="0" smtClean="0"/>
              <a:t>Web Service</a:t>
            </a:r>
            <a:r>
              <a:rPr lang="zh-CN" altLang="en-US" dirty="0" smtClean="0"/>
              <a:t>）处理代码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610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发布（</a:t>
            </a:r>
            <a:r>
              <a:rPr lang="en-US" altLang="zh-CN" dirty="0" smtClean="0"/>
              <a:t>Publishing</a:t>
            </a:r>
            <a:r>
              <a:rPr lang="zh-CN" altLang="en-US" dirty="0" smtClean="0"/>
              <a:t>）</a:t>
            </a:r>
            <a:r>
              <a:rPr lang="en-US" altLang="zh-CN" dirty="0" smtClean="0"/>
              <a:t>Web Service</a:t>
            </a:r>
            <a:r>
              <a:rPr lang="zh-CN" altLang="en-US" dirty="0" smtClean="0"/>
              <a:t>。</a:t>
            </a:r>
            <a:r>
              <a:rPr lang="en-US" altLang="zh-CN" dirty="0" smtClean="0"/>
              <a:t>Web Service</a:t>
            </a:r>
            <a:r>
              <a:rPr lang="zh-CN" altLang="en-US" dirty="0" smtClean="0"/>
              <a:t>类似于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站点，要供第三方使用，必须发布（部署）到具体服务器等待用户调用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发布完成可以输入该服务的网址进行</a:t>
            </a:r>
            <a:r>
              <a:rPr lang="en-US" altLang="zh-CN" dirty="0" smtClean="0"/>
              <a:t>Tester</a:t>
            </a:r>
            <a:r>
              <a:rPr lang="zh-CN" altLang="en-US" dirty="0" smtClean="0"/>
              <a:t>测试，即测试服务的功能。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81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Web Service</a:t>
            </a:r>
            <a:r>
              <a:rPr lang="zh-CN" altLang="en-US" dirty="0" smtClean="0"/>
              <a:t>（客户端）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Web Service</a:t>
            </a:r>
            <a:r>
              <a:rPr lang="zh-CN" altLang="en-US" dirty="0"/>
              <a:t>基于</a:t>
            </a:r>
            <a:r>
              <a:rPr lang="zh-CN" altLang="en-US" dirty="0" smtClean="0"/>
              <a:t>标准技术，所以发布后可供任意程序通过</a:t>
            </a:r>
            <a:r>
              <a:rPr lang="en-US" altLang="zh-CN" dirty="0" smtClean="0"/>
              <a:t>Web Service</a:t>
            </a:r>
            <a:r>
              <a:rPr lang="zh-CN" altLang="en-US" dirty="0" smtClean="0"/>
              <a:t>技术访问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Java applet</a:t>
            </a:r>
            <a:r>
              <a:rPr lang="zh-CN" altLang="en-US" dirty="0" smtClean="0"/>
              <a:t>为例调用</a:t>
            </a:r>
            <a:r>
              <a:rPr lang="en-US" altLang="zh-CN" dirty="0" err="1" smtClean="0"/>
              <a:t>ScoreService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/>
              <a:t>applet:java</a:t>
            </a:r>
            <a:r>
              <a:rPr lang="zh-CN" altLang="en-US" dirty="0" smtClean="0"/>
              <a:t>写的小程序，有界面，可嵌入到网页中运行</a:t>
            </a:r>
            <a:r>
              <a:rPr lang="en-US" altLang="zh-CN" dirty="0" smtClean="0"/>
              <a:t>(</a:t>
            </a:r>
            <a:r>
              <a:rPr lang="zh-CN" altLang="en-US" dirty="0" smtClean="0"/>
              <a:t>引用</a:t>
            </a:r>
            <a:r>
              <a:rPr lang="en-US" altLang="zh-CN" dirty="0" smtClean="0"/>
              <a:t>class)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844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Web 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定义项目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在项目中引用需要的</a:t>
            </a:r>
            <a:r>
              <a:rPr lang="en-US" altLang="zh-CN" dirty="0" smtClean="0"/>
              <a:t>Web service</a:t>
            </a:r>
            <a:r>
              <a:rPr lang="zh-CN" altLang="en-US" dirty="0" smtClean="0"/>
              <a:t>。通过</a:t>
            </a:r>
            <a:r>
              <a:rPr lang="en-US" altLang="zh-CN" dirty="0" smtClean="0"/>
              <a:t>WSDL</a:t>
            </a:r>
            <a:r>
              <a:rPr lang="zh-CN" altLang="en-US" dirty="0" smtClean="0"/>
              <a:t>引用外部</a:t>
            </a:r>
            <a:r>
              <a:rPr lang="en-US" altLang="zh-CN" dirty="0" smtClean="0"/>
              <a:t>Web Service</a:t>
            </a:r>
            <a:r>
              <a:rPr lang="zh-CN" altLang="en-US" dirty="0"/>
              <a:t>，</a:t>
            </a:r>
          </a:p>
        </p:txBody>
      </p:sp>
      <p:pic>
        <p:nvPicPr>
          <p:cNvPr id="5121" name="Picture 1" descr="C:\Users\wuping\AppData\Roaming\Tencent\Users\249298463\QQ\WinTemp\RichOle\N)XF~[F4FL@JBN9RX4I%GR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2324"/>
            <a:ext cx="6624736" cy="245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043608" y="5644029"/>
            <a:ext cx="4968552" cy="327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24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WSDL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70691"/>
            <a:ext cx="8229600" cy="4525963"/>
          </a:xfrm>
        </p:spPr>
        <p:txBody>
          <a:bodyPr/>
          <a:lstStyle/>
          <a:p>
            <a:r>
              <a:rPr lang="en-US" altLang="zh-CN" dirty="0"/>
              <a:t>WSDL </a:t>
            </a:r>
            <a:r>
              <a:rPr lang="en-US" altLang="zh-CN" dirty="0" smtClean="0"/>
              <a:t>stands </a:t>
            </a:r>
            <a:r>
              <a:rPr lang="en-US" altLang="zh-CN" dirty="0"/>
              <a:t>for Web Service Description Language. A .</a:t>
            </a:r>
            <a:r>
              <a:rPr lang="en-US" altLang="zh-CN" dirty="0" err="1"/>
              <a:t>wsdl</a:t>
            </a:r>
            <a:r>
              <a:rPr lang="en-US" altLang="zh-CN" dirty="0"/>
              <a:t> file is an </a:t>
            </a:r>
            <a:r>
              <a:rPr lang="en-US" altLang="zh-CN" dirty="0" smtClean="0"/>
              <a:t>XML </a:t>
            </a:r>
            <a:r>
              <a:rPr lang="en-US" altLang="zh-CN" dirty="0"/>
              <a:t>file that describes the available Web service to the </a:t>
            </a:r>
            <a:r>
              <a:rPr lang="en-US" altLang="zh-CN" dirty="0" smtClean="0"/>
              <a:t>client—i.e</a:t>
            </a:r>
            <a:r>
              <a:rPr lang="en-US" altLang="zh-CN" dirty="0"/>
              <a:t>., the remote methods, their parameters and return value types, </a:t>
            </a:r>
            <a:r>
              <a:rPr lang="en-US" altLang="zh-CN" dirty="0" smtClean="0"/>
              <a:t>and </a:t>
            </a:r>
            <a:r>
              <a:rPr lang="en-US" altLang="zh-CN" dirty="0"/>
              <a:t>so on.</a:t>
            </a:r>
            <a:endParaRPr lang="zh-CN" altLang="en-US" dirty="0"/>
          </a:p>
        </p:txBody>
      </p:sp>
      <p:pic>
        <p:nvPicPr>
          <p:cNvPr id="6145" name="Picture 1" descr="C:\Users\wuping\AppData\Roaming\Tencent\Users\249298463\QQ\WinTemp\RichOle\A]LZL0X2I74A[3C0]J}(L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085184"/>
            <a:ext cx="2448666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32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定义一个</a:t>
            </a:r>
            <a:r>
              <a:rPr lang="en-US" altLang="zh-CN" dirty="0" smtClean="0"/>
              <a:t>Web Service</a:t>
            </a:r>
            <a:r>
              <a:rPr lang="zh-CN" altLang="en-US" dirty="0" smtClean="0"/>
              <a:t>的代理（代名字）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在客户端的程序中通过代理使用</a:t>
            </a:r>
            <a:r>
              <a:rPr lang="en-US" altLang="zh-CN" dirty="0" smtClean="0"/>
              <a:t>Web Service</a:t>
            </a:r>
            <a:r>
              <a:rPr lang="zh-CN" altLang="en-US" dirty="0" smtClean="0"/>
              <a:t>提供的服务（操作）</a:t>
            </a:r>
            <a:endParaRPr lang="zh-CN" altLang="en-US" dirty="0"/>
          </a:p>
        </p:txBody>
      </p:sp>
      <p:pic>
        <p:nvPicPr>
          <p:cNvPr id="7169" name="Picture 1" descr="C:\Users\wuping\AppData\Roaming\Tencent\Users\249298463\QQ\WinTemp\RichOle\5(AQZXDML4KZ4{3OK_W]J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834638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wuping\AppData\Roaming\Tencent\Users\249298463\QQ\WinTemp\RichOle\{PX2]Y)H2N4`0`JT)]S$~@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949280"/>
            <a:ext cx="7792294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83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Service</a:t>
            </a:r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软件平台多样性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Windows, Mac OS, SUN Solaris, Linux…</a:t>
            </a:r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智能设备：</a:t>
            </a:r>
            <a:r>
              <a:rPr lang="en-US" altLang="zh-CN" dirty="0" smtClean="0"/>
              <a:t>Android, </a:t>
            </a:r>
            <a:r>
              <a:rPr lang="en-US" altLang="zh-CN" dirty="0" err="1" smtClean="0"/>
              <a:t>iOS</a:t>
            </a:r>
            <a:r>
              <a:rPr lang="en-US" altLang="zh-CN" dirty="0" smtClean="0"/>
              <a:t>, Symbian, Windows Phone…</a:t>
            </a:r>
          </a:p>
          <a:p>
            <a:endParaRPr lang="en-US" altLang="zh-CN" dirty="0" smtClean="0"/>
          </a:p>
        </p:txBody>
      </p:sp>
      <p:pic>
        <p:nvPicPr>
          <p:cNvPr id="1026" name="Picture 2" descr="C:\Users\wuping\AppData\Roaming\Tencent\Users\249298463\QQ\WinTemp\RichOle\YQGO]}P4[JL$0R0)G9@G]Z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389" y="3290952"/>
            <a:ext cx="98107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wuping\AppData\Roaming\Tencent\Users\249298463\QQ\WinTemp\RichOle\P4XZKUHF8%A(GNZ]VY14_~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464" y="3290952"/>
            <a:ext cx="1430235" cy="68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uping\AppData\Roaming\Tencent\Users\249298463\QQ\WinTemp\RichOle\VG`V[H5S~VH(IANF3CS(K7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521" y="3290952"/>
            <a:ext cx="1197651" cy="68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uping\AppData\Roaming\Tencent\Users\249298463\QQ\WinTemp\RichOle\QE4ES51{M@_XTNHPP0Z}17I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3171582"/>
            <a:ext cx="2384757" cy="90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wuping\AppData\Roaming\Tencent\Users\249298463\QQ\WinTemp\RichOle\S}YB(L88NM@FET_A`~YMDL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377" y="5309345"/>
            <a:ext cx="855959" cy="85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wuping\AppData\Roaming\Tencent\Users\249298463\QQ\WinTemp\RichOle\BMU{}CO(57`9}C`2SCRP$X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5384899"/>
            <a:ext cx="11049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wuping\AppData\Roaming\Tencent\Users\249298463\QQ\WinTemp\RichOle\X]UJZER5IZKD6}DTQ~_6QPC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428258"/>
            <a:ext cx="3384376" cy="52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wuping\AppData\Roaming\Tencent\Users\249298463\QQ\WinTemp\RichOle\LSH35UL2C@XSY]QKDQ@9ZI9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49" y="5309344"/>
            <a:ext cx="894183" cy="84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12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服务调用的具体代码，实现数据的转换、传输在前面引入</a:t>
            </a:r>
            <a:r>
              <a:rPr lang="en-US" altLang="zh-CN" dirty="0" smtClean="0"/>
              <a:t>Web Service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WSDL</a:t>
            </a:r>
            <a:r>
              <a:rPr lang="zh-CN" altLang="en-US" dirty="0" smtClean="0"/>
              <a:t>文件时自动生成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服务器与客户端的（数据）交互通过</a:t>
            </a:r>
            <a:r>
              <a:rPr lang="en-US" altLang="zh-CN" dirty="0" smtClean="0"/>
              <a:t>SOAP</a:t>
            </a:r>
            <a:r>
              <a:rPr lang="zh-CN" altLang="en-US" dirty="0" smtClean="0"/>
              <a:t>进行。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88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3" name="Picture 1" descr="C:\Users\wuping\AppData\Roaming\Tencent\Users\249298463\QQ\WinTemp\RichOle\LN{FMND2PYYOZHQ]~57I(@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-26175"/>
            <a:ext cx="7668344" cy="690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123728" y="1816021"/>
            <a:ext cx="5544616" cy="63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23728" y="5502718"/>
            <a:ext cx="6084168" cy="63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98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Service Session Tracking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 Service</a:t>
            </a:r>
            <a:r>
              <a:rPr lang="zh-CN" altLang="en-US" dirty="0" smtClean="0"/>
              <a:t>可能被大量用户同时调用。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enables the Web service automatically maintains a separate </a:t>
            </a:r>
            <a:r>
              <a:rPr lang="en-US" altLang="zh-CN" dirty="0" smtClean="0"/>
              <a:t>instance </a:t>
            </a:r>
            <a:r>
              <a:rPr lang="en-US" altLang="zh-CN" dirty="0"/>
              <a:t>for each client session</a:t>
            </a:r>
            <a:endParaRPr lang="zh-CN" altLang="en-US" dirty="0"/>
          </a:p>
        </p:txBody>
      </p:sp>
      <p:pic>
        <p:nvPicPr>
          <p:cNvPr id="9217" name="Picture 1" descr="C:\Users\wuping\AppData\Roaming\Tencent\Users\249298463\QQ\WinTemp\RichOle\0{]DDS0IK$CNCC732MKW~%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3078342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0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                        </a:t>
            </a:r>
            <a:r>
              <a:rPr lang="zh-CN" altLang="en-US" dirty="0" smtClean="0"/>
              <a:t>谢        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096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XML Schema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XML Schema </a:t>
            </a:r>
            <a:r>
              <a:rPr lang="zh-CN" altLang="en-US" dirty="0"/>
              <a:t>的作用是定义 </a:t>
            </a:r>
            <a:r>
              <a:rPr lang="en-US" altLang="zh-CN" dirty="0"/>
              <a:t>XML </a:t>
            </a:r>
            <a:r>
              <a:rPr lang="zh-CN" altLang="en-US" dirty="0"/>
              <a:t>文档的合法构建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</a:t>
            </a:r>
            <a:r>
              <a:rPr lang="zh-CN" altLang="en-US" dirty="0"/>
              <a:t>可出现在文档中的元素</a:t>
            </a:r>
          </a:p>
          <a:p>
            <a:pPr lvl="1"/>
            <a:r>
              <a:rPr lang="zh-CN" altLang="en-US" dirty="0" smtClean="0"/>
              <a:t>定义</a:t>
            </a:r>
            <a:r>
              <a:rPr lang="zh-CN" altLang="en-US" dirty="0"/>
              <a:t>可出现在文档中的属性</a:t>
            </a:r>
          </a:p>
          <a:p>
            <a:pPr lvl="1"/>
            <a:r>
              <a:rPr lang="zh-CN" altLang="en-US" dirty="0" smtClean="0"/>
              <a:t>定义</a:t>
            </a:r>
            <a:r>
              <a:rPr lang="zh-CN" altLang="en-US" dirty="0"/>
              <a:t>哪个元素是子元素</a:t>
            </a:r>
          </a:p>
          <a:p>
            <a:pPr lvl="1"/>
            <a:r>
              <a:rPr lang="zh-CN" altLang="en-US" dirty="0"/>
              <a:t>定义子元素的次序</a:t>
            </a:r>
          </a:p>
          <a:p>
            <a:pPr lvl="1"/>
            <a:r>
              <a:rPr lang="zh-CN" altLang="en-US" dirty="0"/>
              <a:t>定义子元素的数目</a:t>
            </a:r>
          </a:p>
          <a:p>
            <a:pPr lvl="1"/>
            <a:r>
              <a:rPr lang="zh-CN" altLang="en-US" dirty="0"/>
              <a:t>定义元素是否为空，或者是否可包含文本</a:t>
            </a:r>
          </a:p>
          <a:p>
            <a:pPr lvl="1"/>
            <a:r>
              <a:rPr lang="zh-CN" altLang="en-US" dirty="0"/>
              <a:t>定义元素和属性的数据类型</a:t>
            </a:r>
          </a:p>
          <a:p>
            <a:pPr lvl="1"/>
            <a:r>
              <a:rPr lang="zh-CN" altLang="en-US" dirty="0"/>
              <a:t>定义元素和属性的默认值以及固定值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07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5789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软件开发技术多样化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C++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C#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VB</a:t>
            </a:r>
          </a:p>
          <a:p>
            <a:pPr lvl="1"/>
            <a:r>
              <a:rPr lang="en-US" altLang="zh-CN" dirty="0" smtClean="0"/>
              <a:t>Java</a:t>
            </a:r>
          </a:p>
          <a:p>
            <a:pPr lvl="1"/>
            <a:r>
              <a:rPr lang="en-US" altLang="zh-CN" dirty="0" smtClean="0"/>
              <a:t>Delphi</a:t>
            </a:r>
          </a:p>
          <a:p>
            <a:pPr lvl="1"/>
            <a:r>
              <a:rPr lang="zh-CN" altLang="en-US" dirty="0" smtClean="0"/>
              <a:t>脚本语言</a:t>
            </a:r>
            <a:r>
              <a:rPr lang="en-US" altLang="zh-CN" dirty="0" smtClean="0"/>
              <a:t>Perl, Python, Ruby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注：脚本语言不需要编译，可以由解释器来负责解释执行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234888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.NET 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框架</a:t>
            </a:r>
            <a:endParaRPr lang="zh-CN" alt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直接箭头连接符 5"/>
          <p:cNvCxnSpPr>
            <a:endCxn id="4" idx="1"/>
          </p:cNvCxnSpPr>
          <p:nvPr/>
        </p:nvCxnSpPr>
        <p:spPr>
          <a:xfrm>
            <a:off x="2843808" y="2348880"/>
            <a:ext cx="2016224" cy="230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4" idx="1"/>
          </p:cNvCxnSpPr>
          <p:nvPr/>
        </p:nvCxnSpPr>
        <p:spPr>
          <a:xfrm flipV="1">
            <a:off x="2843808" y="2579713"/>
            <a:ext cx="2016224" cy="230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65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基于异构平台的特点，应用软件也需要针对性改变</a:t>
            </a:r>
            <a:endParaRPr lang="zh-CN" altLang="en-US" dirty="0"/>
          </a:p>
        </p:txBody>
      </p:sp>
      <p:pic>
        <p:nvPicPr>
          <p:cNvPr id="1026" name="Picture 2" descr="C:\Users\wuping\AppData\Roaming\Tencent\Users\179465679\QQ\WinTemp\RichOle\%O0S[80M]Y`_]NIK(PGJSF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24598"/>
            <a:ext cx="36576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wuping\AppData\Roaming\Tencent\Users\179465679\QQ\WinTemp\RichOle\NRFTNN`_X0NQ]{({EUUBKI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538" y="3076973"/>
            <a:ext cx="2914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uping\AppData\Roaming\Tencent\Users\179465679\QQ\WinTemp\RichOle\N)N$H93@`QT~DR3)1{P}}H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53061"/>
            <a:ext cx="2657475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/>
          <p:nvPr/>
        </p:nvPicPr>
        <p:blipFill rotWithShape="1">
          <a:blip r:embed="rId5"/>
          <a:srcRect l="16442" t="27120" r="17363" b="52181"/>
          <a:stretch/>
        </p:blipFill>
        <p:spPr bwMode="auto">
          <a:xfrm>
            <a:off x="539552" y="5085184"/>
            <a:ext cx="7344816" cy="12241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309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技术多样性后果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不同语言开发的程序间互相调用非常麻烦，需要给</a:t>
            </a:r>
            <a:r>
              <a:rPr lang="zh-CN" altLang="en-US" dirty="0" smtClean="0">
                <a:solidFill>
                  <a:srgbClr val="FF0000"/>
                </a:solidFill>
              </a:rPr>
              <a:t>每一组语言间定义不同的协调方法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要调用</a:t>
            </a:r>
            <a:r>
              <a:rPr lang="en-US" altLang="zh-CN" dirty="0"/>
              <a:t>C</a:t>
            </a:r>
            <a:r>
              <a:rPr lang="en-US" altLang="zh-CN" dirty="0" smtClean="0"/>
              <a:t>#</a:t>
            </a:r>
            <a:r>
              <a:rPr lang="zh-CN" altLang="en-US" dirty="0" smtClean="0"/>
              <a:t>编写的</a:t>
            </a:r>
            <a:r>
              <a:rPr lang="en-US" altLang="zh-CN" dirty="0" smtClean="0"/>
              <a:t>DLL</a:t>
            </a:r>
            <a:r>
              <a:rPr lang="zh-CN" altLang="en-US" dirty="0" smtClean="0"/>
              <a:t>，求助于</a:t>
            </a:r>
            <a:r>
              <a:rPr lang="en-US" altLang="zh-CN" dirty="0" smtClean="0"/>
              <a:t>JNI</a:t>
            </a:r>
          </a:p>
          <a:p>
            <a:pPr lvl="1"/>
            <a:r>
              <a:rPr lang="zh-CN" altLang="en-US" dirty="0" smtClean="0"/>
              <a:t>反过来，需要将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程序编译成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或者其他更复杂的方法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对于远程调用，更是存在</a:t>
            </a:r>
            <a:r>
              <a:rPr lang="en-US" altLang="zh-CN" dirty="0" smtClean="0"/>
              <a:t>RPC, CORBA, COM+, Java RMI, </a:t>
            </a:r>
            <a:r>
              <a:rPr lang="en-US" altLang="zh-CN" dirty="0" err="1" smtClean="0"/>
              <a:t>.Net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Remoting</a:t>
            </a:r>
            <a:r>
              <a:rPr lang="zh-CN" altLang="en-US" dirty="0" smtClean="0"/>
              <a:t>等众多不同的技术标准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26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平台相关、语言相关的软件</a:t>
            </a:r>
            <a:r>
              <a:rPr lang="zh-CN" altLang="en-US" dirty="0" smtClean="0">
                <a:solidFill>
                  <a:srgbClr val="FF0000"/>
                </a:solidFill>
              </a:rPr>
              <a:t>复用十分</a:t>
            </a:r>
            <a:r>
              <a:rPr lang="zh-CN" altLang="en-US" dirty="0">
                <a:solidFill>
                  <a:srgbClr val="FF0000"/>
                </a:solidFill>
              </a:rPr>
              <a:t>复杂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45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参考网络应用开发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网页开发技术多样：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ASP.net, JSP, PHP, </a:t>
            </a:r>
            <a:r>
              <a:rPr lang="en-US" altLang="zh-CN" dirty="0" err="1" smtClean="0"/>
              <a:t>HTML+Script</a:t>
            </a:r>
            <a:r>
              <a:rPr lang="en-US" altLang="zh-CN" dirty="0" smtClean="0"/>
              <a:t>, Perl, Python…</a:t>
            </a:r>
            <a:endParaRPr lang="en-US" altLang="zh-CN" sz="1050" dirty="0" smtClean="0"/>
          </a:p>
          <a:p>
            <a:r>
              <a:rPr lang="zh-CN" altLang="en-US" dirty="0" smtClean="0"/>
              <a:t>浏览器类型丰富：</a:t>
            </a:r>
            <a:endParaRPr lang="zh-CN" altLang="en-US" dirty="0"/>
          </a:p>
        </p:txBody>
      </p:sp>
      <p:pic>
        <p:nvPicPr>
          <p:cNvPr id="2049" name="Picture 1" descr="C:\Users\wuping\AppData\Roaming\Tencent\Users\179465679\QQ\WinTemp\RichOle\L%ZG70XJGT5JTNYLYSKE%(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444806"/>
            <a:ext cx="3600400" cy="326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56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网络应用开发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zh-CN" altLang="en-US" dirty="0" smtClean="0"/>
              <a:t>网页开发技术多，浏览器软件丰富。可是</a:t>
            </a:r>
            <a:r>
              <a:rPr lang="zh-CN" altLang="en-US" dirty="0" smtClean="0">
                <a:solidFill>
                  <a:srgbClr val="FF0000"/>
                </a:solidFill>
              </a:rPr>
              <a:t>内容显示基本一致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just"/>
            <a:endParaRPr lang="en-US" altLang="zh-CN" dirty="0" smtClean="0">
              <a:solidFill>
                <a:srgbClr val="FF0000"/>
              </a:solidFill>
            </a:endParaRPr>
          </a:p>
          <a:p>
            <a:pPr algn="just"/>
            <a:r>
              <a:rPr lang="zh-CN" altLang="en-US" dirty="0" smtClean="0"/>
              <a:t>结论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通过对关键方面进行</a:t>
            </a:r>
            <a:r>
              <a:rPr lang="zh-CN" altLang="en-US" dirty="0" smtClean="0">
                <a:solidFill>
                  <a:srgbClr val="FF0000"/>
                </a:solidFill>
              </a:rPr>
              <a:t>标准化</a:t>
            </a:r>
            <a:r>
              <a:rPr lang="en-US" altLang="zh-CN" dirty="0" smtClean="0"/>
              <a:t>(HTML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XML</a:t>
            </a:r>
            <a:r>
              <a:rPr lang="en-US" altLang="zh-CN" dirty="0"/>
              <a:t>)</a:t>
            </a:r>
            <a:r>
              <a:rPr lang="zh-CN" altLang="en-US" dirty="0" smtClean="0"/>
              <a:t>，所有实现</a:t>
            </a:r>
            <a:r>
              <a:rPr lang="zh-CN" altLang="en-US" dirty="0" smtClean="0">
                <a:solidFill>
                  <a:srgbClr val="FF0000"/>
                </a:solidFill>
              </a:rPr>
              <a:t>遵循标准</a:t>
            </a:r>
            <a:r>
              <a:rPr lang="zh-CN" altLang="en-US" dirty="0" smtClean="0"/>
              <a:t>展开</a:t>
            </a:r>
            <a:endParaRPr lang="en-US" altLang="zh-CN" dirty="0" smtClean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 smtClean="0"/>
              <a:t>思考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夸平台、夸技术的软件调用主要涉及到数据交换、接口调用及返回的模式等方面。通过</a:t>
            </a:r>
            <a:r>
              <a:rPr lang="zh-CN" altLang="en-US" dirty="0" smtClean="0">
                <a:solidFill>
                  <a:srgbClr val="FF0000"/>
                </a:solidFill>
              </a:rPr>
              <a:t>建立一套标准定义数据传输格式</a:t>
            </a:r>
            <a:r>
              <a:rPr lang="zh-CN" altLang="en-US" dirty="0" smtClean="0"/>
              <a:t>等交互信息，</a:t>
            </a:r>
            <a:r>
              <a:rPr lang="zh-CN" altLang="en-US" dirty="0" smtClean="0">
                <a:solidFill>
                  <a:srgbClr val="262ECA"/>
                </a:solidFill>
              </a:rPr>
              <a:t>其他技术与平台皆遵循这一标准</a:t>
            </a:r>
            <a:endParaRPr lang="en-US" altLang="zh-CN" dirty="0" smtClean="0">
              <a:solidFill>
                <a:srgbClr val="262ECA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4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</TotalTime>
  <Words>1371</Words>
  <Application>Microsoft Office PowerPoint</Application>
  <PresentationFormat>全屏显示(4:3)</PresentationFormat>
  <Paragraphs>167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主题​​</vt:lpstr>
      <vt:lpstr>Java中的Web Service机制</vt:lpstr>
      <vt:lpstr>目录</vt:lpstr>
      <vt:lpstr>Web Service背景</vt:lpstr>
      <vt:lpstr>背景</vt:lpstr>
      <vt:lpstr>PowerPoint 演示文稿</vt:lpstr>
      <vt:lpstr>技术多样性后果</vt:lpstr>
      <vt:lpstr>PowerPoint 演示文稿</vt:lpstr>
      <vt:lpstr>参考网络应用开发</vt:lpstr>
      <vt:lpstr>网络应用开发</vt:lpstr>
      <vt:lpstr>Web Service定义</vt:lpstr>
      <vt:lpstr>Web Service</vt:lpstr>
      <vt:lpstr>Web Service</vt:lpstr>
      <vt:lpstr>Java支持机制</vt:lpstr>
      <vt:lpstr>JAX-WS</vt:lpstr>
      <vt:lpstr>JAX-WS</vt:lpstr>
      <vt:lpstr>基于JAX-WS的整体架构</vt:lpstr>
      <vt:lpstr>基于JAX-WS的具体机制</vt:lpstr>
      <vt:lpstr>代理对象（Proxy）</vt:lpstr>
      <vt:lpstr>具体实现</vt:lpstr>
      <vt:lpstr>定义一个Web service</vt:lpstr>
      <vt:lpstr>定义一个Web Service</vt:lpstr>
      <vt:lpstr>PowerPoint 演示文稿</vt:lpstr>
      <vt:lpstr>PowerPoint 演示文稿</vt:lpstr>
      <vt:lpstr>PowerPoint 演示文稿</vt:lpstr>
      <vt:lpstr>PowerPoint 演示文稿</vt:lpstr>
      <vt:lpstr>使用Web Service（客户端）</vt:lpstr>
      <vt:lpstr>调用Web Service</vt:lpstr>
      <vt:lpstr>WSDL</vt:lpstr>
      <vt:lpstr>PowerPoint 演示文稿</vt:lpstr>
      <vt:lpstr>PowerPoint 演示文稿</vt:lpstr>
      <vt:lpstr>PowerPoint 演示文稿</vt:lpstr>
      <vt:lpstr>Web Service Session Tracking</vt:lpstr>
      <vt:lpstr>PowerPoint 演示文稿</vt:lpstr>
      <vt:lpstr>XML Schema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wuping</dc:creator>
  <cp:lastModifiedBy>jinyun</cp:lastModifiedBy>
  <cp:revision>78</cp:revision>
  <cp:lastPrinted>2014-05-09T04:07:16Z</cp:lastPrinted>
  <dcterms:created xsi:type="dcterms:W3CDTF">2014-04-17T06:31:50Z</dcterms:created>
  <dcterms:modified xsi:type="dcterms:W3CDTF">2014-05-09T04:09:26Z</dcterms:modified>
</cp:coreProperties>
</file>