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8002250" cy="10801350"/>
  <p:notesSz cx="6858000" cy="9144000"/>
  <p:defaultTextStyle>
    <a:defPPr>
      <a:defRPr lang="zh-CN"/>
    </a:defPPr>
    <a:lvl1pPr marL="0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21686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43372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65060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86746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608432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530118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51804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73492" algn="l" defTabSz="1843372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192" y="-62"/>
      </p:cViewPr>
      <p:guideLst>
        <p:guide orient="horz" pos="3402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3355421"/>
            <a:ext cx="15301913" cy="231529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0338" y="6120765"/>
            <a:ext cx="12601576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2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4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6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86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60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530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51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73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051631" y="432555"/>
            <a:ext cx="4050506" cy="921615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4" y="432555"/>
            <a:ext cx="11851481" cy="921615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54" y="6940871"/>
            <a:ext cx="15301913" cy="2145267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22054" y="4578074"/>
            <a:ext cx="15301913" cy="2362794"/>
          </a:xfrm>
        </p:spPr>
        <p:txBody>
          <a:bodyPr anchor="b"/>
          <a:lstStyle>
            <a:lvl1pPr marL="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1pPr>
            <a:lvl2pPr marL="92168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4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6506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8674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60843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53011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5180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7349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2520317"/>
            <a:ext cx="7950994" cy="712839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51143" y="2520317"/>
            <a:ext cx="7950994" cy="7128392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417804"/>
            <a:ext cx="7954120" cy="100762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1686" indent="0">
              <a:buNone/>
              <a:defRPr sz="4100" b="1"/>
            </a:lvl2pPr>
            <a:lvl3pPr marL="1843372" indent="0">
              <a:buNone/>
              <a:defRPr sz="3600" b="1"/>
            </a:lvl3pPr>
            <a:lvl4pPr marL="2765060" indent="0">
              <a:buNone/>
              <a:defRPr sz="3200" b="1"/>
            </a:lvl4pPr>
            <a:lvl5pPr marL="3686746" indent="0">
              <a:buNone/>
              <a:defRPr sz="3200" b="1"/>
            </a:lvl5pPr>
            <a:lvl6pPr marL="4608432" indent="0">
              <a:buNone/>
              <a:defRPr sz="3200" b="1"/>
            </a:lvl6pPr>
            <a:lvl7pPr marL="5530118" indent="0">
              <a:buNone/>
              <a:defRPr sz="3200" b="1"/>
            </a:lvl7pPr>
            <a:lvl8pPr marL="6451804" indent="0">
              <a:buNone/>
              <a:defRPr sz="3200" b="1"/>
            </a:lvl8pPr>
            <a:lvl9pPr marL="7373492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00113" y="3425428"/>
            <a:ext cx="7954120" cy="622327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44897" y="2417804"/>
            <a:ext cx="7957244" cy="100762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21686" indent="0">
              <a:buNone/>
              <a:defRPr sz="4100" b="1"/>
            </a:lvl2pPr>
            <a:lvl3pPr marL="1843372" indent="0">
              <a:buNone/>
              <a:defRPr sz="3600" b="1"/>
            </a:lvl3pPr>
            <a:lvl4pPr marL="2765060" indent="0">
              <a:buNone/>
              <a:defRPr sz="3200" b="1"/>
            </a:lvl4pPr>
            <a:lvl5pPr marL="3686746" indent="0">
              <a:buNone/>
              <a:defRPr sz="3200" b="1"/>
            </a:lvl5pPr>
            <a:lvl6pPr marL="4608432" indent="0">
              <a:buNone/>
              <a:defRPr sz="3200" b="1"/>
            </a:lvl6pPr>
            <a:lvl7pPr marL="5530118" indent="0">
              <a:buNone/>
              <a:defRPr sz="3200" b="1"/>
            </a:lvl7pPr>
            <a:lvl8pPr marL="6451804" indent="0">
              <a:buNone/>
              <a:defRPr sz="3200" b="1"/>
            </a:lvl8pPr>
            <a:lvl9pPr marL="7373492" indent="0">
              <a:buNone/>
              <a:defRPr sz="3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44897" y="3425428"/>
            <a:ext cx="7957244" cy="622327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0116" y="430054"/>
            <a:ext cx="5922616" cy="1830230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8380" y="430056"/>
            <a:ext cx="10063757" cy="9218654"/>
          </a:xfrm>
        </p:spPr>
        <p:txBody>
          <a:bodyPr/>
          <a:lstStyle>
            <a:lvl1pPr>
              <a:defRPr sz="6400"/>
            </a:lvl1pPr>
            <a:lvl2pPr>
              <a:defRPr sz="5700"/>
            </a:lvl2pPr>
            <a:lvl3pPr>
              <a:defRPr sz="48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0116" y="2260286"/>
            <a:ext cx="5922616" cy="7388424"/>
          </a:xfrm>
        </p:spPr>
        <p:txBody>
          <a:bodyPr/>
          <a:lstStyle>
            <a:lvl1pPr marL="0" indent="0">
              <a:buNone/>
              <a:defRPr sz="2800"/>
            </a:lvl1pPr>
            <a:lvl2pPr marL="921686" indent="0">
              <a:buNone/>
              <a:defRPr sz="2500"/>
            </a:lvl2pPr>
            <a:lvl3pPr marL="1843372" indent="0">
              <a:buNone/>
              <a:defRPr sz="2000"/>
            </a:lvl3pPr>
            <a:lvl4pPr marL="2765060" indent="0">
              <a:buNone/>
              <a:defRPr sz="1700"/>
            </a:lvl4pPr>
            <a:lvl5pPr marL="3686746" indent="0">
              <a:buNone/>
              <a:defRPr sz="1700"/>
            </a:lvl5pPr>
            <a:lvl6pPr marL="4608432" indent="0">
              <a:buNone/>
              <a:defRPr sz="1700"/>
            </a:lvl6pPr>
            <a:lvl7pPr marL="5530118" indent="0">
              <a:buNone/>
              <a:defRPr sz="1700"/>
            </a:lvl7pPr>
            <a:lvl8pPr marL="6451804" indent="0">
              <a:buNone/>
              <a:defRPr sz="1700"/>
            </a:lvl8pPr>
            <a:lvl9pPr marL="7373492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8568" y="7560945"/>
            <a:ext cx="10801350" cy="892614"/>
          </a:xfrm>
        </p:spPr>
        <p:txBody>
          <a:bodyPr anchor="b"/>
          <a:lstStyle>
            <a:lvl1pPr algn="l">
              <a:defRPr sz="41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528568" y="965120"/>
            <a:ext cx="10801350" cy="6480810"/>
          </a:xfrm>
        </p:spPr>
        <p:txBody>
          <a:bodyPr/>
          <a:lstStyle>
            <a:lvl1pPr marL="0" indent="0">
              <a:buNone/>
              <a:defRPr sz="6400"/>
            </a:lvl1pPr>
            <a:lvl2pPr marL="921686" indent="0">
              <a:buNone/>
              <a:defRPr sz="5700"/>
            </a:lvl2pPr>
            <a:lvl3pPr marL="1843372" indent="0">
              <a:buNone/>
              <a:defRPr sz="4800"/>
            </a:lvl3pPr>
            <a:lvl4pPr marL="2765060" indent="0">
              <a:buNone/>
              <a:defRPr sz="4100"/>
            </a:lvl4pPr>
            <a:lvl5pPr marL="3686746" indent="0">
              <a:buNone/>
              <a:defRPr sz="4100"/>
            </a:lvl5pPr>
            <a:lvl6pPr marL="4608432" indent="0">
              <a:buNone/>
              <a:defRPr sz="4100"/>
            </a:lvl6pPr>
            <a:lvl7pPr marL="5530118" indent="0">
              <a:buNone/>
              <a:defRPr sz="4100"/>
            </a:lvl7pPr>
            <a:lvl8pPr marL="6451804" indent="0">
              <a:buNone/>
              <a:defRPr sz="4100"/>
            </a:lvl8pPr>
            <a:lvl9pPr marL="7373492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528568" y="8453558"/>
            <a:ext cx="10801350" cy="1267659"/>
          </a:xfrm>
        </p:spPr>
        <p:txBody>
          <a:bodyPr/>
          <a:lstStyle>
            <a:lvl1pPr marL="0" indent="0">
              <a:buNone/>
              <a:defRPr sz="2800"/>
            </a:lvl1pPr>
            <a:lvl2pPr marL="921686" indent="0">
              <a:buNone/>
              <a:defRPr sz="2500"/>
            </a:lvl2pPr>
            <a:lvl3pPr marL="1843372" indent="0">
              <a:buNone/>
              <a:defRPr sz="2000"/>
            </a:lvl3pPr>
            <a:lvl4pPr marL="2765060" indent="0">
              <a:buNone/>
              <a:defRPr sz="1700"/>
            </a:lvl4pPr>
            <a:lvl5pPr marL="3686746" indent="0">
              <a:buNone/>
              <a:defRPr sz="1700"/>
            </a:lvl5pPr>
            <a:lvl6pPr marL="4608432" indent="0">
              <a:buNone/>
              <a:defRPr sz="1700"/>
            </a:lvl6pPr>
            <a:lvl7pPr marL="5530118" indent="0">
              <a:buNone/>
              <a:defRPr sz="1700"/>
            </a:lvl7pPr>
            <a:lvl8pPr marL="6451804" indent="0">
              <a:buNone/>
              <a:defRPr sz="1700"/>
            </a:lvl8pPr>
            <a:lvl9pPr marL="7373492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00113" y="432554"/>
            <a:ext cx="16202026" cy="1800225"/>
          </a:xfrm>
          <a:prstGeom prst="rect">
            <a:avLst/>
          </a:prstGeom>
        </p:spPr>
        <p:txBody>
          <a:bodyPr vert="horz" lIns="184338" tIns="92169" rIns="184338" bIns="9216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0113" y="2520317"/>
            <a:ext cx="16202026" cy="7128392"/>
          </a:xfrm>
          <a:prstGeom prst="rect">
            <a:avLst/>
          </a:prstGeom>
        </p:spPr>
        <p:txBody>
          <a:bodyPr vert="horz" lIns="184338" tIns="92169" rIns="184338" bIns="9216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0111" y="10011252"/>
            <a:ext cx="4200526" cy="575073"/>
          </a:xfrm>
          <a:prstGeom prst="rect">
            <a:avLst/>
          </a:prstGeom>
        </p:spPr>
        <p:txBody>
          <a:bodyPr vert="horz" lIns="184338" tIns="92169" rIns="184338" bIns="9216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150769" y="10011252"/>
            <a:ext cx="5700713" cy="575073"/>
          </a:xfrm>
          <a:prstGeom prst="rect">
            <a:avLst/>
          </a:prstGeom>
        </p:spPr>
        <p:txBody>
          <a:bodyPr vert="horz" lIns="184338" tIns="92169" rIns="184338" bIns="9216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901613" y="10011252"/>
            <a:ext cx="4200526" cy="575073"/>
          </a:xfrm>
          <a:prstGeom prst="rect">
            <a:avLst/>
          </a:prstGeom>
        </p:spPr>
        <p:txBody>
          <a:bodyPr vert="horz" lIns="184338" tIns="92169" rIns="184338" bIns="9216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43372" rtl="0" eaLnBrk="1" latinLnBrk="0" hangingPunct="1">
        <a:spcBef>
          <a:spcPct val="0"/>
        </a:spcBef>
        <a:buNone/>
        <a:defRPr sz="8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1264" indent="-691264" algn="l" defTabSz="1843372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97741" indent="-576055" algn="l" defTabSz="184337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304216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25902" indent="-460844" algn="l" defTabSz="1843372" rtl="0" eaLnBrk="1" latinLnBrk="0" hangingPunct="1">
        <a:spcBef>
          <a:spcPct val="20000"/>
        </a:spcBef>
        <a:buFont typeface="Arial" pitchFamily="34" charset="0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47588" indent="-460844" algn="l" defTabSz="1843372" rtl="0" eaLnBrk="1" latinLnBrk="0" hangingPunct="1">
        <a:spcBef>
          <a:spcPct val="20000"/>
        </a:spcBef>
        <a:buFont typeface="Arial" pitchFamily="34" charset="0"/>
        <a:buChar char="»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069276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5990962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6912648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7834334" indent="-460844" algn="l" defTabSz="1843372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21686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372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65060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86746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608432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530118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51804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73492" algn="l" defTabSz="1843372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2439" y="0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大自然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8795387" y="75615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92119" y="1404231"/>
            <a:ext cx="7406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00725" y="151224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生物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69970" y="1404231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非生物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</p:cNvCxnSpPr>
          <p:nvPr/>
        </p:nvCxnSpPr>
        <p:spPr>
          <a:xfrm>
            <a:off x="5996688" y="2200540"/>
            <a:ext cx="21248" cy="147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63433" y="3672483"/>
            <a:ext cx="370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6141" y="1296219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18" name="左箭头 17"/>
          <p:cNvSpPr/>
          <p:nvPr/>
        </p:nvSpPr>
        <p:spPr>
          <a:xfrm>
            <a:off x="4474907" y="1620255"/>
            <a:ext cx="925817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46222" y="367248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动物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49491" y="367248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植物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1638" y="3564471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22" name="左箭头 21"/>
          <p:cNvSpPr/>
          <p:nvPr/>
        </p:nvSpPr>
        <p:spPr>
          <a:xfrm>
            <a:off x="2623273" y="3888507"/>
            <a:ext cx="925817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3960564" y="4320555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800324" y="5616699"/>
            <a:ext cx="4114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80245" y="5616699"/>
            <a:ext cx="2095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卵生动物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3513" y="5616699"/>
            <a:ext cx="2095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哺乳动物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>
            <a:off x="7046622" y="5832723"/>
            <a:ext cx="925817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972438" y="5400675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5812199" y="6480795"/>
            <a:ext cx="0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857695" y="7452903"/>
            <a:ext cx="370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40485" y="7452903"/>
            <a:ext cx="1191925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人类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35147" y="7452903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非人类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5902" y="7236879"/>
            <a:ext cx="1851759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40" name="左箭头 39"/>
          <p:cNvSpPr/>
          <p:nvPr/>
        </p:nvSpPr>
        <p:spPr>
          <a:xfrm>
            <a:off x="2417412" y="7560916"/>
            <a:ext cx="720204" cy="3244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3857696" y="8100975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417536" y="8749047"/>
            <a:ext cx="3086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97456" y="8749047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男人类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77776" y="8749047"/>
            <a:ext cx="16378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女人类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6120804" y="8965071"/>
            <a:ext cx="925817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046621" y="8533023"/>
            <a:ext cx="1748766" cy="1061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900" dirty="0" smtClean="0"/>
              <a:t>公共的特征</a:t>
            </a:r>
            <a:endParaRPr lang="zh-CN" altLang="en-US" sz="2900" dirty="0"/>
          </a:p>
        </p:txBody>
      </p:sp>
      <p:sp>
        <p:nvSpPr>
          <p:cNvPr id="49" name="TextBox 48"/>
          <p:cNvSpPr txBox="1"/>
          <p:nvPr/>
        </p:nvSpPr>
        <p:spPr>
          <a:xfrm>
            <a:off x="822948" y="9397119"/>
            <a:ext cx="3875352" cy="749852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sz="2000" dirty="0" smtClean="0"/>
              <a:t>jinYu </a:t>
            </a:r>
            <a:r>
              <a:rPr lang="zh-CN" altLang="en-US" sz="2000" dirty="0" smtClean="0"/>
              <a:t>是男人类的一个具体事物</a:t>
            </a:r>
            <a:endParaRPr lang="en-US" altLang="zh-CN" sz="2000" dirty="0" smtClean="0"/>
          </a:p>
          <a:p>
            <a:r>
              <a:rPr lang="en-US" altLang="zh-CN" sz="2000" dirty="0" smtClean="0"/>
              <a:t>guoJing</a:t>
            </a:r>
            <a:r>
              <a:rPr lang="zh-CN" altLang="en-US" sz="2000" dirty="0" smtClean="0"/>
              <a:t>是男人类的一个具体事物</a:t>
            </a:r>
            <a:endParaRPr lang="zh-CN" alt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0338416" y="0"/>
            <a:ext cx="7303669" cy="969497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600" dirty="0" smtClean="0"/>
              <a:t>生活中万物都可以看成对象，对象就是一个泛指，他可以指代任何事物</a:t>
            </a:r>
            <a:endParaRPr lang="zh-CN" altLang="en-US" sz="2600" dirty="0"/>
          </a:p>
        </p:txBody>
      </p:sp>
      <p:sp>
        <p:nvSpPr>
          <p:cNvPr id="51" name="TextBox 50"/>
          <p:cNvSpPr txBox="1"/>
          <p:nvPr/>
        </p:nvSpPr>
        <p:spPr>
          <a:xfrm>
            <a:off x="8589650" y="2592363"/>
            <a:ext cx="8229486" cy="2750400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1700" dirty="0" smtClean="0"/>
              <a:t>把抽象得对象按照特点进行分类（大类</a:t>
            </a:r>
            <a:r>
              <a:rPr lang="en-US" altLang="zh-CN" sz="1700" dirty="0" smtClean="0"/>
              <a:t>/</a:t>
            </a:r>
            <a:r>
              <a:rPr lang="zh-CN" altLang="en-US" sz="1700" dirty="0" smtClean="0"/>
              <a:t>小类），把类的公共特征进行提取和封装，放到对应的类别中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类就是对对象的一种细分，和公共部分的抽取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在类中具体派生出来的具体事物就是类的实例，而且实例拥有自己私有的特征，还拥有所属类上的特征</a:t>
            </a:r>
            <a:endParaRPr lang="en-US" altLang="zh-CN" sz="1700" dirty="0" smtClean="0"/>
          </a:p>
          <a:p>
            <a:endParaRPr lang="en-US" altLang="zh-CN" sz="1700" dirty="0" smtClean="0"/>
          </a:p>
          <a:p>
            <a:r>
              <a:rPr lang="zh-CN" altLang="en-US" sz="1700" dirty="0" smtClean="0"/>
              <a:t>我们研究面向对象，其实就是研究对象、类、实例之间的关系和各自的知识点</a:t>
            </a:r>
            <a:endParaRPr lang="en-US" altLang="zh-CN" sz="1700" dirty="0" smtClean="0"/>
          </a:p>
          <a:p>
            <a:endParaRPr lang="zh-CN" altLang="en-US" sz="1700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3630210" y="540135"/>
            <a:ext cx="11315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12498655" y="4320555"/>
            <a:ext cx="8229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795387" y="3780495"/>
            <a:ext cx="8229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5940736"/>
            <a:ext cx="3343353" cy="5643499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300" dirty="0" smtClean="0"/>
              <a:t>        function Fn(name,age){</a:t>
            </a:r>
          </a:p>
          <a:p>
            <a:r>
              <a:rPr lang="en-US" altLang="zh-CN" sz="2300" dirty="0" smtClean="0"/>
              <a:t>            this.name = name;</a:t>
            </a:r>
          </a:p>
          <a:p>
            <a:r>
              <a:rPr lang="en-US" altLang="zh-CN" sz="2300" dirty="0" smtClean="0"/>
              <a:t>            this.age = age;</a:t>
            </a:r>
          </a:p>
          <a:p>
            <a:r>
              <a:rPr lang="en-US" altLang="zh-CN" sz="2300" dirty="0" smtClean="0"/>
              <a:t>        }</a:t>
            </a:r>
          </a:p>
          <a:p>
            <a:r>
              <a:rPr lang="en-US" altLang="zh-CN" sz="2300" dirty="0" smtClean="0"/>
              <a:t>        Fn.prototype.say = function(){</a:t>
            </a:r>
          </a:p>
          <a:p>
            <a:r>
              <a:rPr lang="en-US" altLang="zh-CN" sz="2300" dirty="0" smtClean="0"/>
              <a:t>            console.log(this)</a:t>
            </a:r>
          </a:p>
          <a:p>
            <a:r>
              <a:rPr lang="en-US" altLang="zh-CN" sz="2300" dirty="0" smtClean="0"/>
              <a:t>        }</a:t>
            </a:r>
          </a:p>
          <a:p>
            <a:endParaRPr lang="en-US" altLang="zh-CN" sz="2300" dirty="0" smtClean="0"/>
          </a:p>
          <a:p>
            <a:r>
              <a:rPr lang="en-US" altLang="zh-CN" sz="2300" dirty="0" smtClean="0"/>
              <a:t>        let f1 = new Fn('erYa', 18);</a:t>
            </a:r>
          </a:p>
          <a:p>
            <a:r>
              <a:rPr lang="en-US" altLang="zh-CN" sz="2300" dirty="0" smtClean="0"/>
              <a:t>        let f2 = new Fn('jinYu', 18);</a:t>
            </a:r>
          </a:p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559" y="756084"/>
            <a:ext cx="4320480" cy="4320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3194" y="0"/>
            <a:ext cx="117294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565653" y="1836204"/>
            <a:ext cx="5002264" cy="2350290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            this.name = name;</a:t>
            </a:r>
          </a:p>
          <a:p>
            <a:r>
              <a:rPr lang="en-US" altLang="zh-CN" dirty="0" smtClean="0"/>
              <a:t>            this.age = age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      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49090" y="8425011"/>
            <a:ext cx="2880320" cy="1836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0644" y="7668927"/>
            <a:ext cx="643698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4827" y="8316999"/>
            <a:ext cx="2512415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Name:’erYa’</a:t>
            </a:r>
          </a:p>
          <a:p>
            <a:r>
              <a:rPr lang="en-US" altLang="zh-CN" dirty="0" smtClean="0"/>
              <a:t>age:18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560964" y="8425011"/>
            <a:ext cx="2880320" cy="1836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92518" y="7668927"/>
            <a:ext cx="643698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f2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3833" y="8316999"/>
            <a:ext cx="2585577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n</a:t>
            </a:r>
            <a:r>
              <a:rPr lang="en-US" altLang="zh-CN" dirty="0" smtClean="0"/>
              <a:t>ame:’jinYu’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ge:18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51559" y="4320555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376" y="4320555"/>
            <a:ext cx="211825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5194987" y="2808387"/>
            <a:ext cx="3394663" cy="23762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137616" y="4752603"/>
            <a:ext cx="195450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09330" y="2052303"/>
            <a:ext cx="254694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类的原型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5194987" y="3456459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09330" y="2808387"/>
            <a:ext cx="2407529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474907" y="3240435"/>
            <a:ext cx="113155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549090" y="9721155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560964" y="9721155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4828" y="9613143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78177" y="9613143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35" name="形状 34"/>
          <p:cNvCxnSpPr>
            <a:stCxn id="32" idx="3"/>
            <a:endCxn id="18" idx="2"/>
          </p:cNvCxnSpPr>
          <p:nvPr/>
        </p:nvCxnSpPr>
        <p:spPr>
          <a:xfrm flipV="1">
            <a:off x="5957812" y="5184652"/>
            <a:ext cx="934507" cy="478628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33" idx="1"/>
            <a:endCxn id="18" idx="2"/>
          </p:cNvCxnSpPr>
          <p:nvPr/>
        </p:nvCxnSpPr>
        <p:spPr>
          <a:xfrm rot="10800000">
            <a:off x="6892319" y="5184653"/>
            <a:ext cx="1285857" cy="478628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194987" y="4644591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12199" y="4536579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14813324" y="972183"/>
            <a:ext cx="3188926" cy="29163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5481844" y="216099"/>
            <a:ext cx="195154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430536" y="3132423"/>
            <a:ext cx="211825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prototype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14813324" y="3240435"/>
            <a:ext cx="3188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10852759" y="1728267"/>
            <a:ext cx="3394663" cy="22682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2999" tIns="66500" rIns="132999" bIns="66500"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14350290" y="3564471"/>
            <a:ext cx="102868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852759" y="864171"/>
            <a:ext cx="332554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类的原型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367101" y="1728267"/>
            <a:ext cx="2407529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10852759" y="2484351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3527341" y="2160315"/>
            <a:ext cx="1234423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1" idx="3"/>
            <a:endCxn id="47" idx="1"/>
          </p:cNvCxnSpPr>
          <p:nvPr/>
        </p:nvCxnSpPr>
        <p:spPr>
          <a:xfrm flipV="1">
            <a:off x="8015183" y="2862394"/>
            <a:ext cx="2837576" cy="20319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469971" y="3240435"/>
            <a:ext cx="2202984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__proto__</a:t>
            </a:r>
            <a:endParaRPr lang="zh-CN" altLang="en-US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10852759" y="3348447"/>
            <a:ext cx="339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926941" y="4104532"/>
            <a:ext cx="6995063" cy="934518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600" dirty="0" smtClean="0"/>
              <a:t>Object</a:t>
            </a:r>
            <a:r>
              <a:rPr lang="zh-CN" altLang="en-US" sz="2600" dirty="0" smtClean="0"/>
              <a:t>的原型的所属类的原型是他自己，</a:t>
            </a:r>
            <a:r>
              <a:rPr lang="en-US" altLang="zh-CN" sz="2600" dirty="0" smtClean="0"/>
              <a:t>js</a:t>
            </a:r>
            <a:r>
              <a:rPr lang="zh-CN" altLang="en-US" sz="2600" dirty="0" smtClean="0"/>
              <a:t>认为指向自己没有意义，就规定为</a:t>
            </a:r>
            <a:r>
              <a:rPr lang="en-US" altLang="zh-CN" sz="2600" dirty="0" smtClean="0"/>
              <a:t>null</a:t>
            </a:r>
            <a:endParaRPr lang="zh-CN" altLang="en-US" sz="2600" dirty="0"/>
          </a:p>
        </p:txBody>
      </p:sp>
      <p:sp>
        <p:nvSpPr>
          <p:cNvPr id="66" name="TextBox 65"/>
          <p:cNvSpPr txBox="1"/>
          <p:nvPr/>
        </p:nvSpPr>
        <p:spPr>
          <a:xfrm>
            <a:off x="5915068" y="3672483"/>
            <a:ext cx="160639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ay:fun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206861" y="5184652"/>
            <a:ext cx="8795389" cy="3950728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zh-CN" altLang="en-US" sz="2300" dirty="0" smtClean="0"/>
              <a:t>在对象里查找一个属性，先看自己私有的有没有，如果自己没有，就通过</a:t>
            </a:r>
            <a:r>
              <a:rPr lang="en-US" altLang="zh-CN" sz="2300" dirty="0" smtClean="0"/>
              <a:t>__proto__</a:t>
            </a:r>
            <a:r>
              <a:rPr lang="zh-CN" altLang="en-US" sz="2300" dirty="0" smtClean="0"/>
              <a:t>属性找到当前所属类的原型上，如果原型上有，就直接用，如果没有，通过原型的</a:t>
            </a:r>
            <a:r>
              <a:rPr lang="en-US" altLang="zh-CN" sz="2300" dirty="0" smtClean="0"/>
              <a:t>__proto__</a:t>
            </a:r>
            <a:r>
              <a:rPr lang="zh-CN" altLang="en-US" sz="2300" dirty="0" smtClean="0"/>
              <a:t>继续往</a:t>
            </a:r>
            <a:r>
              <a:rPr lang="en-US" altLang="zh-CN" sz="2300" dirty="0" smtClean="0"/>
              <a:t>Object</a:t>
            </a:r>
            <a:r>
              <a:rPr lang="zh-CN" altLang="en-US" sz="2300" dirty="0" smtClean="0"/>
              <a:t>类的原型上找，如果还没有，就是</a:t>
            </a:r>
            <a:r>
              <a:rPr lang="en-US" altLang="zh-CN" sz="2300" dirty="0" smtClean="0"/>
              <a:t>undefined</a:t>
            </a:r>
            <a:r>
              <a:rPr lang="zh-CN" altLang="en-US" sz="2300" dirty="0" smtClean="0"/>
              <a:t>，这种一级一级向上查找就会形成原型链</a:t>
            </a:r>
            <a:endParaRPr lang="en-US" altLang="zh-CN" sz="2900" dirty="0" smtClean="0"/>
          </a:p>
          <a:p>
            <a:r>
              <a:rPr lang="en-US" altLang="zh-CN" sz="2900" dirty="0" smtClean="0"/>
              <a:t>              f1.say  === f2.say // true</a:t>
            </a:r>
          </a:p>
          <a:p>
            <a:r>
              <a:rPr lang="en-US" altLang="zh-CN" sz="2900" dirty="0" smtClean="0"/>
              <a:t>              f1.__proto__.constructor === Fn  // true</a:t>
            </a:r>
          </a:p>
          <a:p>
            <a:endParaRPr lang="en-US" altLang="zh-CN" sz="2900" dirty="0" smtClean="0"/>
          </a:p>
          <a:p>
            <a:endParaRPr lang="en-US" altLang="zh-CN" sz="2300" dirty="0" smtClean="0"/>
          </a:p>
          <a:p>
            <a:endParaRPr lang="zh-CN" altLang="en-US" sz="2300" dirty="0"/>
          </a:p>
        </p:txBody>
      </p:sp>
      <p:sp>
        <p:nvSpPr>
          <p:cNvPr id="69" name="TextBox 68"/>
          <p:cNvSpPr txBox="1"/>
          <p:nvPr/>
        </p:nvSpPr>
        <p:spPr>
          <a:xfrm>
            <a:off x="6223674" y="0"/>
            <a:ext cx="2891108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r>
              <a:rPr lang="zh-CN" altLang="en-US" dirty="0" smtClean="0"/>
              <a:t>是基类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72039" y="648148"/>
            <a:ext cx="7200800" cy="996073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000" dirty="0" smtClean="0"/>
              <a:t>f1.__proto__.__proto__  ===  Fn.prototype.__proto__     // true</a:t>
            </a:r>
          </a:p>
          <a:p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0029810" y="8100975"/>
            <a:ext cx="7406537" cy="2350290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dirty="0" smtClean="0"/>
              <a:t>  </a:t>
            </a:r>
            <a:r>
              <a:rPr lang="en-US" altLang="zh-CN" dirty="0" smtClean="0"/>
              <a:t>   f1.say</a:t>
            </a:r>
            <a:r>
              <a:rPr lang="en-US" altLang="zh-CN" dirty="0" smtClean="0"/>
              <a:t>(); // 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输出的是</a:t>
            </a:r>
            <a:r>
              <a:rPr lang="en-US" altLang="zh-CN" dirty="0" smtClean="0"/>
              <a:t>f1</a:t>
            </a:r>
            <a:endParaRPr lang="en-US" altLang="zh-CN" dirty="0" smtClean="0"/>
          </a:p>
          <a:p>
            <a:r>
              <a:rPr lang="en-US" altLang="zh-CN" dirty="0" smtClean="0"/>
              <a:t>  </a:t>
            </a:r>
            <a:r>
              <a:rPr lang="en-US" altLang="zh-CN" dirty="0" smtClean="0"/>
              <a:t>  f1</a:t>
            </a:r>
            <a:r>
              <a:rPr lang="en-US" altLang="zh-CN" dirty="0" smtClean="0"/>
              <a:t>.__proto__.say</a:t>
            </a:r>
            <a:r>
              <a:rPr lang="en-US" altLang="zh-CN" dirty="0" smtClean="0"/>
              <a:t>() === Fn.prototype;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// undefined === Fn</a:t>
            </a:r>
            <a:r>
              <a:rPr lang="zh-CN" altLang="en-US" dirty="0" smtClean="0"/>
              <a:t>的原型  </a:t>
            </a:r>
            <a:r>
              <a:rPr lang="en-US" altLang="zh-CN" dirty="0" smtClean="0"/>
              <a:t>// false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6622" y="972183"/>
            <a:ext cx="242099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972439" y="1620255"/>
            <a:ext cx="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12199" y="2160315"/>
            <a:ext cx="4731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54828" y="2160315"/>
            <a:ext cx="301181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03994" y="2160315"/>
            <a:ext cx="3011813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引用数据类型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4989250" y="2808387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417535" y="3564471"/>
            <a:ext cx="514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7376" y="3564471"/>
            <a:ext cx="7920880" cy="600165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sz="2900" dirty="0" smtClean="0"/>
              <a:t>Number   String  Boolean  Null  Undefined  Symbol</a:t>
            </a:r>
            <a:endParaRPr lang="zh-CN" altLang="en-US" sz="29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0647021" y="2916399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9721204" y="3672483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98257" y="3672483"/>
            <a:ext cx="149354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2292919" y="3672483"/>
            <a:ext cx="188971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85982" y="4104531"/>
            <a:ext cx="736672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12</a:t>
            </a:r>
          </a:p>
          <a:p>
            <a:r>
              <a:rPr lang="en-US" altLang="zh-CN" dirty="0" smtClean="0"/>
              <a:t>36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23273" y="4104531"/>
            <a:ext cx="733466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‘1’</a:t>
            </a:r>
          </a:p>
          <a:p>
            <a:r>
              <a:rPr lang="en-US" altLang="zh-CN" dirty="0" smtClean="0"/>
              <a:t>‘3’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49091" y="4104531"/>
            <a:ext cx="1138001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false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80645" y="4212543"/>
            <a:ext cx="955390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null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3594" y="4212543"/>
            <a:ext cx="216506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undefined</a:t>
            </a:r>
            <a:endParaRPr lang="zh-CN" altLang="en-US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9618336" y="453657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383913" y="5184651"/>
            <a:ext cx="267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52358" y="5184651"/>
            <a:ext cx="5143429" cy="1242294"/>
          </a:xfrm>
          <a:prstGeom prst="rect">
            <a:avLst/>
          </a:prstGeom>
          <a:noFill/>
        </p:spPr>
        <p:txBody>
          <a:bodyPr wrap="square" lIns="132999" tIns="66500" rIns="132999" bIns="66500" rtlCol="0">
            <a:spAutoFit/>
          </a:bodyPr>
          <a:lstStyle/>
          <a:p>
            <a:r>
              <a:rPr lang="en-US" altLang="zh-CN" dirty="0" smtClean="0"/>
              <a:t>Object  Array  Math Date</a:t>
            </a:r>
            <a:r>
              <a:rPr lang="zh-CN" altLang="en-US" dirty="0" smtClean="0"/>
              <a:t>的实例  </a:t>
            </a:r>
            <a:r>
              <a:rPr lang="en-US" altLang="zh-CN" dirty="0" smtClean="0"/>
              <a:t>RegExp 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2039" y="8425011"/>
            <a:ext cx="824838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div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783513" y="7668927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0485" y="6912843"/>
            <a:ext cx="349308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HTMLDivElement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69570" y="8425011"/>
            <a:ext cx="480192" cy="688297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li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885" y="6912843"/>
            <a:ext cx="319767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HTMLLiElement</a:t>
            </a:r>
            <a:endParaRPr lang="zh-CN" altLang="en-US" dirty="0" smtClean="0"/>
          </a:p>
        </p:txBody>
      </p:sp>
      <p:cxnSp>
        <p:nvCxnSpPr>
          <p:cNvPr id="11" name="直接连接符 10"/>
          <p:cNvCxnSpPr/>
          <p:nvPr/>
        </p:nvCxnSpPr>
        <p:spPr>
          <a:xfrm>
            <a:off x="8075307" y="7668927"/>
            <a:ext cx="0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97856" y="5508687"/>
            <a:ext cx="3003020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 HTMLElement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7" idx="0"/>
          </p:cNvCxnSpPr>
          <p:nvPr/>
        </p:nvCxnSpPr>
        <p:spPr>
          <a:xfrm flipV="1">
            <a:off x="4987026" y="6264771"/>
            <a:ext cx="175099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0"/>
          </p:cNvCxnSpPr>
          <p:nvPr/>
        </p:nvCxnSpPr>
        <p:spPr>
          <a:xfrm flipH="1" flipV="1">
            <a:off x="6738017" y="6264771"/>
            <a:ext cx="1701704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92518" y="5508687"/>
            <a:ext cx="2095699" cy="1242294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HTMLText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17936" y="4104531"/>
            <a:ext cx="1807637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Element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6840884" y="4752603"/>
            <a:ext cx="0" cy="756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223674" y="3024411"/>
            <a:ext cx="1281693" cy="688297"/>
          </a:xfrm>
          <a:prstGeom prst="rect">
            <a:avLst/>
          </a:prstGeom>
        </p:spPr>
        <p:txBody>
          <a:bodyPr wrap="none" lIns="132999" tIns="66500" rIns="132999" bIns="66500">
            <a:spAutoFit/>
          </a:bodyPr>
          <a:lstStyle/>
          <a:p>
            <a:r>
              <a:rPr lang="en-US" altLang="zh-CN" dirty="0" smtClean="0"/>
              <a:t>Node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6840884" y="3564471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12198" y="1836279"/>
            <a:ext cx="2449389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EventTarget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6840884" y="2484351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0805" y="648147"/>
            <a:ext cx="1596591" cy="715581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en-US" altLang="zh-CN" dirty="0" smtClean="0"/>
              <a:t> Object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840884" y="1296219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47022" y="1080195"/>
            <a:ext cx="6965942" cy="2350290"/>
          </a:xfrm>
          <a:prstGeom prst="rect">
            <a:avLst/>
          </a:prstGeom>
          <a:noFill/>
        </p:spPr>
        <p:txBody>
          <a:bodyPr wrap="none" lIns="132999" tIns="66500" rIns="132999" bIns="66500" rtlCol="0">
            <a:spAutoFit/>
          </a:bodyPr>
          <a:lstStyle/>
          <a:p>
            <a:r>
              <a:rPr lang="zh-CN" altLang="en-US" dirty="0" smtClean="0"/>
              <a:t>所以我们研究一个实例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、研究实例的私有属性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、研究实例的所属类的公有属性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、一层一层找类的方法和属性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29517" y="0"/>
            <a:ext cx="5658087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        function Fn(x, y) {</a:t>
            </a:r>
          </a:p>
          <a:p>
            <a:r>
              <a:rPr lang="en-US" altLang="zh-CN" sz="1600" dirty="0" smtClean="0"/>
              <a:t>            this.x = x;</a:t>
            </a:r>
          </a:p>
          <a:p>
            <a:r>
              <a:rPr lang="en-US" altLang="zh-CN" sz="1600" dirty="0" smtClean="0"/>
              <a:t>            this.y = y;</a:t>
            </a:r>
          </a:p>
          <a:p>
            <a:r>
              <a:rPr lang="en-US" altLang="zh-CN" sz="1600" dirty="0" smtClean="0"/>
              <a:t>            this.getX = function () {</a:t>
            </a:r>
          </a:p>
          <a:p>
            <a:r>
              <a:rPr lang="en-US" altLang="zh-CN" sz="1600" dirty="0" smtClean="0"/>
              <a:t>                 console.log(this.x);</a:t>
            </a:r>
          </a:p>
          <a:p>
            <a:r>
              <a:rPr lang="en-US" altLang="zh-CN" sz="1600" dirty="0" smtClean="0"/>
              <a:t>             }</a:t>
            </a:r>
          </a:p>
          <a:p>
            <a:r>
              <a:rPr lang="en-US" altLang="zh-CN" sz="1600" dirty="0" smtClean="0"/>
              <a:t>        }</a:t>
            </a:r>
          </a:p>
          <a:p>
            <a:r>
              <a:rPr lang="en-US" altLang="zh-CN" sz="1600" dirty="0" smtClean="0"/>
              <a:t>        Fn.prototype.getX = function () {</a:t>
            </a:r>
          </a:p>
          <a:p>
            <a:r>
              <a:rPr lang="en-US" altLang="zh-CN" sz="1600" dirty="0" smtClean="0"/>
              <a:t>            console.log(this.x);</a:t>
            </a:r>
          </a:p>
          <a:p>
            <a:r>
              <a:rPr lang="en-US" altLang="zh-CN" sz="1600" dirty="0" smtClean="0"/>
              <a:t>        }</a:t>
            </a:r>
          </a:p>
          <a:p>
            <a:r>
              <a:rPr lang="en-US" altLang="zh-CN" sz="1600" dirty="0" smtClean="0"/>
              <a:t>        Fn.prototype.getY = function () {</a:t>
            </a:r>
          </a:p>
          <a:p>
            <a:r>
              <a:rPr lang="en-US" altLang="zh-CN" sz="1600" dirty="0" smtClean="0"/>
              <a:t>            console.log(this.y);</a:t>
            </a:r>
          </a:p>
          <a:p>
            <a:r>
              <a:rPr lang="en-US" altLang="zh-CN" sz="1600" dirty="0" smtClean="0"/>
              <a:t>        }</a:t>
            </a:r>
          </a:p>
          <a:p>
            <a:r>
              <a:rPr lang="en-US" altLang="zh-CN" sz="1600" dirty="0" smtClean="0"/>
              <a:t>        var f1 = new Fn(100, 200);</a:t>
            </a:r>
          </a:p>
          <a:p>
            <a:r>
              <a:rPr lang="en-US" altLang="zh-CN" sz="1600" dirty="0" smtClean="0"/>
              <a:t>        f1.__proto__.a = 300;</a:t>
            </a:r>
          </a:p>
          <a:p>
            <a:r>
              <a:rPr lang="en-US" altLang="zh-CN" sz="1600" dirty="0" smtClean="0"/>
              <a:t>        var f2 = new Fn(100, 200);</a:t>
            </a:r>
          </a:p>
          <a:p>
            <a:r>
              <a:rPr lang="en-US" altLang="zh-CN" sz="1600" dirty="0" smtClean="0"/>
              <a:t>        console.log(f1.getX == f2.getX</a:t>
            </a:r>
            <a:r>
              <a:rPr lang="en-US" altLang="zh-CN" sz="1600" dirty="0" smtClean="0"/>
              <a:t>); // fasle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console.log(f1.getY == f2.getY</a:t>
            </a:r>
            <a:r>
              <a:rPr lang="en-US" altLang="zh-CN" sz="1600" dirty="0" smtClean="0"/>
              <a:t>);  //  true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console.log(f1.x == f2.x</a:t>
            </a:r>
            <a:r>
              <a:rPr lang="en-US" altLang="zh-CN" sz="1600" dirty="0" smtClean="0"/>
              <a:t>);  //  true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console.log(Fn.prototype.getX === f1.getX</a:t>
            </a:r>
            <a:r>
              <a:rPr lang="en-US" altLang="zh-CN" sz="1600" dirty="0" smtClean="0"/>
              <a:t>); // false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console.log(Fn.prototype.getX === f1.__proto__.getX</a:t>
            </a:r>
            <a:r>
              <a:rPr lang="en-US" altLang="zh-CN" sz="1600" dirty="0" smtClean="0"/>
              <a:t>); //true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f1.getX</a:t>
            </a:r>
            <a:r>
              <a:rPr lang="en-US" altLang="zh-CN" sz="1600" dirty="0" smtClean="0"/>
              <a:t>();  // 100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Fn.prototype.getX</a:t>
            </a:r>
            <a:r>
              <a:rPr lang="en-US" altLang="zh-CN" sz="1600" dirty="0" smtClean="0"/>
              <a:t>();  // undefined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f2.__proto__.getX</a:t>
            </a:r>
            <a:r>
              <a:rPr lang="en-US" altLang="zh-CN" sz="1600" dirty="0" smtClean="0"/>
              <a:t>();  // undefined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Fn.prototype.getY</a:t>
            </a:r>
            <a:r>
              <a:rPr lang="en-US" altLang="zh-CN" sz="1600" dirty="0" smtClean="0"/>
              <a:t>();  // undefined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console.log(f1.a</a:t>
            </a:r>
            <a:r>
              <a:rPr lang="en-US" altLang="zh-CN" sz="1600" dirty="0" smtClean="0"/>
              <a:t>);  //  300</a:t>
            </a:r>
            <a:endParaRPr lang="en-US" altLang="zh-CN" sz="1600" dirty="0" smtClean="0"/>
          </a:p>
          <a:p>
            <a:r>
              <a:rPr lang="en-US" altLang="zh-CN" sz="1600" dirty="0" smtClean="0"/>
              <a:t>        console.log(f1.toString</a:t>
            </a:r>
            <a:r>
              <a:rPr lang="en-US" altLang="zh-CN" sz="1600" dirty="0" smtClean="0"/>
              <a:t>); // f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0" y="864171"/>
            <a:ext cx="3528392" cy="18722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008" y="864171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            this.x = x;</a:t>
            </a:r>
          </a:p>
          <a:p>
            <a:r>
              <a:rPr lang="en-US" altLang="zh-CN" sz="1800" dirty="0" smtClean="0"/>
              <a:t>            this.y = y;</a:t>
            </a:r>
          </a:p>
          <a:p>
            <a:r>
              <a:rPr lang="en-US" altLang="zh-CN" sz="1800" dirty="0" smtClean="0"/>
              <a:t>            this.getX = function () {</a:t>
            </a:r>
          </a:p>
          <a:p>
            <a:r>
              <a:rPr lang="en-US" altLang="zh-CN" sz="1800" dirty="0" smtClean="0"/>
              <a:t>                 console.log(this.x);</a:t>
            </a:r>
          </a:p>
          <a:p>
            <a:r>
              <a:rPr lang="en-US" altLang="zh-CN" sz="1800" dirty="0" smtClean="0"/>
              <a:t>             }</a:t>
            </a:r>
          </a:p>
          <a:p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296144" y="216099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88557" y="1656259"/>
            <a:ext cx="3528392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2304331"/>
            <a:ext cx="3528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205" y="2160315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64421" y="2520355"/>
            <a:ext cx="11521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888557" y="2016299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36629" y="1512243"/>
            <a:ext cx="234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312493" y="1872283"/>
            <a:ext cx="115212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0685" y="2016299"/>
            <a:ext cx="1311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getX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fun</a:t>
            </a:r>
          </a:p>
          <a:p>
            <a:r>
              <a:rPr lang="en-US" altLang="zh-CN" sz="2000" dirty="0" smtClean="0"/>
              <a:t>getY</a:t>
            </a:r>
            <a:r>
              <a:rPr lang="zh-CN" altLang="en-US" sz="2000" dirty="0" smtClean="0"/>
              <a:t>： </a:t>
            </a:r>
            <a:r>
              <a:rPr lang="en-US" altLang="zh-CN" sz="2000" dirty="0" smtClean="0"/>
              <a:t>fun</a:t>
            </a:r>
          </a:p>
          <a:p>
            <a:r>
              <a:rPr lang="en-US" altLang="zh-CN" sz="2000" dirty="0" smtClean="0"/>
              <a:t>a</a:t>
            </a:r>
            <a:r>
              <a:rPr lang="en-US" altLang="zh-CN" sz="2000" dirty="0" smtClean="0"/>
              <a:t>:300</a:t>
            </a:r>
            <a:endParaRPr lang="zh-CN" altLang="en-US" sz="2000" dirty="0"/>
          </a:p>
        </p:txBody>
      </p:sp>
      <p:sp>
        <p:nvSpPr>
          <p:cNvPr id="20" name="圆角矩形 19"/>
          <p:cNvSpPr/>
          <p:nvPr/>
        </p:nvSpPr>
        <p:spPr>
          <a:xfrm>
            <a:off x="3024461" y="5184651"/>
            <a:ext cx="1944216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12493" y="4536579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实例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3384501" y="5256659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X:100</a:t>
            </a:r>
          </a:p>
          <a:p>
            <a:r>
              <a:rPr lang="en-US" altLang="zh-CN" sz="2000" dirty="0" smtClean="0"/>
              <a:t>Y:200</a:t>
            </a:r>
          </a:p>
          <a:p>
            <a:r>
              <a:rPr lang="en-US" altLang="zh-CN" sz="2000" dirty="0" smtClean="0"/>
              <a:t>getX:fun</a:t>
            </a:r>
            <a:endParaRPr lang="zh-CN" altLang="en-US" sz="20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024461" y="6552803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96469" y="6480795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cxnSp>
        <p:nvCxnSpPr>
          <p:cNvPr id="27" name="形状 26"/>
          <p:cNvCxnSpPr>
            <a:stCxn id="25" idx="3"/>
            <a:endCxn id="8" idx="2"/>
          </p:cNvCxnSpPr>
          <p:nvPr/>
        </p:nvCxnSpPr>
        <p:spPr>
          <a:xfrm flipV="1">
            <a:off x="4802705" y="3384451"/>
            <a:ext cx="850048" cy="335795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336829" y="5184651"/>
            <a:ext cx="1944216" cy="18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624861" y="4536579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f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实例</a:t>
            </a:r>
            <a:endParaRPr lang="zh-CN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696869" y="5256659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X:100</a:t>
            </a:r>
          </a:p>
          <a:p>
            <a:r>
              <a:rPr lang="en-US" altLang="zh-CN" sz="2000" dirty="0" smtClean="0"/>
              <a:t>Y:200</a:t>
            </a:r>
          </a:p>
          <a:p>
            <a:r>
              <a:rPr lang="en-US" altLang="zh-CN" sz="2000" dirty="0" smtClean="0"/>
              <a:t>getX:fun</a:t>
            </a:r>
            <a:endParaRPr lang="zh-CN" altLang="en-US" sz="20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6336829" y="6552803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08837" y="6480795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cxnSp>
        <p:nvCxnSpPr>
          <p:cNvPr id="36" name="形状 35"/>
          <p:cNvCxnSpPr>
            <a:stCxn id="33" idx="1"/>
            <a:endCxn id="8" idx="2"/>
          </p:cNvCxnSpPr>
          <p:nvPr/>
        </p:nvCxnSpPr>
        <p:spPr>
          <a:xfrm rot="10800000">
            <a:off x="5652753" y="3384451"/>
            <a:ext cx="756084" cy="3357954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888557" y="2952403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80645" y="2880395"/>
            <a:ext cx="192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__proto__</a:t>
            </a:r>
            <a:endParaRPr lang="zh-CN" altLang="en-US" sz="3200" dirty="0"/>
          </a:p>
        </p:txBody>
      </p:sp>
      <p:sp>
        <p:nvSpPr>
          <p:cNvPr id="43" name="圆角矩形 42"/>
          <p:cNvSpPr/>
          <p:nvPr/>
        </p:nvSpPr>
        <p:spPr>
          <a:xfrm>
            <a:off x="10441285" y="720155"/>
            <a:ext cx="1944216" cy="15841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0729317" y="144091"/>
            <a:ext cx="150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Object</a:t>
            </a:r>
            <a:r>
              <a:rPr lang="zh-CN" altLang="en-US" sz="2800" dirty="0" smtClean="0"/>
              <a:t>类</a:t>
            </a:r>
            <a:endParaRPr lang="zh-CN" altLang="en-US" sz="2800" dirty="0"/>
          </a:p>
        </p:txBody>
      </p:sp>
      <p:cxnSp>
        <p:nvCxnSpPr>
          <p:cNvPr id="46" name="直接连接符 45"/>
          <p:cNvCxnSpPr/>
          <p:nvPr/>
        </p:nvCxnSpPr>
        <p:spPr>
          <a:xfrm>
            <a:off x="10441285" y="1800275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513293" y="1728267"/>
            <a:ext cx="1847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prototype</a:t>
            </a:r>
            <a:endParaRPr lang="zh-CN" altLang="en-US" sz="3200" dirty="0"/>
          </a:p>
        </p:txBody>
      </p:sp>
      <p:sp>
        <p:nvSpPr>
          <p:cNvPr id="48" name="圆角矩形 47"/>
          <p:cNvSpPr/>
          <p:nvPr/>
        </p:nvSpPr>
        <p:spPr>
          <a:xfrm>
            <a:off x="8137029" y="720155"/>
            <a:ext cx="1800200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10009237" y="2016299"/>
            <a:ext cx="576064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137029" y="1152203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137029" y="1944291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09037" y="1368227"/>
            <a:ext cx="161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toString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fun</a:t>
            </a:r>
            <a:endParaRPr lang="zh-CN" alt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8209037" y="1872283"/>
            <a:ext cx="170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__proto__</a:t>
            </a:r>
            <a:endParaRPr lang="zh-CN" altLang="en-US" sz="2800" dirty="0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9361165" y="2232323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929117" y="3024411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65021" y="648147"/>
            <a:ext cx="1866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constructor</a:t>
            </a:r>
            <a:endParaRPr lang="zh-CN" altLang="en-US" sz="2800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9865221" y="1008187"/>
            <a:ext cx="504056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42" idx="3"/>
            <a:endCxn id="48" idx="1"/>
          </p:cNvCxnSpPr>
          <p:nvPr/>
        </p:nvCxnSpPr>
        <p:spPr>
          <a:xfrm flipV="1">
            <a:off x="6605146" y="1548247"/>
            <a:ext cx="1531883" cy="1624536"/>
          </a:xfrm>
          <a:prstGeom prst="bentConnector3">
            <a:avLst>
              <a:gd name="adj1" fmla="val 7673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622</Words>
  <Application>Microsoft Office PowerPoint</Application>
  <PresentationFormat>自定义</PresentationFormat>
  <Paragraphs>152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11</cp:revision>
  <dcterms:modified xsi:type="dcterms:W3CDTF">2019-11-22T10:16:26Z</dcterms:modified>
</cp:coreProperties>
</file>