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8" r:id="rId2"/>
    <p:sldId id="319" r:id="rId3"/>
    <p:sldId id="327" r:id="rId4"/>
    <p:sldId id="321" r:id="rId5"/>
    <p:sldId id="322" r:id="rId6"/>
    <p:sldId id="323" r:id="rId7"/>
    <p:sldId id="324" r:id="rId8"/>
    <p:sldId id="325" r:id="rId9"/>
    <p:sldId id="32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329" r:id="rId24"/>
    <p:sldId id="270" r:id="rId25"/>
    <p:sldId id="271" r:id="rId26"/>
    <p:sldId id="273" r:id="rId27"/>
    <p:sldId id="272" r:id="rId28"/>
    <p:sldId id="32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9632" autoAdjust="0"/>
  </p:normalViewPr>
  <p:slideViewPr>
    <p:cSldViewPr>
      <p:cViewPr varScale="1">
        <p:scale>
          <a:sx n="80" d="100"/>
          <a:sy n="8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727C76-6105-4EB6-A91C-EBBAA362E12D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3A0215-AFC6-4DD6-B6E2-8619ED195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C235FE-52BD-4BC9-8F2D-F15019C549D7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9AB68C-B986-466E-877B-C9F79BE94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可以先使用</a:t>
            </a:r>
            <a:r>
              <a:rPr lang="en-US" altLang="zh-CN" smtClean="0"/>
              <a:t>myeclipse</a:t>
            </a:r>
            <a:r>
              <a:rPr lang="zh-CN" altLang="en-US" smtClean="0"/>
              <a:t>自带的</a:t>
            </a:r>
            <a:r>
              <a:rPr lang="en-US" altLang="zh-CN" smtClean="0"/>
              <a:t>tomcat!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70184-7D15-4216-8C02-D1586DEA4D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Destroy</a:t>
            </a:r>
            <a:r>
              <a:rPr lang="zh-CN" altLang="en-US" smtClean="0"/>
              <a:t>方法：点击工具栏上的服务器的停止按钮。就能看到他的执行。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B1CB8-B85A-490C-972C-2DC21E1EC2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D4066F-6A7E-4318-939C-C9098B51723B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895EE3-D810-41B3-A602-3B65BE243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530D-2E01-4DC3-8AC5-F73D4AEEF9BF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F611-4135-41EA-A13C-7DFCB26AFB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5DFF6-58F9-42FE-AA5F-FBF60B8CC166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64B4-41D1-4CC2-AD6F-9BFBA40641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8A9E-C23D-442C-9DC8-32949F264BD2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B27C-CA89-42D1-AF1C-361A4EFD9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68A95-85AC-410F-9CA6-9025BB8228B5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28017-515D-4016-86FC-1744CCDDB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6C56-715C-4797-B657-6BCC6B7A5FC1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6F0FA-144C-4812-A252-655077264E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787FA-5141-4D53-8EAE-631400AC92CF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926F9-A967-42BB-ABC2-47C0B9E4A3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70ACD-504B-41A1-B6A7-0F375398E51F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37862-4ED9-47DF-95AE-7345668A4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9F6A-BDC3-4439-AF0C-15098665D84F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96604-2E26-4572-A683-514B2E59C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9AEF6-42A5-4664-8DFA-6CF3BC46C557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71840-256F-4FD2-9247-34D879FF3D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FAD0E7-C139-4616-ABEB-C14D49EF1FC6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AB7BE8-E050-43D6-B4BE-A7D6C279E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EF53C3-D114-482B-B695-02893EA092A3}" type="datetimeFigureOut">
              <a:rPr lang="zh-CN" altLang="en-US"/>
              <a:pPr>
                <a:defRPr/>
              </a:pPr>
              <a:t>2017-8-7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446530-1464-4F4E-9D28-D98E97005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62" r:id="rId5"/>
    <p:sldLayoutId id="2147483656" r:id="rId6"/>
    <p:sldLayoutId id="2147483657" r:id="rId7"/>
    <p:sldLayoutId id="2147483663" r:id="rId8"/>
    <p:sldLayoutId id="2147483664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gdang.com/product_detail/product_detail.jsp?product_id=89157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g/one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gg/o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firebug</a:t>
            </a:r>
            <a:r>
              <a:rPr lang="zh-CN" altLang="en-US" smtClean="0"/>
              <a:t>等工具查看网络通讯情况。感性认识</a:t>
            </a:r>
            <a:r>
              <a:rPr lang="en-US" altLang="zh-CN" smtClean="0"/>
              <a:t>http</a:t>
            </a:r>
            <a:r>
              <a:rPr lang="zh-CN" altLang="en-US" smtClean="0"/>
              <a:t>协议！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动态网页</a:t>
            </a:r>
          </a:p>
          <a:p>
            <a:pPr lvl="1" eaLnBrk="1" hangingPunct="1"/>
            <a:r>
              <a:rPr lang="en-US" altLang="zh-CN" smtClean="0">
                <a:hlinkClick r:id="rId2"/>
              </a:rPr>
              <a:t>http://www.dangdang.com/product_detail/product_detail.jsp?product_id=8915738</a:t>
            </a:r>
            <a:r>
              <a:rPr lang="en-US" altLang="zh-CN" sz="2000" smtClean="0"/>
              <a:t> </a:t>
            </a:r>
          </a:p>
          <a:p>
            <a:pPr lvl="1" eaLnBrk="1" hangingPunct="1"/>
            <a:r>
              <a:rPr lang="zh-CN" altLang="en-US" smtClean="0"/>
              <a:t>以</a:t>
            </a:r>
            <a:r>
              <a:rPr lang="zh-CN" altLang="en-US" b="1" smtClean="0"/>
              <a:t>数据库技术</a:t>
            </a:r>
            <a:r>
              <a:rPr lang="zh-CN" altLang="en-US" smtClean="0"/>
              <a:t>为基础 </a:t>
            </a:r>
          </a:p>
          <a:p>
            <a:pPr lvl="1" eaLnBrk="1" hangingPunct="1"/>
            <a:r>
              <a:rPr lang="zh-CN" altLang="en-US" smtClean="0"/>
              <a:t>不是独立存在于服务器上的网页文件 </a:t>
            </a:r>
          </a:p>
          <a:p>
            <a:pPr eaLnBrk="1" hangingPunct="1"/>
            <a:r>
              <a:rPr lang="en-US" altLang="zh-CN" smtClean="0"/>
              <a:t>Serlvet</a:t>
            </a:r>
            <a:r>
              <a:rPr lang="zh-CN" altLang="en-US" smtClean="0"/>
              <a:t>简介</a:t>
            </a:r>
          </a:p>
          <a:p>
            <a:pPr eaLnBrk="1" hangingPunct="1"/>
            <a:r>
              <a:rPr lang="en-US" altLang="zh-CN" smtClean="0"/>
              <a:t>B/S</a:t>
            </a:r>
            <a:r>
              <a:rPr lang="zh-CN" altLang="en-US" smtClean="0"/>
              <a:t>和</a:t>
            </a:r>
            <a:r>
              <a:rPr lang="en-US" altLang="zh-CN" smtClean="0"/>
              <a:t>C/S</a:t>
            </a:r>
            <a:r>
              <a:rPr lang="zh-CN" altLang="en-US" smtClean="0"/>
              <a:t>系统架构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2" y="266700"/>
            <a:ext cx="822960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有关概念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是一种</a:t>
            </a:r>
            <a:r>
              <a:rPr lang="en-US" altLang="zh-CN" smtClean="0"/>
              <a:t>Web</a:t>
            </a:r>
            <a:r>
              <a:rPr lang="zh-CN" altLang="en-US" smtClean="0"/>
              <a:t>服务器端编程技术。</a:t>
            </a:r>
          </a:p>
          <a:p>
            <a:pPr eaLnBrk="1" hangingPunct="1"/>
            <a:r>
              <a:rPr lang="zh-CN" altLang="en-US" smtClean="0"/>
              <a:t>是实现了特殊接口的</a:t>
            </a:r>
            <a:r>
              <a:rPr lang="en-US" altLang="zh-CN" smtClean="0"/>
              <a:t>Java</a:t>
            </a:r>
            <a:r>
              <a:rPr lang="zh-CN" altLang="en-US" smtClean="0"/>
              <a:t>类。</a:t>
            </a:r>
          </a:p>
          <a:p>
            <a:pPr eaLnBrk="1" hangingPunct="1"/>
            <a:r>
              <a:rPr lang="zh-CN" altLang="en-US" smtClean="0"/>
              <a:t>由支持</a:t>
            </a:r>
            <a:r>
              <a:rPr lang="en-US" altLang="zh-CN" smtClean="0"/>
              <a:t>Servlet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服务器调用和启动运行。</a:t>
            </a:r>
          </a:p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Servlet</a:t>
            </a:r>
            <a:r>
              <a:rPr lang="zh-CN" altLang="en-US" smtClean="0"/>
              <a:t>负责对应的一个或一组</a:t>
            </a:r>
            <a:r>
              <a:rPr lang="en-US" altLang="zh-CN" smtClean="0"/>
              <a:t>URL</a:t>
            </a:r>
            <a:r>
              <a:rPr lang="zh-CN" altLang="en-US" smtClean="0"/>
              <a:t>访问请求，并返回相应的响应内容。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Serlvet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C/S:</a:t>
            </a:r>
          </a:p>
          <a:p>
            <a:pPr lvl="1" eaLnBrk="1" hangingPunct="1"/>
            <a:r>
              <a:rPr lang="en-US" altLang="zh-CN" sz="2400" smtClean="0"/>
              <a:t>client/server</a:t>
            </a:r>
            <a:r>
              <a:rPr lang="zh-CN" altLang="en-US" sz="2400" smtClean="0"/>
              <a:t>：客户机和服务器架构。</a:t>
            </a:r>
          </a:p>
          <a:p>
            <a:pPr eaLnBrk="1" hangingPunct="1"/>
            <a:r>
              <a:rPr lang="en-US" altLang="zh-CN" sz="2800" smtClean="0"/>
              <a:t>B/S:</a:t>
            </a:r>
          </a:p>
          <a:p>
            <a:pPr lvl="1" eaLnBrk="1" hangingPunct="1"/>
            <a:r>
              <a:rPr lang="en-US" altLang="zh-CN" sz="2400" smtClean="0"/>
              <a:t>Browser/Server :</a:t>
            </a:r>
            <a:r>
              <a:rPr lang="zh-CN" altLang="en-US" sz="2400" smtClean="0"/>
              <a:t>浏览器和服务器架构。</a:t>
            </a:r>
          </a:p>
          <a:p>
            <a:pPr eaLnBrk="1" hangingPunct="1"/>
            <a:r>
              <a:rPr lang="en-US" altLang="zh-CN" sz="2800" smtClean="0"/>
              <a:t>C/S</a:t>
            </a:r>
            <a:r>
              <a:rPr lang="zh-CN" altLang="en-US" sz="2800" smtClean="0"/>
              <a:t>和</a:t>
            </a:r>
            <a:r>
              <a:rPr lang="en-US" altLang="zh-CN" sz="2800" smtClean="0"/>
              <a:t>B/S</a:t>
            </a:r>
            <a:r>
              <a:rPr lang="zh-CN" altLang="en-US" sz="2800" smtClean="0"/>
              <a:t>架构比较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B/S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4" name="Group 39"/>
          <p:cNvGraphicFramePr/>
          <p:nvPr/>
        </p:nvGraphicFramePr>
        <p:xfrm>
          <a:off x="1908175" y="3933825"/>
          <a:ext cx="5334000" cy="2087563"/>
        </p:xfrm>
        <a:graphic>
          <a:graphicData uri="http://schemas.openxmlformats.org/drawingml/2006/table">
            <a:tbl>
              <a:tblPr/>
              <a:tblGrid>
                <a:gridCol w="838200"/>
                <a:gridCol w="1981200"/>
                <a:gridCol w="2514600"/>
              </a:tblGrid>
              <a:tr h="720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服务器负荷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维护升级成本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B/S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C/S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HTML,CSS,JS</a:t>
            </a:r>
            <a:r>
              <a:rPr lang="zh-CN" altLang="en-US" sz="2400" dirty="0" smtClean="0">
                <a:solidFill>
                  <a:srgbClr val="FF0000"/>
                </a:solidFill>
              </a:rPr>
              <a:t>在浏览器中执行，在服务器端生成。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 smtClean="0">
                <a:solidFill>
                  <a:schemeClr val="accent1"/>
                </a:solidFill>
              </a:rPr>
              <a:t>我们即将学习的</a:t>
            </a:r>
            <a:r>
              <a:rPr lang="en-US" sz="2400" dirty="0" err="1" smtClean="0">
                <a:solidFill>
                  <a:schemeClr val="accent1"/>
                </a:solidFill>
              </a:rPr>
              <a:t>serlvet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err="1" smtClean="0">
                <a:solidFill>
                  <a:schemeClr val="accent1"/>
                </a:solidFill>
              </a:rPr>
              <a:t>jsp</a:t>
            </a:r>
            <a:r>
              <a:rPr lang="zh-CN" altLang="en-US" sz="2400" dirty="0" smtClean="0">
                <a:solidFill>
                  <a:schemeClr val="accent1"/>
                </a:solidFill>
              </a:rPr>
              <a:t>就是一种在服务器端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动态生成</a:t>
            </a:r>
            <a:r>
              <a:rPr lang="en-US" sz="2400" b="1" dirty="0" smtClean="0">
                <a:solidFill>
                  <a:schemeClr val="accent1"/>
                </a:solidFill>
              </a:rPr>
              <a:t>HTML/</a:t>
            </a:r>
            <a:r>
              <a:rPr lang="en-US" sz="2400" b="1" dirty="0" err="1" smtClean="0">
                <a:solidFill>
                  <a:schemeClr val="accent1"/>
                </a:solidFill>
              </a:rPr>
              <a:t>css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js</a:t>
            </a:r>
            <a:r>
              <a:rPr lang="en-US" sz="2400" b="1" dirty="0" smtClean="0">
                <a:solidFill>
                  <a:schemeClr val="accent1"/>
                </a:solidFill>
              </a:rPr>
              <a:t>/xml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数据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的一种技术。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是实现特殊接口的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类。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Jsp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本质上是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servlet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所以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jsp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也是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类。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运行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必须在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serlvet</a:t>
            </a: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容器中。说白了，就是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必须在服务器上运行。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要点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浏览器发送请求到服务器</a:t>
            </a:r>
          </a:p>
          <a:p>
            <a:pPr eaLnBrk="1" hangingPunct="1"/>
            <a:r>
              <a:rPr lang="zh-CN" altLang="en-US" sz="2000" smtClean="0"/>
              <a:t>服务器根据请求的</a:t>
            </a:r>
            <a:r>
              <a:rPr lang="en-US" altLang="zh-CN" sz="2000" smtClean="0"/>
              <a:t>url,</a:t>
            </a:r>
            <a:r>
              <a:rPr lang="zh-CN" altLang="en-US" sz="2000" smtClean="0"/>
              <a:t>去调用相应的</a:t>
            </a:r>
            <a:r>
              <a:rPr lang="en-US" altLang="zh-CN" sz="2000" smtClean="0"/>
              <a:t>serlvet</a:t>
            </a:r>
            <a:r>
              <a:rPr lang="zh-CN" altLang="en-US" sz="2000" smtClean="0"/>
              <a:t>类。</a:t>
            </a:r>
          </a:p>
          <a:p>
            <a:pPr eaLnBrk="1" hangingPunct="1"/>
            <a:r>
              <a:rPr lang="zh-CN" altLang="en-US" sz="2000" smtClean="0"/>
              <a:t>通过</a:t>
            </a:r>
            <a:r>
              <a:rPr lang="en-US" altLang="zh-CN" sz="2000" smtClean="0"/>
              <a:t>servlet</a:t>
            </a:r>
            <a:r>
              <a:rPr lang="zh-CN" altLang="en-US" sz="2000" smtClean="0"/>
              <a:t>中的打印流对象将生成的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数据输出给服务器。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服务器将</a:t>
            </a:r>
            <a:r>
              <a:rPr lang="en-US" altLang="zh-CN" sz="2000" smtClean="0"/>
              <a:t>servlet</a:t>
            </a:r>
            <a:r>
              <a:rPr lang="zh-CN" altLang="en-US" sz="2000" smtClean="0"/>
              <a:t>生成的数据再输出给客户端浏览器</a:t>
            </a:r>
          </a:p>
          <a:p>
            <a:pPr eaLnBrk="1" hangingPunct="1"/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运行过程</a:t>
            </a:r>
            <a:endParaRPr lang="zh-CN" alt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997200"/>
            <a:ext cx="777716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新建</a:t>
            </a:r>
            <a:r>
              <a:rPr lang="en-US" altLang="zh-CN" smtClean="0"/>
              <a:t>web</a:t>
            </a:r>
            <a:r>
              <a:rPr lang="zh-CN" altLang="en-US" smtClean="0"/>
              <a:t>项目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new  Web Project</a:t>
            </a:r>
          </a:p>
          <a:p>
            <a:pPr lvl="1" eaLnBrk="1" hangingPunct="1"/>
            <a:r>
              <a:rPr lang="zh-CN" altLang="en-US" smtClean="0"/>
              <a:t>选择：</a:t>
            </a:r>
            <a:r>
              <a:rPr lang="en-US" altLang="zh-CN" smtClean="0"/>
              <a:t>javaee  5.0</a:t>
            </a:r>
          </a:p>
          <a:p>
            <a:pPr eaLnBrk="1" hangingPunct="1"/>
            <a:r>
              <a:rPr lang="zh-CN" altLang="en-US" smtClean="0"/>
              <a:t>建包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com.cssxt.gao</a:t>
            </a:r>
          </a:p>
          <a:p>
            <a:pPr eaLnBrk="1" hangingPunct="1"/>
            <a:r>
              <a:rPr lang="zh-CN" altLang="en-US" smtClean="0"/>
              <a:t>新建</a:t>
            </a:r>
            <a:r>
              <a:rPr lang="en-US" altLang="zh-CN" smtClean="0"/>
              <a:t>class:HelloServlet</a:t>
            </a:r>
          </a:p>
          <a:p>
            <a:pPr lvl="1" eaLnBrk="1" hangingPunct="1"/>
            <a:r>
              <a:rPr lang="zh-CN" altLang="en-US" smtClean="0"/>
              <a:t>继承：</a:t>
            </a:r>
            <a:r>
              <a:rPr lang="en-US" altLang="zh-CN" smtClean="0"/>
              <a:t>HttpServlet</a:t>
            </a:r>
            <a:r>
              <a:rPr lang="zh-CN" altLang="en-US" smtClean="0"/>
              <a:t>（</a:t>
            </a:r>
            <a:r>
              <a:rPr lang="en-US" altLang="zh-CN" smtClean="0"/>
              <a:t>javax.servlet.http.HttpServlet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重写</a:t>
            </a:r>
            <a:r>
              <a:rPr lang="en-US" altLang="zh-CN" smtClean="0"/>
              <a:t>service</a:t>
            </a:r>
            <a:r>
              <a:rPr lang="zh-CN" altLang="en-US" smtClean="0"/>
              <a:t>方法</a:t>
            </a:r>
            <a:r>
              <a:rPr lang="en-US" altLang="zh-CN" smtClean="0"/>
              <a:t>(</a:t>
            </a:r>
            <a:r>
              <a:rPr lang="zh-CN" altLang="en-US" sz="2000" smtClean="0"/>
              <a:t>两个</a:t>
            </a:r>
            <a:r>
              <a:rPr lang="en-US" altLang="zh-CN" sz="2000" smtClean="0"/>
              <a:t>service</a:t>
            </a:r>
            <a:r>
              <a:rPr lang="zh-CN" altLang="en-US" sz="2000" smtClean="0"/>
              <a:t>方法中带</a:t>
            </a:r>
            <a:r>
              <a:rPr lang="en-US" altLang="zh-CN" sz="2000" smtClean="0"/>
              <a:t>HttpServletRequest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HttpServletResponse</a:t>
            </a:r>
            <a:r>
              <a:rPr lang="zh-CN" altLang="en-US" sz="2000" smtClean="0"/>
              <a:t>参数的</a:t>
            </a:r>
            <a:r>
              <a:rPr lang="en-US" altLang="zh-CN" smtClean="0"/>
              <a:t>)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5418138"/>
          <a:ext cx="6696075" cy="143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14401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service(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HttpServletRequest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request,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HttpServletResponse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response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</a:rPr>
                        <a:t> 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	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</a:rPr>
                        <a:t>throws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ServletException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,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IOException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</a:rPr>
                        <a:t>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System.</a:t>
                      </a:r>
                      <a:r>
                        <a:rPr lang="en-US" sz="1200" i="1" kern="0" dirty="0" err="1">
                          <a:solidFill>
                            <a:srgbClr val="0000C0"/>
                          </a:solidFill>
                          <a:latin typeface="Courier New"/>
                          <a:ea typeface="宋体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"hello 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Servlet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!!!"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        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response.getWriter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().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println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200" kern="0" dirty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“&lt;b&gt;hello 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Servlet</a:t>
                      </a:r>
                      <a:r>
                        <a:rPr lang="en-US" sz="1200" kern="0" dirty="0" smtClean="0">
                          <a:solidFill>
                            <a:srgbClr val="2A00FF"/>
                          </a:solidFill>
                          <a:latin typeface="Courier New"/>
                          <a:ea typeface="宋体"/>
                        </a:rPr>
                        <a:t>!!!!&lt;/b&gt;"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);</a:t>
                      </a:r>
                      <a:endParaRPr lang="en-US" sz="1400" kern="100" dirty="0" smtClean="0">
                        <a:solidFill>
                          <a:schemeClr val="lt1"/>
                        </a:solidFill>
                        <a:latin typeface="Times New Roman"/>
                        <a:ea typeface="宋体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在</a:t>
            </a:r>
            <a:r>
              <a:rPr lang="en-US" altLang="zh-CN" b="1" smtClean="0"/>
              <a:t>web.xml</a:t>
            </a:r>
            <a:r>
              <a:rPr lang="zh-CN" altLang="en-US" b="1" smtClean="0"/>
              <a:t>中配置写好的</a:t>
            </a:r>
            <a:r>
              <a:rPr lang="en-US" altLang="zh-CN" b="1" smtClean="0"/>
              <a:t>servlet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1989138"/>
          <a:ext cx="6577012" cy="34067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76392"/>
              </a:tblGrid>
              <a:tr h="1463040">
                <a:tc>
                  <a:txBody>
                    <a:bodyPr/>
                    <a:lstStyle/>
                    <a:p>
                      <a:r>
                        <a:rPr kumimoji="0" lang="zh-CN" altLang="en-US" sz="1800" kern="1200" dirty="0" smtClean="0"/>
                        <a:t>访问一个</a:t>
                      </a:r>
                      <a:r>
                        <a:rPr kumimoji="0" lang="en-US" sz="1800" kern="1200" dirty="0" err="1" smtClean="0"/>
                        <a:t>servlet</a:t>
                      </a:r>
                      <a:r>
                        <a:rPr kumimoji="0" lang="zh-CN" altLang="en-US" sz="1800" kern="1200" dirty="0" smtClean="0"/>
                        <a:t>程序的过程：</a:t>
                      </a:r>
                      <a:endParaRPr kumimoji="0" lang="zh-CN" altLang="en-US" sz="2000" kern="1200" dirty="0" smtClean="0"/>
                    </a:p>
                    <a:p>
                      <a:pPr lvl="1"/>
                      <a:r>
                        <a:rPr kumimoji="0" lang="zh-CN" altLang="en-US" sz="1800" kern="1200" dirty="0" smtClean="0"/>
                        <a:t>浏览器发送一个</a:t>
                      </a:r>
                      <a:r>
                        <a:rPr kumimoji="0" lang="en-US" sz="1800" kern="1200" dirty="0" smtClean="0"/>
                        <a:t>URL:http://www.163.com/a   </a:t>
                      </a:r>
                      <a:r>
                        <a:rPr kumimoji="0" lang="zh-CN" altLang="en-US" sz="1800" kern="1200" dirty="0" smtClean="0"/>
                        <a:t>服务器根据收到的</a:t>
                      </a:r>
                      <a:r>
                        <a:rPr kumimoji="0" lang="en-US" sz="1800" kern="1200" dirty="0" err="1" smtClean="0"/>
                        <a:t>url</a:t>
                      </a:r>
                      <a:r>
                        <a:rPr kumimoji="0" lang="zh-CN" altLang="en-US" sz="1800" kern="1200" dirty="0" smtClean="0"/>
                        <a:t>，调用相应的</a:t>
                      </a:r>
                      <a:r>
                        <a:rPr kumimoji="0" lang="en-US" sz="1800" kern="1200" dirty="0" err="1" smtClean="0"/>
                        <a:t>servlet</a:t>
                      </a:r>
                      <a:r>
                        <a:rPr kumimoji="0" lang="zh-CN" altLang="en-US" sz="1800" kern="1200" dirty="0" smtClean="0"/>
                        <a:t>程序。</a:t>
                      </a:r>
                      <a:endParaRPr kumimoji="0" lang="zh-CN" alt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43100">
                <a:tc>
                  <a:txBody>
                    <a:bodyPr/>
                    <a:lstStyle/>
                    <a:p>
                      <a:pPr lvl="1"/>
                      <a:r>
                        <a:rPr kumimoji="0" lang="zh-CN" altLang="en-US" sz="2000" kern="1200" dirty="0" smtClean="0"/>
                        <a:t>配置</a:t>
                      </a:r>
                      <a:r>
                        <a:rPr kumimoji="0" lang="en-US" altLang="zh-CN" sz="2000" kern="1200" dirty="0" err="1" smtClean="0"/>
                        <a:t>Servlet</a:t>
                      </a:r>
                      <a:r>
                        <a:rPr kumimoji="0" lang="zh-CN" altLang="en-US" sz="2000" kern="1200" dirty="0" smtClean="0"/>
                        <a:t>作用有两个：</a:t>
                      </a:r>
                      <a:endParaRPr kumimoji="0" lang="en-US" altLang="zh-CN" sz="2000" kern="1200" dirty="0" smtClean="0"/>
                    </a:p>
                    <a:p>
                      <a:pPr marL="914400" lvl="1" indent="-457200">
                        <a:buAutoNum type="arabicPeriod"/>
                      </a:pPr>
                      <a:r>
                        <a:rPr kumimoji="0" lang="zh-CN" altLang="en-US" sz="2000" kern="1200" dirty="0" smtClean="0"/>
                        <a:t>让服务器知道这个</a:t>
                      </a:r>
                      <a:r>
                        <a:rPr kumimoji="0" lang="en-US" altLang="zh-CN" sz="2000" kern="1200" dirty="0" err="1" smtClean="0"/>
                        <a:t>Servlet</a:t>
                      </a:r>
                      <a:r>
                        <a:rPr kumimoji="0" lang="zh-CN" altLang="en-US" sz="2000" kern="1200" dirty="0" smtClean="0"/>
                        <a:t>类的存在。</a:t>
                      </a:r>
                      <a:endParaRPr kumimoji="0" lang="en-US" altLang="zh-CN" sz="2000" kern="1200" dirty="0" smtClean="0"/>
                    </a:p>
                    <a:p>
                      <a:pPr marL="914400" lvl="1" indent="-457200">
                        <a:buAutoNum type="arabicPeriod"/>
                      </a:pPr>
                      <a:r>
                        <a:rPr kumimoji="0" lang="zh-CN" altLang="en-US" sz="2000" kern="1200" dirty="0" smtClean="0"/>
                        <a:t>让</a:t>
                      </a:r>
                      <a:r>
                        <a:rPr kumimoji="0" lang="en-US" altLang="zh-CN" sz="2000" kern="1200" dirty="0" smtClean="0"/>
                        <a:t>URL</a:t>
                      </a:r>
                      <a:r>
                        <a:rPr kumimoji="0" lang="zh-CN" altLang="en-US" sz="2000" kern="1200" dirty="0" smtClean="0"/>
                        <a:t>和</a:t>
                      </a:r>
                      <a:r>
                        <a:rPr kumimoji="0" lang="en-US" altLang="zh-CN" sz="2000" kern="1200" dirty="0" err="1" smtClean="0"/>
                        <a:t>Servlet</a:t>
                      </a:r>
                      <a:r>
                        <a:rPr kumimoji="0" lang="zh-CN" altLang="en-US" sz="2000" kern="1200" dirty="0" smtClean="0"/>
                        <a:t>匹配，从而来了新的请求方便服务器调用相对应的</a:t>
                      </a:r>
                      <a:r>
                        <a:rPr kumimoji="0" lang="en-US" altLang="zh-CN" sz="2000" kern="1200" dirty="0" err="1" smtClean="0"/>
                        <a:t>Servlet</a:t>
                      </a:r>
                      <a:endParaRPr kumimoji="0" lang="zh-CN" alt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2988" y="4437063"/>
          <a:ext cx="6696075" cy="210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2103120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-name&gt;first&lt;/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-class&gt;</a:t>
                      </a:r>
                      <a:r>
                        <a:rPr kumimoji="0" lang="en-US" altLang="zh-CN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com.cssxt.gao.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HelloServlet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-class&gt;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-mapping&gt;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-name&gt;first&lt;/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&lt;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-pattern&gt;/one&lt;/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-pattern&gt;</a:t>
                      </a:r>
                      <a:endParaRPr kumimoji="0" lang="zh-CN" alt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-mapping&gt;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椭圆形标注 12"/>
          <p:cNvSpPr/>
          <p:nvPr/>
        </p:nvSpPr>
        <p:spPr>
          <a:xfrm rot="7652016">
            <a:off x="3458369" y="5896769"/>
            <a:ext cx="1081087" cy="1355725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810" name="TextBox 13"/>
          <p:cNvSpPr txBox="1">
            <a:spLocks noChangeArrowheads="1"/>
          </p:cNvSpPr>
          <p:nvPr/>
        </p:nvSpPr>
        <p:spPr bwMode="auto">
          <a:xfrm>
            <a:off x="3276600" y="6308725"/>
            <a:ext cx="146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Lucida Sans Unicode" pitchFamily="34" charset="0"/>
                <a:ea typeface="黑体" pitchFamily="2" charset="-122"/>
              </a:rPr>
              <a:t>必须以</a:t>
            </a:r>
            <a:r>
              <a:rPr lang="en-US" altLang="zh-CN">
                <a:latin typeface="Lucida Sans Unicode" pitchFamily="34" charset="0"/>
                <a:ea typeface="黑体" pitchFamily="2" charset="-122"/>
              </a:rPr>
              <a:t>/</a:t>
            </a:r>
            <a:r>
              <a:rPr lang="zh-CN" altLang="en-US">
                <a:latin typeface="Lucida Sans Unicode" pitchFamily="34" charset="0"/>
                <a:ea typeface="黑体" pitchFamily="2" charset="-122"/>
              </a:rPr>
              <a:t>开头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635375" y="4292600"/>
            <a:ext cx="2089150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92500" y="4292600"/>
            <a:ext cx="2159000" cy="1223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4130" y="4149080"/>
            <a:ext cx="295465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这两个名字需要保持一致！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将</a:t>
            </a:r>
            <a:r>
              <a:rPr lang="en-US" sz="2800" dirty="0" smtClean="0"/>
              <a:t>TOMCAT</a:t>
            </a:r>
            <a:r>
              <a:rPr lang="zh-CN" altLang="en-US" sz="2800" dirty="0" smtClean="0"/>
              <a:t>压缩包解压。</a:t>
            </a:r>
            <a:endParaRPr lang="zh-CN" altLang="en-US" sz="32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设置环境变量：</a:t>
            </a:r>
            <a:endParaRPr lang="en-US" altLang="zh-CN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JAVA_HOME:</a:t>
            </a:r>
            <a:r>
              <a:rPr lang="en-US" sz="2200" dirty="0" smtClean="0"/>
              <a:t> </a:t>
            </a:r>
            <a:r>
              <a:rPr lang="en-US" sz="1900" dirty="0" smtClean="0"/>
              <a:t>C:\Program Files\Java\jdk1.5.0_11</a:t>
            </a:r>
            <a:endParaRPr lang="zh-CN" alt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进入</a:t>
            </a:r>
            <a:r>
              <a:rPr lang="en-US" sz="2800" dirty="0" smtClean="0"/>
              <a:t>TOMCAT</a:t>
            </a:r>
            <a:r>
              <a:rPr lang="zh-CN" altLang="en-US" sz="2800" dirty="0" smtClean="0"/>
              <a:t>子目录</a:t>
            </a:r>
            <a:r>
              <a:rPr lang="en-US" sz="2800" dirty="0" smtClean="0"/>
              <a:t>bin</a:t>
            </a:r>
            <a:r>
              <a:rPr lang="zh-CN" altLang="en-US" sz="2800" dirty="0" smtClean="0"/>
              <a:t>，点击：</a:t>
            </a:r>
            <a:r>
              <a:rPr lang="en-US" sz="2800" dirty="0" smtClean="0"/>
              <a:t>startup.bat</a:t>
            </a:r>
            <a:r>
              <a:rPr lang="zh-CN" altLang="en-US" sz="2800" dirty="0" smtClean="0"/>
              <a:t>，启动</a:t>
            </a:r>
            <a:r>
              <a:rPr lang="en-US" sz="2800" dirty="0" smtClean="0"/>
              <a:t>tomcat.</a:t>
            </a:r>
            <a:endParaRPr lang="zh-CN" altLang="en-US" sz="32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访问：</a:t>
            </a:r>
            <a:r>
              <a:rPr lang="en-US" sz="2800" u="sng" dirty="0" smtClean="0">
                <a:hlinkClick r:id="rId2"/>
              </a:rPr>
              <a:t>http://localhost:8080/</a:t>
            </a:r>
            <a:endParaRPr lang="en-US" sz="32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如果出现</a:t>
            </a:r>
            <a:r>
              <a:rPr lang="en-US" sz="2400" dirty="0" smtClean="0"/>
              <a:t>tomcat</a:t>
            </a:r>
            <a:r>
              <a:rPr lang="zh-CN" altLang="en-US" sz="2400" dirty="0" smtClean="0"/>
              <a:t>主页，则安装成功。</a:t>
            </a:r>
            <a:endParaRPr lang="zh-CN" alt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手动发布项目：</a:t>
            </a:r>
            <a:endParaRPr lang="zh-CN" altLang="en-US" sz="32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tomcat</a:t>
            </a:r>
            <a:r>
              <a:rPr lang="zh-CN" altLang="en-US" sz="2400" dirty="0" smtClean="0"/>
              <a:t>子目录</a:t>
            </a:r>
            <a:r>
              <a:rPr lang="en-US" sz="2400" dirty="0" smtClean="0"/>
              <a:t>:</a:t>
            </a:r>
            <a:r>
              <a:rPr lang="en-US" sz="2400" dirty="0" err="1" smtClean="0"/>
              <a:t>webapps</a:t>
            </a:r>
            <a:r>
              <a:rPr lang="zh-CN" altLang="en-US" sz="2400" dirty="0" smtClean="0"/>
              <a:t>中新建一个文件夹：</a:t>
            </a:r>
            <a:r>
              <a:rPr lang="en-US" sz="2400" dirty="0" err="1" smtClean="0"/>
              <a:t>gg</a:t>
            </a:r>
            <a:endParaRPr lang="zh-CN" altLang="en-US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将</a:t>
            </a:r>
            <a:r>
              <a:rPr lang="en-US" sz="2400" dirty="0" smtClean="0"/>
              <a:t>web</a:t>
            </a:r>
            <a:r>
              <a:rPr lang="zh-CN" altLang="en-US" sz="2400" dirty="0" smtClean="0"/>
              <a:t>项目的</a:t>
            </a:r>
            <a:r>
              <a:rPr lang="en-US" sz="2400" dirty="0" err="1" smtClean="0"/>
              <a:t>WebRoot</a:t>
            </a:r>
            <a:r>
              <a:rPr lang="zh-CN" altLang="en-US" sz="2400" dirty="0" smtClean="0"/>
              <a:t>目录中所有的内容</a:t>
            </a:r>
            <a:r>
              <a:rPr lang="en-US" sz="2400" dirty="0" smtClean="0"/>
              <a:t>copy</a:t>
            </a:r>
            <a:r>
              <a:rPr lang="zh-CN" altLang="en-US" sz="2400" dirty="0" smtClean="0"/>
              <a:t>到</a:t>
            </a:r>
            <a:r>
              <a:rPr lang="en-US" sz="2400" dirty="0" err="1" smtClean="0"/>
              <a:t>gg</a:t>
            </a:r>
            <a:r>
              <a:rPr lang="zh-CN" altLang="en-US" sz="2400" dirty="0" smtClean="0"/>
              <a:t>中</a:t>
            </a:r>
            <a:r>
              <a:rPr lang="en-US" sz="2400" dirty="0" smtClean="0"/>
              <a:t>.</a:t>
            </a:r>
            <a:endParaRPr lang="zh-CN" altLang="en-US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重启</a:t>
            </a:r>
            <a:r>
              <a:rPr lang="en-US" sz="2400" dirty="0" smtClean="0"/>
              <a:t>tomcat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3200" dirty="0" smtClean="0"/>
              <a:t>访问刚刚写好的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>
                <a:hlinkClick r:id="rId3"/>
              </a:rPr>
              <a:t>http://localhost:8080/gg/one</a:t>
            </a:r>
            <a:endParaRPr lang="en-US" altLang="zh-CN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>
                <a:hlinkClick r:id="rId4"/>
              </a:rPr>
              <a:t>http://127.0.0.1:8080/gg/one</a:t>
            </a:r>
            <a:endParaRPr lang="en-US" altLang="zh-CN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/>
              <a:t>http://</a:t>
            </a:r>
            <a:r>
              <a:rPr lang="zh-CN" altLang="en-US" sz="2800" dirty="0" smtClean="0"/>
              <a:t>自己机器的</a:t>
            </a:r>
            <a:r>
              <a:rPr lang="en-US" altLang="zh-CN" sz="2800" dirty="0" smtClean="0"/>
              <a:t>ip:8080/</a:t>
            </a:r>
            <a:r>
              <a:rPr lang="en-US" altLang="zh-CN" sz="2800" dirty="0" err="1" smtClean="0"/>
              <a:t>gg</a:t>
            </a:r>
            <a:r>
              <a:rPr lang="en-US" altLang="zh-CN" sz="2800" dirty="0" smtClean="0"/>
              <a:t>/one</a:t>
            </a:r>
            <a:endParaRPr lang="zh-CN" alt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安装和启动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HTTP</a:t>
            </a:r>
            <a:r>
              <a:rPr lang="zh-CN" altLang="en-US" smtClean="0"/>
              <a:t>原理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661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b="1" dirty="0"/>
              <a:t>HTTP</a:t>
            </a:r>
            <a:r>
              <a:rPr lang="zh-CN" altLang="en-US" b="1" dirty="0"/>
              <a:t>（</a:t>
            </a:r>
            <a:r>
              <a:rPr lang="en-US" altLang="zh-CN" b="1" dirty="0"/>
              <a:t>Hyper Text Transfer Protocol</a:t>
            </a:r>
            <a:r>
              <a:rPr lang="zh-CN" altLang="en-US" b="1" dirty="0"/>
              <a:t>）是超文本传输协议</a:t>
            </a:r>
            <a:r>
              <a:rPr lang="zh-CN" altLang="en-US" dirty="0"/>
              <a:t>。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HTTP</a:t>
            </a:r>
            <a:r>
              <a:rPr lang="zh-CN" altLang="en-US" dirty="0"/>
              <a:t>消息包括客户机向服务器的请求消息和服务器向客户机的响应消息。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/>
              <a:t>浏览器和服务器信息交换过程：</a:t>
            </a:r>
          </a:p>
          <a:p>
            <a:pPr marL="640080" lvl="1" indent="-247015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/>
              <a:t>建立连接</a:t>
            </a:r>
          </a:p>
          <a:p>
            <a:pPr marL="640080" lvl="1" indent="-247015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/>
              <a:t>发送请求信息</a:t>
            </a:r>
          </a:p>
          <a:p>
            <a:pPr marL="640080" lvl="1" indent="-247015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/>
              <a:t>回送响应信息</a:t>
            </a:r>
          </a:p>
          <a:p>
            <a:pPr marL="640080" lvl="1" indent="-247015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/>
              <a:t>关闭连接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HTTP</a:t>
            </a:r>
            <a:r>
              <a:rPr lang="zh-CN" altLang="en-US" dirty="0"/>
              <a:t>协议是一个无状态的协议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HTTP1.1</a:t>
            </a:r>
            <a:r>
              <a:rPr lang="zh-CN" altLang="en-US" dirty="0"/>
              <a:t>支持持续连接，一次连接可以发送多次请求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重复老师的操作，写出自己的</a:t>
            </a:r>
            <a:r>
              <a:rPr lang="en-US" altLang="zh-CN" smtClean="0"/>
              <a:t>Servlet</a:t>
            </a:r>
            <a:r>
              <a:rPr lang="zh-CN" altLang="en-US" smtClean="0"/>
              <a:t>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进入配置选项</a:t>
            </a:r>
            <a:r>
              <a:rPr lang="en-US" altLang="zh-CN" smtClean="0"/>
              <a:t>(window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preference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myeclipse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application servers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tomcat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tomcat6)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Myeclipse</a:t>
            </a:r>
            <a:r>
              <a:rPr lang="zh-CN" altLang="en-US" dirty="0" smtClean="0"/>
              <a:t>中集成</a:t>
            </a:r>
            <a:r>
              <a:rPr lang="en-US" dirty="0" smtClean="0"/>
              <a:t>tomcat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708275"/>
            <a:ext cx="3659188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2781300"/>
            <a:ext cx="4764088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5589588"/>
            <a:ext cx="23526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中自动发布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项目！</a:t>
            </a:r>
            <a:endParaRPr lang="zh-CN" altLang="en-US" dirty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798638"/>
            <a:ext cx="3721100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844675"/>
            <a:ext cx="3790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/bin</a:t>
            </a:r>
            <a:r>
              <a:rPr lang="zh-CN" altLang="en-US" smtClean="0"/>
              <a:t>：存放</a:t>
            </a:r>
            <a:r>
              <a:rPr lang="en-US" altLang="zh-CN" smtClean="0"/>
              <a:t>windows</a:t>
            </a:r>
            <a:r>
              <a:rPr lang="zh-CN" altLang="en-US" smtClean="0"/>
              <a:t>或</a:t>
            </a:r>
            <a:r>
              <a:rPr lang="en-US" altLang="zh-CN" smtClean="0"/>
              <a:t>Linux</a:t>
            </a:r>
            <a:r>
              <a:rPr lang="zh-CN" altLang="en-US" smtClean="0"/>
              <a:t>平台上启动和关闭</a:t>
            </a:r>
            <a:r>
              <a:rPr lang="en-US" altLang="zh-CN" smtClean="0"/>
              <a:t>Tomcat</a:t>
            </a:r>
            <a:r>
              <a:rPr lang="zh-CN" altLang="en-US" smtClean="0"/>
              <a:t>的脚本文件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/conf</a:t>
            </a:r>
            <a:r>
              <a:rPr lang="en-US" smtClean="0">
                <a:ea typeface="黑体" pitchFamily="2" charset="-122"/>
              </a:rPr>
              <a:t>：</a:t>
            </a:r>
            <a:r>
              <a:rPr lang="zh-CN" altLang="en-US" smtClean="0"/>
              <a:t>存放</a:t>
            </a:r>
            <a:r>
              <a:rPr lang="en-US" altLang="zh-CN" smtClean="0"/>
              <a:t>Tomcat</a:t>
            </a:r>
            <a:r>
              <a:rPr lang="zh-CN" altLang="en-US" smtClean="0"/>
              <a:t>服务器的各种全局配置文件，其中最重要的是</a:t>
            </a:r>
            <a:r>
              <a:rPr lang="en-US" altLang="zh-CN" smtClean="0"/>
              <a:t>server.xml</a:t>
            </a:r>
            <a:r>
              <a:rPr lang="zh-CN" altLang="en-US" smtClean="0"/>
              <a:t>和</a:t>
            </a:r>
            <a:r>
              <a:rPr lang="en-US" altLang="zh-CN" smtClean="0"/>
              <a:t>web.xml </a:t>
            </a:r>
          </a:p>
          <a:p>
            <a:pPr eaLnBrk="1" hangingPunct="1"/>
            <a:r>
              <a:rPr lang="en-US" altLang="zh-CN" smtClean="0"/>
              <a:t>/webapps</a:t>
            </a:r>
            <a:r>
              <a:rPr lang="zh-CN" altLang="en-US" smtClean="0"/>
              <a:t>：</a:t>
            </a:r>
            <a:r>
              <a:rPr lang="en-US" altLang="zh-CN" smtClean="0"/>
              <a:t>Tomcat</a:t>
            </a:r>
            <a:r>
              <a:rPr lang="zh-CN" altLang="en-US" smtClean="0"/>
              <a:t>的主要</a:t>
            </a:r>
            <a:r>
              <a:rPr lang="en-US" altLang="zh-CN" smtClean="0"/>
              <a:t>Web</a:t>
            </a:r>
            <a:r>
              <a:rPr lang="zh-CN" altLang="en-US" smtClean="0"/>
              <a:t>发布目录，默认情况下把</a:t>
            </a:r>
            <a:r>
              <a:rPr lang="en-US" altLang="zh-CN" smtClean="0"/>
              <a:t>Web</a:t>
            </a:r>
            <a:r>
              <a:rPr lang="zh-CN" altLang="en-US" smtClean="0"/>
              <a:t>应用文件放于此目录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/work</a:t>
            </a:r>
            <a:r>
              <a:rPr lang="en-US" smtClean="0">
                <a:ea typeface="黑体" pitchFamily="2" charset="-122"/>
              </a:rPr>
              <a:t>：</a:t>
            </a:r>
            <a:r>
              <a:rPr lang="zh-CN" altLang="en-US" smtClean="0"/>
              <a:t>存放</a:t>
            </a:r>
            <a:r>
              <a:rPr lang="en-US" altLang="zh-CN" smtClean="0"/>
              <a:t>JSP</a:t>
            </a:r>
            <a:r>
              <a:rPr lang="zh-CN" altLang="en-US" smtClean="0"/>
              <a:t>编译后产生的</a:t>
            </a:r>
            <a:r>
              <a:rPr lang="en-US" altLang="zh-CN" smtClean="0"/>
              <a:t>class</a:t>
            </a:r>
            <a:r>
              <a:rPr lang="zh-CN" altLang="en-US" smtClean="0"/>
              <a:t>文件 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Tomcat</a:t>
            </a:r>
            <a:r>
              <a:rPr lang="zh-CN" altLang="en-US" smtClean="0"/>
              <a:t>目录结构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b="1" dirty="0" smtClean="0"/>
              <a:t>发布按钮（或者说，通过将项目内容</a:t>
            </a:r>
            <a:r>
              <a:rPr lang="en-US" sz="2800" b="1" dirty="0" smtClean="0"/>
              <a:t>copy</a:t>
            </a:r>
            <a:r>
              <a:rPr lang="zh-CN" altLang="en-US" sz="2800" b="1" dirty="0" smtClean="0"/>
              <a:t>到</a:t>
            </a:r>
            <a:r>
              <a:rPr lang="en-US" sz="2800" b="1" dirty="0" smtClean="0"/>
              <a:t>tomcat/</a:t>
            </a:r>
            <a:r>
              <a:rPr lang="en-US" sz="2800" b="1" dirty="0" err="1" smtClean="0"/>
              <a:t>webapps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目录下）：</a:t>
            </a:r>
            <a:endParaRPr lang="zh-CN" altLang="en-US" sz="32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发布：直接点击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发布按钮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将开发项目发布到</a:t>
            </a:r>
            <a:r>
              <a:rPr lang="en-US" sz="2400" dirty="0" smtClean="0"/>
              <a:t>tomcat</a:t>
            </a:r>
            <a:r>
              <a:rPr lang="zh-CN" altLang="en-US" sz="2400" dirty="0" smtClean="0"/>
              <a:t>目录</a:t>
            </a:r>
            <a:r>
              <a:rPr lang="en-US" sz="2400" dirty="0" err="1" smtClean="0"/>
              <a:t>webapps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下面。</a:t>
            </a:r>
            <a:endParaRPr lang="zh-CN" altLang="en-US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访问：项目名</a:t>
            </a:r>
            <a:r>
              <a:rPr lang="en-US" sz="2400" dirty="0" smtClean="0"/>
              <a:t>+&lt;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32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server.xml</a:t>
            </a:r>
            <a:r>
              <a:rPr lang="zh-CN" altLang="en-US" sz="2800" dirty="0" smtClean="0"/>
              <a:t>（该文件描述了</a:t>
            </a:r>
            <a:r>
              <a:rPr lang="en-US" sz="2800" dirty="0" smtClean="0"/>
              <a:t>tomcat</a:t>
            </a:r>
            <a:r>
              <a:rPr lang="zh-CN" altLang="en-US" sz="3200" dirty="0" smtClean="0"/>
              <a:t>如何启动服务，即启动时如何加载相关组件）：</a:t>
            </a:r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发布：在</a:t>
            </a:r>
            <a:r>
              <a:rPr lang="en-US" sz="2400" dirty="0" smtClean="0"/>
              <a:t>server.xml</a:t>
            </a:r>
            <a:r>
              <a:rPr lang="zh-CN" altLang="en-US" sz="2400" dirty="0" smtClean="0"/>
              <a:t>中</a:t>
            </a:r>
            <a:r>
              <a:rPr lang="en-US" sz="2400" dirty="0" smtClean="0"/>
              <a:t>&lt;Host&gt;</a:t>
            </a:r>
            <a:r>
              <a:rPr lang="zh-CN" altLang="en-US" sz="2400" dirty="0" smtClean="0"/>
              <a:t>下面增加一个</a:t>
            </a:r>
            <a:r>
              <a:rPr lang="en-US" sz="2400" dirty="0" smtClean="0"/>
              <a:t>&lt;Context&gt;</a:t>
            </a:r>
            <a:r>
              <a:rPr lang="zh-CN" altLang="en-US" sz="2400" dirty="0" smtClean="0"/>
              <a:t>元素：</a:t>
            </a:r>
            <a:endParaRPr lang="zh-CN" alt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访问：</a:t>
            </a:r>
            <a:r>
              <a:rPr lang="en-US" sz="2400" dirty="0" smtClean="0"/>
              <a:t>path</a:t>
            </a:r>
            <a:r>
              <a:rPr lang="zh-CN" altLang="en-US" sz="2400" dirty="0" smtClean="0"/>
              <a:t>属性</a:t>
            </a:r>
            <a:r>
              <a:rPr lang="en-US" sz="2400" dirty="0" smtClean="0"/>
              <a:t>+&lt;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  <a:endParaRPr lang="zh-CN" altLang="en-US" sz="2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发布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项目的两种常用方式！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4508500"/>
          <a:ext cx="7620000" cy="742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20000"/>
              </a:tblGrid>
              <a:tr h="74295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/>
                        <a:t>&lt;Context path="/</a:t>
                      </a:r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"  </a:t>
                      </a:r>
                      <a:r>
                        <a:rPr lang="en-US" sz="1400" dirty="0" err="1" smtClean="0"/>
                        <a:t>docBase</a:t>
                      </a:r>
                      <a:r>
                        <a:rPr lang="en-US" sz="1400" dirty="0" smtClean="0"/>
                        <a:t>="D:\workspace3066\java310\WebRoot" reloadable="true" /&gt;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zh-CN" altLang="en-US" b="1" dirty="0" smtClean="0"/>
              <a:t>的问题</a:t>
            </a:r>
            <a:endParaRPr lang="en-US" altLang="zh-CN" b="1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必须以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开头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不然，启动</a:t>
            </a:r>
            <a:r>
              <a:rPr lang="en-US" sz="2400" dirty="0" smtClean="0"/>
              <a:t> </a:t>
            </a:r>
            <a:r>
              <a:rPr lang="zh-CN" altLang="en-US" sz="2400" b="1" dirty="0" smtClean="0"/>
              <a:t>是会报错：</a:t>
            </a:r>
            <a:r>
              <a:rPr lang="en-US" sz="2400" b="1" dirty="0" smtClean="0"/>
              <a:t>invalid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-pattern ** in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mapping</a:t>
            </a:r>
            <a:r>
              <a:rPr lang="en-US" sz="2400" dirty="0" smtClean="0"/>
              <a:t>)</a:t>
            </a:r>
            <a:endParaRPr lang="zh-CN" altLang="en-US" sz="2400" dirty="0" smtClean="0"/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常见的</a:t>
            </a:r>
            <a:r>
              <a:rPr lang="en-US" sz="2400" dirty="0" err="1" smtClean="0"/>
              <a:t>url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的模式：</a:t>
            </a:r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200" dirty="0" smtClean="0"/>
              <a:t>&lt;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-pattern&gt;/one/*&lt;/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</a:t>
            </a:r>
            <a:r>
              <a:rPr lang="en-US" sz="2200" dirty="0" smtClean="0">
                <a:sym typeface="Wingdings"/>
              </a:rPr>
              <a:t></a:t>
            </a:r>
            <a:r>
              <a:rPr lang="zh-CN" altLang="en-US" sz="2200" dirty="0" smtClean="0"/>
              <a:t>匹配所有</a:t>
            </a:r>
            <a:r>
              <a:rPr lang="en-US" sz="2200" dirty="0" smtClean="0"/>
              <a:t>one</a:t>
            </a:r>
            <a:r>
              <a:rPr lang="zh-CN" altLang="en-US" sz="2200" dirty="0" smtClean="0"/>
              <a:t>下面的请求</a:t>
            </a:r>
            <a:endParaRPr lang="zh-CN" altLang="en-US" sz="26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200" dirty="0" smtClean="0"/>
              <a:t>&lt;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-pattern&gt;/one&lt;/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</a:t>
            </a:r>
            <a:r>
              <a:rPr lang="en-US" sz="2200" dirty="0" smtClean="0">
                <a:sym typeface="Wingdings"/>
              </a:rPr>
              <a:t></a:t>
            </a:r>
            <a:r>
              <a:rPr lang="zh-CN" altLang="en-US" sz="2200" dirty="0" smtClean="0"/>
              <a:t>匹配</a:t>
            </a:r>
            <a:r>
              <a:rPr lang="en-US" sz="2200" dirty="0" smtClean="0"/>
              <a:t>one</a:t>
            </a:r>
            <a:r>
              <a:rPr lang="zh-CN" altLang="en-US" sz="2200" dirty="0" smtClean="0"/>
              <a:t>请求</a:t>
            </a:r>
            <a:endParaRPr lang="zh-CN" altLang="en-US" sz="26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200" dirty="0" smtClean="0"/>
              <a:t>&lt;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-pattern&gt;*.one</a:t>
            </a:r>
            <a:r>
              <a:rPr lang="en-US" sz="2600" dirty="0" smtClean="0"/>
              <a:t> </a:t>
            </a:r>
            <a:r>
              <a:rPr lang="en-US" sz="2200" dirty="0" smtClean="0"/>
              <a:t>&lt;/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</a:t>
            </a:r>
            <a:r>
              <a:rPr lang="en-US" sz="2200" dirty="0" smtClean="0">
                <a:sym typeface="Wingdings"/>
              </a:rPr>
              <a:t></a:t>
            </a:r>
            <a:r>
              <a:rPr lang="zh-CN" altLang="en-US" sz="2200" dirty="0" smtClean="0"/>
              <a:t>匹配所有</a:t>
            </a:r>
            <a:r>
              <a:rPr lang="en-US" sz="2200" dirty="0" smtClean="0"/>
              <a:t>.one</a:t>
            </a:r>
            <a:r>
              <a:rPr lang="zh-CN" altLang="en-US" sz="2200" dirty="0" smtClean="0"/>
              <a:t>结尾的请求</a:t>
            </a:r>
            <a:endParaRPr lang="zh-CN" altLang="en-US" sz="26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sz="2200" dirty="0" smtClean="0"/>
              <a:t>错误写法：</a:t>
            </a:r>
            <a:r>
              <a:rPr lang="en-US" sz="2200" dirty="0" smtClean="0"/>
              <a:t>&lt;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-pattern&gt;/</a:t>
            </a:r>
            <a:r>
              <a:rPr lang="en-US" sz="2200" dirty="0" err="1" smtClean="0"/>
              <a:t>yi</a:t>
            </a:r>
            <a:r>
              <a:rPr lang="en-US" sz="2200" dirty="0" smtClean="0"/>
              <a:t>/*.one&lt;/</a:t>
            </a:r>
            <a:r>
              <a:rPr lang="en-US" sz="2200" dirty="0" err="1" smtClean="0"/>
              <a:t>url</a:t>
            </a:r>
            <a:r>
              <a:rPr lang="en-US" sz="2200" dirty="0" smtClean="0"/>
              <a:t>-pattern&gt;</a:t>
            </a:r>
            <a:endParaRPr lang="zh-CN" altLang="en-US" sz="26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sz="2200" dirty="0" smtClean="0"/>
              <a:t>一个</a:t>
            </a:r>
            <a:r>
              <a:rPr lang="en-US" sz="2200" dirty="0" smtClean="0"/>
              <a:t>&lt;</a:t>
            </a:r>
            <a:r>
              <a:rPr lang="en-US" sz="2200" dirty="0" err="1" smtClean="0"/>
              <a:t>servlet</a:t>
            </a:r>
            <a:r>
              <a:rPr lang="en-US" sz="2200" dirty="0" smtClean="0"/>
              <a:t>&gt;</a:t>
            </a:r>
            <a:r>
              <a:rPr lang="zh-CN" altLang="en-US" sz="2200" dirty="0" smtClean="0"/>
              <a:t>可以对应多个</a:t>
            </a:r>
            <a:r>
              <a:rPr lang="en-US" sz="2200" dirty="0" smtClean="0"/>
              <a:t>&lt;</a:t>
            </a:r>
            <a:r>
              <a:rPr lang="en-US" sz="2200" dirty="0" err="1" smtClean="0"/>
              <a:t>servlet</a:t>
            </a:r>
            <a:r>
              <a:rPr lang="en-US" sz="2200" dirty="0" smtClean="0"/>
              <a:t>-mapping&gt;</a:t>
            </a:r>
            <a:r>
              <a:rPr lang="zh-CN" altLang="en-US" sz="2200" dirty="0" smtClean="0"/>
              <a:t>，即</a:t>
            </a:r>
            <a:r>
              <a:rPr lang="zh-CN" altLang="en-US" sz="2400" dirty="0" smtClean="0"/>
              <a:t>多个</a:t>
            </a:r>
            <a:r>
              <a:rPr lang="en-US" sz="2400" dirty="0" err="1" smtClean="0"/>
              <a:t>url</a:t>
            </a:r>
            <a:r>
              <a:rPr lang="zh-CN" altLang="en-US" sz="2400" dirty="0" smtClean="0"/>
              <a:t>可以对应一个</a:t>
            </a:r>
            <a:r>
              <a:rPr lang="en-US" sz="2400" dirty="0" err="1" smtClean="0"/>
              <a:t>serlvet</a:t>
            </a:r>
            <a:endParaRPr lang="zh-CN" altLang="en-US" sz="24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zh-CN" altLang="en-US" sz="26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 </a:t>
            </a:r>
            <a:r>
              <a:rPr lang="zh-CN" altLang="en-US" sz="2800" dirty="0" smtClean="0"/>
              <a:t>分析</a:t>
            </a:r>
            <a:r>
              <a:rPr lang="en-US" sz="2800" dirty="0" smtClean="0"/>
              <a:t>tomcat</a:t>
            </a:r>
            <a:r>
              <a:rPr lang="zh-CN" altLang="en-US" sz="2800" dirty="0" smtClean="0"/>
              <a:t>启动报错，一般情况都是项目的配置文件出错，可以通过查找</a:t>
            </a:r>
            <a:r>
              <a:rPr lang="en-US" sz="2800" dirty="0" smtClean="0"/>
              <a:t>case by </a:t>
            </a:r>
            <a:r>
              <a:rPr lang="zh-CN" altLang="en-US" sz="2800" dirty="0" smtClean="0"/>
              <a:t>语句得到相关信息。</a:t>
            </a:r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配置详解！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5905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zh-CN" altLang="en-US" sz="2400" dirty="0" smtClean="0"/>
              <a:t>载入：第一次请求的时候被初始化，只一遍</a:t>
            </a:r>
          </a:p>
          <a:p>
            <a:pPr marL="365760" lvl="1" indent="-255905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zh-CN" altLang="en-US" sz="2400" dirty="0" smtClean="0"/>
              <a:t>初始化：调用</a:t>
            </a:r>
            <a:r>
              <a:rPr lang="en-US" sz="2400" dirty="0" smtClean="0"/>
              <a:t>init</a:t>
            </a:r>
            <a:r>
              <a:rPr lang="zh-CN" altLang="en-US" sz="2400" dirty="0" smtClean="0"/>
              <a:t>方法，只一遍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200" dirty="0" smtClean="0"/>
              <a:t>执行：每个请求，</a:t>
            </a:r>
            <a:r>
              <a:rPr lang="en-US" altLang="zh-CN" sz="2200" dirty="0" smtClean="0"/>
              <a:t>new</a:t>
            </a:r>
            <a:r>
              <a:rPr lang="zh-CN" altLang="en-US" sz="2200" dirty="0" smtClean="0"/>
              <a:t>一个新的线程，调用一遍</a:t>
            </a:r>
            <a:r>
              <a:rPr lang="en-US" sz="1100" dirty="0" err="1" smtClean="0"/>
              <a:t>service</a:t>
            </a:r>
            <a:r>
              <a:rPr lang="en-US" sz="1100" dirty="0" err="1" smtClean="0">
                <a:sym typeface="Wingdings"/>
              </a:rPr>
              <a:t></a:t>
            </a:r>
            <a:r>
              <a:rPr lang="en-US" sz="1100" dirty="0" err="1" smtClean="0"/>
              <a:t>super.service</a:t>
            </a:r>
            <a:r>
              <a:rPr lang="en-US" sz="1100" dirty="0" err="1" smtClean="0">
                <a:sym typeface="Wingdings"/>
              </a:rPr>
              <a:t></a:t>
            </a:r>
            <a:r>
              <a:rPr lang="en-US" sz="1100" dirty="0" err="1" smtClean="0"/>
              <a:t>doGet</a:t>
            </a:r>
            <a:r>
              <a:rPr lang="en-US" sz="1100" dirty="0" smtClean="0"/>
              <a:t>/</a:t>
            </a:r>
            <a:r>
              <a:rPr lang="en-US" sz="1100" dirty="0" err="1" smtClean="0"/>
              <a:t>doPost</a:t>
            </a:r>
            <a:endParaRPr lang="zh-CN" altLang="en-US" sz="2200" dirty="0" smtClean="0"/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sz="2400" dirty="0" smtClean="0"/>
              <a:t>不要在</a:t>
            </a:r>
            <a:r>
              <a:rPr lang="en-US" sz="2400" dirty="0" err="1" smtClean="0"/>
              <a:t>servlet</a:t>
            </a:r>
            <a:r>
              <a:rPr lang="zh-CN" altLang="en-US" sz="2400" dirty="0" smtClean="0"/>
              <a:t>中设计成员变量（多个请求线程共享，会发生资源冲突问题！）。</a:t>
            </a:r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400" dirty="0" err="1" smtClean="0"/>
              <a:t>doGet</a:t>
            </a:r>
            <a:r>
              <a:rPr lang="zh-CN" altLang="en-US" sz="2400" dirty="0" smtClean="0"/>
              <a:t>，</a:t>
            </a:r>
            <a:r>
              <a:rPr lang="en-US" sz="2400" dirty="0" err="1" smtClean="0"/>
              <a:t>doPost</a:t>
            </a:r>
            <a:r>
              <a:rPr lang="zh-CN" altLang="en-US" sz="2400" dirty="0" smtClean="0"/>
              <a:t>常见异常：</a:t>
            </a:r>
          </a:p>
          <a:p>
            <a:pPr marL="859790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200" dirty="0" smtClean="0"/>
              <a:t>HTTP Status 405 - HTTP method POST</a:t>
            </a:r>
            <a:r>
              <a:rPr lang="en-US" altLang="zh-CN" sz="2200" dirty="0" smtClean="0"/>
              <a:t>(GET)</a:t>
            </a:r>
            <a:r>
              <a:rPr lang="en-US" sz="2200" dirty="0" smtClean="0"/>
              <a:t> is not supported by this URL</a:t>
            </a:r>
            <a:r>
              <a:rPr lang="zh-CN" altLang="en-US" sz="2200" dirty="0" smtClean="0"/>
              <a:t>：增加</a:t>
            </a:r>
            <a:r>
              <a:rPr lang="en-US" sz="2200" dirty="0" err="1" smtClean="0"/>
              <a:t>doPost</a:t>
            </a:r>
            <a:r>
              <a:rPr lang="en-US" sz="2200" dirty="0" smtClean="0"/>
              <a:t>()</a:t>
            </a:r>
            <a:r>
              <a:rPr lang="zh-CN" altLang="en-US" sz="2200" dirty="0" smtClean="0"/>
              <a:t>或</a:t>
            </a:r>
            <a:r>
              <a:rPr lang="en-US" altLang="zh-CN" sz="2200" dirty="0" err="1" smtClean="0"/>
              <a:t>doGet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方法即可。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200" dirty="0" smtClean="0"/>
              <a:t>销毁：</a:t>
            </a:r>
          </a:p>
          <a:p>
            <a:pPr marL="621665" lvl="1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1900" dirty="0" smtClean="0"/>
              <a:t>卸载前调用</a:t>
            </a:r>
            <a:r>
              <a:rPr lang="en-US" sz="1900" dirty="0" smtClean="0"/>
              <a:t>destroy</a:t>
            </a:r>
            <a:r>
              <a:rPr lang="zh-CN" altLang="en-US" sz="1900" dirty="0" smtClean="0"/>
              <a:t>方法。子类</a:t>
            </a:r>
            <a:r>
              <a:rPr lang="en-US" sz="1900" dirty="0" err="1" smtClean="0"/>
              <a:t>servlet</a:t>
            </a:r>
            <a:r>
              <a:rPr lang="zh-CN" altLang="en-US" sz="1900" dirty="0" smtClean="0"/>
              <a:t>一般不需要覆盖这个方法。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 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在非分布的情况下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通常一个</a:t>
            </a:r>
            <a:r>
              <a:rPr lang="en-US" sz="28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在服务器中有一个实例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servlet</a:t>
            </a:r>
            <a:r>
              <a:rPr lang="zh-CN" altLang="en-US" dirty="0" smtClean="0"/>
              <a:t>生命周期！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507413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Web</a:t>
            </a:r>
            <a:r>
              <a:rPr lang="zh-CN" altLang="en-US" smtClean="0"/>
              <a:t>项目和</a:t>
            </a:r>
            <a:r>
              <a:rPr lang="en-US" altLang="zh-CN" smtClean="0"/>
              <a:t>tomcat</a:t>
            </a:r>
            <a:r>
              <a:rPr lang="zh-CN" altLang="en-US" smtClean="0"/>
              <a:t>的</a:t>
            </a:r>
            <a:r>
              <a:rPr lang="en-US" altLang="zh-CN" smtClean="0"/>
              <a:t>web.xml</a:t>
            </a:r>
            <a:r>
              <a:rPr lang="zh-CN" altLang="en-US" smtClean="0"/>
              <a:t>的关系</a:t>
            </a:r>
            <a:r>
              <a:rPr lang="en-US" altLang="zh-CN" smtClean="0"/>
              <a:t>?</a:t>
            </a:r>
          </a:p>
          <a:p>
            <a:pPr lvl="1" eaLnBrk="1" hangingPunct="1"/>
            <a:r>
              <a:rPr lang="zh-CN" altLang="en-US" smtClean="0"/>
              <a:t>有效范围区别</a:t>
            </a:r>
            <a:r>
              <a:rPr lang="en-US" altLang="zh-CN" smtClean="0"/>
              <a:t>:</a:t>
            </a:r>
            <a:r>
              <a:rPr lang="zh-CN" altLang="en-US" smtClean="0"/>
              <a:t>一个仅限自己项目，一个是服务器上所有项目。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web.xml</a:t>
            </a:r>
            <a:r>
              <a:rPr lang="zh-CN" altLang="en-US" dirty="0" smtClean="0"/>
              <a:t>详解！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2420938"/>
          <a:ext cx="7561262" cy="40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  <a:gridCol w="2232248"/>
              </a:tblGrid>
              <a:tr h="237626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&lt;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-name&gt;default&lt;/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-name&gt;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-class&gt;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org.apache.catalina.servlets.DefaultServlet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&lt;/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-class&gt;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&lt;init-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    &lt;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-name&gt;debug&lt;/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-name&gt;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    &lt;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-value&gt;0&lt;/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-value&gt;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&lt;/init-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        &lt;init-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            &lt;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-name&gt;listings&lt;/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-name&gt;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            &lt;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-value&gt;true &lt;/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-value&gt;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        &lt;/init-</a:t>
                      </a:r>
                      <a:r>
                        <a:rPr lang="en-US" sz="1200" kern="100" dirty="0" err="1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param</a:t>
                      </a:r>
                      <a:r>
                        <a:rPr lang="en-US" sz="1200" kern="100" dirty="0">
                          <a:solidFill>
                            <a:srgbClr val="002060"/>
                          </a:solidFill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solidFill>
                          <a:srgbClr val="002060"/>
                        </a:solidFill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        &lt;load-on-startup&gt;1&lt;/load-on-startup&gt;</a:t>
                      </a:r>
                      <a:endParaRPr lang="zh-CN" sz="12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&lt;/</a:t>
                      </a:r>
                      <a:r>
                        <a:rPr lang="en-US" sz="1200" kern="100" dirty="0" err="1"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&lt;welcome-file-list&gt;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&lt;welcome-file&gt;index.html &lt;/welcome-file&gt;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&lt;welcome-file&gt;index.htm&lt;/welcome-file&gt;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    &lt;welcome-file&gt;index.jsp&lt;/welcome-file&gt;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</a:rPr>
                        <a:t>    &lt;/welcome-file-list&gt;</a:t>
                      </a:r>
                      <a:endParaRPr lang="zh-CN" sz="12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当输入：</a:t>
                      </a:r>
                      <a:r>
                        <a:rPr kumimoji="0" lang="en-US" sz="110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http://localhost:8080/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项目名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，会先按照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&lt;welcome-file-list&gt;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依次寻找</a:t>
                      </a:r>
                      <a:r>
                        <a:rPr kumimoji="0"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index.html,index.htm,index.jsp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，如果找到则显示相应文件的内容；如果未找到，则按照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-name&gt;listings&lt;/</a:t>
                      </a:r>
                      <a:r>
                        <a:rPr kumimoji="0"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-name&gt;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的配置，若值为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，则报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404; 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若值为</a:t>
                      </a:r>
                      <a:r>
                        <a:rPr kumimoji="0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true,</a:t>
                      </a:r>
                      <a:r>
                        <a:rPr kumimoji="0"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则列出目录下子文件和子目录的列表。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1668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&lt;load-on-startup&gt;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100" dirty="0" smtClean="0"/>
                        <a:t>配置了他的</a:t>
                      </a:r>
                      <a:r>
                        <a:rPr lang="en-US" altLang="zh-CN" sz="1100" dirty="0" err="1" smtClean="0"/>
                        <a:t>servlet</a:t>
                      </a:r>
                      <a:r>
                        <a:rPr lang="zh-CN" altLang="en-US" sz="1100" dirty="0" smtClean="0"/>
                        <a:t>会在启动时被服务器加载。数字显示了加载的顺序。</a:t>
                      </a:r>
                      <a:endParaRPr lang="en-US" altLang="zh-CN" sz="1100" dirty="0" smtClean="0"/>
                    </a:p>
                    <a:p>
                      <a:r>
                        <a:rPr lang="zh-CN" altLang="en-US" sz="1100" dirty="0" smtClean="0"/>
                        <a:t>如果是负数，则不在启动时加载。</a:t>
                      </a:r>
                      <a:endParaRPr lang="en-US" altLang="zh-CN" sz="1100" dirty="0" smtClean="0"/>
                    </a:p>
                    <a:p>
                      <a:r>
                        <a:rPr lang="zh-CN" altLang="en-US" sz="1100" dirty="0" smtClean="0"/>
                        <a:t>如果是</a:t>
                      </a:r>
                      <a:r>
                        <a:rPr lang="en-US" altLang="zh-CN" sz="1100" dirty="0" smtClean="0"/>
                        <a:t>0</a:t>
                      </a:r>
                      <a:r>
                        <a:rPr lang="zh-CN" altLang="en-US" sz="1100" dirty="0" smtClean="0"/>
                        <a:t>，正数，则依次加载。</a:t>
                      </a:r>
                      <a:endParaRPr lang="zh-CN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将课堂上代码重新敲一遍！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Servlet</a:t>
            </a:r>
            <a:r>
              <a:rPr lang="zh-CN" altLang="en-US" smtClean="0"/>
              <a:t>非常重要，务必熟悉！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火狐：</a:t>
            </a:r>
            <a:r>
              <a:rPr lang="en-US" altLang="zh-CN" smtClean="0"/>
              <a:t>firebug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http</a:t>
            </a:r>
            <a:r>
              <a:rPr lang="zh-CN" altLang="en-US" dirty="0" smtClean="0"/>
              <a:t>工具软件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916113"/>
            <a:ext cx="8351837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HTTP</a:t>
            </a:r>
            <a:r>
              <a:rPr lang="zh-CN" altLang="en-US" smtClean="0"/>
              <a:t>请求的基本格式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378325"/>
          </a:xfrm>
        </p:spPr>
        <p:txBody>
          <a:bodyPr>
            <a:normAutofit/>
          </a:bodyPr>
          <a:lstStyle/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/>
              <a:t>一个完整的请求消息包括：</a:t>
            </a:r>
          </a:p>
          <a:p>
            <a:pPr marL="840105" lvl="1" indent="-4953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/>
              <a:t>一个请求行、若干消息头、实体内容 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/>
              <a:t>请求行格式：</a:t>
            </a:r>
          </a:p>
          <a:p>
            <a:pPr marL="840105" lvl="1" indent="-4953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请求方式  资源路径 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版本号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/>
              <a:t>一个典型的</a:t>
            </a:r>
            <a:r>
              <a:rPr lang="en-US" altLang="zh-CN" sz="2400" dirty="0"/>
              <a:t>GET</a:t>
            </a:r>
            <a:r>
              <a:rPr lang="zh-CN" altLang="en-US" sz="2400" dirty="0"/>
              <a:t>方式请求：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000" dirty="0"/>
              <a:t>GET  </a:t>
            </a:r>
            <a:r>
              <a:rPr lang="en-US" altLang="zh-CN" sz="2000" dirty="0">
                <a:hlinkClick r:id="rId2" invalidUrl="http:///"/>
              </a:rPr>
              <a:t>http://</a:t>
            </a:r>
            <a:r>
              <a:rPr lang="en-US" altLang="zh-CN" sz="2000" dirty="0" smtClean="0"/>
              <a:t>www.baidu.com?name=aaa&amp;password=bbb   </a:t>
            </a:r>
            <a:r>
              <a:rPr lang="en-US" altLang="zh-CN" sz="2000" dirty="0"/>
              <a:t>HTTP/1.1</a:t>
            </a:r>
            <a:br>
              <a:rPr lang="en-US" altLang="zh-CN" sz="2000" dirty="0"/>
            </a:br>
            <a:r>
              <a:rPr lang="en-US" altLang="zh-CN" sz="2000" dirty="0"/>
              <a:t>Host: </a:t>
            </a:r>
            <a:r>
              <a:rPr lang="en-US" altLang="zh-CN" sz="2000" dirty="0" smtClean="0"/>
              <a:t>www.baidu.com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Accept:*/* </a:t>
            </a:r>
            <a:br>
              <a:rPr lang="en-US" altLang="zh-CN" sz="2000" dirty="0"/>
            </a:br>
            <a:r>
              <a:rPr lang="en-US" altLang="zh-CN" sz="2000" dirty="0" err="1"/>
              <a:t>Pragma</a:t>
            </a:r>
            <a:r>
              <a:rPr lang="en-US" altLang="zh-CN" sz="2000" dirty="0"/>
              <a:t>: no-cache </a:t>
            </a:r>
            <a:br>
              <a:rPr lang="en-US" altLang="zh-CN" sz="2000" dirty="0"/>
            </a:br>
            <a:r>
              <a:rPr lang="en-US" altLang="zh-CN" sz="2000" dirty="0"/>
              <a:t>Cache-Control: no-cache </a:t>
            </a:r>
            <a:br>
              <a:rPr lang="en-US" altLang="zh-CN" sz="2000" dirty="0"/>
            </a:br>
            <a:r>
              <a:rPr lang="en-US" altLang="zh-CN" sz="2000" dirty="0" err="1"/>
              <a:t>Referer</a:t>
            </a:r>
            <a:r>
              <a:rPr lang="en-US" altLang="zh-CN" sz="2000" dirty="0"/>
              <a:t>: http://www.baidu.com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/>
              <a:t>	User-</a:t>
            </a:r>
            <a:r>
              <a:rPr lang="en-US" altLang="zh-CN" sz="2000" dirty="0" err="1"/>
              <a:t>Agent:Mozilla</a:t>
            </a:r>
            <a:r>
              <a:rPr lang="en-US" altLang="zh-CN" sz="2000" dirty="0"/>
              <a:t>/4.04[en](Win95;I;Nav)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HTTP</a:t>
            </a:r>
            <a:r>
              <a:rPr lang="zh-CN" altLang="en-US" smtClean="0"/>
              <a:t>请求的基本格式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一个典型的</a:t>
            </a:r>
            <a:r>
              <a:rPr lang="en-US" altLang="zh-CN" smtClean="0"/>
              <a:t>POST</a:t>
            </a:r>
            <a:r>
              <a:rPr lang="zh-CN" altLang="en-US" smtClean="0"/>
              <a:t>方式请求：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POST </a:t>
            </a:r>
            <a:r>
              <a:rPr lang="en-US" altLang="zh-CN" u="sng" smtClean="0"/>
              <a:t> </a:t>
            </a:r>
            <a:r>
              <a:rPr lang="en-US" altLang="zh-CN" smtClean="0">
                <a:hlinkClick r:id="rId2" invalidUrl="http:///"/>
              </a:rPr>
              <a:t>http://</a:t>
            </a:r>
            <a:r>
              <a:rPr lang="en-US" altLang="zh-CN" smtClean="0"/>
              <a:t>www.baidu.com   HTTP/1.1</a:t>
            </a:r>
            <a:br>
              <a:rPr lang="en-US" altLang="zh-CN" smtClean="0"/>
            </a:br>
            <a:r>
              <a:rPr lang="en-US" altLang="zh-CN" smtClean="0"/>
              <a:t>Host: www.baidu.com</a:t>
            </a:r>
            <a:br>
              <a:rPr lang="en-US" altLang="zh-CN" smtClean="0"/>
            </a:br>
            <a:r>
              <a:rPr lang="en-US" altLang="zh-CN" smtClean="0"/>
              <a:t>Accept:*/* </a:t>
            </a:r>
            <a:br>
              <a:rPr lang="en-US" altLang="zh-CN" smtClean="0"/>
            </a:br>
            <a:r>
              <a:rPr lang="en-US" altLang="zh-CN" smtClean="0"/>
              <a:t>Pragma: no-cache </a:t>
            </a:r>
            <a:br>
              <a:rPr lang="en-US" altLang="zh-CN" smtClean="0"/>
            </a:br>
            <a:r>
              <a:rPr lang="en-US" altLang="zh-CN" smtClean="0"/>
              <a:t>Cache-Control: no-cache </a:t>
            </a:r>
            <a:br>
              <a:rPr lang="en-US" altLang="zh-CN" smtClean="0"/>
            </a:br>
            <a:r>
              <a:rPr lang="en-US" altLang="zh-CN" smtClean="0"/>
              <a:t>Referer: http://www.baidu.com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	User-Agent:Mozilla/4.04[en](Win95;I;Nav) </a:t>
            </a:r>
            <a:br>
              <a:rPr lang="en-US" altLang="zh-CN" smtClean="0"/>
            </a:br>
            <a:r>
              <a:rPr lang="en-US" altLang="zh-CN" smtClean="0"/>
              <a:t>Content-Length</a:t>
            </a:r>
            <a:r>
              <a:rPr lang="zh-CN" altLang="en-US" smtClean="0"/>
              <a:t>：</a:t>
            </a:r>
            <a:r>
              <a:rPr lang="en-US" altLang="zh-CN" smtClean="0"/>
              <a:t>45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u="sng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	name=aaa&amp;password=bbb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HTTP</a:t>
            </a:r>
            <a:r>
              <a:rPr lang="zh-CN" altLang="en-US" dirty="0" smtClean="0"/>
              <a:t>响应的基本格式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一个完整的响应消息包括：</a:t>
            </a:r>
          </a:p>
          <a:p>
            <a:pPr lvl="1" eaLnBrk="1" hangingPunct="1"/>
            <a:r>
              <a:rPr lang="zh-CN" altLang="en-US" smtClean="0"/>
              <a:t>状态行，一个或多个应答头，一个空行，响应实体 </a:t>
            </a:r>
          </a:p>
          <a:p>
            <a:pPr eaLnBrk="1" hangingPunct="1"/>
            <a:r>
              <a:rPr lang="zh-CN" altLang="en-US" smtClean="0"/>
              <a:t>状态行格式：</a:t>
            </a:r>
          </a:p>
          <a:p>
            <a:pPr lvl="1" eaLnBrk="1" hangingPunct="1"/>
            <a:r>
              <a:rPr lang="en-US" altLang="zh-CN" smtClean="0"/>
              <a:t>HTTP</a:t>
            </a:r>
            <a:r>
              <a:rPr lang="zh-CN" altLang="en-US" smtClean="0"/>
              <a:t>版本号 状态码 原因叙述 </a:t>
            </a:r>
          </a:p>
          <a:p>
            <a:pPr lvl="1" eaLnBrk="1" hangingPunct="1"/>
            <a:r>
              <a:rPr lang="zh-CN" altLang="en-US" smtClean="0"/>
              <a:t>状态码：</a:t>
            </a:r>
            <a:r>
              <a:rPr lang="en-US" altLang="zh-CN" u="sng" smtClean="0"/>
              <a:t>200(</a:t>
            </a:r>
            <a:r>
              <a:rPr lang="zh-CN" altLang="en-US" u="sng" smtClean="0"/>
              <a:t>一切正常</a:t>
            </a:r>
            <a:r>
              <a:rPr lang="en-US" altLang="zh-CN" u="sng" smtClean="0"/>
              <a:t>)</a:t>
            </a:r>
            <a:r>
              <a:rPr lang="zh-CN" altLang="en-US" u="sng" smtClean="0"/>
              <a:t>，</a:t>
            </a:r>
            <a:r>
              <a:rPr lang="en-US" altLang="zh-CN" u="sng" smtClean="0"/>
              <a:t>404(</a:t>
            </a:r>
            <a:r>
              <a:rPr lang="zh-CN" altLang="en-US" u="sng" smtClean="0"/>
              <a:t>所请求资源不存在</a:t>
            </a:r>
            <a:r>
              <a:rPr lang="en-US" altLang="zh-CN" u="sng" smtClean="0"/>
              <a:t>)</a:t>
            </a:r>
            <a:r>
              <a:rPr lang="zh-CN" altLang="en-US" u="sng" smtClean="0"/>
              <a:t>，</a:t>
            </a:r>
            <a:r>
              <a:rPr lang="en-US" altLang="zh-CN" u="sng" smtClean="0"/>
              <a:t>500(</a:t>
            </a:r>
            <a:r>
              <a:rPr lang="zh-CN" altLang="en-US" u="sng" smtClean="0"/>
              <a:t>服务器内部程序错误</a:t>
            </a:r>
            <a:r>
              <a:rPr lang="en-US" altLang="zh-CN" u="sng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800" dirty="0"/>
              <a:t>通用消息头</a:t>
            </a:r>
            <a:br>
              <a:rPr lang="zh-CN" altLang="en-US" sz="3800" dirty="0"/>
            </a:br>
            <a:r>
              <a:rPr lang="zh-CN" altLang="en-US" sz="3800" dirty="0"/>
              <a:t>	</a:t>
            </a:r>
            <a:r>
              <a:rPr lang="en-US" altLang="zh-CN" sz="3000" dirty="0"/>
              <a:t>----</a:t>
            </a:r>
            <a:r>
              <a:rPr lang="zh-CN" altLang="en-US" sz="3000" dirty="0"/>
              <a:t>既可用于请求消息、又可用于响应消息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Connection:</a:t>
            </a:r>
            <a:r>
              <a:rPr lang="zh-CN" altLang="en-US" smtClean="0"/>
              <a:t>用于指定处理完本次请求</a:t>
            </a:r>
            <a:r>
              <a:rPr lang="en-US" altLang="zh-CN" smtClean="0"/>
              <a:t>/</a:t>
            </a:r>
            <a:r>
              <a:rPr lang="zh-CN" altLang="en-US" smtClean="0"/>
              <a:t>响应后，是否还要急需保持连接。</a:t>
            </a:r>
          </a:p>
          <a:p>
            <a:pPr eaLnBrk="1" hangingPunct="1"/>
            <a:r>
              <a:rPr lang="en-US" altLang="zh-CN" smtClean="0"/>
              <a:t>Date:</a:t>
            </a:r>
            <a:r>
              <a:rPr lang="zh-CN" altLang="en-US" smtClean="0"/>
              <a:t>产生当前消息的时间。</a:t>
            </a:r>
          </a:p>
          <a:p>
            <a:pPr eaLnBrk="1" hangingPunct="1"/>
            <a:r>
              <a:rPr lang="en-US" altLang="zh-CN" smtClean="0"/>
              <a:t>Pragma</a:t>
            </a:r>
            <a:r>
              <a:rPr lang="zh-CN" altLang="en-US" smtClean="0"/>
              <a:t>：</a:t>
            </a:r>
            <a:r>
              <a:rPr lang="en-US" altLang="zh-CN" smtClean="0"/>
              <a:t>no-cache. </a:t>
            </a:r>
          </a:p>
          <a:p>
            <a:pPr eaLnBrk="1" hangingPunct="1"/>
            <a:r>
              <a:rPr lang="en-US" altLang="zh-CN" smtClean="0"/>
              <a:t>Cache-Control</a:t>
            </a:r>
            <a:r>
              <a:rPr lang="zh-CN" altLang="en-US" smtClean="0"/>
              <a:t>：指示浏览器或服务器缓存的具体策略</a:t>
            </a:r>
          </a:p>
          <a:p>
            <a:pPr eaLnBrk="1" hangingPunct="1"/>
            <a:r>
              <a:rPr lang="en-US" altLang="zh-CN" smtClean="0"/>
              <a:t>Content-Length</a:t>
            </a:r>
            <a:r>
              <a:rPr lang="zh-CN" altLang="en-US" smtClean="0"/>
              <a:t>：表示</a:t>
            </a:r>
            <a:r>
              <a:rPr lang="en-US" altLang="zh-CN" smtClean="0"/>
              <a:t>(</a:t>
            </a:r>
            <a:r>
              <a:rPr lang="zh-CN" altLang="en-US" smtClean="0"/>
              <a:t>请求</a:t>
            </a:r>
            <a:r>
              <a:rPr lang="en-US" altLang="zh-CN" smtClean="0"/>
              <a:t>/</a:t>
            </a:r>
            <a:r>
              <a:rPr lang="zh-CN" altLang="en-US" smtClean="0"/>
              <a:t>响应</a:t>
            </a:r>
            <a:r>
              <a:rPr lang="en-US" altLang="zh-CN" smtClean="0"/>
              <a:t>)</a:t>
            </a:r>
            <a:r>
              <a:rPr lang="zh-CN" altLang="en-US" smtClean="0"/>
              <a:t>正文的长度。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请求头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6868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Accept</a:t>
            </a:r>
            <a:r>
              <a:rPr lang="zh-CN" altLang="en-US" sz="2100" smtClean="0"/>
              <a:t>：浏览器可接受的</a:t>
            </a:r>
            <a:r>
              <a:rPr lang="en-US" altLang="zh-CN" sz="2100" smtClean="0"/>
              <a:t>MIME</a:t>
            </a:r>
            <a:r>
              <a:rPr lang="zh-CN" altLang="en-US" sz="2100" smtClean="0"/>
              <a:t>类型。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Accept-Charset</a:t>
            </a:r>
            <a:r>
              <a:rPr lang="zh-CN" altLang="en-US" sz="2100" smtClean="0"/>
              <a:t>：浏览器可接受的字符集。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Accept-Encoding</a:t>
            </a:r>
            <a:r>
              <a:rPr lang="zh-CN" altLang="en-US" sz="2100" smtClean="0"/>
              <a:t>：浏览器能够进行解码的数据编码方式，比如</a:t>
            </a:r>
            <a:r>
              <a:rPr lang="en-US" altLang="zh-CN" sz="2100" smtClean="0"/>
              <a:t>gzip</a:t>
            </a:r>
            <a:r>
              <a:rPr lang="zh-CN" altLang="en-US" sz="2100" smtClean="0"/>
              <a:t>。</a:t>
            </a:r>
            <a:r>
              <a:rPr lang="en-US" altLang="zh-CN" sz="2100" smtClean="0"/>
              <a:t>Servlet</a:t>
            </a:r>
            <a:r>
              <a:rPr lang="zh-CN" altLang="en-US" sz="2100" smtClean="0"/>
              <a:t>能够向支持</a:t>
            </a:r>
            <a:r>
              <a:rPr lang="en-US" altLang="zh-CN" sz="2100" smtClean="0"/>
              <a:t>gzip</a:t>
            </a:r>
            <a:r>
              <a:rPr lang="zh-CN" altLang="en-US" sz="2100" smtClean="0"/>
              <a:t>的浏览器返回经</a:t>
            </a:r>
            <a:r>
              <a:rPr lang="en-US" altLang="zh-CN" sz="2100" smtClean="0"/>
              <a:t>gzip</a:t>
            </a:r>
            <a:r>
              <a:rPr lang="zh-CN" altLang="en-US" sz="2100" smtClean="0"/>
              <a:t>编码的</a:t>
            </a:r>
            <a:r>
              <a:rPr lang="en-US" altLang="zh-CN" sz="2100" smtClean="0"/>
              <a:t>HTML</a:t>
            </a:r>
            <a:r>
              <a:rPr lang="zh-CN" altLang="en-US" sz="2100" smtClean="0"/>
              <a:t>页面。许多情形下这可以减少</a:t>
            </a:r>
            <a:r>
              <a:rPr lang="en-US" altLang="zh-CN" sz="2100" smtClean="0"/>
              <a:t>5</a:t>
            </a:r>
            <a:r>
              <a:rPr lang="zh-CN" altLang="en-US" sz="2100" smtClean="0"/>
              <a:t>到</a:t>
            </a:r>
            <a:r>
              <a:rPr lang="en-US" altLang="zh-CN" sz="2100" smtClean="0"/>
              <a:t>10</a:t>
            </a:r>
            <a:r>
              <a:rPr lang="zh-CN" altLang="en-US" sz="2100" smtClean="0"/>
              <a:t>倍的下载时间。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Accept-Language</a:t>
            </a:r>
            <a:r>
              <a:rPr lang="zh-CN" altLang="en-US" sz="2100" smtClean="0"/>
              <a:t>：浏览器所希望的语言种类，当服务器能够提供一种以上的语言版本时要用到。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Connection</a:t>
            </a:r>
            <a:r>
              <a:rPr lang="zh-CN" altLang="en-US" sz="2100" smtClean="0"/>
              <a:t>：</a:t>
            </a:r>
            <a:r>
              <a:rPr lang="zh-CN" altLang="en-US" sz="2100" b="1" smtClean="0"/>
              <a:t>表示是否需要持久连接。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Content-Length</a:t>
            </a:r>
            <a:r>
              <a:rPr lang="zh-CN" altLang="en-US" sz="2100" smtClean="0"/>
              <a:t>：表示请求消息正文的长度。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Host</a:t>
            </a:r>
            <a:r>
              <a:rPr lang="zh-CN" altLang="en-US" sz="2100" smtClean="0"/>
              <a:t>：初始</a:t>
            </a:r>
            <a:r>
              <a:rPr lang="en-US" altLang="zh-CN" sz="2100" smtClean="0"/>
              <a:t>URL</a:t>
            </a:r>
            <a:r>
              <a:rPr lang="zh-CN" altLang="en-US" sz="2100" smtClean="0"/>
              <a:t>中的主机和端口。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Referer</a:t>
            </a:r>
            <a:r>
              <a:rPr lang="zh-CN" altLang="en-US" sz="2100" smtClean="0"/>
              <a:t>：包含一个</a:t>
            </a:r>
            <a:r>
              <a:rPr lang="en-US" altLang="zh-CN" sz="2100" smtClean="0"/>
              <a:t>URL</a:t>
            </a:r>
            <a:r>
              <a:rPr lang="zh-CN" altLang="en-US" sz="2100" smtClean="0"/>
              <a:t>，用户从该</a:t>
            </a:r>
            <a:r>
              <a:rPr lang="en-US" altLang="zh-CN" sz="2100" smtClean="0"/>
              <a:t>URL</a:t>
            </a:r>
            <a:r>
              <a:rPr lang="zh-CN" altLang="en-US" sz="2100" smtClean="0"/>
              <a:t>代表的页面出发访问当前请求的页面。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User-Agent</a:t>
            </a:r>
            <a:r>
              <a:rPr lang="zh-CN" altLang="en-US" sz="2100" smtClean="0"/>
              <a:t>：浏览器类型，如果</a:t>
            </a:r>
            <a:r>
              <a:rPr lang="en-US" altLang="zh-CN" sz="2100" smtClean="0"/>
              <a:t>Servlet</a:t>
            </a:r>
            <a:r>
              <a:rPr lang="zh-CN" altLang="en-US" sz="2100" smtClean="0"/>
              <a:t>返回的内容与浏览器类型有关则该值非常有用。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响应头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00200"/>
            <a:ext cx="8675687" cy="4530725"/>
          </a:xfrm>
        </p:spPr>
        <p:txBody>
          <a:bodyPr/>
          <a:lstStyle/>
          <a:p>
            <a:pPr eaLnBrk="1" hangingPunct="1"/>
            <a:r>
              <a:rPr lang="en-US" altLang="zh-CN" smtClean="0"/>
              <a:t>Allow </a:t>
            </a:r>
            <a:r>
              <a:rPr lang="zh-CN" altLang="en-US" smtClean="0"/>
              <a:t>服务器支持哪些请求方法（如</a:t>
            </a:r>
            <a:r>
              <a:rPr lang="en-US" altLang="zh-CN" smtClean="0"/>
              <a:t>GET</a:t>
            </a:r>
            <a:r>
              <a:rPr lang="zh-CN" altLang="en-US" smtClean="0"/>
              <a:t>、</a:t>
            </a:r>
            <a:r>
              <a:rPr lang="en-US" altLang="zh-CN" smtClean="0"/>
              <a:t>POST</a:t>
            </a:r>
            <a:r>
              <a:rPr lang="zh-CN" altLang="en-US" smtClean="0"/>
              <a:t>等） </a:t>
            </a:r>
          </a:p>
          <a:p>
            <a:pPr eaLnBrk="1" hangingPunct="1"/>
            <a:r>
              <a:rPr lang="en-US" altLang="zh-CN" smtClean="0"/>
              <a:t>Server</a:t>
            </a:r>
            <a:r>
              <a:rPr lang="zh-CN" altLang="en-US" smtClean="0"/>
              <a:t>处理请求的原始服务器的软件信息 </a:t>
            </a:r>
          </a:p>
          <a:p>
            <a:pPr eaLnBrk="1" hangingPunct="1"/>
            <a:r>
              <a:rPr lang="en-US" altLang="zh-CN" smtClean="0"/>
              <a:t>Location </a:t>
            </a:r>
            <a:r>
              <a:rPr lang="zh-CN" altLang="en-US" smtClean="0"/>
              <a:t>表示客户应当到哪里去提取文档。 </a:t>
            </a:r>
          </a:p>
          <a:p>
            <a:pPr eaLnBrk="1" hangingPunct="1"/>
            <a:r>
              <a:rPr lang="en-US" altLang="zh-CN" smtClean="0"/>
              <a:t>Refresh</a:t>
            </a:r>
            <a:r>
              <a:rPr lang="zh-CN" altLang="en-US" smtClean="0"/>
              <a:t>：告诉浏览器过</a:t>
            </a:r>
            <a:r>
              <a:rPr lang="en-US" altLang="zh-CN" smtClean="0"/>
              <a:t>n</a:t>
            </a:r>
            <a:r>
              <a:rPr lang="zh-CN" altLang="en-US" smtClean="0"/>
              <a:t>秒后自动刷新页面</a:t>
            </a:r>
          </a:p>
          <a:p>
            <a:pPr eaLnBrk="1" hangingPunct="1"/>
            <a:r>
              <a:rPr lang="en-US" altLang="zh-CN" smtClean="0"/>
              <a:t>Content-Type </a:t>
            </a:r>
            <a:r>
              <a:rPr lang="zh-CN" altLang="en-US" smtClean="0"/>
              <a:t>表示实体文档属于什么</a:t>
            </a:r>
            <a:r>
              <a:rPr lang="en-US" altLang="zh-CN" smtClean="0"/>
              <a:t>MIME</a:t>
            </a:r>
            <a:r>
              <a:rPr lang="zh-CN" altLang="en-US" smtClean="0"/>
              <a:t>类型。</a:t>
            </a:r>
          </a:p>
          <a:p>
            <a:pPr eaLnBrk="1" hangingPunct="1"/>
            <a:r>
              <a:rPr lang="en-US" altLang="zh-CN" smtClean="0"/>
              <a:t>Content-Length </a:t>
            </a:r>
            <a:r>
              <a:rPr lang="zh-CN" altLang="en-US" smtClean="0"/>
              <a:t>返回的实体内容的长度</a:t>
            </a:r>
          </a:p>
          <a:p>
            <a:pPr eaLnBrk="1" hangingPunct="1"/>
            <a:r>
              <a:rPr lang="en-US" altLang="zh-CN" smtClean="0"/>
              <a:t>Last-Modified </a:t>
            </a:r>
            <a:r>
              <a:rPr lang="zh-CN" altLang="en-US" smtClean="0"/>
              <a:t>文档的最后改动时间。</a:t>
            </a:r>
          </a:p>
          <a:p>
            <a:pPr eaLnBrk="1" hangingPunct="1"/>
            <a:r>
              <a:rPr lang="en-US" altLang="zh-CN" smtClean="0"/>
              <a:t>Content-Location:</a:t>
            </a:r>
            <a:r>
              <a:rPr lang="zh-CN" altLang="en-US" smtClean="0"/>
              <a:t>实体所在的实际位置路径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2036</Words>
  <Application>WPS 演示</Application>
  <PresentationFormat>全屏显示(4:3)</PresentationFormat>
  <Paragraphs>194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Lucida Sans Unicode</vt:lpstr>
      <vt:lpstr>黑体</vt:lpstr>
      <vt:lpstr>Wingdings 3</vt:lpstr>
      <vt:lpstr>Verdana</vt:lpstr>
      <vt:lpstr>Wingdings 2</vt:lpstr>
      <vt:lpstr>Calibri</vt:lpstr>
      <vt:lpstr>Wingdings</vt:lpstr>
      <vt:lpstr>Tahoma</vt:lpstr>
      <vt:lpstr>Courier New</vt:lpstr>
      <vt:lpstr>Times New Roman</vt:lpstr>
      <vt:lpstr>聚合</vt:lpstr>
      <vt:lpstr>聚合</vt:lpstr>
      <vt:lpstr>聚合</vt:lpstr>
      <vt:lpstr>聚合</vt:lpstr>
      <vt:lpstr>聚合</vt:lpstr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Http协议</dc:title>
  <dc:creator/>
  <cp:lastModifiedBy>admin</cp:lastModifiedBy>
  <cp:revision>151</cp:revision>
  <dcterms:created xsi:type="dcterms:W3CDTF">2016-05-23T01:35:54Z</dcterms:created>
  <dcterms:modified xsi:type="dcterms:W3CDTF">2017-08-07T06:41:29Z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