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9" r:id="rId6"/>
    <p:sldId id="279" r:id="rId7"/>
    <p:sldId id="266" r:id="rId8"/>
    <p:sldId id="267" r:id="rId9"/>
    <p:sldId id="268" r:id="rId10"/>
    <p:sldId id="260" r:id="rId11"/>
    <p:sldId id="261" r:id="rId12"/>
    <p:sldId id="262" r:id="rId13"/>
    <p:sldId id="292" r:id="rId14"/>
    <p:sldId id="263" r:id="rId15"/>
    <p:sldId id="264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85273" autoAdjust="0"/>
  </p:normalViewPr>
  <p:slideViewPr>
    <p:cSldViewPr>
      <p:cViewPr varScale="1">
        <p:scale>
          <a:sx n="80" d="100"/>
          <a:sy n="80" d="100"/>
        </p:scale>
        <p:origin x="-10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3D48596-DF54-46BF-8F21-4112D70C2065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62BE7D4-0FA5-4F53-B3D3-5C98DE741963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638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代码： </a:t>
            </a:r>
            <a:r>
              <a:rPr lang="en-US" altLang="zh-CN" smtClean="0"/>
              <a:t>testRueqest.jsp,  TestReqeustServlet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638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D39CFE9-4714-4AC2-8411-545BFF2F026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en-US" altLang="zh-CN" smtClean="0"/>
              <a:t>response.getWriter()</a:t>
            </a:r>
            <a:r>
              <a:rPr lang="en-US" altLang="zh-CN" b="1" smtClean="0"/>
              <a:t>.println, print, write</a:t>
            </a:r>
            <a:r>
              <a:rPr lang="zh-CN" altLang="en-US" smtClean="0"/>
              <a:t>三个方法的区别：</a:t>
            </a:r>
            <a:endParaRPr lang="zh-CN" altLang="en-US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1. write</a:t>
            </a:r>
            <a:r>
              <a:rPr lang="zh-CN" altLang="en-US" smtClean="0"/>
              <a:t>方法遇到</a:t>
            </a:r>
            <a:r>
              <a:rPr lang="en-US" altLang="zh-CN" smtClean="0"/>
              <a:t>Null</a:t>
            </a:r>
            <a:r>
              <a:rPr lang="zh-CN" altLang="en-US" smtClean="0"/>
              <a:t>时抛出空指针异常。</a:t>
            </a:r>
            <a:r>
              <a:rPr lang="en-US" smtClean="0">
                <a:ea typeface="宋体" panose="02010600030101010101" pitchFamily="2" charset="-122"/>
              </a:rPr>
              <a:t>  </a:t>
            </a:r>
            <a:r>
              <a:rPr lang="en-US" altLang="zh-CN" smtClean="0"/>
              <a:t>print,println</a:t>
            </a:r>
            <a:r>
              <a:rPr lang="zh-CN" altLang="en-US" smtClean="0"/>
              <a:t>则直接打印</a:t>
            </a:r>
            <a:r>
              <a:rPr lang="en-US" altLang="zh-CN" smtClean="0"/>
              <a:t>null</a:t>
            </a:r>
            <a:endParaRPr lang="zh-CN" altLang="en-US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2. </a:t>
            </a:r>
            <a:r>
              <a:rPr lang="zh-CN" altLang="en-US" smtClean="0"/>
              <a:t>换行指的是</a:t>
            </a:r>
            <a:r>
              <a:rPr lang="en-US" altLang="zh-CN" smtClean="0"/>
              <a:t>html</a:t>
            </a:r>
            <a:r>
              <a:rPr lang="zh-CN" altLang="en-US" smtClean="0"/>
              <a:t>源码换行，并不是页面显示时换行</a:t>
            </a:r>
            <a:r>
              <a:rPr lang="en-US" smtClean="0">
                <a:ea typeface="宋体" panose="02010600030101010101" pitchFamily="2" charset="-122"/>
              </a:rPr>
              <a:t> </a:t>
            </a:r>
            <a:r>
              <a:rPr lang="zh-CN" altLang="en-US" smtClean="0"/>
              <a:t>。</a:t>
            </a:r>
            <a:endParaRPr lang="zh-CN" altLang="en-US" smtClean="0"/>
          </a:p>
          <a:p>
            <a:pPr eaLnBrk="1" hangingPunct="1">
              <a:spcBef>
                <a:spcPct val="0"/>
              </a:spcBef>
            </a:pPr>
            <a:r>
              <a:rPr lang="en-US" smtClean="0">
                <a:ea typeface="宋体" panose="02010600030101010101" pitchFamily="2" charset="-122"/>
              </a:rPr>
              <a:t> </a:t>
            </a:r>
            <a:r>
              <a:rPr lang="zh-CN" altLang="en-US" smtClean="0"/>
              <a:t>页面显示换行用：</a:t>
            </a:r>
            <a:r>
              <a:rPr lang="en-US" altLang="zh-CN" smtClean="0"/>
              <a:t>println(“&lt;br&gt;”);</a:t>
            </a:r>
            <a:endParaRPr lang="zh-CN" altLang="en-US" smtClean="0"/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B279CC0-8641-4E3D-8C55-13A29C7E73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048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作为作用域这一点，可以讲完</a:t>
            </a:r>
            <a:r>
              <a:rPr lang="en-US" altLang="zh-CN" smtClean="0"/>
              <a:t>response</a:t>
            </a:r>
            <a:r>
              <a:rPr lang="zh-CN" altLang="en-US" smtClean="0"/>
              <a:t>的请求转发和重定向后再讲！</a:t>
            </a:r>
            <a:endParaRPr lang="zh-CN" altLang="en-US" smtClean="0"/>
          </a:p>
        </p:txBody>
      </p:sp>
      <p:sp>
        <p:nvSpPr>
          <p:cNvPr id="2048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725AB5B-85D1-4ABE-9C0C-FEA528211A1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765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可以类比：去银行办业务。来帮助理解。</a:t>
            </a:r>
            <a:endParaRPr lang="zh-CN" altLang="en-US" smtClean="0"/>
          </a:p>
        </p:txBody>
      </p:sp>
      <p:sp>
        <p:nvSpPr>
          <p:cNvPr id="2765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B2195C4-CE3A-4CAD-A91C-52FC5B8A085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969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en-US" altLang="zh-CN" smtClean="0"/>
              <a:t>IE: c:/document and settting/ccc/ cookies/</a:t>
            </a:r>
            <a:endParaRPr lang="zh-CN" altLang="en-US" smtClean="0"/>
          </a:p>
          <a:p>
            <a:pPr eaLnBrk="1" hangingPunct="1">
              <a:spcBef>
                <a:spcPct val="0"/>
              </a:spcBef>
            </a:pPr>
            <a:r>
              <a:rPr lang="zh-CN" altLang="en-US" b="1" smtClean="0"/>
              <a:t>火狐的</a:t>
            </a:r>
            <a:r>
              <a:rPr lang="en-US" altLang="zh-CN" b="1" smtClean="0"/>
              <a:t>cookie</a:t>
            </a:r>
            <a:r>
              <a:rPr lang="zh-CN" altLang="en-US" b="1" smtClean="0"/>
              <a:t>用火狐的设置选项查看。</a:t>
            </a:r>
            <a:endParaRPr lang="zh-CN" altLang="en-US" smtClean="0"/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9699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97E1CD6-E747-4F9A-AC13-D44FCC5CAA7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3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9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组合 1"/>
          <p:cNvGrpSpPr/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6"/>
            <p:cNvSpPr/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7" name="任意多边形 7"/>
            <p:cNvSpPr/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8" name="任意多边形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0E5A8CC-B492-4503-888E-80FDD3D1F9AB}" type="datetimeFigureOut">
              <a:rPr lang="zh-CN" altLang="en-US"/>
            </a:fld>
            <a:endParaRPr lang="zh-CN" altLang="en-US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8881EBE-97BD-4B04-A917-B38CB9C9C37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233E72-CD91-43BB-81E8-C23E0C1C3B9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FDD60-09AB-4C2A-A4A6-21965E9F182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5CDE52-682F-4A94-9D1D-871E6964B26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2A17B-D63C-4216-A0C4-0737168E131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9C9343-E459-410A-9499-05F32A363D7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A0AA7B-CE42-4B5F-A31A-917B0DD3F68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6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燕尾形 7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5E65E0-1A82-4060-B079-692CE0BE8100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3D4E61-97AB-4F02-BE84-7963540BCA5C}" type="slidenum">
              <a:rPr lang="zh-CN" altLang="en-US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EFAD84-E647-4D6C-AB48-F356272259EF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2B8016-D9A4-4BE0-A61E-4A28FC1A0878}" type="slidenum">
              <a:rPr lang="zh-CN" altLang="en-US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CC951-D792-4A3D-A8BF-AB03C07703BD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11DB65-D142-49CA-BBFC-30C29A48F4CE}" type="slidenum">
              <a:rPr lang="zh-CN" altLang="en-US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451DD-4F19-422E-8BC9-E94E9C4060C3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9276BE-8195-457E-8B5F-CF9469E62BB1}" type="slidenum">
              <a:rPr lang="zh-CN" altLang="en-US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C0571F-33C5-4582-9580-846650BAE11B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EDACCB-A45E-4D84-B27E-009D6C4FDDA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7E6932-C269-49AE-B173-C04E4A4683C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9056C2-0151-4392-A3BC-408710C39930}" type="slidenum">
              <a:rPr lang="zh-CN" altLang="en-US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7"/>
          <p:cNvSpPr/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" name="任意多边形 8"/>
          <p:cNvSpPr/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7" name="直角三角形 9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燕尾形 11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燕尾形 12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415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C023C12-3BEA-4B86-9335-24CFA23FE852}" type="datetimeFigureOut">
              <a:rPr lang="zh-CN" altLang="en-US"/>
            </a:fld>
            <a:endParaRPr lang="zh-CN" altLang="en-US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4CB15B8-C1A8-4050-B83B-61952A1EC04E}" type="slidenum">
              <a:rPr lang="zh-CN" altLang="en-US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/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2" name="任意多边形 11"/>
          <p:cNvSpPr/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4" name="直角三角形 13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33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C0410B5-F8AC-44AA-BF0C-3F07FC06C44E}" type="datetimeFigureOut">
              <a:rPr lang="zh-CN" altLang="en-US"/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FF512BC-BB88-4C1D-AFE8-E3631B05925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0030101010101" pitchFamily="2" charset="-122"/>
        </a:defRPr>
      </a:lvl9pPr>
    </p:titleStyle>
    <p:bodyStyle>
      <a:lvl1pPr marL="365125" indent="-255905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030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155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localhost:8080/testServlet/" TargetMode="External"/><Relationship Id="rId1" Type="http://schemas.openxmlformats.org/officeDocument/2006/relationships/hyperlink" Target="http://localhost:8080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err="1" smtClean="0"/>
              <a:t>Servlet</a:t>
            </a:r>
            <a:r>
              <a:rPr lang="zh-CN" altLang="en-US" dirty="0" smtClean="0"/>
              <a:t>中的重要对象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b="1" smtClean="0"/>
              <a:t>Session</a:t>
            </a:r>
            <a:r>
              <a:rPr lang="en-US" altLang="zh-CN" smtClean="0"/>
              <a:t> </a:t>
            </a:r>
            <a:r>
              <a:rPr lang="zh-CN" altLang="en-US" b="1" smtClean="0"/>
              <a:t>：</a:t>
            </a:r>
            <a:r>
              <a:rPr lang="en-US" altLang="zh-CN" b="1" smtClean="0"/>
              <a:t>(</a:t>
            </a:r>
            <a:r>
              <a:rPr lang="zh-CN" altLang="en-US" b="1" smtClean="0"/>
              <a:t>服务器端</a:t>
            </a:r>
            <a:r>
              <a:rPr lang="en-US" altLang="zh-CN" b="1" smtClean="0"/>
              <a:t>)</a:t>
            </a:r>
            <a:endParaRPr lang="zh-CN" altLang="en-US" smtClean="0"/>
          </a:p>
          <a:p>
            <a:pPr lvl="1" eaLnBrk="1" hangingPunct="1"/>
            <a:r>
              <a:rPr lang="zh-CN" altLang="en-US" b="1" smtClean="0"/>
              <a:t>适合保存大量的数据。</a:t>
            </a:r>
            <a:endParaRPr lang="zh-CN" altLang="en-US" smtClean="0"/>
          </a:p>
          <a:p>
            <a:pPr lvl="1" eaLnBrk="1" hangingPunct="1"/>
            <a:r>
              <a:rPr lang="zh-CN" altLang="en-US" b="1" smtClean="0"/>
              <a:t>安全。</a:t>
            </a:r>
            <a:endParaRPr lang="zh-CN" altLang="en-US" smtClean="0"/>
          </a:p>
          <a:p>
            <a:pPr lvl="1" eaLnBrk="1" hangingPunct="1"/>
            <a:r>
              <a:rPr lang="zh-CN" altLang="en-US" b="1" smtClean="0"/>
              <a:t>效率高</a:t>
            </a:r>
            <a:endParaRPr lang="zh-CN" altLang="en-US" smtClean="0"/>
          </a:p>
          <a:p>
            <a:pPr lvl="1" eaLnBrk="1" hangingPunct="1"/>
            <a:r>
              <a:rPr lang="en-US" smtClean="0">
                <a:ea typeface="黑体" panose="02010600030101010101" pitchFamily="2" charset="-122"/>
              </a:rPr>
              <a:t> </a:t>
            </a:r>
            <a:r>
              <a:rPr lang="en-US" altLang="zh-CN" smtClean="0"/>
              <a:t>Session</a:t>
            </a:r>
            <a:r>
              <a:rPr lang="zh-CN" altLang="en-US" smtClean="0"/>
              <a:t>跟踪机制中需要</a:t>
            </a:r>
            <a:r>
              <a:rPr lang="en-US" altLang="zh-CN" smtClean="0"/>
              <a:t>cookie</a:t>
            </a:r>
            <a:r>
              <a:rPr lang="zh-CN" altLang="en-US" smtClean="0"/>
              <a:t>来保存和传递</a:t>
            </a:r>
            <a:r>
              <a:rPr lang="en-US" altLang="zh-CN" smtClean="0"/>
              <a:t>sessionId</a:t>
            </a:r>
            <a:endParaRPr lang="en-US" altLang="zh-CN" smtClean="0"/>
          </a:p>
          <a:p>
            <a:pPr eaLnBrk="1" hangingPunct="1"/>
            <a:r>
              <a:rPr lang="en-US" altLang="zh-CN" b="1" smtClean="0"/>
              <a:t>Cookie</a:t>
            </a:r>
            <a:r>
              <a:rPr lang="zh-CN" altLang="en-US" b="1" smtClean="0"/>
              <a:t>：（客户端）</a:t>
            </a:r>
            <a:endParaRPr lang="zh-CN" altLang="en-US" smtClean="0"/>
          </a:p>
          <a:p>
            <a:pPr lvl="1" eaLnBrk="1" hangingPunct="1"/>
            <a:r>
              <a:rPr lang="zh-CN" altLang="en-US" b="1" smtClean="0"/>
              <a:t>不适合保存大量的数据。</a:t>
            </a:r>
            <a:endParaRPr lang="zh-CN" altLang="en-US" smtClean="0"/>
          </a:p>
          <a:p>
            <a:pPr lvl="1" eaLnBrk="1" hangingPunct="1"/>
            <a:r>
              <a:rPr lang="zh-CN" altLang="en-US" b="1" smtClean="0"/>
              <a:t>不安全。</a:t>
            </a:r>
            <a:endParaRPr lang="zh-CN" altLang="en-US" smtClean="0"/>
          </a:p>
          <a:p>
            <a:pPr lvl="1" eaLnBrk="1" hangingPunct="1"/>
            <a:r>
              <a:rPr lang="zh-CN" altLang="en-US" b="1" smtClean="0"/>
              <a:t>效率低。</a:t>
            </a:r>
            <a:endParaRPr lang="zh-CN" altLang="en-US" smtClean="0"/>
          </a:p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保存状态的两种方式</a:t>
            </a:r>
            <a:r>
              <a:rPr lang="en-US" dirty="0" smtClean="0"/>
              <a:t> 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8313" y="1341438"/>
            <a:ext cx="8229600" cy="4525962"/>
          </a:xfrm>
        </p:spPr>
        <p:txBody>
          <a:bodyPr>
            <a:normAutofit fontScale="77500" lnSpcReduction="20000"/>
          </a:bodyPr>
          <a:lstStyle/>
          <a:p>
            <a:pPr marL="365760" indent="-255905" eaLnBrk="1" fontAlgn="auto" hangingPunct="1">
              <a:spcAft>
                <a:spcPts val="0"/>
              </a:spcAft>
              <a:buFont typeface="Wingdings 3" panose="05040102010807070707"/>
              <a:buChar char=""/>
              <a:defRPr/>
            </a:pPr>
            <a:r>
              <a:rPr lang="zh-CN" altLang="en-US" dirty="0" smtClean="0"/>
              <a:t>将</a:t>
            </a:r>
            <a:r>
              <a:rPr lang="en-US" dirty="0" smtClean="0"/>
              <a:t>http</a:t>
            </a:r>
            <a:r>
              <a:rPr lang="zh-CN" altLang="en-US" dirty="0" smtClean="0"/>
              <a:t>状态信息保存在客户端的技术</a:t>
            </a:r>
            <a:endParaRPr lang="en-US" altLang="zh-CN" dirty="0" smtClean="0"/>
          </a:p>
          <a:p>
            <a:pPr marL="365760" indent="-255905" eaLnBrk="1" fontAlgn="auto" hangingPunct="1">
              <a:spcAft>
                <a:spcPts val="0"/>
              </a:spcAft>
              <a:buFont typeface="Wingdings 3" panose="05040102010807070707"/>
              <a:buChar char=""/>
              <a:defRPr/>
            </a:pPr>
            <a:r>
              <a:rPr lang="zh-CN" altLang="en-US" dirty="0" smtClean="0"/>
              <a:t>不是服务器直接读取本地的</a:t>
            </a:r>
            <a:r>
              <a:rPr lang="en-US" dirty="0" smtClean="0"/>
              <a:t>cookie</a:t>
            </a:r>
            <a:r>
              <a:rPr lang="zh-CN" altLang="en-US" dirty="0" smtClean="0"/>
              <a:t>，是浏览器读</a:t>
            </a:r>
            <a:r>
              <a:rPr lang="en-US" dirty="0" smtClean="0"/>
              <a:t>cookie</a:t>
            </a:r>
            <a:r>
              <a:rPr lang="zh-CN" altLang="en-US" dirty="0" smtClean="0"/>
              <a:t>，而服务器读浏览器发出的名为</a:t>
            </a:r>
            <a:r>
              <a:rPr lang="en-US" dirty="0" smtClean="0"/>
              <a:t>cookie</a:t>
            </a:r>
            <a:r>
              <a:rPr lang="zh-CN" altLang="en-US" dirty="0" smtClean="0"/>
              <a:t>的请求头信息。</a:t>
            </a:r>
            <a:r>
              <a:rPr lang="zh-CN" altLang="en-US" sz="2000" i="1" dirty="0" smtClean="0"/>
              <a:t>（通过</a:t>
            </a:r>
            <a:r>
              <a:rPr lang="en-US" altLang="zh-CN" sz="2000" i="1" dirty="0" err="1" smtClean="0"/>
              <a:t>httpwatcher</a:t>
            </a:r>
            <a:r>
              <a:rPr lang="zh-CN" altLang="en-US" sz="2000" i="1" dirty="0" smtClean="0"/>
              <a:t>观察名为</a:t>
            </a:r>
            <a:r>
              <a:rPr lang="en-US" altLang="zh-CN" sz="2000" i="1" dirty="0" smtClean="0"/>
              <a:t>cookie</a:t>
            </a:r>
            <a:r>
              <a:rPr lang="zh-CN" altLang="en-US" sz="2000" i="1" dirty="0" smtClean="0"/>
              <a:t>的头信息）</a:t>
            </a:r>
            <a:endParaRPr lang="en-US" altLang="zh-CN" sz="2000" i="1" dirty="0" smtClean="0"/>
          </a:p>
          <a:p>
            <a:pPr marL="365760" indent="-255905" eaLnBrk="1" fontAlgn="auto" hangingPunct="1">
              <a:spcAft>
                <a:spcPts val="0"/>
              </a:spcAft>
              <a:buFont typeface="Wingdings 3" panose="05040102010807070707"/>
              <a:buChar char=""/>
              <a:defRPr/>
            </a:pPr>
            <a:r>
              <a:rPr lang="zh-CN" altLang="en-US" dirty="0" smtClean="0"/>
              <a:t>取得</a:t>
            </a:r>
            <a:r>
              <a:rPr lang="en-US" dirty="0" smtClean="0"/>
              <a:t> 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621665" lvl="1" eaLnBrk="1" fontAlgn="auto" hangingPunct="1">
              <a:spcAft>
                <a:spcPts val="0"/>
              </a:spcAft>
              <a:buFont typeface="Verdana" panose="020B0604030504040204"/>
              <a:buChar char="◦"/>
              <a:defRPr/>
            </a:pPr>
            <a:r>
              <a:rPr lang="en-US" sz="1800" dirty="0" smtClean="0"/>
              <a:t>Cookie </a:t>
            </a:r>
            <a:r>
              <a:rPr lang="en-US" sz="1800" dirty="0" err="1" smtClean="0"/>
              <a:t>cookie</a:t>
            </a:r>
            <a:r>
              <a:rPr lang="en-US" sz="1800" dirty="0" smtClean="0"/>
              <a:t> = </a:t>
            </a:r>
            <a:r>
              <a:rPr lang="en-US" sz="1800" b="1" dirty="0" smtClean="0"/>
              <a:t>new</a:t>
            </a:r>
            <a:r>
              <a:rPr lang="en-US" sz="1800" dirty="0" smtClean="0"/>
              <a:t> Cookie(“</a:t>
            </a:r>
            <a:r>
              <a:rPr lang="en-US" sz="1800" dirty="0" err="1" smtClean="0"/>
              <a:t>uname”,“dabao</a:t>
            </a:r>
            <a:r>
              <a:rPr lang="en-US" sz="1800" dirty="0" smtClean="0"/>
              <a:t>”);</a:t>
            </a:r>
            <a:endParaRPr lang="zh-CN" altLang="en-US" sz="1800" dirty="0" smtClean="0"/>
          </a:p>
          <a:p>
            <a:pPr marL="621665" lvl="1" eaLnBrk="1" fontAlgn="auto" hangingPunct="1">
              <a:spcAft>
                <a:spcPts val="0"/>
              </a:spcAft>
              <a:buFont typeface="Verdana" panose="020B0604030504040204"/>
              <a:buChar char="◦"/>
              <a:defRPr/>
            </a:pPr>
            <a:r>
              <a:rPr lang="zh-CN" altLang="en-US" sz="2000" dirty="0" smtClean="0"/>
              <a:t>添加多对值，要</a:t>
            </a:r>
            <a:r>
              <a:rPr lang="en-US" sz="2000" dirty="0" smtClean="0"/>
              <a:t>new</a:t>
            </a:r>
            <a:r>
              <a:rPr lang="zh-CN" altLang="en-US" sz="2000" dirty="0" smtClean="0"/>
              <a:t>多个</a:t>
            </a:r>
            <a:r>
              <a:rPr lang="en-US" sz="2000" dirty="0" smtClean="0"/>
              <a:t>cookie</a:t>
            </a:r>
            <a:r>
              <a:rPr lang="zh-CN" altLang="en-US" sz="2000" dirty="0" smtClean="0"/>
              <a:t>。</a:t>
            </a:r>
            <a:endParaRPr lang="zh-CN" altLang="en-US" sz="2000" dirty="0" smtClean="0"/>
          </a:p>
          <a:p>
            <a:pPr marL="365760" indent="-255905" eaLnBrk="1" fontAlgn="auto" hangingPunct="1">
              <a:spcAft>
                <a:spcPts val="0"/>
              </a:spcAft>
              <a:buFont typeface="Wingdings 3" panose="05040102010807070707"/>
              <a:buChar char=""/>
              <a:defRPr/>
            </a:pPr>
            <a:r>
              <a:rPr lang="zh-CN" altLang="en-US" dirty="0" smtClean="0"/>
              <a:t>方法：</a:t>
            </a:r>
            <a:endParaRPr lang="en-US" altLang="zh-CN" dirty="0" smtClean="0"/>
          </a:p>
          <a:p>
            <a:pPr marL="621665" lvl="1" eaLnBrk="1" fontAlgn="auto" hangingPunct="1">
              <a:spcAft>
                <a:spcPts val="0"/>
              </a:spcAft>
              <a:buFont typeface="Verdana" panose="020B0604030504040204"/>
              <a:buChar char="◦"/>
              <a:defRPr/>
            </a:pPr>
            <a:r>
              <a:rPr lang="en-US" sz="1800" dirty="0" err="1" smtClean="0"/>
              <a:t>cookie.setMaxAge</a:t>
            </a:r>
            <a:r>
              <a:rPr lang="en-US" sz="1800" dirty="0" smtClean="0"/>
              <a:t>(3600*24) ;</a:t>
            </a:r>
            <a:r>
              <a:rPr lang="zh-CN" altLang="en-US" sz="1800" dirty="0" smtClean="0">
                <a:solidFill>
                  <a:srgbClr val="FF0000"/>
                </a:solidFill>
              </a:rPr>
              <a:t>设置</a:t>
            </a:r>
            <a:r>
              <a:rPr lang="en-US" sz="1800" dirty="0" smtClean="0">
                <a:solidFill>
                  <a:srgbClr val="FF0000"/>
                </a:solidFill>
              </a:rPr>
              <a:t>cookie</a:t>
            </a:r>
            <a:r>
              <a:rPr lang="zh-CN" altLang="en-US" sz="1800" dirty="0" smtClean="0">
                <a:solidFill>
                  <a:srgbClr val="FF0000"/>
                </a:solidFill>
              </a:rPr>
              <a:t>的有效期</a:t>
            </a:r>
            <a:r>
              <a:rPr lang="en-US" altLang="zh-CN" sz="1800" dirty="0" smtClean="0">
                <a:solidFill>
                  <a:srgbClr val="FF0000"/>
                </a:solidFill>
              </a:rPr>
              <a:t>.</a:t>
            </a:r>
            <a:r>
              <a:rPr lang="en-US" sz="1800" dirty="0" smtClean="0">
                <a:solidFill>
                  <a:srgbClr val="FF0000"/>
                </a:solidFill>
              </a:rPr>
              <a:t>  </a:t>
            </a:r>
            <a:r>
              <a:rPr lang="zh-CN" altLang="en-US" sz="1800" dirty="0" smtClean="0">
                <a:solidFill>
                  <a:srgbClr val="FF0000"/>
                </a:solidFill>
              </a:rPr>
              <a:t>如果不设置有效时间，</a:t>
            </a:r>
            <a:r>
              <a:rPr lang="en-US" sz="1800" dirty="0" smtClean="0">
                <a:solidFill>
                  <a:srgbClr val="FF0000"/>
                </a:solidFill>
              </a:rPr>
              <a:t>cookie</a:t>
            </a:r>
            <a:r>
              <a:rPr lang="zh-CN" altLang="en-US" sz="1800" dirty="0" smtClean="0">
                <a:solidFill>
                  <a:srgbClr val="FF0000"/>
                </a:solidFill>
              </a:rPr>
              <a:t>就不会被增加到客户端硬盘上，只是写到客户端内存中。</a:t>
            </a:r>
            <a:endParaRPr lang="zh-CN" altLang="en-US" sz="1800" dirty="0" smtClean="0">
              <a:solidFill>
                <a:srgbClr val="FF0000"/>
              </a:solidFill>
            </a:endParaRPr>
          </a:p>
          <a:p>
            <a:pPr marL="621665" lvl="1" eaLnBrk="1" fontAlgn="auto" hangingPunct="1">
              <a:spcAft>
                <a:spcPts val="0"/>
              </a:spcAft>
              <a:buFont typeface="Verdana" panose="020B0604030504040204"/>
              <a:buChar char="◦"/>
              <a:defRPr/>
            </a:pPr>
            <a:r>
              <a:rPr lang="en-US" sz="1800" dirty="0" err="1" smtClean="0"/>
              <a:t>setName</a:t>
            </a:r>
            <a:r>
              <a:rPr lang="en-US" sz="1800" dirty="0" smtClean="0"/>
              <a:t>() </a:t>
            </a:r>
            <a:r>
              <a:rPr lang="en-US" sz="1800" dirty="0" err="1" smtClean="0"/>
              <a:t>setValue</a:t>
            </a:r>
            <a:r>
              <a:rPr lang="en-US" sz="1800" dirty="0" smtClean="0"/>
              <a:t>()</a:t>
            </a:r>
            <a:r>
              <a:rPr lang="en-US" sz="1800" dirty="0" err="1" smtClean="0"/>
              <a:t>getName</a:t>
            </a:r>
            <a:r>
              <a:rPr lang="en-US" sz="1800" dirty="0" smtClean="0"/>
              <a:t>() </a:t>
            </a:r>
            <a:r>
              <a:rPr lang="en-US" sz="1800" dirty="0" err="1" smtClean="0"/>
              <a:t>getValue</a:t>
            </a:r>
            <a:r>
              <a:rPr lang="en-US" sz="1800" dirty="0" smtClean="0"/>
              <a:t>()</a:t>
            </a:r>
            <a:endParaRPr lang="zh-CN" altLang="en-US" sz="1800" dirty="0" smtClean="0"/>
          </a:p>
          <a:p>
            <a:pPr marL="365760" indent="-255905" eaLnBrk="1" fontAlgn="auto" hangingPunct="1">
              <a:spcAft>
                <a:spcPts val="0"/>
              </a:spcAft>
              <a:buFont typeface="Wingdings 3" panose="05040102010807070707"/>
              <a:buChar char=""/>
              <a:defRPr/>
            </a:pPr>
            <a:r>
              <a:rPr lang="zh-CN" altLang="en-US" dirty="0" smtClean="0"/>
              <a:t>响应信息中添加</a:t>
            </a:r>
            <a:r>
              <a:rPr lang="en-US" dirty="0" smtClean="0"/>
              <a:t>cookie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621665" lvl="1" eaLnBrk="1" fontAlgn="auto" hangingPunct="1">
              <a:spcAft>
                <a:spcPts val="0"/>
              </a:spcAft>
              <a:buFont typeface="Verdana" panose="020B0604030504040204"/>
              <a:buChar char="◦"/>
              <a:defRPr/>
            </a:pPr>
            <a:r>
              <a:rPr lang="en-US" dirty="0" err="1" smtClean="0"/>
              <a:t>response.addCookie</a:t>
            </a:r>
            <a:r>
              <a:rPr lang="en-US" dirty="0" smtClean="0"/>
              <a:t>(cookie);</a:t>
            </a:r>
            <a:endParaRPr lang="en-US" dirty="0" smtClean="0"/>
          </a:p>
          <a:p>
            <a:pPr marL="365760" indent="-255905" eaLnBrk="1" fontAlgn="auto" hangingPunct="1">
              <a:spcAft>
                <a:spcPts val="0"/>
              </a:spcAft>
              <a:buFont typeface="Wingdings 3" panose="05040102010807070707"/>
              <a:buChar char=""/>
              <a:defRPr/>
            </a:pPr>
            <a:r>
              <a:rPr lang="zh-CN" altLang="en-US" dirty="0" smtClean="0"/>
              <a:t>取得客户端发来的</a:t>
            </a:r>
            <a:r>
              <a:rPr lang="en-US" dirty="0" smtClean="0"/>
              <a:t>cookie: </a:t>
            </a:r>
            <a:endParaRPr lang="en-US" dirty="0" smtClean="0"/>
          </a:p>
          <a:p>
            <a:pPr marL="621665" lvl="1" eaLnBrk="1" fontAlgn="auto" hangingPunct="1">
              <a:spcAft>
                <a:spcPts val="0"/>
              </a:spcAft>
              <a:buFont typeface="Verdana" panose="020B0604030504040204"/>
              <a:buChar char="◦"/>
              <a:defRPr/>
            </a:pPr>
            <a:r>
              <a:rPr lang="en-US" dirty="0" err="1" smtClean="0"/>
              <a:t>request.getCookies</a:t>
            </a:r>
            <a:r>
              <a:rPr lang="en-US" dirty="0" smtClean="0"/>
              <a:t>() ; </a:t>
            </a:r>
            <a:endParaRPr lang="en-US" dirty="0" smtClean="0"/>
          </a:p>
          <a:p>
            <a:pPr marL="859790" lvl="2" eaLnBrk="1" fontAlgn="auto" hangingPunct="1">
              <a:spcAft>
                <a:spcPts val="0"/>
              </a:spcAft>
              <a:buFont typeface="Wingdings 2" panose="05020102010507070707"/>
              <a:buChar char=""/>
              <a:defRPr/>
            </a:pPr>
            <a:r>
              <a:rPr lang="zh-CN" altLang="en-US" dirty="0" smtClean="0"/>
              <a:t>返回</a:t>
            </a:r>
            <a:r>
              <a:rPr lang="en-US" dirty="0" smtClean="0"/>
              <a:t>Cookie[]</a:t>
            </a:r>
            <a:r>
              <a:rPr lang="zh-CN" altLang="en-US" dirty="0" smtClean="0"/>
              <a:t>类型的数组，再用</a:t>
            </a:r>
            <a:r>
              <a:rPr lang="en-US" dirty="0" err="1" smtClean="0"/>
              <a:t>getName</a:t>
            </a:r>
            <a:r>
              <a:rPr lang="en-US" dirty="0" smtClean="0"/>
              <a:t>() </a:t>
            </a:r>
            <a:r>
              <a:rPr lang="en-US" dirty="0" err="1" smtClean="0"/>
              <a:t>getValue</a:t>
            </a:r>
            <a:r>
              <a:rPr lang="en-US" dirty="0" smtClean="0"/>
              <a:t>()</a:t>
            </a:r>
            <a:r>
              <a:rPr lang="zh-CN" altLang="en-US" dirty="0" smtClean="0"/>
              <a:t>来访问它的</a:t>
            </a:r>
            <a:r>
              <a:rPr lang="en-US" dirty="0" smtClean="0"/>
              <a:t>Name</a:t>
            </a:r>
            <a:r>
              <a:rPr lang="zh-CN" altLang="en-US" dirty="0" smtClean="0"/>
              <a:t>和</a:t>
            </a:r>
            <a:r>
              <a:rPr lang="en-US" dirty="0" smtClean="0"/>
              <a:t>Value</a:t>
            </a:r>
            <a:r>
              <a:rPr lang="zh-CN" altLang="en-US" dirty="0" smtClean="0"/>
              <a:t> </a:t>
            </a:r>
            <a:r>
              <a:rPr lang="en-US" dirty="0" smtClean="0"/>
              <a:t> </a:t>
            </a:r>
            <a:r>
              <a:rPr lang="zh-CN" altLang="en-US" dirty="0" smtClean="0">
                <a:solidFill>
                  <a:srgbClr val="FF0000"/>
                </a:solidFill>
              </a:rPr>
              <a:t>读取的不是客户端硬盘或内存中的信息。而是浏览器发送给服务器的请求头</a:t>
            </a:r>
            <a:r>
              <a:rPr lang="en-US" dirty="0" smtClean="0">
                <a:solidFill>
                  <a:srgbClr val="FF0000"/>
                </a:solidFill>
              </a:rPr>
              <a:t>Cookie</a:t>
            </a:r>
            <a:r>
              <a:rPr lang="zh-CN" altLang="en-US" dirty="0" smtClean="0">
                <a:solidFill>
                  <a:srgbClr val="FF0000"/>
                </a:solidFill>
              </a:rPr>
              <a:t>中的信息。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 marL="365760" indent="-255905" eaLnBrk="1" fontAlgn="auto" hangingPunct="1">
              <a:spcAft>
                <a:spcPts val="0"/>
              </a:spcAft>
              <a:buFont typeface="Wingdings 3" panose="05040102010807070707"/>
              <a:buChar char=""/>
              <a:defRPr/>
            </a:pPr>
            <a:endParaRPr lang="en-US" altLang="zh-CN" i="1" dirty="0" smtClean="0"/>
          </a:p>
          <a:p>
            <a:pPr marL="365760" indent="-255905" eaLnBrk="1" fontAlgn="auto" hangingPunct="1">
              <a:spcAft>
                <a:spcPts val="0"/>
              </a:spcAft>
              <a:buFont typeface="Wingdings 3" panose="05040102010807070707"/>
              <a:buChar char=""/>
              <a:defRPr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Cookie!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5760" indent="-255905" eaLnBrk="1" fontAlgn="auto" hangingPunct="1">
              <a:spcAft>
                <a:spcPts val="0"/>
              </a:spcAft>
              <a:buFont typeface="Wingdings 3" panose="05040102010807070707"/>
              <a:buChar char=""/>
              <a:defRPr/>
            </a:pPr>
            <a:r>
              <a:rPr lang="zh-CN" altLang="en-US" b="1" dirty="0" smtClean="0"/>
              <a:t>将</a:t>
            </a:r>
            <a:r>
              <a:rPr lang="en-US" b="1" dirty="0" smtClean="0"/>
              <a:t>http</a:t>
            </a:r>
            <a:r>
              <a:rPr lang="zh-CN" altLang="en-US" b="1" dirty="0" smtClean="0"/>
              <a:t>状态信息保存在服务器端的技术</a:t>
            </a:r>
            <a:endParaRPr lang="en-US" altLang="zh-CN" b="1" dirty="0" smtClean="0"/>
          </a:p>
          <a:p>
            <a:pPr marL="365760" indent="-255905" eaLnBrk="1" fontAlgn="auto" hangingPunct="1">
              <a:spcAft>
                <a:spcPts val="0"/>
              </a:spcAft>
              <a:buFont typeface="Wingdings 3" panose="05040102010807070707"/>
              <a:buChar char=""/>
              <a:defRPr/>
            </a:pPr>
            <a:r>
              <a:rPr lang="zh-CN" altLang="en-US" dirty="0" smtClean="0"/>
              <a:t>取得</a:t>
            </a:r>
            <a:r>
              <a:rPr lang="en-US" dirty="0" smtClean="0"/>
              <a:t> 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621665" lvl="1" eaLnBrk="1" fontAlgn="auto" hangingPunct="1">
              <a:spcAft>
                <a:spcPts val="0"/>
              </a:spcAft>
              <a:buFont typeface="Verdana" panose="020B0604030504040204"/>
              <a:buChar char="◦"/>
              <a:defRPr/>
            </a:pPr>
            <a:r>
              <a:rPr lang="en-US" dirty="0" err="1" smtClean="0"/>
              <a:t>HttpSession</a:t>
            </a:r>
            <a:r>
              <a:rPr lang="en-US" dirty="0" smtClean="0"/>
              <a:t> session = </a:t>
            </a:r>
            <a:r>
              <a:rPr lang="en-US" dirty="0" err="1" smtClean="0"/>
              <a:t>request.getSession</a:t>
            </a:r>
            <a:r>
              <a:rPr lang="en-US" dirty="0" smtClean="0"/>
              <a:t>();</a:t>
            </a:r>
            <a:endParaRPr lang="zh-CN" altLang="en-US" dirty="0" smtClean="0"/>
          </a:p>
          <a:p>
            <a:pPr marL="621665" lvl="1" eaLnBrk="1" fontAlgn="auto" hangingPunct="1">
              <a:spcAft>
                <a:spcPts val="0"/>
              </a:spcAft>
              <a:buFont typeface="Verdana" panose="020B0604030504040204"/>
              <a:buChar char="◦"/>
              <a:defRPr/>
            </a:pPr>
            <a:r>
              <a:rPr lang="zh-CN" altLang="en-US" sz="2000" dirty="0" smtClean="0"/>
              <a:t>如果</a:t>
            </a:r>
            <a:r>
              <a:rPr lang="en-US" sz="2000" dirty="0" smtClean="0"/>
              <a:t>session</a:t>
            </a:r>
            <a:r>
              <a:rPr lang="zh-CN" altLang="en-US" sz="2000" dirty="0" smtClean="0"/>
              <a:t>已经被创建，则返回已经创建的。如果未创建，则创建新的</a:t>
            </a:r>
            <a:r>
              <a:rPr lang="en-US" sz="2000" dirty="0" smtClean="0"/>
              <a:t>session</a:t>
            </a:r>
            <a:r>
              <a:rPr lang="zh-CN" altLang="en-US" sz="2000" dirty="0" smtClean="0"/>
              <a:t>。一个客户端拥有一个</a:t>
            </a:r>
            <a:r>
              <a:rPr lang="en-US" altLang="zh-CN" sz="2000" dirty="0" smtClean="0"/>
              <a:t>session</a:t>
            </a:r>
            <a:r>
              <a:rPr lang="zh-CN" altLang="en-US" sz="2000" dirty="0" smtClean="0"/>
              <a:t>对象。</a:t>
            </a:r>
            <a:endParaRPr lang="en-US" sz="2000" dirty="0" smtClean="0"/>
          </a:p>
          <a:p>
            <a:pPr marL="365760" indent="-255905" eaLnBrk="1" fontAlgn="auto" hangingPunct="1">
              <a:spcAft>
                <a:spcPts val="0"/>
              </a:spcAft>
              <a:buFont typeface="Wingdings 3" panose="05040102010807070707"/>
              <a:buChar char=""/>
              <a:defRPr/>
            </a:pPr>
            <a:r>
              <a:rPr lang="zh-CN" altLang="en-US" dirty="0" smtClean="0"/>
              <a:t>作用域：被属于同一个会话的请求共享。</a:t>
            </a:r>
            <a:endParaRPr lang="en-US" altLang="zh-CN" dirty="0" smtClean="0"/>
          </a:p>
          <a:p>
            <a:pPr marL="365760" indent="-255905" eaLnBrk="1" fontAlgn="auto" hangingPunct="1">
              <a:spcAft>
                <a:spcPts val="0"/>
              </a:spcAft>
              <a:buFont typeface="Wingdings 3" panose="05040102010807070707"/>
              <a:buChar char=""/>
              <a:defRPr/>
            </a:pPr>
            <a:r>
              <a:rPr lang="zh-CN" altLang="en-US" dirty="0" smtClean="0"/>
              <a:t>其他方法：</a:t>
            </a:r>
            <a:endParaRPr lang="en-US" altLang="zh-CN" dirty="0" smtClean="0"/>
          </a:p>
          <a:p>
            <a:pPr marL="621665" lvl="1" eaLnBrk="1" fontAlgn="auto" hangingPunct="1">
              <a:spcAft>
                <a:spcPts val="0"/>
              </a:spcAft>
              <a:buFont typeface="Verdana" panose="020B0604030504040204"/>
              <a:buChar char="◦"/>
              <a:defRPr/>
            </a:pPr>
            <a:r>
              <a:rPr lang="en-US" dirty="0" err="1" smtClean="0"/>
              <a:t>session.getId</a:t>
            </a:r>
            <a:r>
              <a:rPr lang="en-US" dirty="0" smtClean="0"/>
              <a:t>() </a:t>
            </a:r>
            <a:r>
              <a:rPr lang="zh-CN" altLang="en-US" dirty="0" smtClean="0"/>
              <a:t>返回相关联的</a:t>
            </a:r>
            <a:r>
              <a:rPr lang="en-US" dirty="0" smtClean="0"/>
              <a:t>session</a:t>
            </a:r>
            <a:r>
              <a:rPr lang="zh-CN" altLang="en-US" dirty="0" smtClean="0"/>
              <a:t>的</a:t>
            </a:r>
            <a:r>
              <a:rPr lang="en-US" dirty="0" smtClean="0"/>
              <a:t>id</a:t>
            </a:r>
            <a:r>
              <a:rPr lang="zh-CN" altLang="en-US" dirty="0" smtClean="0"/>
              <a:t>。</a:t>
            </a:r>
            <a:endParaRPr lang="zh-CN" altLang="en-US" dirty="0" smtClean="0"/>
          </a:p>
          <a:p>
            <a:pPr marL="621665" lvl="1" eaLnBrk="1" fontAlgn="auto" hangingPunct="1">
              <a:spcAft>
                <a:spcPts val="0"/>
              </a:spcAft>
              <a:buFont typeface="Verdana" panose="020B0604030504040204"/>
              <a:buChar char="◦"/>
              <a:defRPr/>
            </a:pPr>
            <a:r>
              <a:rPr lang="en-US" dirty="0" err="1" smtClean="0"/>
              <a:t>session.setMaxInactiveInterval</a:t>
            </a:r>
            <a:r>
              <a:rPr lang="en-US" dirty="0" smtClean="0"/>
              <a:t>(6) </a:t>
            </a:r>
            <a:r>
              <a:rPr lang="zh-CN" altLang="en-US" dirty="0" smtClean="0"/>
              <a:t>以秒为单位设置</a:t>
            </a:r>
            <a:r>
              <a:rPr lang="en-US" dirty="0" smtClean="0"/>
              <a:t>session</a:t>
            </a:r>
            <a:r>
              <a:rPr lang="zh-CN" altLang="en-US" dirty="0" smtClean="0"/>
              <a:t>的最大空闲时间（</a:t>
            </a:r>
            <a:r>
              <a:rPr lang="zh-CN" altLang="en-US" sz="1800" i="1" dirty="0" smtClean="0"/>
              <a:t>也可以在</a:t>
            </a:r>
            <a:r>
              <a:rPr lang="en-US" sz="1800" i="1" dirty="0" smtClean="0"/>
              <a:t>web.xml</a:t>
            </a:r>
            <a:r>
              <a:rPr lang="zh-CN" altLang="en-US" sz="1800" i="1" dirty="0" smtClean="0"/>
              <a:t>中</a:t>
            </a:r>
            <a:r>
              <a:rPr lang="en-US" sz="1800" i="1" dirty="0" smtClean="0"/>
              <a:t>&lt;</a:t>
            </a:r>
            <a:r>
              <a:rPr lang="en-US" sz="1800" i="1" dirty="0" smtClean="0">
                <a:solidFill>
                  <a:srgbClr val="FF0000"/>
                </a:solidFill>
              </a:rPr>
              <a:t>session-</a:t>
            </a:r>
            <a:r>
              <a:rPr lang="en-US" sz="1800" i="1" dirty="0" err="1" smtClean="0">
                <a:solidFill>
                  <a:srgbClr val="FF0000"/>
                </a:solidFill>
              </a:rPr>
              <a:t>config</a:t>
            </a:r>
            <a:r>
              <a:rPr lang="en-US" sz="1800" i="1" dirty="0" smtClean="0">
                <a:solidFill>
                  <a:srgbClr val="FF0000"/>
                </a:solidFill>
              </a:rPr>
              <a:t>&gt;</a:t>
            </a:r>
            <a:r>
              <a:rPr lang="zh-CN" altLang="en-US" sz="1800" i="1" dirty="0" smtClean="0"/>
              <a:t>中配置空闲时间）</a:t>
            </a:r>
            <a:r>
              <a:rPr lang="zh-CN" altLang="en-US" dirty="0" smtClean="0"/>
              <a:t>。</a:t>
            </a:r>
            <a:endParaRPr lang="zh-CN" altLang="en-US" dirty="0" smtClean="0"/>
          </a:p>
          <a:p>
            <a:pPr marL="621665" lvl="1" eaLnBrk="1" fontAlgn="auto" hangingPunct="1">
              <a:spcAft>
                <a:spcPts val="0"/>
              </a:spcAft>
              <a:buFont typeface="Verdana" panose="020B0604030504040204"/>
              <a:buChar char="◦"/>
              <a:defRPr/>
            </a:pPr>
            <a:r>
              <a:rPr lang="en-US" dirty="0" err="1" smtClean="0"/>
              <a:t>session.invalidate</a:t>
            </a:r>
            <a:r>
              <a:rPr lang="en-US" dirty="0" smtClean="0"/>
              <a:t>() </a:t>
            </a:r>
            <a:r>
              <a:rPr lang="zh-CN" altLang="en-US" dirty="0" smtClean="0"/>
              <a:t>强制</a:t>
            </a:r>
            <a:r>
              <a:rPr lang="en-US" dirty="0" smtClean="0"/>
              <a:t>session</a:t>
            </a:r>
            <a:r>
              <a:rPr lang="zh-CN" altLang="en-US" dirty="0" smtClean="0"/>
              <a:t>失效。</a:t>
            </a:r>
            <a:endParaRPr lang="zh-CN" altLang="en-US" dirty="0" smtClean="0"/>
          </a:p>
          <a:p>
            <a:pPr marL="365760" indent="-255905" eaLnBrk="1" fontAlgn="auto" hangingPunct="1">
              <a:spcAft>
                <a:spcPts val="0"/>
              </a:spcAft>
              <a:buFont typeface="Wingdings 3" panose="05040102010807070707"/>
              <a:buChar char=""/>
              <a:defRPr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/>
              <a:t>HttpSession</a:t>
            </a:r>
            <a:r>
              <a:rPr lang="zh-CN" altLang="en-US" dirty="0" smtClean="0"/>
              <a:t>！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b="1" smtClean="0"/>
              <a:t>HttpServletRequest</a:t>
            </a:r>
            <a:r>
              <a:rPr lang="zh-CN" altLang="en-US" smtClean="0"/>
              <a:t>对象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被属于同一个请求的</a:t>
            </a:r>
            <a:r>
              <a:rPr lang="en-US" altLang="zh-CN" smtClean="0"/>
              <a:t>Servlet</a:t>
            </a:r>
            <a:r>
              <a:rPr lang="zh-CN" altLang="en-US" smtClean="0"/>
              <a:t>共享。</a:t>
            </a:r>
            <a:endParaRPr lang="zh-CN" altLang="en-US" smtClean="0"/>
          </a:p>
          <a:p>
            <a:pPr eaLnBrk="1" hangingPunct="1"/>
            <a:r>
              <a:rPr lang="en-US" altLang="zh-CN" b="1" smtClean="0"/>
              <a:t>HttpSession</a:t>
            </a:r>
            <a:r>
              <a:rPr lang="zh-CN" altLang="en-US" smtClean="0"/>
              <a:t>对象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被属于通用贯彻会话的</a:t>
            </a:r>
            <a:r>
              <a:rPr lang="en-US" altLang="zh-CN" smtClean="0"/>
              <a:t>Servlet</a:t>
            </a:r>
            <a:r>
              <a:rPr lang="zh-CN" altLang="en-US" smtClean="0"/>
              <a:t>共享。</a:t>
            </a:r>
            <a:endParaRPr lang="en-US" altLang="zh-CN" smtClean="0"/>
          </a:p>
          <a:p>
            <a:pPr eaLnBrk="1" hangingPunct="1"/>
            <a:r>
              <a:rPr lang="en-US" altLang="zh-CN" b="1" smtClean="0"/>
              <a:t>ServletContext</a:t>
            </a:r>
            <a:r>
              <a:rPr lang="zh-CN" altLang="en-US" smtClean="0"/>
              <a:t>对象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被属于本</a:t>
            </a:r>
            <a:r>
              <a:rPr lang="en-US" altLang="zh-CN" smtClean="0"/>
              <a:t>web</a:t>
            </a:r>
            <a:r>
              <a:rPr lang="zh-CN" altLang="en-US" smtClean="0"/>
              <a:t>应用的所有的</a:t>
            </a:r>
            <a:r>
              <a:rPr lang="en-US" altLang="zh-CN" smtClean="0"/>
              <a:t>Servlet</a:t>
            </a:r>
            <a:r>
              <a:rPr lang="zh-CN" altLang="en-US" smtClean="0"/>
              <a:t>共享</a:t>
            </a:r>
            <a:endParaRPr lang="zh-CN" altLang="en-US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作用域总结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b="1" smtClean="0"/>
              <a:t>post</a:t>
            </a:r>
            <a:r>
              <a:rPr lang="zh-CN" altLang="en-US" b="1" smtClean="0"/>
              <a:t>方式提交的数据</a:t>
            </a:r>
            <a:r>
              <a:rPr lang="zh-CN" altLang="en-US" smtClean="0"/>
              <a:t>，采用：</a:t>
            </a:r>
            <a:r>
              <a:rPr lang="en-US" altLang="zh-CN" smtClean="0"/>
              <a:t>	</a:t>
            </a:r>
            <a:r>
              <a:rPr lang="en-US" altLang="zh-CN" sz="2000" smtClean="0"/>
              <a:t>request.setCharacterEncoding(“gbk”);</a:t>
            </a:r>
            <a:endParaRPr lang="zh-CN" altLang="en-US" sz="2000" smtClean="0"/>
          </a:p>
          <a:p>
            <a:pPr eaLnBrk="1" hangingPunct="1"/>
            <a:r>
              <a:rPr lang="en-US" altLang="zh-CN" b="1" smtClean="0"/>
              <a:t>get</a:t>
            </a:r>
            <a:r>
              <a:rPr lang="zh-CN" altLang="en-US" b="1" smtClean="0"/>
              <a:t>方式提交的数据</a:t>
            </a:r>
            <a:endParaRPr lang="en-US" altLang="zh-CN" b="1" smtClean="0"/>
          </a:p>
          <a:p>
            <a:pPr lvl="1" eaLnBrk="1" hangingPunct="1"/>
            <a:r>
              <a:rPr lang="zh-CN" altLang="en-US" smtClean="0"/>
              <a:t>在</a:t>
            </a:r>
            <a:r>
              <a:rPr lang="en-US" altLang="zh-CN" smtClean="0"/>
              <a:t>server.xml</a:t>
            </a:r>
            <a:r>
              <a:rPr lang="zh-CN" altLang="en-US" smtClean="0"/>
              <a:t>中元素</a:t>
            </a:r>
            <a:r>
              <a:rPr lang="en-US" altLang="zh-CN" smtClean="0"/>
              <a:t>&lt;Connector&gt;</a:t>
            </a:r>
            <a:r>
              <a:rPr lang="zh-CN" altLang="en-US" smtClean="0"/>
              <a:t>中增加属性：</a:t>
            </a:r>
            <a:r>
              <a:rPr lang="en-US" altLang="zh-CN" smtClean="0"/>
              <a:t>useBodyEncodingForURI=“true” </a:t>
            </a:r>
            <a:r>
              <a:rPr lang="zh-CN" altLang="en-US" smtClean="0"/>
              <a:t>，则 上面对</a:t>
            </a:r>
            <a:r>
              <a:rPr lang="en-US" altLang="zh-CN" smtClean="0"/>
              <a:t>get</a:t>
            </a:r>
            <a:r>
              <a:rPr lang="zh-CN" altLang="en-US" smtClean="0"/>
              <a:t>方式提交的数据也有效。</a:t>
            </a:r>
            <a:endParaRPr lang="zh-CN" altLang="en-US" smtClean="0"/>
          </a:p>
          <a:p>
            <a:pPr eaLnBrk="1" hangingPunct="1"/>
            <a:r>
              <a:rPr lang="zh-CN" altLang="en-US" b="1" smtClean="0"/>
              <a:t>通用方法</a:t>
            </a:r>
            <a:endParaRPr lang="en-US" altLang="zh-CN" b="1" smtClean="0"/>
          </a:p>
          <a:p>
            <a:pPr lvl="1" eaLnBrk="1" hangingPunct="1"/>
            <a:r>
              <a:rPr lang="en-US" altLang="zh-CN" smtClean="0"/>
              <a:t>new String(str.getBytes(“iso8859-1”),”gbk”);</a:t>
            </a:r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中文问题的解决！</a:t>
            </a:r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 rot="10800000">
            <a:off x="5580063" y="2276475"/>
            <a:ext cx="1079500" cy="10080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登录页面：表单：用户名、密码</a:t>
            </a:r>
            <a:endParaRPr lang="zh-CN" altLang="en-US" smtClean="0"/>
          </a:p>
          <a:p>
            <a:pPr eaLnBrk="1" hangingPunct="1"/>
            <a:r>
              <a:rPr lang="zh-CN" altLang="en-US" b="1" smtClean="0"/>
              <a:t>用户输入后，提交到服务器进行处理，如果</a:t>
            </a:r>
            <a:r>
              <a:rPr lang="en-US" b="1" smtClean="0">
                <a:ea typeface="黑体" panose="02010600030101010101" pitchFamily="2" charset="-122"/>
              </a:rPr>
              <a:t>”</a:t>
            </a:r>
            <a:r>
              <a:rPr lang="en-US" altLang="zh-CN" b="1" smtClean="0"/>
              <a:t>xiaogao,123”</a:t>
            </a:r>
            <a:r>
              <a:rPr lang="zh-CN" altLang="en-US" b="1" smtClean="0"/>
              <a:t>，则用户名正确，跳转到登录成功页面</a:t>
            </a:r>
            <a:r>
              <a:rPr lang="en-US" altLang="zh-CN" b="1" smtClean="0"/>
              <a:t>,</a:t>
            </a:r>
            <a:r>
              <a:rPr lang="zh-CN" altLang="en-US" b="1" smtClean="0"/>
              <a:t>将</a:t>
            </a:r>
            <a:r>
              <a:rPr lang="en-US" b="1" smtClean="0">
                <a:ea typeface="黑体" panose="02010600030101010101" pitchFamily="2" charset="-122"/>
              </a:rPr>
              <a:t>”</a:t>
            </a:r>
            <a:r>
              <a:rPr lang="en-US" altLang="zh-CN" b="1" smtClean="0"/>
              <a:t>xiaogao”</a:t>
            </a:r>
            <a:r>
              <a:rPr lang="zh-CN" altLang="en-US" b="1" smtClean="0"/>
              <a:t>放入</a:t>
            </a:r>
            <a:r>
              <a:rPr lang="en-US" altLang="zh-CN" b="1" smtClean="0"/>
              <a:t>session</a:t>
            </a:r>
            <a:r>
              <a:rPr lang="zh-CN" altLang="en-US" b="1" smtClean="0"/>
              <a:t>中。</a:t>
            </a:r>
            <a:endParaRPr lang="zh-CN" altLang="en-US" smtClean="0"/>
          </a:p>
          <a:p>
            <a:pPr eaLnBrk="1" hangingPunct="1"/>
            <a:r>
              <a:rPr lang="zh-CN" altLang="en-US" b="1" smtClean="0"/>
              <a:t>如果不是</a:t>
            </a:r>
            <a:r>
              <a:rPr lang="en-US" b="1" smtClean="0">
                <a:ea typeface="黑体" panose="02010600030101010101" pitchFamily="2" charset="-122"/>
              </a:rPr>
              <a:t>”</a:t>
            </a:r>
            <a:r>
              <a:rPr lang="en-US" altLang="zh-CN" b="1" smtClean="0"/>
              <a:t>xiaogao,123”,</a:t>
            </a:r>
            <a:r>
              <a:rPr lang="zh-CN" altLang="en-US" b="1" smtClean="0"/>
              <a:t>则返回登录页面，让用户重新输入，并且提示“用户名或密码错误，请重新输入”。</a:t>
            </a:r>
            <a:endParaRPr lang="zh-CN" altLang="en-US" smtClean="0"/>
          </a:p>
          <a:p>
            <a:pPr eaLnBrk="1" hangingPunct="1"/>
            <a:r>
              <a:rPr lang="zh-CN" altLang="en-US" b="1" smtClean="0"/>
              <a:t>退出系统的实现：使相关</a:t>
            </a:r>
            <a:r>
              <a:rPr lang="en-US" altLang="zh-CN" b="1" smtClean="0"/>
              <a:t>session</a:t>
            </a:r>
            <a:r>
              <a:rPr lang="zh-CN" altLang="en-US" b="1" smtClean="0"/>
              <a:t>失效，然后跳到登录页面。</a:t>
            </a:r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课堂综合练习</a:t>
            </a:r>
            <a:r>
              <a:rPr lang="en-US" altLang="zh-CN" dirty="0" smtClean="0"/>
              <a:t>!</a:t>
            </a:r>
            <a:r>
              <a:rPr lang="zh-CN" altLang="en-US" sz="3100" dirty="0" smtClean="0">
                <a:solidFill>
                  <a:srgbClr val="FF0000"/>
                </a:solidFill>
              </a:rPr>
              <a:t>本练习全部用</a:t>
            </a:r>
            <a:r>
              <a:rPr lang="en-US" sz="3100" dirty="0" err="1" smtClean="0">
                <a:solidFill>
                  <a:srgbClr val="FF0000"/>
                </a:solidFill>
              </a:rPr>
              <a:t>servlet</a:t>
            </a:r>
            <a:r>
              <a:rPr lang="zh-CN" altLang="en-US" sz="3100" dirty="0" smtClean="0">
                <a:solidFill>
                  <a:srgbClr val="FF0000"/>
                </a:solidFill>
              </a:rPr>
              <a:t>实现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完成老师课上的登录</a:t>
            </a:r>
            <a:r>
              <a:rPr lang="en-US" altLang="zh-CN" smtClean="0"/>
              <a:t>/</a:t>
            </a:r>
            <a:r>
              <a:rPr lang="zh-CN" altLang="en-US" smtClean="0"/>
              <a:t>退出</a:t>
            </a:r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作业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err="1" smtClean="0"/>
              <a:t>HttpServletRequest</a:t>
            </a:r>
            <a:r>
              <a:rPr lang="zh-CN" altLang="en-US" dirty="0" smtClean="0"/>
              <a:t>对象</a:t>
            </a:r>
            <a:r>
              <a:rPr lang="en-US" altLang="zh-CN" dirty="0" smtClean="0"/>
              <a:t>(1)</a:t>
            </a:r>
            <a:r>
              <a:rPr lang="zh-CN" altLang="en-US" dirty="0" smtClean="0"/>
              <a:t>！</a:t>
            </a:r>
            <a:endParaRPr lang="zh-CN" altLang="en-US" dirty="0"/>
          </a:p>
        </p:txBody>
      </p:sp>
      <p:sp>
        <p:nvSpPr>
          <p:cNvPr id="15362" name="内容占位符 2"/>
          <p:cNvSpPr>
            <a:spLocks noGrp="1"/>
          </p:cNvSpPr>
          <p:nvPr>
            <p:ph sz="quarter" idx="2"/>
          </p:nvPr>
        </p:nvSpPr>
        <p:spPr>
          <a:xfrm>
            <a:off x="457200" y="1444625"/>
            <a:ext cx="4040188" cy="5413375"/>
          </a:xfrm>
          <a:ln>
            <a:prstDash val="solid"/>
          </a:ln>
        </p:spPr>
        <p:txBody>
          <a:bodyPr/>
          <a:lstStyle/>
          <a:p>
            <a:pPr eaLnBrk="1" hangingPunct="1"/>
            <a:r>
              <a:rPr lang="zh-CN" altLang="en-US" smtClean="0"/>
              <a:t>服务器将客户端请求的信息封装在</a:t>
            </a:r>
            <a:r>
              <a:rPr lang="en-US" altLang="zh-CN" smtClean="0"/>
              <a:t>request</a:t>
            </a:r>
            <a:r>
              <a:rPr lang="zh-CN" altLang="en-US" smtClean="0"/>
              <a:t>对象中。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请求行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请求头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实体内容</a:t>
            </a:r>
            <a:endParaRPr lang="en-US" altLang="zh-CN" smtClean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sz="quarter" idx="4"/>
          </p:nvPr>
        </p:nvGraphicFramePr>
        <p:xfrm>
          <a:off x="4643438" y="1557338"/>
          <a:ext cx="4321175" cy="1338262"/>
        </p:xfrm>
        <a:graphic>
          <a:graphicData uri="http://schemas.openxmlformats.org/drawingml/2006/table">
            <a:tbl>
              <a:tblPr/>
              <a:tblGrid>
                <a:gridCol w="1439822"/>
                <a:gridCol w="1440329"/>
                <a:gridCol w="1440329"/>
              </a:tblGrid>
              <a:tr h="1195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 dirty="0" err="1" smtClean="0">
                          <a:solidFill>
                            <a:srgbClr val="000000"/>
                          </a:solidFill>
                          <a:latin typeface="Courier New" panose="02070309020205020404"/>
                          <a:ea typeface="宋体" panose="02010600030101010101" pitchFamily="2" charset="-122"/>
                          <a:cs typeface="Times New Roman" panose="02020603050405020304"/>
                        </a:rPr>
                        <a:t>getMethod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urier New" panose="02070309020205020404"/>
                          <a:ea typeface="宋体" panose="02010600030101010101" pitchFamily="2" charset="-122"/>
                          <a:cs typeface="Times New Roman" panose="02020603050405020304"/>
                        </a:rPr>
                        <a:t>()</a:t>
                      </a:r>
                      <a:endParaRPr lang="zh-CN" sz="11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1222" marR="512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urier New" panose="02070309020205020404"/>
                          <a:ea typeface="宋体" panose="02010600030101010101" pitchFamily="2" charset="-122"/>
                          <a:cs typeface="Times New Roman" panose="02020603050405020304"/>
                        </a:rPr>
                        <a:t>GET</a:t>
                      </a:r>
                      <a:endParaRPr lang="zh-CN" sz="11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1222" marR="512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请求方式</a:t>
                      </a:r>
                      <a:endParaRPr lang="zh-CN" sz="11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1222" marR="512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9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 dirty="0" err="1" smtClean="0">
                          <a:solidFill>
                            <a:srgbClr val="000000"/>
                          </a:solidFill>
                          <a:latin typeface="Courier New" panose="02070309020205020404"/>
                          <a:ea typeface="宋体" panose="02010600030101010101" pitchFamily="2" charset="-122"/>
                          <a:cs typeface="Times New Roman" panose="02020603050405020304"/>
                        </a:rPr>
                        <a:t>getRequestURI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urier New" panose="02070309020205020404"/>
                          <a:ea typeface="宋体" panose="02010600030101010101" pitchFamily="2" charset="-122"/>
                          <a:cs typeface="Times New Roman" panose="02020603050405020304"/>
                        </a:rPr>
                        <a:t>()</a:t>
                      </a:r>
                      <a:endParaRPr lang="zh-CN" sz="11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1222" marR="512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urier New" panose="02070309020205020404"/>
                          <a:ea typeface="宋体" panose="02010600030101010101" pitchFamily="2" charset="-122"/>
                          <a:cs typeface="Times New Roman" panose="02020603050405020304"/>
                        </a:rPr>
                        <a:t>/jsp/ReqTest</a:t>
                      </a:r>
                      <a:endParaRPr lang="zh-CN" sz="11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1222" marR="512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端口到？之间</a:t>
                      </a:r>
                      <a:endParaRPr lang="zh-CN" sz="11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1222" marR="512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6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 dirty="0" err="1" smtClean="0">
                          <a:solidFill>
                            <a:srgbClr val="000000"/>
                          </a:solidFill>
                          <a:latin typeface="Courier New" panose="02070309020205020404"/>
                          <a:ea typeface="宋体" panose="02010600030101010101" pitchFamily="2" charset="-122"/>
                          <a:cs typeface="Times New Roman" panose="02020603050405020304"/>
                        </a:rPr>
                        <a:t>getQueryString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urier New" panose="02070309020205020404"/>
                          <a:ea typeface="宋体" panose="02010600030101010101" pitchFamily="2" charset="-122"/>
                          <a:cs typeface="Times New Roman" panose="02020603050405020304"/>
                        </a:rPr>
                        <a:t>()</a:t>
                      </a:r>
                      <a:endParaRPr lang="zh-CN" sz="11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1222" marR="512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uname=gjw</a:t>
                      </a:r>
                      <a:endParaRPr lang="zh-CN" sz="11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1222" marR="512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？后</a:t>
                      </a:r>
                      <a:endParaRPr lang="zh-CN" sz="11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1222" marR="512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5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 dirty="0" err="1" smtClean="0">
                          <a:solidFill>
                            <a:srgbClr val="000000"/>
                          </a:solidFill>
                          <a:latin typeface="Courier New" panose="02070309020205020404"/>
                          <a:ea typeface="宋体" panose="02010600030101010101" pitchFamily="2" charset="-122"/>
                          <a:cs typeface="Times New Roman" panose="02020603050405020304"/>
                        </a:rPr>
                        <a:t>getScheme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urier New" panose="02070309020205020404"/>
                          <a:ea typeface="宋体" panose="02010600030101010101" pitchFamily="2" charset="-122"/>
                          <a:cs typeface="Times New Roman" panose="02020603050405020304"/>
                        </a:rPr>
                        <a:t>()</a:t>
                      </a:r>
                      <a:endParaRPr lang="zh-CN" sz="11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1222" marR="512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urier New" panose="02070309020205020404"/>
                          <a:ea typeface="宋体" panose="02010600030101010101" pitchFamily="2" charset="-122"/>
                          <a:cs typeface="Times New Roman" panose="02020603050405020304"/>
                        </a:rPr>
                        <a:t>http</a:t>
                      </a:r>
                      <a:endParaRPr lang="zh-CN" sz="11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1222" marR="512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协议</a:t>
                      </a:r>
                      <a:endParaRPr lang="zh-CN" sz="11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1222" marR="512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6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 dirty="0" err="1" smtClean="0">
                          <a:solidFill>
                            <a:srgbClr val="000000"/>
                          </a:solidFill>
                          <a:latin typeface="Courier New" panose="02070309020205020404"/>
                          <a:ea typeface="宋体" panose="02010600030101010101" pitchFamily="2" charset="-122"/>
                          <a:cs typeface="Times New Roman" panose="02020603050405020304"/>
                        </a:rPr>
                        <a:t>getContextPath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urier New" panose="02070309020205020404"/>
                          <a:ea typeface="宋体" panose="02010600030101010101" pitchFamily="2" charset="-122"/>
                          <a:cs typeface="Times New Roman" panose="02020603050405020304"/>
                        </a:rPr>
                        <a:t>()</a:t>
                      </a:r>
                      <a:endParaRPr lang="zh-CN" sz="11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1222" marR="512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urier New" panose="02070309020205020404"/>
                          <a:ea typeface="宋体" panose="02010600030101010101" pitchFamily="2" charset="-122"/>
                          <a:cs typeface="Times New Roman" panose="02020603050405020304"/>
                        </a:rPr>
                        <a:t>/jsp</a:t>
                      </a:r>
                      <a:endParaRPr lang="zh-CN" sz="11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1222" marR="512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Web</a:t>
                      </a:r>
                      <a:r>
                        <a:rPr lang="zh-CN" sz="11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应用目录</a:t>
                      </a:r>
                      <a:r>
                        <a:rPr lang="en-US" sz="11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 </a:t>
                      </a:r>
                      <a:endParaRPr lang="zh-CN" sz="11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1222" marR="512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6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 dirty="0" err="1" smtClean="0">
                          <a:solidFill>
                            <a:srgbClr val="000000"/>
                          </a:solidFill>
                          <a:latin typeface="Courier New" panose="02070309020205020404"/>
                          <a:ea typeface="宋体" panose="02010600030101010101" pitchFamily="2" charset="-122"/>
                          <a:cs typeface="Times New Roman" panose="02020603050405020304"/>
                        </a:rPr>
                        <a:t>getRequestURL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urier New" panose="02070309020205020404"/>
                          <a:ea typeface="宋体" panose="02010600030101010101" pitchFamily="2" charset="-122"/>
                          <a:cs typeface="Times New Roman" panose="02020603050405020304"/>
                        </a:rPr>
                        <a:t>()</a:t>
                      </a:r>
                      <a:endParaRPr lang="zh-CN" sz="11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1222" marR="512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urier New" panose="02070309020205020404"/>
                          <a:ea typeface="宋体" panose="02010600030101010101" pitchFamily="2" charset="-122"/>
                          <a:cs typeface="Times New Roman" panose="02020603050405020304"/>
                        </a:rPr>
                        <a:t>http://localhost/jsp/ReqTest</a:t>
                      </a:r>
                      <a:endParaRPr lang="zh-CN" sz="11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1222" marR="512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?</a:t>
                      </a:r>
                      <a:r>
                        <a:rPr lang="zh-CN" sz="11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之前的内容</a:t>
                      </a:r>
                      <a:endParaRPr lang="zh-CN" sz="11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1222" marR="512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4356100" y="3068638"/>
            <a:ext cx="4572000" cy="46196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/>
              <a:t>request.getHeader</a:t>
            </a:r>
            <a:r>
              <a:rPr lang="en-US" sz="1200" dirty="0"/>
              <a:t>(</a:t>
            </a:r>
            <a:r>
              <a:rPr lang="zh-CN" altLang="en-US" sz="1200" dirty="0"/>
              <a:t>“</a:t>
            </a:r>
            <a:r>
              <a:rPr lang="en-US" sz="1200" dirty="0"/>
              <a:t>content-length </a:t>
            </a:r>
            <a:r>
              <a:rPr lang="zh-CN" altLang="en-US" sz="1200" dirty="0"/>
              <a:t>”</a:t>
            </a:r>
            <a:r>
              <a:rPr lang="en-US" sz="1200" dirty="0"/>
              <a:t>)</a:t>
            </a:r>
            <a:r>
              <a:rPr lang="zh-CN" altLang="en-US" sz="1200" dirty="0"/>
              <a:t> </a:t>
            </a:r>
            <a:r>
              <a:rPr lang="en-US" sz="1200" dirty="0"/>
              <a:t> </a:t>
            </a:r>
            <a:r>
              <a:rPr lang="zh-CN" altLang="en-US" sz="1200" dirty="0"/>
              <a:t>忽略大小写的，相关的头信息名称可以通过</a:t>
            </a:r>
            <a:r>
              <a:rPr lang="en-US" altLang="zh-CN" sz="1200" dirty="0" err="1"/>
              <a:t>Httpwatcher</a:t>
            </a:r>
            <a:r>
              <a:rPr lang="zh-CN" altLang="en-US" sz="1200" dirty="0"/>
              <a:t>软件查询</a:t>
            </a:r>
            <a:endParaRPr lang="zh-CN" altLang="en-US" sz="120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5076825" y="3716338"/>
          <a:ext cx="3600450" cy="1008062"/>
        </p:xfrm>
        <a:graphic>
          <a:graphicData uri="http://schemas.openxmlformats.org/drawingml/2006/table">
            <a:tbl>
              <a:tblPr/>
              <a:tblGrid>
                <a:gridCol w="936104"/>
                <a:gridCol w="1464163"/>
                <a:gridCol w="1200133"/>
              </a:tblGrid>
              <a:tr h="252028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 smtClean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获得网络</a:t>
                      </a:r>
                      <a:endParaRPr lang="en-US" altLang="zh-CN" sz="1200" kern="100" dirty="0" smtClean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 smtClean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连接信息</a:t>
                      </a:r>
                      <a:endParaRPr lang="zh-CN" sz="12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kern="0" dirty="0" err="1" smtClean="0">
                          <a:latin typeface="Courier New" panose="02070309020205020404"/>
                          <a:ea typeface="宋体" panose="02010600030101010101" pitchFamily="2" charset="-122"/>
                          <a:cs typeface="Times New Roman" panose="02020603050405020304"/>
                        </a:rPr>
                        <a:t>getRemoteAddr</a:t>
                      </a:r>
                      <a:r>
                        <a:rPr lang="en-US" sz="1100" b="1" kern="0" dirty="0">
                          <a:latin typeface="Courier New" panose="02070309020205020404"/>
                          <a:ea typeface="宋体" panose="02010600030101010101" pitchFamily="2" charset="-122"/>
                          <a:cs typeface="Times New Roman" panose="02020603050405020304"/>
                        </a:rPr>
                        <a:t>()</a:t>
                      </a:r>
                      <a:endParaRPr lang="zh-CN" sz="12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客户端</a:t>
                      </a:r>
                      <a:r>
                        <a:rPr lang="en-US" sz="12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IP</a:t>
                      </a:r>
                      <a:endParaRPr lang="zh-CN" sz="12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95">
                <a:tc vMerge="1"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 err="1" smtClean="0">
                          <a:latin typeface="Courier New" panose="02070309020205020404"/>
                          <a:ea typeface="宋体" panose="02010600030101010101" pitchFamily="2" charset="-122"/>
                          <a:cs typeface="Times New Roman" panose="02020603050405020304"/>
                        </a:rPr>
                        <a:t>getRemotePort</a:t>
                      </a:r>
                      <a:r>
                        <a:rPr lang="en-US" sz="1100" kern="0" dirty="0">
                          <a:latin typeface="Courier New" panose="02070309020205020404"/>
                          <a:ea typeface="宋体" panose="02010600030101010101" pitchFamily="2" charset="-122"/>
                          <a:cs typeface="Times New Roman" panose="02020603050405020304"/>
                        </a:rPr>
                        <a:t>()</a:t>
                      </a:r>
                      <a:endParaRPr lang="zh-CN" sz="12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客户端端口</a:t>
                      </a:r>
                      <a:endParaRPr lang="zh-CN" sz="12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28">
                <a:tc vMerge="1"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 err="1" smtClean="0">
                          <a:latin typeface="Courier New" panose="02070309020205020404"/>
                          <a:ea typeface="宋体" panose="02010600030101010101" pitchFamily="2" charset="-122"/>
                          <a:cs typeface="Times New Roman" panose="02020603050405020304"/>
                        </a:rPr>
                        <a:t>getLocalAddr</a:t>
                      </a:r>
                      <a:r>
                        <a:rPr lang="en-US" sz="1100" kern="0" dirty="0">
                          <a:latin typeface="Courier New" panose="02070309020205020404"/>
                          <a:ea typeface="宋体" panose="02010600030101010101" pitchFamily="2" charset="-122"/>
                          <a:cs typeface="Times New Roman" panose="02020603050405020304"/>
                        </a:rPr>
                        <a:t>()</a:t>
                      </a:r>
                      <a:endParaRPr lang="zh-CN" sz="12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服务器端</a:t>
                      </a:r>
                      <a:r>
                        <a:rPr lang="en-US" sz="12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IP</a:t>
                      </a:r>
                      <a:endParaRPr lang="zh-CN" sz="12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28">
                <a:tc vMerge="1"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 err="1" smtClean="0">
                          <a:latin typeface="Courier New" panose="02070309020205020404"/>
                          <a:ea typeface="宋体" panose="02010600030101010101" pitchFamily="2" charset="-122"/>
                          <a:cs typeface="Times New Roman" panose="02020603050405020304"/>
                        </a:rPr>
                        <a:t>getLocalPort</a:t>
                      </a:r>
                      <a:r>
                        <a:rPr lang="en-US" sz="1100" kern="0" dirty="0">
                          <a:latin typeface="Courier New" panose="02070309020205020404"/>
                          <a:ea typeface="宋体" panose="02010600030101010101" pitchFamily="2" charset="-122"/>
                          <a:cs typeface="Times New Roman" panose="02020603050405020304"/>
                        </a:rPr>
                        <a:t>()</a:t>
                      </a:r>
                      <a:endParaRPr lang="zh-CN" sz="12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服务器端端口</a:t>
                      </a:r>
                      <a:endParaRPr lang="zh-CN" sz="12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3059113" y="4941888"/>
          <a:ext cx="5915025" cy="782637"/>
        </p:xfrm>
        <a:graphic>
          <a:graphicData uri="http://schemas.openxmlformats.org/drawingml/2006/table">
            <a:tbl>
              <a:tblPr/>
              <a:tblGrid>
                <a:gridCol w="1224136"/>
                <a:gridCol w="1151890"/>
                <a:gridCol w="2060359"/>
                <a:gridCol w="1479142"/>
              </a:tblGrid>
              <a:tr h="208280">
                <a:tc row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200" kern="100" dirty="0" smtClean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获得参数</a:t>
                      </a:r>
                      <a:r>
                        <a:rPr lang="en-US" altLang="zh-CN" sz="1200" kern="100" dirty="0" smtClean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(get/post</a:t>
                      </a:r>
                      <a:r>
                        <a:rPr lang="zh-CN" altLang="en-US" sz="1200" kern="100" dirty="0" smtClean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方式的均可获取</a:t>
                      </a:r>
                      <a:r>
                        <a:rPr lang="en-US" altLang="zh-CN" sz="1200" kern="100" dirty="0" smtClean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)</a:t>
                      </a:r>
                      <a:endParaRPr lang="zh-CN" sz="12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String</a:t>
                      </a:r>
                      <a:endParaRPr lang="zh-CN" sz="12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getParameter</a:t>
                      </a:r>
                      <a:r>
                        <a:rPr lang="en-US" sz="12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(“</a:t>
                      </a:r>
                      <a:r>
                        <a:rPr lang="en-US" sz="1200" kern="100" dirty="0" err="1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uname</a:t>
                      </a:r>
                      <a:r>
                        <a:rPr lang="en-US" sz="12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”)</a:t>
                      </a:r>
                      <a:endParaRPr lang="zh-CN" sz="12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得到表单域的值</a:t>
                      </a:r>
                      <a:r>
                        <a:rPr lang="en-US" sz="12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 </a:t>
                      </a:r>
                      <a:endParaRPr lang="zh-CN" sz="12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 vMerge="1"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String[]</a:t>
                      </a:r>
                      <a:endParaRPr lang="zh-CN" sz="12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getParameterValues(“aihao”)</a:t>
                      </a:r>
                      <a:endParaRPr lang="zh-CN" sz="12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多个同名不同值的参数</a:t>
                      </a:r>
                      <a:endParaRPr lang="zh-CN" sz="12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025">
                <a:tc vMerge="1"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Enumeration</a:t>
                      </a:r>
                      <a:endParaRPr lang="zh-CN" sz="12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getParameterNames</a:t>
                      </a:r>
                      <a:r>
                        <a:rPr lang="en-US" sz="12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()</a:t>
                      </a:r>
                      <a:endParaRPr lang="zh-CN" sz="12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2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9" name="直接箭头连接符 18"/>
          <p:cNvCxnSpPr/>
          <p:nvPr/>
        </p:nvCxnSpPr>
        <p:spPr>
          <a:xfrm flipV="1">
            <a:off x="1979613" y="2276475"/>
            <a:ext cx="2520950" cy="73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1979613" y="2781300"/>
            <a:ext cx="2305050" cy="5032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rot="16200000" flipH="1">
            <a:off x="1583531" y="2817020"/>
            <a:ext cx="2447925" cy="16557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1692275" y="3284538"/>
            <a:ext cx="1943100" cy="1584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37" name="TextBox 28"/>
          <p:cNvSpPr txBox="1">
            <a:spLocks noChangeArrowheads="1"/>
          </p:cNvSpPr>
          <p:nvPr/>
        </p:nvSpPr>
        <p:spPr bwMode="auto">
          <a:xfrm>
            <a:off x="3132138" y="3860800"/>
            <a:ext cx="1084262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Lucida Sans Unicode" panose="020B0602030504020204" pitchFamily="34" charset="0"/>
                <a:ea typeface="黑体" panose="02010600030101010101" pitchFamily="2" charset="-122"/>
              </a:rPr>
              <a:t>GET</a:t>
            </a:r>
            <a:r>
              <a:rPr lang="zh-CN" altLang="en-US">
                <a:latin typeface="Lucida Sans Unicode" panose="020B0602030504020204" pitchFamily="34" charset="0"/>
                <a:ea typeface="黑体" panose="02010600030101010101" pitchFamily="2" charset="-122"/>
              </a:rPr>
              <a:t>方式</a:t>
            </a:r>
            <a:endParaRPr lang="zh-CN" altLang="en-US">
              <a:latin typeface="Lucida Sans Unicode" panose="020B0602030504020204" pitchFamily="34" charset="0"/>
              <a:ea typeface="黑体" panose="02010600030101010101" pitchFamily="2" charset="-122"/>
            </a:endParaRPr>
          </a:p>
        </p:txBody>
      </p:sp>
      <p:sp>
        <p:nvSpPr>
          <p:cNvPr id="15438" name="TextBox 29"/>
          <p:cNvSpPr txBox="1">
            <a:spLocks noChangeArrowheads="1"/>
          </p:cNvSpPr>
          <p:nvPr/>
        </p:nvSpPr>
        <p:spPr bwMode="auto">
          <a:xfrm>
            <a:off x="1692275" y="4221163"/>
            <a:ext cx="1223963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Lucida Sans Unicode" panose="020B0602030504020204" pitchFamily="34" charset="0"/>
                <a:ea typeface="黑体" panose="02010600030101010101" pitchFamily="2" charset="-122"/>
              </a:rPr>
              <a:t>POST</a:t>
            </a:r>
            <a:r>
              <a:rPr lang="zh-CN" altLang="en-US">
                <a:latin typeface="Lucida Sans Unicode" panose="020B0602030504020204" pitchFamily="34" charset="0"/>
                <a:ea typeface="黑体" panose="02010600030101010101" pitchFamily="2" charset="-122"/>
              </a:rPr>
              <a:t>方式</a:t>
            </a:r>
            <a:endParaRPr lang="zh-CN" altLang="en-US">
              <a:latin typeface="Lucida Sans Unicode" panose="020B0602030504020204" pitchFamily="34" charset="0"/>
              <a:ea typeface="黑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服务器端的响应信息被封装在这个对象中</a:t>
            </a:r>
            <a:endParaRPr lang="en-US" altLang="zh-CN" b="1" smtClean="0"/>
          </a:p>
          <a:p>
            <a:pPr eaLnBrk="1" hangingPunct="1"/>
            <a:r>
              <a:rPr lang="zh-CN" altLang="en-US" b="1" smtClean="0"/>
              <a:t>响应信息由</a:t>
            </a:r>
            <a:r>
              <a:rPr lang="en-US" altLang="zh-CN" b="1" smtClean="0"/>
              <a:t>response</a:t>
            </a:r>
            <a:r>
              <a:rPr lang="zh-CN" altLang="en-US" b="1" smtClean="0"/>
              <a:t>对象传送给</a:t>
            </a:r>
            <a:r>
              <a:rPr lang="en-US" altLang="zh-CN" b="1" smtClean="0"/>
              <a:t>web</a:t>
            </a:r>
            <a:r>
              <a:rPr lang="zh-CN" altLang="en-US" b="1" smtClean="0"/>
              <a:t>服务器，再由</a:t>
            </a:r>
            <a:r>
              <a:rPr lang="en-US" altLang="zh-CN" b="1" smtClean="0"/>
              <a:t>web</a:t>
            </a:r>
            <a:r>
              <a:rPr lang="zh-CN" altLang="en-US" b="1" smtClean="0"/>
              <a:t>服务器发送给客户端</a:t>
            </a:r>
            <a:endParaRPr lang="en-US" altLang="zh-CN" b="1" smtClean="0"/>
          </a:p>
          <a:p>
            <a:pPr eaLnBrk="1" hangingPunct="1"/>
            <a:r>
              <a:rPr lang="zh-CN" altLang="en-US" b="1" smtClean="0"/>
              <a:t>构建响应信息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构建响应头</a:t>
            </a:r>
            <a:endParaRPr lang="en-US" altLang="zh-CN" b="1" smtClean="0"/>
          </a:p>
          <a:p>
            <a:pPr lvl="2" eaLnBrk="1" hangingPunct="1"/>
            <a:r>
              <a:rPr lang="en-US" altLang="zh-CN" sz="1800" smtClean="0"/>
              <a:t>response.setHeader("content-type", "text/html;charset=gbk");</a:t>
            </a:r>
            <a:endParaRPr lang="en-US" altLang="zh-CN" sz="1800" smtClean="0"/>
          </a:p>
          <a:p>
            <a:pPr lvl="2" eaLnBrk="1" hangingPunct="1"/>
            <a:r>
              <a:rPr lang="en-US" altLang="zh-CN" sz="1800" smtClean="0"/>
              <a:t>response.addHeader("refresh", "3;url=1.jsp");</a:t>
            </a:r>
            <a:endParaRPr lang="en-US" altLang="zh-CN" sz="1800" b="1" smtClean="0"/>
          </a:p>
          <a:p>
            <a:pPr lvl="1" eaLnBrk="1" hangingPunct="1"/>
            <a:r>
              <a:rPr lang="zh-CN" altLang="en-US" b="1" smtClean="0"/>
              <a:t>构建响应体</a:t>
            </a:r>
            <a:endParaRPr lang="en-US" altLang="zh-CN" b="1" smtClean="0"/>
          </a:p>
          <a:p>
            <a:pPr lvl="2" eaLnBrk="1" hangingPunct="1"/>
            <a:r>
              <a:rPr lang="en-US" altLang="zh-CN" sz="1800" smtClean="0"/>
              <a:t>response.getWriter()    //</a:t>
            </a:r>
            <a:r>
              <a:rPr lang="zh-CN" altLang="en-US" sz="1800" smtClean="0"/>
              <a:t>输出文本使用</a:t>
            </a:r>
            <a:endParaRPr lang="en-US" altLang="zh-CN" sz="1800" smtClean="0"/>
          </a:p>
          <a:p>
            <a:pPr lvl="2" eaLnBrk="1" hangingPunct="1"/>
            <a:r>
              <a:rPr lang="en-US" altLang="zh-CN" sz="1800" smtClean="0"/>
              <a:t>response.getOutputStream()    //</a:t>
            </a:r>
            <a:r>
              <a:rPr lang="zh-CN" altLang="en-US" sz="1800" smtClean="0"/>
              <a:t>输出非文本使用</a:t>
            </a:r>
            <a:r>
              <a:rPr lang="en-US" altLang="zh-CN" sz="1800" smtClean="0"/>
              <a:t>(</a:t>
            </a:r>
            <a:r>
              <a:rPr lang="zh-CN" altLang="en-US" sz="1800" smtClean="0"/>
              <a:t>比如：下载</a:t>
            </a:r>
            <a:r>
              <a:rPr lang="en-US" altLang="zh-CN" sz="1800" smtClean="0"/>
              <a:t>)</a:t>
            </a:r>
            <a:endParaRPr lang="en-US" altLang="zh-CN" sz="1800" smtClean="0"/>
          </a:p>
          <a:p>
            <a:pPr lvl="1" eaLnBrk="1" hangingPunct="1"/>
            <a:endParaRPr lang="zh-CN" altLang="en-US" sz="200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err="1" smtClean="0"/>
              <a:t>HttpServletResponse</a:t>
            </a:r>
            <a:r>
              <a:rPr lang="zh-CN" altLang="en-US" dirty="0" smtClean="0"/>
              <a:t>对象！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作为作用域对象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一个请求服务器会</a:t>
            </a:r>
            <a:r>
              <a:rPr lang="en-US" altLang="zh-CN" smtClean="0"/>
              <a:t>new</a:t>
            </a:r>
            <a:r>
              <a:rPr lang="zh-CN" altLang="en-US" smtClean="0"/>
              <a:t>一个</a:t>
            </a:r>
            <a:r>
              <a:rPr lang="en-US" altLang="zh-CN" smtClean="0"/>
              <a:t>request</a:t>
            </a:r>
            <a:r>
              <a:rPr lang="zh-CN" altLang="en-US" smtClean="0"/>
              <a:t>对象。属于同一个请求的所有</a:t>
            </a:r>
            <a:r>
              <a:rPr lang="en-US" altLang="zh-CN" smtClean="0"/>
              <a:t>servlet/jsp</a:t>
            </a:r>
            <a:r>
              <a:rPr lang="zh-CN" altLang="en-US" smtClean="0"/>
              <a:t>共享该对象。</a:t>
            </a:r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err="1" smtClean="0"/>
              <a:t>HttpServletRequest</a:t>
            </a:r>
            <a:r>
              <a:rPr lang="zh-CN" altLang="en-US" dirty="0" smtClean="0"/>
              <a:t>对象</a:t>
            </a:r>
            <a:r>
              <a:rPr lang="en-US" altLang="zh-CN" dirty="0" smtClean="0"/>
              <a:t>(2)</a:t>
            </a:r>
            <a:r>
              <a:rPr lang="zh-CN" altLang="en-US" dirty="0" smtClean="0"/>
              <a:t>！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258888" y="3284538"/>
          <a:ext cx="5616575" cy="854075"/>
        </p:xfrm>
        <a:graphic>
          <a:graphicData uri="http://schemas.openxmlformats.org/drawingml/2006/table">
            <a:tbl>
              <a:tblPr/>
              <a:tblGrid>
                <a:gridCol w="2808312"/>
                <a:gridCol w="2808312"/>
              </a:tblGrid>
              <a:tr h="2091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0" dirty="0" err="1" smtClean="0">
                          <a:solidFill>
                            <a:srgbClr val="000000"/>
                          </a:solidFill>
                          <a:latin typeface="Courier New" panose="02070309020205020404"/>
                          <a:ea typeface="宋体" panose="02010600030101010101" pitchFamily="2" charset="-122"/>
                          <a:cs typeface="Times New Roman" panose="02020603050405020304"/>
                        </a:rPr>
                        <a:t>setAttribute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urier New" panose="02070309020205020404"/>
                          <a:ea typeface="宋体" panose="02010600030101010101" pitchFamily="2" charset="-122"/>
                          <a:cs typeface="Times New Roman" panose="02020603050405020304"/>
                        </a:rPr>
                        <a:t>(“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urier New" panose="02070309020205020404"/>
                          <a:ea typeface="宋体" panose="02010600030101010101" pitchFamily="2" charset="-122"/>
                          <a:cs typeface="Times New Roman" panose="02020603050405020304"/>
                        </a:rPr>
                        <a:t>a”,”AAA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urier New" panose="02070309020205020404"/>
                          <a:ea typeface="宋体" panose="02010600030101010101" pitchFamily="2" charset="-122"/>
                          <a:cs typeface="Times New Roman" panose="02020603050405020304"/>
                        </a:rPr>
                        <a:t>”)</a:t>
                      </a:r>
                      <a:endParaRPr lang="zh-CN" sz="14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设置属性</a:t>
                      </a:r>
                      <a:endParaRPr lang="zh-CN" sz="14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1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0" dirty="0" err="1" smtClean="0">
                          <a:solidFill>
                            <a:srgbClr val="000000"/>
                          </a:solidFill>
                          <a:latin typeface="Courier New" panose="02070309020205020404"/>
                          <a:ea typeface="宋体" panose="02010600030101010101" pitchFamily="2" charset="-122"/>
                          <a:cs typeface="Times New Roman" panose="02020603050405020304"/>
                        </a:rPr>
                        <a:t>getAttribute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urier New" panose="02070309020205020404"/>
                          <a:ea typeface="宋体" panose="02010600030101010101" pitchFamily="2" charset="-122"/>
                          <a:cs typeface="Times New Roman" panose="02020603050405020304"/>
                        </a:rPr>
                        <a:t>(“a”)</a:t>
                      </a:r>
                      <a:endParaRPr lang="zh-CN" sz="14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取得属性</a:t>
                      </a:r>
                      <a:endParaRPr lang="zh-CN" sz="1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1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0" dirty="0" err="1" smtClean="0">
                          <a:solidFill>
                            <a:srgbClr val="000000"/>
                          </a:solidFill>
                          <a:latin typeface="Courier New" panose="02070309020205020404"/>
                          <a:ea typeface="宋体" panose="02010600030101010101" pitchFamily="2" charset="-122"/>
                          <a:cs typeface="Times New Roman" panose="02020603050405020304"/>
                        </a:rPr>
                        <a:t>removeAttribute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urier New" panose="02070309020205020404"/>
                          <a:ea typeface="宋体" panose="02010600030101010101" pitchFamily="2" charset="-122"/>
                          <a:cs typeface="Times New Roman" panose="02020603050405020304"/>
                        </a:rPr>
                        <a:t>(“a”)</a:t>
                      </a:r>
                      <a:endParaRPr lang="zh-CN" sz="14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删除属性</a:t>
                      </a:r>
                      <a:endParaRPr lang="zh-CN" sz="1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1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0" dirty="0" err="1" smtClean="0">
                          <a:solidFill>
                            <a:srgbClr val="000000"/>
                          </a:solidFill>
                          <a:latin typeface="Courier New" panose="02070309020205020404"/>
                          <a:ea typeface="宋体" panose="02010600030101010101" pitchFamily="2" charset="-122"/>
                          <a:cs typeface="Times New Roman" panose="02020603050405020304"/>
                        </a:rPr>
                        <a:t>getAttributeNames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urier New" panose="02070309020205020404"/>
                          <a:ea typeface="宋体" panose="02010600030101010101" pitchFamily="2" charset="-122"/>
                          <a:cs typeface="Times New Roman" panose="02020603050405020304"/>
                        </a:rPr>
                        <a:t>()</a:t>
                      </a:r>
                      <a:endParaRPr lang="zh-CN" sz="14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返回枚举，对所有属性遍历处理</a:t>
                      </a:r>
                      <a:endParaRPr lang="zh-CN" sz="14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zh-CN" b="1" smtClean="0"/>
          </a:p>
          <a:p>
            <a:pPr eaLnBrk="1" hangingPunct="1"/>
            <a:endParaRPr lang="en-US" altLang="zh-CN" b="1" smtClean="0"/>
          </a:p>
          <a:p>
            <a:pPr eaLnBrk="1" hangingPunct="1"/>
            <a:endParaRPr lang="en-US" altLang="zh-CN" b="1" smtClean="0"/>
          </a:p>
          <a:p>
            <a:pPr eaLnBrk="1" hangingPunct="1"/>
            <a:endParaRPr lang="en-US" altLang="zh-CN" b="1" smtClean="0"/>
          </a:p>
          <a:p>
            <a:pPr eaLnBrk="1" hangingPunct="1"/>
            <a:endParaRPr lang="en-US" altLang="zh-CN" b="1" smtClean="0"/>
          </a:p>
          <a:p>
            <a:pPr eaLnBrk="1" hangingPunct="1"/>
            <a:endParaRPr lang="en-US" altLang="zh-CN" b="1" smtClean="0"/>
          </a:p>
          <a:p>
            <a:pPr eaLnBrk="1" hangingPunct="1"/>
            <a:endParaRPr lang="en-US" altLang="zh-CN" sz="2000" b="1" smtClean="0"/>
          </a:p>
          <a:p>
            <a:pPr eaLnBrk="1" hangingPunct="1"/>
            <a:endParaRPr lang="en-US" altLang="zh-CN" sz="2000" b="1" smtClean="0"/>
          </a:p>
          <a:p>
            <a:pPr eaLnBrk="1" hangingPunct="1"/>
            <a:r>
              <a:rPr lang="zh-CN" altLang="en-US" sz="2000" b="1" smtClean="0"/>
              <a:t>如果跳转的资源位于服务器外部，只能用请求重定向；如果跳转的资源位于本</a:t>
            </a:r>
            <a:r>
              <a:rPr lang="en-US" altLang="zh-CN" sz="2000" b="1" smtClean="0"/>
              <a:t>WEB</a:t>
            </a:r>
            <a:r>
              <a:rPr lang="zh-CN" altLang="en-US" sz="2000" b="1" smtClean="0"/>
              <a:t>应用，则两种方式都可以，推荐用请求转发</a:t>
            </a:r>
            <a:r>
              <a:rPr lang="en-US" altLang="zh-CN" sz="2000" b="1" smtClean="0"/>
              <a:t>(</a:t>
            </a:r>
            <a:r>
              <a:rPr lang="zh-CN" altLang="en-US" sz="2000" b="1" smtClean="0"/>
              <a:t>转发由于是服务器内部程序的调用比重定向效率要高的多</a:t>
            </a:r>
            <a:r>
              <a:rPr lang="en-US" altLang="zh-CN" sz="2000" b="1" smtClean="0"/>
              <a:t>)</a:t>
            </a:r>
            <a:r>
              <a:rPr lang="zh-CN" altLang="en-US" sz="2000" b="1" smtClean="0"/>
              <a:t>。</a:t>
            </a:r>
            <a:endParaRPr lang="en-US" altLang="zh-CN" b="1" smtClean="0"/>
          </a:p>
          <a:p>
            <a:pPr eaLnBrk="1" hangingPunct="1"/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请求转发和重定向</a:t>
            </a:r>
            <a:r>
              <a:rPr lang="en-US" altLang="zh-CN" dirty="0" smtClean="0"/>
              <a:t>!(1)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95288" y="1412875"/>
          <a:ext cx="8532812" cy="3241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/>
                <a:gridCol w="464401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/>
                        <a:t>请求重定向</a:t>
                      </a:r>
                      <a:endParaRPr lang="en-US" altLang="zh-CN" sz="1400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dirty="0" err="1" smtClean="0"/>
                        <a:t>response.sendRedirect</a:t>
                      </a:r>
                      <a:r>
                        <a:rPr lang="en-US" sz="1800" dirty="0" smtClean="0"/>
                        <a:t>(URL)</a:t>
                      </a:r>
                      <a:endParaRPr lang="en-US" altLang="zh-CN" sz="2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/>
                        <a:t>请求转发</a:t>
                      </a:r>
                      <a:endParaRPr lang="en-US" altLang="zh-CN" sz="1400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dirty="0" err="1" smtClean="0"/>
                        <a:t>request.getRequestDispatcher</a:t>
                      </a:r>
                      <a:r>
                        <a:rPr lang="en-US" sz="1400" dirty="0" smtClean="0"/>
                        <a:t>("</a:t>
                      </a:r>
                      <a:r>
                        <a:rPr lang="en-US" sz="1400" dirty="0" err="1" smtClean="0"/>
                        <a:t>LoginPage</a:t>
                      </a:r>
                      <a:r>
                        <a:rPr lang="en-US" sz="1400" dirty="0" smtClean="0"/>
                        <a:t>").forward(request, response);</a:t>
                      </a:r>
                      <a:endParaRPr lang="en-US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地址栏改变，</a:t>
                      </a:r>
                      <a:r>
                        <a:rPr lang="zh-CN" altLang="en-US" sz="1400" b="1" dirty="0" smtClean="0"/>
                        <a:t>可以访问本</a:t>
                      </a:r>
                      <a:r>
                        <a:rPr lang="en-US" sz="1400" b="1" dirty="0" smtClean="0"/>
                        <a:t>web</a:t>
                      </a:r>
                      <a:r>
                        <a:rPr lang="zh-CN" altLang="en-US" sz="1400" b="1" dirty="0" smtClean="0"/>
                        <a:t>应用以外的资源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地址栏不改变，</a:t>
                      </a:r>
                      <a:r>
                        <a:rPr lang="zh-CN" altLang="en-US" sz="1400" b="1" dirty="0" smtClean="0"/>
                        <a:t>只能访问本</a:t>
                      </a:r>
                      <a:r>
                        <a:rPr lang="en-US" sz="1400" b="1" dirty="0" smtClean="0"/>
                        <a:t>web</a:t>
                      </a:r>
                      <a:r>
                        <a:rPr lang="zh-CN" altLang="en-US" sz="1400" b="1" dirty="0" smtClean="0"/>
                        <a:t>应用资源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整个过程发送两次请求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/>
                        <a:t>整个过程是一次请求</a:t>
                      </a:r>
                      <a:endParaRPr lang="en-US" altLang="zh-CN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不加</a:t>
                      </a:r>
                      <a:r>
                        <a:rPr lang="en-US" sz="1400" dirty="0" smtClean="0"/>
                        <a:t>/</a:t>
                      </a:r>
                      <a:r>
                        <a:rPr lang="zh-CN" altLang="en-US" sz="1400" dirty="0" smtClean="0"/>
                        <a:t>是相对</a:t>
                      </a:r>
                      <a:r>
                        <a:rPr lang="zh-CN" altLang="en-US" sz="1400" b="1" dirty="0" smtClean="0"/>
                        <a:t>本</a:t>
                      </a:r>
                      <a:r>
                        <a:rPr lang="en-US" sz="1400" b="1" dirty="0" err="1" smtClean="0"/>
                        <a:t>servlet</a:t>
                      </a:r>
                      <a:r>
                        <a:rPr lang="zh-CN" altLang="en-US" sz="1400" b="1" dirty="0" smtClean="0"/>
                        <a:t>所在请求的目录</a:t>
                      </a:r>
                      <a:r>
                        <a:rPr lang="en-US" sz="1400" dirty="0" smtClean="0"/>
                        <a:t>, </a:t>
                      </a:r>
                      <a:r>
                        <a:rPr lang="zh-CN" altLang="en-US" sz="1400" dirty="0" smtClean="0"/>
                        <a:t>加</a:t>
                      </a:r>
                      <a:r>
                        <a:rPr lang="en-US" sz="1400" dirty="0" smtClean="0"/>
                        <a:t>/</a:t>
                      </a:r>
                      <a:r>
                        <a:rPr lang="zh-CN" altLang="en-US" sz="1400" dirty="0" smtClean="0"/>
                        <a:t>表示端口号后面的根目录</a:t>
                      </a:r>
                      <a:r>
                        <a:rPr lang="en-US" sz="1400" u="sng" dirty="0" smtClean="0">
                          <a:hlinkClick r:id="rId1"/>
                        </a:rPr>
                        <a:t>http://localhost:8080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/>
                        <a:t>不加</a:t>
                      </a:r>
                      <a:r>
                        <a:rPr lang="en-US" sz="1400" dirty="0" smtClean="0"/>
                        <a:t>/</a:t>
                      </a:r>
                      <a:r>
                        <a:rPr lang="zh-CN" altLang="en-US" sz="1400" dirty="0" smtClean="0"/>
                        <a:t>是相对本</a:t>
                      </a:r>
                      <a:r>
                        <a:rPr lang="en-US" sz="1400" dirty="0" err="1" smtClean="0"/>
                        <a:t>servlet</a:t>
                      </a:r>
                      <a:r>
                        <a:rPr lang="en-US" sz="1400" dirty="0" smtClean="0"/>
                        <a:t>,</a:t>
                      </a:r>
                      <a:r>
                        <a:rPr lang="zh-CN" altLang="en-US" sz="1400" dirty="0" smtClean="0"/>
                        <a:t>加</a:t>
                      </a:r>
                      <a:r>
                        <a:rPr lang="en-US" sz="1400" dirty="0" smtClean="0"/>
                        <a:t>/</a:t>
                      </a:r>
                      <a:r>
                        <a:rPr lang="zh-CN" altLang="en-US" sz="1400" dirty="0" smtClean="0"/>
                        <a:t>表示</a:t>
                      </a:r>
                      <a:r>
                        <a:rPr lang="en-US" sz="1400" dirty="0" smtClean="0"/>
                        <a:t>web</a:t>
                      </a:r>
                      <a:r>
                        <a:rPr lang="zh-CN" altLang="en-US" sz="1400" dirty="0" smtClean="0"/>
                        <a:t>应用的根目录</a:t>
                      </a:r>
                      <a:r>
                        <a:rPr lang="en-US" sz="1400" u="sng" dirty="0" smtClean="0">
                          <a:hlinkClick r:id="rId2"/>
                        </a:rPr>
                        <a:t>http://localhost:8080/</a:t>
                      </a:r>
                      <a:r>
                        <a:rPr lang="en-US" altLang="zh-CN" sz="1400" u="sng" dirty="0" smtClean="0">
                          <a:hlinkClick r:id="rId2"/>
                        </a:rPr>
                        <a:t>testServlet</a:t>
                      </a:r>
                      <a:r>
                        <a:rPr lang="en-US" sz="1400" u="sng" dirty="0" smtClean="0">
                          <a:hlinkClick r:id="rId2"/>
                        </a:rPr>
                        <a:t>/</a:t>
                      </a:r>
                      <a:endParaRPr lang="en-US" sz="1400" u="sng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dirty="0" err="1" smtClean="0"/>
                        <a:t>sendRedirect</a:t>
                      </a:r>
                      <a:r>
                        <a:rPr lang="zh-CN" altLang="en-US" sz="1400" dirty="0" smtClean="0"/>
                        <a:t>后面语句仍然会被执行，所以一般加</a:t>
                      </a:r>
                      <a:r>
                        <a:rPr lang="en-US" sz="1400" dirty="0" smtClean="0"/>
                        <a:t>return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请求转发之后的语句仍然会被执行。所以，一般在该语句执行之后加</a:t>
                      </a:r>
                      <a:r>
                        <a:rPr lang="en-US" sz="1400" dirty="0" smtClean="0"/>
                        <a:t>return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 smtClean="0"/>
                        <a:t>由于多个</a:t>
                      </a:r>
                      <a:r>
                        <a:rPr lang="en-US" sz="1400" b="1" dirty="0" err="1" smtClean="0"/>
                        <a:t>servlet</a:t>
                      </a:r>
                      <a:r>
                        <a:rPr lang="zh-CN" altLang="en-US" sz="1400" b="1" dirty="0" smtClean="0"/>
                        <a:t>之间属于同一个请求，共享同一个</a:t>
                      </a:r>
                      <a:r>
                        <a:rPr lang="en-US" sz="1400" b="1" dirty="0" smtClean="0"/>
                        <a:t>request</a:t>
                      </a:r>
                      <a:r>
                        <a:rPr lang="zh-CN" altLang="en-US" sz="1400" b="1" dirty="0" smtClean="0"/>
                        <a:t>对象，所以可以通过</a:t>
                      </a:r>
                      <a:r>
                        <a:rPr lang="en-US" sz="1400" b="1" dirty="0" smtClean="0"/>
                        <a:t>request</a:t>
                      </a:r>
                      <a:r>
                        <a:rPr lang="zh-CN" altLang="en-US" sz="1400" b="1" dirty="0" smtClean="0"/>
                        <a:t>作用域来共享传递一些信息</a:t>
                      </a:r>
                      <a:endParaRPr lang="zh-CN" altLang="en-US" sz="140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请求转发和重定向</a:t>
            </a:r>
            <a:r>
              <a:rPr lang="en-US" altLang="zh-CN" dirty="0" smtClean="0"/>
              <a:t>!(2)</a:t>
            </a:r>
            <a:endParaRPr lang="zh-CN" altLang="en-US" dirty="0"/>
          </a:p>
        </p:txBody>
      </p:sp>
      <p:pic>
        <p:nvPicPr>
          <p:cNvPr id="22531" name="Picture 2"/>
          <p:cNvPicPr>
            <a:picLocks noChangeAspect="1" noChangeArrowheads="1"/>
          </p:cNvPicPr>
          <p:nvPr/>
        </p:nvPicPr>
        <p:blipFill>
          <a:blip r:embed="rId1"/>
          <a:srcRect l="11093" t="12500" r="13281" b="30000"/>
          <a:stretch>
            <a:fillRect/>
          </a:stretch>
        </p:blipFill>
        <p:spPr bwMode="auto">
          <a:xfrm>
            <a:off x="395288" y="1341438"/>
            <a:ext cx="8624887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/>
              <a:t>只要是需要通过浏览器发送请求</a:t>
            </a:r>
            <a:r>
              <a:rPr lang="en-US" sz="3200" smtClean="0">
                <a:ea typeface="黑体" panose="02010600030101010101" pitchFamily="2" charset="-122"/>
              </a:rPr>
              <a:t> </a:t>
            </a:r>
            <a:r>
              <a:rPr lang="zh-CN" altLang="en-US" sz="2800" smtClean="0"/>
              <a:t>的地方</a:t>
            </a:r>
            <a:r>
              <a:rPr lang="en-US" altLang="zh-CN" sz="2800" smtClean="0"/>
              <a:t>(</a:t>
            </a:r>
            <a:r>
              <a:rPr lang="zh-CN" altLang="en-US" sz="1800" i="1" smtClean="0"/>
              <a:t>比如</a:t>
            </a:r>
            <a:r>
              <a:rPr lang="en-US" altLang="zh-CN" sz="1800" i="1" smtClean="0"/>
              <a:t>HTML</a:t>
            </a:r>
            <a:r>
              <a:rPr lang="zh-CN" altLang="en-US" sz="1800" i="1" smtClean="0"/>
              <a:t>代码，</a:t>
            </a:r>
            <a:r>
              <a:rPr lang="en-US" altLang="zh-CN" sz="1800" i="1" smtClean="0"/>
              <a:t>sendRedirect</a:t>
            </a:r>
            <a:r>
              <a:rPr lang="zh-CN" altLang="en-US" sz="1800" i="1" smtClean="0"/>
              <a:t>方法等</a:t>
            </a:r>
            <a:r>
              <a:rPr lang="en-US" altLang="zh-CN" sz="2800" smtClean="0"/>
              <a:t>)</a:t>
            </a:r>
            <a:r>
              <a:rPr lang="zh-CN" altLang="en-US" sz="2800" smtClean="0"/>
              <a:t>，</a:t>
            </a:r>
            <a:r>
              <a:rPr lang="en-US" sz="2800" smtClean="0">
                <a:ea typeface="黑体" panose="02010600030101010101" pitchFamily="2" charset="-122"/>
              </a:rPr>
              <a:t>”</a:t>
            </a:r>
            <a:r>
              <a:rPr lang="en-US" altLang="zh-CN" sz="2800" smtClean="0"/>
              <a:t>/”</a:t>
            </a:r>
            <a:r>
              <a:rPr lang="zh-CN" altLang="en-US" sz="2800" smtClean="0"/>
              <a:t>一般代表虚拟主机根目录，即相当于端口号之后的</a:t>
            </a:r>
            <a:r>
              <a:rPr lang="en-US" sz="2800" smtClean="0">
                <a:ea typeface="黑体" panose="02010600030101010101" pitchFamily="2" charset="-122"/>
              </a:rPr>
              <a:t>”</a:t>
            </a:r>
            <a:r>
              <a:rPr lang="en-US" altLang="zh-CN" sz="2800" smtClean="0"/>
              <a:t>/”</a:t>
            </a:r>
            <a:endParaRPr lang="zh-CN" altLang="en-US" sz="3200" smtClean="0"/>
          </a:p>
          <a:p>
            <a:pPr eaLnBrk="1" hangingPunct="1"/>
            <a:r>
              <a:rPr lang="zh-CN" altLang="en-US" sz="2800" smtClean="0"/>
              <a:t>服务器程序内部跳转，</a:t>
            </a:r>
            <a:r>
              <a:rPr lang="en-US" sz="2800" smtClean="0">
                <a:ea typeface="黑体" panose="02010600030101010101" pitchFamily="2" charset="-122"/>
              </a:rPr>
              <a:t>”</a:t>
            </a:r>
            <a:r>
              <a:rPr lang="en-US" altLang="zh-CN" sz="2800" smtClean="0"/>
              <a:t>/”</a:t>
            </a:r>
            <a:r>
              <a:rPr lang="zh-CN" altLang="en-US" sz="2800" smtClean="0"/>
              <a:t>一般代表本</a:t>
            </a:r>
            <a:r>
              <a:rPr lang="en-US" altLang="zh-CN" sz="2800" smtClean="0"/>
              <a:t>web</a:t>
            </a:r>
            <a:r>
              <a:rPr lang="zh-CN" altLang="en-US" sz="3200" smtClean="0"/>
              <a:t>应用根目录。</a:t>
            </a:r>
            <a:endParaRPr lang="zh-CN" altLang="en-US" sz="3200" smtClean="0"/>
          </a:p>
          <a:p>
            <a:pPr eaLnBrk="1" hangingPunct="1"/>
            <a:r>
              <a:rPr lang="en-US" altLang="zh-CN" sz="2800" smtClean="0"/>
              <a:t> </a:t>
            </a:r>
            <a:endParaRPr lang="zh-CN" altLang="en-US" sz="2800" smtClean="0"/>
          </a:p>
          <a:p>
            <a:pPr eaLnBrk="1" hangingPunct="1"/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Path”/”</a:t>
            </a:r>
            <a:r>
              <a:rPr lang="zh-CN" altLang="en-US" dirty="0" smtClean="0"/>
              <a:t>总结！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一般用于处理该</a:t>
            </a:r>
            <a:r>
              <a:rPr lang="en-US" altLang="zh-CN" smtClean="0"/>
              <a:t>servlet</a:t>
            </a:r>
            <a:r>
              <a:rPr lang="zh-CN" altLang="en-US" b="1" smtClean="0"/>
              <a:t>在配置文件配置信息</a:t>
            </a:r>
            <a:r>
              <a:rPr lang="en-US" smtClean="0">
                <a:ea typeface="黑体" panose="02010600030101010101" pitchFamily="2" charset="-122"/>
              </a:rPr>
              <a:t> </a:t>
            </a:r>
            <a:endParaRPr lang="zh-CN" altLang="en-US" smtClean="0"/>
          </a:p>
          <a:p>
            <a:pPr eaLnBrk="1" hangingPunct="1"/>
            <a:r>
              <a:rPr lang="en-US" smtClean="0">
                <a:ea typeface="黑体" panose="02010600030101010101" pitchFamily="2" charset="-122"/>
              </a:rPr>
              <a:t> </a:t>
            </a:r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/>
              <a:t>ServletConfig</a:t>
            </a:r>
            <a:r>
              <a:rPr lang="en-US" dirty="0" smtClean="0"/>
              <a:t>!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116013" y="2276475"/>
          <a:ext cx="7080250" cy="333692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878409"/>
                <a:gridCol w="2202039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sz="1100" kern="1200" dirty="0" smtClean="0"/>
                        <a:t>&lt;</a:t>
                      </a:r>
                      <a:r>
                        <a:rPr kumimoji="0" lang="en-US" sz="1100" kern="1200" dirty="0" err="1" smtClean="0"/>
                        <a:t>servlet</a:t>
                      </a:r>
                      <a:r>
                        <a:rPr kumimoji="0" lang="en-US" sz="1100" kern="1200" dirty="0" smtClean="0"/>
                        <a:t>&gt;</a:t>
                      </a:r>
                      <a:endParaRPr kumimoji="0" lang="zh-CN" altLang="en-US" sz="1100" kern="1200" dirty="0" smtClean="0"/>
                    </a:p>
                    <a:p>
                      <a:r>
                        <a:rPr kumimoji="0" lang="en-US" sz="1100" kern="1200" dirty="0" smtClean="0"/>
                        <a:t>	 &lt;</a:t>
                      </a:r>
                      <a:r>
                        <a:rPr kumimoji="0" lang="en-US" sz="1100" kern="1200" dirty="0" err="1" smtClean="0"/>
                        <a:t>servlet</a:t>
                      </a:r>
                      <a:r>
                        <a:rPr kumimoji="0" lang="en-US" sz="1100" kern="1200" dirty="0" smtClean="0"/>
                        <a:t>-name&gt;</a:t>
                      </a:r>
                      <a:r>
                        <a:rPr kumimoji="0" lang="en-US" sz="1100" kern="1200" dirty="0" err="1" smtClean="0"/>
                        <a:t>dwr</a:t>
                      </a:r>
                      <a:r>
                        <a:rPr kumimoji="0" lang="en-US" sz="1100" kern="1200" dirty="0" smtClean="0"/>
                        <a:t>-invoker&lt;/</a:t>
                      </a:r>
                      <a:r>
                        <a:rPr kumimoji="0" lang="en-US" sz="1100" kern="1200" dirty="0" err="1" smtClean="0"/>
                        <a:t>servlet</a:t>
                      </a:r>
                      <a:r>
                        <a:rPr kumimoji="0" lang="en-US" sz="1100" kern="1200" dirty="0" smtClean="0"/>
                        <a:t>-name&gt;</a:t>
                      </a:r>
                      <a:endParaRPr kumimoji="0" lang="zh-CN" altLang="en-US" sz="1100" kern="1200" dirty="0" smtClean="0"/>
                    </a:p>
                    <a:p>
                      <a:r>
                        <a:rPr kumimoji="0" lang="en-US" sz="1100" kern="1200" dirty="0" smtClean="0"/>
                        <a:t>	 &lt;</a:t>
                      </a:r>
                      <a:r>
                        <a:rPr kumimoji="0" lang="en-US" sz="1100" kern="1200" dirty="0" err="1" smtClean="0"/>
                        <a:t>servlet</a:t>
                      </a:r>
                      <a:r>
                        <a:rPr kumimoji="0" lang="en-US" sz="1100" kern="1200" dirty="0" smtClean="0"/>
                        <a:t>-class&gt;</a:t>
                      </a:r>
                      <a:r>
                        <a:rPr kumimoji="0" lang="en-US" sz="1100" kern="1200" dirty="0" err="1" smtClean="0"/>
                        <a:t>uk.ltd.getahead.dwr.DWRServlet</a:t>
                      </a:r>
                      <a:r>
                        <a:rPr kumimoji="0" lang="en-US" sz="1100" kern="1200" dirty="0" smtClean="0"/>
                        <a:t>&lt;/</a:t>
                      </a:r>
                      <a:r>
                        <a:rPr kumimoji="0" lang="en-US" sz="1100" kern="1200" dirty="0" err="1" smtClean="0"/>
                        <a:t>servlet</a:t>
                      </a:r>
                      <a:r>
                        <a:rPr kumimoji="0" lang="en-US" sz="1100" kern="1200" dirty="0" smtClean="0"/>
                        <a:t>-class&gt;</a:t>
                      </a:r>
                      <a:endParaRPr kumimoji="0" lang="zh-CN" altLang="en-US" sz="1100" kern="1200" dirty="0" smtClean="0"/>
                    </a:p>
                    <a:p>
                      <a:r>
                        <a:rPr kumimoji="0" lang="en-US" sz="1100" kern="1200" dirty="0" smtClean="0"/>
                        <a:t>	&lt;init-</a:t>
                      </a:r>
                      <a:r>
                        <a:rPr kumimoji="0" lang="en-US" sz="1100" kern="1200" dirty="0" err="1" smtClean="0"/>
                        <a:t>param</a:t>
                      </a:r>
                      <a:r>
                        <a:rPr kumimoji="0" lang="en-US" sz="1100" kern="1200" dirty="0" smtClean="0"/>
                        <a:t>&gt; </a:t>
                      </a:r>
                      <a:endParaRPr kumimoji="0" lang="zh-CN" altLang="en-US" sz="1100" kern="1200" dirty="0" smtClean="0"/>
                    </a:p>
                    <a:p>
                      <a:r>
                        <a:rPr kumimoji="0" lang="en-US" sz="1100" kern="1200" dirty="0" smtClean="0"/>
                        <a:t>		  &lt;</a:t>
                      </a:r>
                      <a:r>
                        <a:rPr kumimoji="0" lang="en-US" sz="1100" kern="1200" dirty="0" err="1" smtClean="0"/>
                        <a:t>param</a:t>
                      </a:r>
                      <a:r>
                        <a:rPr kumimoji="0" lang="en-US" sz="1100" kern="1200" dirty="0" smtClean="0"/>
                        <a:t>-name&gt;debug&lt;/</a:t>
                      </a:r>
                      <a:r>
                        <a:rPr kumimoji="0" lang="en-US" sz="1100" kern="1200" dirty="0" err="1" smtClean="0"/>
                        <a:t>param</a:t>
                      </a:r>
                      <a:r>
                        <a:rPr kumimoji="0" lang="en-US" sz="1100" kern="1200" dirty="0" smtClean="0"/>
                        <a:t>-name&gt;</a:t>
                      </a:r>
                      <a:endParaRPr kumimoji="0" lang="zh-CN" altLang="en-US" sz="1100" kern="1200" dirty="0" smtClean="0"/>
                    </a:p>
                    <a:p>
                      <a:r>
                        <a:rPr kumimoji="0" lang="en-US" sz="1100" kern="1200" dirty="0" smtClean="0"/>
                        <a:t>		  &lt;</a:t>
                      </a:r>
                      <a:r>
                        <a:rPr kumimoji="0" lang="en-US" sz="1100" kern="1200" dirty="0" err="1" smtClean="0"/>
                        <a:t>param</a:t>
                      </a:r>
                      <a:r>
                        <a:rPr kumimoji="0" lang="en-US" sz="1100" kern="1200" dirty="0" smtClean="0"/>
                        <a:t>-value&gt;true&lt;/</a:t>
                      </a:r>
                      <a:r>
                        <a:rPr kumimoji="0" lang="en-US" sz="1100" kern="1200" dirty="0" err="1" smtClean="0"/>
                        <a:t>param</a:t>
                      </a:r>
                      <a:r>
                        <a:rPr kumimoji="0" lang="en-US" sz="1100" kern="1200" dirty="0" smtClean="0"/>
                        <a:t>-value&gt;</a:t>
                      </a:r>
                      <a:endParaRPr kumimoji="0" lang="zh-CN" altLang="en-US" sz="1100" kern="1200" dirty="0" smtClean="0"/>
                    </a:p>
                    <a:p>
                      <a:r>
                        <a:rPr kumimoji="0" lang="en-US" sz="1100" kern="1200" dirty="0" smtClean="0"/>
                        <a:t>	&lt;/init-</a:t>
                      </a:r>
                      <a:r>
                        <a:rPr kumimoji="0" lang="en-US" sz="1100" kern="1200" dirty="0" err="1" smtClean="0"/>
                        <a:t>param</a:t>
                      </a:r>
                      <a:r>
                        <a:rPr kumimoji="0" lang="en-US" sz="1100" kern="1200" dirty="0" smtClean="0"/>
                        <a:t>&gt;</a:t>
                      </a:r>
                      <a:endParaRPr kumimoji="0" lang="zh-CN" altLang="en-US" sz="1100" kern="1200" dirty="0" smtClean="0"/>
                    </a:p>
                    <a:p>
                      <a:r>
                        <a:rPr kumimoji="0" lang="en-US" sz="1100" kern="1200" dirty="0" smtClean="0"/>
                        <a:t>&lt;/</a:t>
                      </a:r>
                      <a:r>
                        <a:rPr kumimoji="0" lang="en-US" sz="1100" kern="1200" dirty="0" err="1" smtClean="0"/>
                        <a:t>servlet</a:t>
                      </a:r>
                      <a:r>
                        <a:rPr kumimoji="0" lang="en-US" sz="1100" kern="1200" dirty="0" smtClean="0"/>
                        <a:t>&gt;</a:t>
                      </a:r>
                      <a:r>
                        <a:rPr lang="zh-CN" altLang="en-US" sz="1100" dirty="0" smtClean="0"/>
                        <a:t> </a:t>
                      </a:r>
                      <a:r>
                        <a:rPr kumimoji="0" lang="en-US" sz="1100" kern="1200" dirty="0" smtClean="0"/>
                        <a:t> </a:t>
                      </a:r>
                      <a:endParaRPr kumimoji="0" lang="zh-CN" altLang="en-US" sz="1100" kern="1200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CN" altLang="en-US" sz="1800" kern="1200" dirty="0" smtClean="0"/>
                        <a:t>标记里是参数名和参数值，要写多对参数，就要用多个</a:t>
                      </a:r>
                      <a:r>
                        <a:rPr kumimoji="0" lang="en-US" sz="1800" kern="1200" dirty="0" smtClean="0"/>
                        <a:t>&lt;init-</a:t>
                      </a:r>
                      <a:r>
                        <a:rPr kumimoji="0" lang="en-US" sz="1800" kern="1200" dirty="0" err="1" smtClean="0"/>
                        <a:t>param</a:t>
                      </a:r>
                      <a:r>
                        <a:rPr kumimoji="0" lang="en-US" sz="1800" kern="1200" dirty="0" smtClean="0"/>
                        <a:t>&gt; </a:t>
                      </a:r>
                      <a:r>
                        <a:rPr kumimoji="0" lang="zh-CN" altLang="en-US" sz="1800" kern="1200" dirty="0" smtClean="0"/>
                        <a:t>标记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kumimoji="0" lang="zh-CN" altLang="en-US" sz="1800" kern="1200" dirty="0" smtClean="0"/>
                        <a:t>取得：</a:t>
                      </a:r>
                      <a:r>
                        <a:rPr kumimoji="0" lang="en-US" sz="1800" kern="1200" dirty="0" err="1" smtClean="0"/>
                        <a:t>ServletConfig</a:t>
                      </a:r>
                      <a:r>
                        <a:rPr kumimoji="0" lang="en-US" sz="1800" kern="1200" dirty="0" smtClean="0"/>
                        <a:t> sc = </a:t>
                      </a:r>
                      <a:r>
                        <a:rPr kumimoji="0" lang="en-US" sz="1800" kern="1200" dirty="0" err="1" smtClean="0"/>
                        <a:t>this.getServletConfig</a:t>
                      </a:r>
                      <a:r>
                        <a:rPr kumimoji="0" lang="en-US" sz="1800" kern="1200" dirty="0" smtClean="0"/>
                        <a:t>(); </a:t>
                      </a:r>
                      <a:endParaRPr kumimoji="0" lang="zh-CN" altLang="en-US" sz="1800" kern="1200" dirty="0" smtClean="0"/>
                    </a:p>
                    <a:p>
                      <a:r>
                        <a:rPr kumimoji="0" lang="zh-CN" altLang="en-US" sz="1800" kern="1200" dirty="0" smtClean="0"/>
                        <a:t>方法：</a:t>
                      </a:r>
                      <a:r>
                        <a:rPr kumimoji="0" lang="en-US" sz="1800" kern="1200" dirty="0" err="1" smtClean="0"/>
                        <a:t>sc.getInitParameter</a:t>
                      </a:r>
                      <a:r>
                        <a:rPr kumimoji="0" lang="en-US" sz="1800" kern="1200" dirty="0" smtClean="0"/>
                        <a:t>("</a:t>
                      </a:r>
                      <a:r>
                        <a:rPr kumimoji="0" lang="en-US" sz="1800" kern="1200" dirty="0" err="1" smtClean="0"/>
                        <a:t>aaa</a:t>
                      </a:r>
                      <a:r>
                        <a:rPr kumimoji="0" lang="en-US" sz="1800" kern="1200" dirty="0" smtClean="0"/>
                        <a:t>")</a:t>
                      </a:r>
                      <a:r>
                        <a:rPr kumimoji="0" lang="en-US" sz="1800" kern="1200" dirty="0" smtClean="0">
                          <a:sym typeface="Wingdings" panose="05000000000000000000"/>
                        </a:rPr>
                        <a:t></a:t>
                      </a:r>
                      <a:r>
                        <a:rPr kumimoji="0" lang="zh-CN" altLang="en-US" sz="1800" kern="1200" dirty="0" smtClean="0"/>
                        <a:t>返回名为</a:t>
                      </a:r>
                      <a:r>
                        <a:rPr kumimoji="0" lang="en-US" sz="1800" kern="1200" dirty="0" err="1" smtClean="0"/>
                        <a:t>aaa</a:t>
                      </a:r>
                      <a:r>
                        <a:rPr kumimoji="0" lang="zh-CN" altLang="en-US" sz="1800" kern="1200" dirty="0" smtClean="0"/>
                        <a:t>的参数的值 </a:t>
                      </a:r>
                      <a:endParaRPr kumimoji="0" lang="zh-CN" altLang="en-US" sz="1800" kern="1200" dirty="0" smtClean="0"/>
                    </a:p>
                    <a:p>
                      <a:r>
                        <a:rPr kumimoji="0" lang="en-US" sz="1800" kern="1200" dirty="0" smtClean="0"/>
                        <a:t>	  </a:t>
                      </a:r>
                      <a:r>
                        <a:rPr kumimoji="0" lang="en-US" sz="1800" kern="1200" dirty="0" err="1" smtClean="0"/>
                        <a:t>Sc.getServletName</a:t>
                      </a:r>
                      <a:r>
                        <a:rPr kumimoji="0" lang="en-US" sz="1800" kern="1200" dirty="0" smtClean="0"/>
                        <a:t>()</a:t>
                      </a:r>
                      <a:r>
                        <a:rPr kumimoji="0" lang="en-US" sz="1800" kern="1200" dirty="0" smtClean="0">
                          <a:sym typeface="Wingdings" panose="05000000000000000000"/>
                        </a:rPr>
                        <a:t></a:t>
                      </a:r>
                      <a:r>
                        <a:rPr kumimoji="0" lang="zh-CN" altLang="en-US" sz="1800" kern="1200" dirty="0" smtClean="0"/>
                        <a:t>取得所属</a:t>
                      </a:r>
                      <a:r>
                        <a:rPr kumimoji="0" lang="en-US" sz="1800" kern="1200" dirty="0" err="1" smtClean="0"/>
                        <a:t>servlet</a:t>
                      </a:r>
                      <a:r>
                        <a:rPr kumimoji="0" lang="zh-CN" altLang="en-US" sz="1800" kern="1200" dirty="0" smtClean="0"/>
                        <a:t>的名字 </a:t>
                      </a:r>
                      <a:endParaRPr kumimoji="0" lang="zh-CN" altLang="en-US" sz="1800" kern="1200" dirty="0" smtClean="0"/>
                    </a:p>
                    <a:p>
                      <a:r>
                        <a:rPr kumimoji="0" lang="en-US" sz="1800" kern="1200" dirty="0" smtClean="0"/>
                        <a:t>	  </a:t>
                      </a:r>
                      <a:r>
                        <a:rPr kumimoji="0" lang="en-US" sz="1800" kern="1200" dirty="0" err="1" smtClean="0"/>
                        <a:t>sc.getInitParameterNames</a:t>
                      </a:r>
                      <a:r>
                        <a:rPr kumimoji="0" lang="en-US" sz="1800" kern="1200" dirty="0" smtClean="0"/>
                        <a:t>()</a:t>
                      </a:r>
                      <a:r>
                        <a:rPr kumimoji="0" lang="en-US" sz="1800" kern="1200" dirty="0" smtClean="0">
                          <a:sym typeface="Wingdings" panose="05000000000000000000"/>
                        </a:rPr>
                        <a:t></a:t>
                      </a:r>
                      <a:r>
                        <a:rPr kumimoji="0" lang="zh-CN" altLang="en-US" sz="1800" kern="1200" dirty="0" smtClean="0"/>
                        <a:t>返回所有参数名的枚举 </a:t>
                      </a:r>
                      <a:endParaRPr kumimoji="0" lang="zh-CN" altLang="en-US" sz="1800" kern="1200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一个</a:t>
            </a:r>
            <a:r>
              <a:rPr lang="en-US" altLang="zh-CN" smtClean="0"/>
              <a:t>web</a:t>
            </a:r>
            <a:r>
              <a:rPr lang="zh-CN" altLang="en-US" smtClean="0"/>
              <a:t>应用只有一个</a:t>
            </a:r>
            <a:r>
              <a:rPr lang="en-US" altLang="zh-CN" smtClean="0"/>
              <a:t>ServletContext</a:t>
            </a:r>
            <a:r>
              <a:rPr lang="zh-CN" altLang="en-US" smtClean="0"/>
              <a:t>对象。</a:t>
            </a:r>
            <a:r>
              <a:rPr lang="zh-CN" altLang="en-US" b="1" smtClean="0"/>
              <a:t>所有的</a:t>
            </a:r>
            <a:r>
              <a:rPr lang="en-US" altLang="zh-CN" b="1" smtClean="0"/>
              <a:t>servlet</a:t>
            </a:r>
            <a:r>
              <a:rPr lang="zh-CN" altLang="en-US" b="1" smtClean="0"/>
              <a:t>都共享</a:t>
            </a:r>
            <a:r>
              <a:rPr lang="zh-CN" altLang="en-US" smtClean="0"/>
              <a:t>这个</a:t>
            </a:r>
            <a:r>
              <a:rPr lang="en-US" altLang="zh-CN" smtClean="0"/>
              <a:t>ServletContext</a:t>
            </a:r>
            <a:r>
              <a:rPr lang="zh-CN" altLang="en-US" smtClean="0"/>
              <a:t>对象，又称为</a:t>
            </a:r>
            <a:r>
              <a:rPr lang="en-US" altLang="zh-CN" b="1" smtClean="0"/>
              <a:t>Application</a:t>
            </a:r>
            <a:r>
              <a:rPr lang="zh-CN" altLang="en-US" smtClean="0"/>
              <a:t>对象</a:t>
            </a:r>
            <a:r>
              <a:rPr lang="en-US" altLang="zh-CN" smtClean="0"/>
              <a:t>,</a:t>
            </a:r>
            <a:r>
              <a:rPr lang="zh-CN" altLang="en-US" smtClean="0"/>
              <a:t>也是一个作用域：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空间：最广，被所有的</a:t>
            </a:r>
            <a:r>
              <a:rPr lang="en-US" altLang="zh-CN" smtClean="0"/>
              <a:t>servlet</a:t>
            </a:r>
            <a:r>
              <a:rPr lang="zh-CN" altLang="en-US" smtClean="0"/>
              <a:t>共享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时间：最长。从</a:t>
            </a:r>
            <a:r>
              <a:rPr lang="en-US" altLang="zh-CN" smtClean="0"/>
              <a:t>web</a:t>
            </a:r>
            <a:r>
              <a:rPr lang="zh-CN" altLang="en-US" smtClean="0"/>
              <a:t>应用被加载到被卸载都有效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常见用法：</a:t>
            </a:r>
            <a:endParaRPr lang="en-US" altLang="zh-CN" smtClean="0"/>
          </a:p>
          <a:p>
            <a:pPr lvl="1" eaLnBrk="1" hangingPunct="1"/>
            <a:r>
              <a:rPr lang="zh-CN" altLang="en-US" sz="1800" smtClean="0"/>
              <a:t>读取</a:t>
            </a:r>
            <a:r>
              <a:rPr lang="en-US" altLang="zh-CN" sz="1800" smtClean="0"/>
              <a:t>web.xml</a:t>
            </a:r>
            <a:r>
              <a:rPr lang="zh-CN" altLang="en-US" sz="1800" smtClean="0"/>
              <a:t>中</a:t>
            </a:r>
            <a:r>
              <a:rPr lang="en-US" altLang="zh-CN" sz="1800" smtClean="0"/>
              <a:t>&lt;context-param&gt;</a:t>
            </a:r>
            <a:r>
              <a:rPr lang="zh-CN" altLang="en-US" sz="1800" smtClean="0"/>
              <a:t>参数</a:t>
            </a:r>
            <a:endParaRPr lang="en-US" altLang="zh-CN" sz="1800" smtClean="0"/>
          </a:p>
          <a:p>
            <a:pPr lvl="1" eaLnBrk="1" hangingPunct="1"/>
            <a:r>
              <a:rPr lang="zh-CN" altLang="en-US" sz="1800" smtClean="0"/>
              <a:t>作用域：</a:t>
            </a:r>
            <a:r>
              <a:rPr lang="en-US" altLang="zh-CN" sz="1800" smtClean="0"/>
              <a:t>setAttribute/getAttribute/removeAttribute</a:t>
            </a:r>
            <a:endParaRPr lang="en-US" altLang="zh-CN" sz="1800" smtClean="0"/>
          </a:p>
          <a:p>
            <a:pPr lvl="1" eaLnBrk="1" hangingPunct="1"/>
            <a:r>
              <a:rPr lang="zh-CN" altLang="en-US" sz="1800" smtClean="0"/>
              <a:t>用于获取文件绝对路径</a:t>
            </a:r>
            <a:r>
              <a:rPr lang="en-US" altLang="zh-CN" sz="1800" smtClean="0"/>
              <a:t>:getRealPath(“1.jsp”)</a:t>
            </a:r>
            <a:endParaRPr lang="en-US" altLang="zh-CN" sz="1800" smtClean="0"/>
          </a:p>
          <a:p>
            <a:pPr lvl="1" eaLnBrk="1" hangingPunct="1"/>
            <a:r>
              <a:rPr lang="zh-CN" altLang="en-US" sz="1800" b="1" smtClean="0"/>
              <a:t>用于获取目录下的所有目录和文件</a:t>
            </a:r>
            <a:r>
              <a:rPr lang="en-US" sz="1800" b="1" smtClean="0">
                <a:ea typeface="黑体" panose="02010600030101010101" pitchFamily="2" charset="-122"/>
              </a:rPr>
              <a:t> </a:t>
            </a:r>
            <a:r>
              <a:rPr lang="zh-CN" altLang="en-US" sz="1800" b="1" smtClean="0"/>
              <a:t>的路径，返回</a:t>
            </a:r>
            <a:r>
              <a:rPr lang="en-US" altLang="zh-CN" sz="1800" b="1" smtClean="0"/>
              <a:t>Set</a:t>
            </a:r>
            <a:r>
              <a:rPr lang="zh-CN" altLang="en-US" sz="1800" b="1" smtClean="0"/>
              <a:t>类型</a:t>
            </a:r>
            <a:r>
              <a:rPr lang="en-US" altLang="zh-CN" sz="1800" b="1" smtClean="0"/>
              <a:t>:</a:t>
            </a:r>
            <a:r>
              <a:rPr lang="en-US" altLang="zh-CN" sz="1800" smtClean="0"/>
              <a:t> getResoursePaths(“/picture”)</a:t>
            </a:r>
            <a:endParaRPr lang="en-US" altLang="zh-CN" sz="1800" smtClean="0"/>
          </a:p>
          <a:p>
            <a:pPr lvl="1" eaLnBrk="1" hangingPunct="1"/>
            <a:r>
              <a:rPr lang="zh-CN" altLang="en-US" sz="1800" b="1" smtClean="0"/>
              <a:t>用于获得</a:t>
            </a:r>
            <a:r>
              <a:rPr lang="en-US" altLang="zh-CN" sz="1800" b="1" smtClean="0"/>
              <a:t>web</a:t>
            </a:r>
            <a:r>
              <a:rPr lang="zh-CN" altLang="en-US" sz="1800" b="1" smtClean="0"/>
              <a:t>应用中的资源</a:t>
            </a:r>
            <a:r>
              <a:rPr lang="en-US" altLang="zh-CN" sz="1800" b="1" smtClean="0"/>
              <a:t>:</a:t>
            </a:r>
            <a:r>
              <a:rPr lang="en-US" altLang="zh-CN" sz="1800" smtClean="0"/>
              <a:t> getResourceAsStream("/1.properties")</a:t>
            </a:r>
            <a:endParaRPr lang="en-US" altLang="zh-CN" sz="1800" smtClean="0"/>
          </a:p>
          <a:p>
            <a:pPr lvl="1" eaLnBrk="1" hangingPunct="1"/>
            <a:endParaRPr lang="en-US" altLang="zh-CN" sz="1800" smtClean="0"/>
          </a:p>
          <a:p>
            <a:pPr eaLnBrk="1" hangingPunct="1"/>
            <a:endParaRPr lang="zh-CN" altLang="en-US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/>
              <a:t>ServletContext</a:t>
            </a:r>
            <a:r>
              <a:rPr lang="en-US" dirty="0" smtClean="0"/>
              <a:t> !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4140</Words>
  <Application>WPS 演示</Application>
  <PresentationFormat>全屏显示(4:3)</PresentationFormat>
  <Paragraphs>300</Paragraphs>
  <Slides>16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4" baseType="lpstr">
      <vt:lpstr>Arial</vt:lpstr>
      <vt:lpstr>宋体</vt:lpstr>
      <vt:lpstr>Wingdings</vt:lpstr>
      <vt:lpstr>Lucida Sans Unicode</vt:lpstr>
      <vt:lpstr>黑体</vt:lpstr>
      <vt:lpstr>Wingdings 3</vt:lpstr>
      <vt:lpstr>Verdana</vt:lpstr>
      <vt:lpstr>Wingdings 2</vt:lpstr>
      <vt:lpstr>Wingdings 2</vt:lpstr>
      <vt:lpstr>Courier New</vt:lpstr>
      <vt:lpstr>Times New Roman</vt:lpstr>
      <vt:lpstr>Wingdings</vt:lpstr>
      <vt:lpstr>Wingdings 3</vt:lpstr>
      <vt:lpstr>Verdana</vt:lpstr>
      <vt:lpstr>微软雅黑</vt:lpstr>
      <vt:lpstr>Arial Unicode MS</vt:lpstr>
      <vt:lpstr>Calibri</vt:lpstr>
      <vt:lpstr>聚合</vt:lpstr>
      <vt:lpstr>Servlet中的重要对象</vt:lpstr>
      <vt:lpstr>HttpServletRequest对象(1)！</vt:lpstr>
      <vt:lpstr>HttpServletResponse对象！</vt:lpstr>
      <vt:lpstr>HttpServletRequest对象(2)！</vt:lpstr>
      <vt:lpstr>请求转发和重定向!(1)</vt:lpstr>
      <vt:lpstr>请求转发和重定向!(2)</vt:lpstr>
      <vt:lpstr>Path”/”总结！</vt:lpstr>
      <vt:lpstr>ServletConfig!</vt:lpstr>
      <vt:lpstr>ServletContext !</vt:lpstr>
      <vt:lpstr>保存状态的两种方式  </vt:lpstr>
      <vt:lpstr>Cookie!</vt:lpstr>
      <vt:lpstr>HttpSession！</vt:lpstr>
      <vt:lpstr>作用域总结</vt:lpstr>
      <vt:lpstr>中文问题的解决！</vt:lpstr>
      <vt:lpstr>课堂综合练习!本练习全部用servlet实现</vt:lpstr>
      <vt:lpstr>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Servlet中的重要对象</dc:title>
  <dc:creator/>
  <cp:lastModifiedBy>Administrator</cp:lastModifiedBy>
  <cp:revision>106</cp:revision>
  <dcterms:created xsi:type="dcterms:W3CDTF">2016-05-24T08:42:00Z</dcterms:created>
  <dcterms:modified xsi:type="dcterms:W3CDTF">2018-01-19T03:36:44Z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