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713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629F8C-B6BE-44A4-980B-EC102633838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EFAD23-CBA1-45D8-A4DC-EDB18602B9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b="1" smtClean="0"/>
              <a:t>php</a:t>
            </a:r>
            <a:r>
              <a:rPr lang="zh-CN" altLang="en-US" b="1" smtClean="0"/>
              <a:t>：</a:t>
            </a:r>
            <a:r>
              <a:rPr lang="en-US" altLang="zh-CN" b="1" smtClean="0"/>
              <a:t>Linux Apache Mysql Php.   Lamp</a:t>
            </a:r>
            <a:r>
              <a:rPr lang="zh-CN" altLang="en-US" b="1" smtClean="0"/>
              <a:t>架构，国外很流行！</a:t>
            </a: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7424B-2C6A-46D7-907B-BAECA7D8BC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Jsp</a:t>
            </a:r>
            <a:r>
              <a:rPr lang="zh-CN" altLang="en-US" smtClean="0"/>
              <a:t>所有内容的讲授，一定要结合生成的源代码讲授。这样容易让学生接受，还可以学的很深入！</a:t>
            </a: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5E92D-EC95-481D-8560-37CDC5043E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EB37F1-D259-4117-9371-EB1E4DD3C7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Taglib</a:t>
            </a:r>
            <a:r>
              <a:rPr lang="zh-CN" altLang="en-US" smtClean="0"/>
              <a:t>先不讲，将标签库时自然会讲！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837CD-516B-4A9E-A7AC-016D215D91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打开生成的</a:t>
            </a:r>
            <a:r>
              <a:rPr lang="en-US" altLang="zh-CN" smtClean="0"/>
              <a:t>java</a:t>
            </a:r>
            <a:r>
              <a:rPr lang="zh-CN" altLang="en-US" smtClean="0"/>
              <a:t>源代码，一句话就讲清楚了。</a:t>
            </a:r>
            <a:r>
              <a:rPr lang="en-US" altLang="zh-CN" smtClean="0"/>
              <a:t>Request</a:t>
            </a:r>
            <a:r>
              <a:rPr lang="zh-CN" altLang="en-US" smtClean="0"/>
              <a:t>、</a:t>
            </a:r>
            <a:r>
              <a:rPr lang="en-US" altLang="zh-CN" smtClean="0"/>
              <a:t>session</a:t>
            </a:r>
            <a:r>
              <a:rPr lang="zh-CN" altLang="en-US" smtClean="0"/>
              <a:t>、</a:t>
            </a:r>
            <a:r>
              <a:rPr lang="en-US" altLang="zh-CN" smtClean="0"/>
              <a:t>response</a:t>
            </a:r>
            <a:r>
              <a:rPr lang="zh-CN" altLang="en-US" smtClean="0"/>
              <a:t>、</a:t>
            </a:r>
            <a:r>
              <a:rPr lang="en-US" altLang="zh-CN" smtClean="0"/>
              <a:t>out</a:t>
            </a:r>
            <a:r>
              <a:rPr lang="zh-CN" altLang="en-US" smtClean="0"/>
              <a:t>、</a:t>
            </a:r>
            <a:r>
              <a:rPr lang="en-US" altLang="zh-CN" smtClean="0"/>
              <a:t>application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唯一需要讲的可能就是：</a:t>
            </a:r>
            <a:r>
              <a:rPr lang="en-US" altLang="zh-CN" smtClean="0"/>
              <a:t>pagecontext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39FD9-2F7D-42AF-ADBC-D2D9911F57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相当于一个带缓存的</a:t>
            </a:r>
            <a:r>
              <a:rPr lang="en-US" altLang="zh-CN" smtClean="0"/>
              <a:t>PrintWriter</a:t>
            </a:r>
            <a:r>
              <a:rPr lang="zh-CN" altLang="en-US" smtClean="0"/>
              <a:t>。以后再</a:t>
            </a:r>
            <a:r>
              <a:rPr lang="en-US" altLang="zh-CN" smtClean="0"/>
              <a:t>jsp</a:t>
            </a:r>
            <a:r>
              <a:rPr lang="zh-CN" altLang="en-US" smtClean="0"/>
              <a:t>中输入内容，可以直接使用：</a:t>
            </a:r>
            <a:r>
              <a:rPr lang="en-US" altLang="zh-CN" smtClean="0"/>
              <a:t>out.println();</a:t>
            </a: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FDECE3-9DCE-4F87-9F3E-C45EAF9BCF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这三个对象用的很少，带过，不用讲了！</a:t>
            </a: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656A7-07BE-41D0-81E6-19698557A0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Courier New" panose="02070309020205020404"/>
                <a:ea typeface="宋体" panose="02010600030101010101" pitchFamily="2" charset="-122"/>
              </a:rPr>
              <a:t> </a:t>
            </a:r>
            <a:r>
              <a:rPr lang="en-US" sz="1100" kern="0" dirty="0" smtClean="0">
                <a:solidFill>
                  <a:srgbClr val="008080"/>
                </a:solidFill>
                <a:latin typeface="Courier New" panose="02070309020205020404"/>
                <a:ea typeface="宋体" panose="02010600030101010101" pitchFamily="2" charset="-122"/>
              </a:rPr>
              <a:t>&lt;</a:t>
            </a:r>
            <a:r>
              <a:rPr lang="en-US" sz="1100" kern="0" dirty="0" err="1" smtClean="0">
                <a:solidFill>
                  <a:srgbClr val="3F7F7F"/>
                </a:solidFill>
                <a:latin typeface="Courier New" panose="02070309020205020404"/>
                <a:ea typeface="宋体" panose="02010600030101010101" pitchFamily="2" charset="-122"/>
              </a:rPr>
              <a:t>jsp:include</a:t>
            </a:r>
            <a:r>
              <a:rPr lang="en-US" sz="1100" kern="0" dirty="0" smtClean="0">
                <a:solidFill>
                  <a:srgbClr val="3F7F7F"/>
                </a:solidFill>
                <a:latin typeface="Courier New" panose="02070309020205020404"/>
                <a:ea typeface="宋体" panose="02010600030101010101" pitchFamily="2" charset="-122"/>
              </a:rPr>
              <a:t> </a:t>
            </a:r>
            <a:r>
              <a:rPr lang="en-US" sz="1100" kern="0" dirty="0" smtClean="0">
                <a:solidFill>
                  <a:srgbClr val="7F007F"/>
                </a:solidFill>
                <a:latin typeface="Courier New" panose="02070309020205020404"/>
                <a:ea typeface="宋体" panose="02010600030101010101" pitchFamily="2" charset="-122"/>
              </a:rPr>
              <a:t>page</a:t>
            </a:r>
            <a:r>
              <a:rPr lang="en-US" sz="1100" kern="0" dirty="0" smtClean="0">
                <a:solidFill>
                  <a:srgbClr val="000000"/>
                </a:solidFill>
                <a:latin typeface="Courier New" panose="02070309020205020404"/>
                <a:ea typeface="宋体" panose="02010600030101010101" pitchFamily="2" charset="-122"/>
              </a:rPr>
              <a:t>=</a:t>
            </a:r>
            <a:r>
              <a:rPr lang="en-US" sz="1100" kern="0" dirty="0" smtClean="0">
                <a:solidFill>
                  <a:srgbClr val="2A00FF"/>
                </a:solidFill>
                <a:latin typeface="Courier New" panose="02070309020205020404"/>
                <a:ea typeface="宋体" panose="02010600030101010101" pitchFamily="2" charset="-122"/>
              </a:rPr>
              <a:t>“MyJsp2.jsp</a:t>
            </a:r>
            <a:r>
              <a:rPr lang="en-US" kern="100" dirty="0" smtClean="0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sz="1100" kern="0" dirty="0" smtClean="0">
                <a:solidFill>
                  <a:srgbClr val="2A00FF"/>
                </a:solidFill>
                <a:latin typeface="Courier New" panose="02070309020205020404"/>
                <a:ea typeface="宋体" panose="02010600030101010101" pitchFamily="2" charset="-122"/>
              </a:rPr>
              <a:t>”</a:t>
            </a:r>
            <a:r>
              <a:rPr lang="en-US" sz="1100" kern="0" dirty="0" smtClean="0">
                <a:solidFill>
                  <a:srgbClr val="008080"/>
                </a:solidFill>
                <a:latin typeface="Courier New" panose="02070309020205020404"/>
                <a:ea typeface="宋体" panose="02010600030101010101" pitchFamily="2" charset="-122"/>
              </a:rPr>
              <a:t>&gt;</a:t>
            </a:r>
            <a:r>
              <a:rPr lang="zh-CN" altLang="en-US" sz="1100" kern="0" dirty="0" smtClean="0">
                <a:solidFill>
                  <a:srgbClr val="008080"/>
                </a:solidFill>
                <a:latin typeface="Courier New" panose="02070309020205020404"/>
              </a:rPr>
              <a:t>中间不要加任何内容，包括空格，除非你确认要使用</a:t>
            </a:r>
            <a:r>
              <a:rPr lang="en-US" altLang="zh-CN" sz="1100" kern="0" dirty="0" smtClean="0">
                <a:solidFill>
                  <a:srgbClr val="008080"/>
                </a:solidFill>
                <a:latin typeface="Courier New" panose="02070309020205020404"/>
              </a:rPr>
              <a:t>&lt;</a:t>
            </a:r>
            <a:r>
              <a:rPr lang="en-US" altLang="zh-CN" sz="1100" kern="0" dirty="0" err="1" smtClean="0">
                <a:solidFill>
                  <a:srgbClr val="008080"/>
                </a:solidFill>
                <a:latin typeface="Courier New" panose="02070309020205020404"/>
              </a:rPr>
              <a:t>jsp:param</a:t>
            </a:r>
            <a:r>
              <a:rPr lang="en-US" altLang="zh-CN" sz="1100" kern="0" dirty="0" smtClean="0">
                <a:solidFill>
                  <a:srgbClr val="008080"/>
                </a:solidFill>
                <a:latin typeface="Courier New" panose="02070309020205020404"/>
              </a:rPr>
              <a:t>&gt;</a:t>
            </a:r>
            <a:r>
              <a:rPr lang="zh-CN" altLang="en-US" sz="1100" kern="0" dirty="0" smtClean="0">
                <a:solidFill>
                  <a:srgbClr val="008080"/>
                </a:solidFill>
                <a:latin typeface="Courier New" panose="02070309020205020404"/>
              </a:rPr>
              <a:t>否则报错！是</a:t>
            </a:r>
            <a:r>
              <a:rPr lang="en-US" altLang="zh-CN" sz="1100" kern="0" dirty="0" err="1" smtClean="0">
                <a:solidFill>
                  <a:srgbClr val="008080"/>
                </a:solidFill>
                <a:latin typeface="Courier New" panose="02070309020205020404"/>
              </a:rPr>
              <a:t>jsp</a:t>
            </a:r>
            <a:r>
              <a:rPr lang="zh-CN" altLang="en-US" sz="1100" kern="0" dirty="0" smtClean="0">
                <a:solidFill>
                  <a:srgbClr val="008080"/>
                </a:solidFill>
                <a:latin typeface="Courier New" panose="02070309020205020404"/>
              </a:rPr>
              <a:t>的一个</a:t>
            </a:r>
            <a:r>
              <a:rPr lang="en-US" altLang="zh-CN" sz="1100" kern="0" dirty="0" smtClean="0">
                <a:solidFill>
                  <a:srgbClr val="008080"/>
                </a:solidFill>
                <a:latin typeface="Courier New" panose="02070309020205020404"/>
              </a:rPr>
              <a:t>bug</a:t>
            </a:r>
            <a:r>
              <a:rPr lang="zh-CN" altLang="en-US" sz="1100" kern="0" dirty="0" smtClean="0">
                <a:solidFill>
                  <a:srgbClr val="008080"/>
                </a:solidFill>
                <a:latin typeface="Courier New" panose="02070309020205020404"/>
              </a:rPr>
              <a:t>！</a:t>
            </a:r>
            <a:r>
              <a:rPr lang="en-US" sz="1100" kern="0" dirty="0" smtClean="0">
                <a:solidFill>
                  <a:srgbClr val="008080"/>
                </a:solidFill>
                <a:latin typeface="Courier New" panose="02070309020205020404"/>
                <a:ea typeface="宋体" panose="02010600030101010101" pitchFamily="2" charset="-122"/>
              </a:rPr>
              <a:t>   </a:t>
            </a:r>
            <a:r>
              <a:rPr lang="en-US" sz="1100" b="1" dirty="0" smtClean="0">
                <a:solidFill>
                  <a:schemeClr val="lt1"/>
                </a:solidFill>
              </a:rPr>
              <a:t>&lt;/</a:t>
            </a:r>
            <a:r>
              <a:rPr lang="en-US" sz="1100" b="1" dirty="0" err="1" smtClean="0">
                <a:solidFill>
                  <a:schemeClr val="lt1"/>
                </a:solidFill>
              </a:rPr>
              <a:t>jsp:include</a:t>
            </a:r>
            <a:r>
              <a:rPr lang="en-US" sz="1100" b="1" dirty="0" smtClean="0">
                <a:solidFill>
                  <a:schemeClr val="lt1"/>
                </a:solidFill>
              </a:rPr>
              <a:t>&gt;</a:t>
            </a:r>
            <a:endParaRPr lang="zh-CN" altLang="en-US" sz="11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7D83D9-A0C4-4A2F-838A-C2DA95B911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Arial" panose="020B0604020202020204" pitchFamily="34" charset="0"/>
              </a:rPr>
              <a:t>“</a:t>
            </a:r>
            <a:r>
              <a:rPr lang="en-US" altLang="zh-CN" b="1" smtClean="0">
                <a:latin typeface="宋体" panose="02010600030101010101" pitchFamily="2" charset="-122"/>
              </a:rPr>
              <a:t>&lt;jsp:forward&gt;</a:t>
            </a:r>
            <a:r>
              <a:rPr lang="en-US" altLang="zh-CN" b="1" smtClean="0">
                <a:latin typeface="Arial" panose="020B0604020202020204" pitchFamily="34" charset="0"/>
              </a:rPr>
              <a:t>”</a:t>
            </a:r>
            <a:r>
              <a:rPr lang="zh-CN" altLang="en-US" b="1" smtClean="0">
                <a:latin typeface="宋体" panose="02010600030101010101" pitchFamily="2" charset="-122"/>
              </a:rPr>
              <a:t>标签以后的代码，将不能执行</a:t>
            </a: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B6CEC1-4CFD-4E23-A39D-D17642F946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C6B2C4-566B-43EC-B9E2-1194DA2EB3FE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F5308A-F260-4012-ABF2-5EE46463AB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4264-5574-4E87-ABDE-F0FA0EF271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3AC47-CCB1-4415-80D9-22DE31AC9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F0FB-FEC3-42FE-BFFE-7304FA0750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631C6-8639-4B9F-BEF4-F8D624F0EC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7E98C-86F8-41F0-8692-9F7247B6EA8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DB849-5474-45E3-A323-ED648F58C0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5804-E519-41DC-B6EF-031BA9C3DF9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02BEB-D6FC-4643-BA5B-2C4E84EE3B53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B6C-E257-4ABF-B81F-535B427E3C5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536D-7BAD-4ED6-A9ED-1DEA4743447F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9C00-DC2F-447C-B3A9-14CB2ACFBB4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688E-0F16-4565-87D4-F9297E078138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B918E-684D-41C7-8680-E802D9E23CE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15BD-F6A7-4A5E-B2D2-5A7D27E48071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6B5B1-F460-489B-9C57-6CD7AF4E650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6AAD3-044F-4707-A050-E83C618B3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BAF0C-07CC-44F8-B8DD-2973DDDFFAF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CBE22-9AFE-4A3F-BC65-1F25DAE50D8D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F966A3-6403-469B-85E8-078779FC11C1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1C1A7A-7462-4BE6-9C2E-CB80B17D0713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5D4166-E0F4-4738-9ECA-66FE892DEC3F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3E505F-B2F3-4661-B154-ECD10A8EC89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localhost/j314/testjsp/hi.j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JSP(Java Server Page)</a:t>
            </a:r>
            <a:endParaRPr lang="zh-CN" altLang="en-US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讲师：</a:t>
            </a:r>
            <a:r>
              <a:rPr lang="en-US" altLang="zh-CN" smtClean="0"/>
              <a:t>robert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smtClean="0"/>
              <a:t>JSP </a:t>
            </a:r>
            <a:r>
              <a:rPr lang="zh-CN" altLang="en-US" sz="2800" smtClean="0"/>
              <a:t>有以下九种内置对象，包括：</a:t>
            </a:r>
            <a:endParaRPr lang="zh-CN" altLang="en-US" sz="28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request</a:t>
            </a:r>
            <a:r>
              <a:rPr lang="zh-CN" altLang="en-US" sz="2400" smtClean="0"/>
              <a:t>，请求对象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response</a:t>
            </a:r>
            <a:r>
              <a:rPr lang="zh-CN" altLang="en-US" sz="2400" smtClean="0"/>
              <a:t>，响应对象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session</a:t>
            </a:r>
            <a:r>
              <a:rPr lang="zh-CN" altLang="en-US" sz="2400" smtClean="0"/>
              <a:t>，会话对象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application</a:t>
            </a:r>
            <a:r>
              <a:rPr lang="zh-CN" altLang="en-US" sz="2400" smtClean="0"/>
              <a:t>，应用程序对象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out</a:t>
            </a:r>
            <a:r>
              <a:rPr lang="zh-CN" altLang="en-US" sz="2400" smtClean="0"/>
              <a:t>，输出对象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config</a:t>
            </a:r>
            <a:r>
              <a:rPr lang="zh-CN" altLang="en-US" sz="2400" smtClean="0"/>
              <a:t>，配置对象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page</a:t>
            </a:r>
            <a:r>
              <a:rPr lang="zh-CN" altLang="en-US" sz="2400" smtClean="0"/>
              <a:t>，页面对象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exception</a:t>
            </a:r>
            <a:r>
              <a:rPr lang="zh-CN" altLang="en-US" sz="2400" smtClean="0"/>
              <a:t>，例外对象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2400" smtClean="0"/>
              <a:t>pageContext</a:t>
            </a:r>
            <a:r>
              <a:rPr lang="zh-CN" altLang="en-US" sz="2400" smtClean="0"/>
              <a:t>，页面上下文对象</a:t>
            </a:r>
            <a:endParaRPr lang="zh-CN" altLang="en-US" sz="2400" smtClean="0"/>
          </a:p>
          <a:p>
            <a:pPr lvl="1" algn="just" eaLnBrk="1" hangingPunct="1">
              <a:lnSpc>
                <a:spcPct val="90000"/>
              </a:lnSpc>
              <a:defRPr/>
            </a:pPr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内置对象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request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</a:t>
            </a:r>
            <a:r>
              <a:rPr lang="zh-CN" altLang="en-US" smtClean="0"/>
              <a:t>对象代表的是来自客户端的请求，例如我们在</a:t>
            </a:r>
            <a:r>
              <a:rPr lang="en-US" altLang="zh-CN" smtClean="0"/>
              <a:t>FORM</a:t>
            </a:r>
            <a:r>
              <a:rPr lang="zh-CN" altLang="en-US" smtClean="0"/>
              <a:t>表单中填写的信息等，是最常用的对象。关于它的方法使用较多的是</a:t>
            </a:r>
            <a:r>
              <a:rPr lang="en-US" altLang="zh-CN" smtClean="0"/>
              <a:t>getParameter</a:t>
            </a:r>
            <a:r>
              <a:rPr lang="zh-CN" altLang="en-US" smtClean="0"/>
              <a:t>、</a:t>
            </a:r>
            <a:r>
              <a:rPr lang="en-US" altLang="zh-CN" smtClean="0"/>
              <a:t>getParameterNames,</a:t>
            </a:r>
            <a:endParaRPr lang="en-US" altLang="zh-CN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getParameterValues</a:t>
            </a:r>
            <a:r>
              <a:rPr lang="zh-CN" altLang="en-US" smtClean="0"/>
              <a:t>，通过调用这几个方法来获取请求对象中所包含的参数的值</a:t>
            </a:r>
            <a:r>
              <a:rPr lang="en-US" altLang="zh-CN" smtClean="0"/>
              <a:t>.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request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response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</a:t>
            </a:r>
            <a:r>
              <a:rPr lang="zh-CN" altLang="en-US" smtClean="0"/>
              <a:t>对象代表的是对客户端的响应，也就是说可以通过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response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对象来组织发送到客户端的数据。但是由于组织方式比较底层，所以不建议使用，需要向客户端发送文字时直接使用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out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</a:t>
            </a:r>
            <a:r>
              <a:rPr lang="zh-CN" altLang="en-US" smtClean="0"/>
              <a:t>对象即可。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session</a:t>
            </a:r>
            <a:r>
              <a:rPr lang="zh-CN" altLang="en-US" dirty="0"/>
              <a:t>和</a:t>
            </a:r>
            <a:r>
              <a:rPr lang="en-US" altLang="zh-CN" dirty="0"/>
              <a:t>application</a:t>
            </a:r>
            <a:r>
              <a:rPr lang="zh-CN" altLang="en-US" dirty="0">
                <a:latin typeface="宋体" panose="02010600030101010101" pitchFamily="2" charset="-122"/>
              </a:rPr>
              <a:t>对象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session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</a:t>
            </a:r>
            <a:r>
              <a:rPr lang="zh-CN" altLang="en-US" smtClean="0">
                <a:latin typeface="宋体" panose="02010600030101010101" pitchFamily="2" charset="-122"/>
              </a:rPr>
              <a:t>对象代表服务器与客户端所建立的会话，当需要在不同的</a:t>
            </a:r>
            <a:r>
              <a:rPr lang="en-US" altLang="zh-CN" smtClean="0"/>
              <a:t>JSP</a:t>
            </a:r>
            <a:r>
              <a:rPr lang="zh-CN" altLang="en-US" smtClean="0">
                <a:latin typeface="宋体" panose="02010600030101010101" pitchFamily="2" charset="-122"/>
              </a:rPr>
              <a:t>页面中保留客户信息的情况下使用，比如在线购物、客户轨迹跟踪等。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application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en-US" altLang="zh-CN" smtClean="0"/>
              <a:t> </a:t>
            </a:r>
            <a:r>
              <a:rPr lang="zh-CN" altLang="en-US" smtClean="0"/>
              <a:t>对象负责提供应用程序在服务器中运行时的一些全局信息，常用的方法有</a:t>
            </a:r>
            <a:r>
              <a:rPr lang="en-US" altLang="zh-CN" smtClean="0"/>
              <a:t>getMimeType</a:t>
            </a:r>
            <a:r>
              <a:rPr lang="zh-CN" altLang="en-US" smtClean="0"/>
              <a:t>和</a:t>
            </a:r>
            <a:r>
              <a:rPr lang="en-US" altLang="zh-CN" smtClean="0"/>
              <a:t>getRealPath</a:t>
            </a:r>
            <a:r>
              <a:rPr lang="zh-CN" altLang="en-US" smtClean="0"/>
              <a:t>等。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out</a:t>
            </a:r>
            <a:endParaRPr lang="en-US" altLang="zh-CN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/>
              <a:t>out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对象代表了向客户端发送数据的对象，与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/>
              <a:t>response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对象不同，通过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/>
              <a:t>out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对象发送的内容将是浏览器需要显示的内容，是文本一级的，可以通过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/>
              <a:t>out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对象直接向客户端写一个由程序动态生成</a:t>
            </a:r>
            <a:r>
              <a:rPr lang="en-US" altLang="zh-CN" sz="2800" smtClean="0"/>
              <a:t>HTML</a:t>
            </a:r>
            <a:r>
              <a:rPr lang="zh-CN" altLang="en-US" sz="2800" smtClean="0"/>
              <a:t>文件。常用的方法除了</a:t>
            </a:r>
            <a:r>
              <a:rPr lang="en-US" altLang="zh-CN" sz="2800" smtClean="0"/>
              <a:t>print</a:t>
            </a:r>
            <a:r>
              <a:rPr lang="zh-CN" altLang="en-US" sz="2800" smtClean="0"/>
              <a:t>和</a:t>
            </a:r>
            <a:r>
              <a:rPr lang="en-US" altLang="zh-CN" sz="2800" smtClean="0"/>
              <a:t>println</a:t>
            </a:r>
            <a:r>
              <a:rPr lang="zh-CN" altLang="en-US" sz="2800" smtClean="0"/>
              <a:t>之外，还包括</a:t>
            </a:r>
            <a:r>
              <a:rPr lang="en-US" altLang="zh-CN" sz="2800" smtClean="0"/>
              <a:t>clear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clearBuffer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flush</a:t>
            </a:r>
            <a:r>
              <a:rPr lang="zh-CN" altLang="en-US" sz="2800" smtClean="0"/>
              <a:t>、</a:t>
            </a:r>
            <a:r>
              <a:rPr lang="en-US" altLang="zh-CN" sz="2800" smtClean="0"/>
              <a:t>getBufferSize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getRemaining</a:t>
            </a:r>
            <a:r>
              <a:rPr lang="zh-CN" altLang="en-US" sz="2800" smtClean="0"/>
              <a:t>，这是因为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/>
              <a:t>out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对象内部包含了一个缓冲区，所以需要一些对缓冲区进行操作的方法。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config</a:t>
            </a:r>
            <a:r>
              <a:rPr lang="zh-CN" altLang="en-US"/>
              <a:t>、 </a:t>
            </a:r>
            <a:r>
              <a:rPr lang="en-US" altLang="zh-CN"/>
              <a:t>page</a:t>
            </a:r>
            <a:r>
              <a:rPr lang="zh-CN" altLang="en-US"/>
              <a:t>、 </a:t>
            </a:r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</a:rPr>
              <a:t>“</a:t>
            </a:r>
            <a:r>
              <a:rPr lang="en-US" altLang="zh-CN" sz="2400" smtClean="0"/>
              <a:t>config</a:t>
            </a:r>
            <a:r>
              <a:rPr lang="en-US" altLang="zh-CN" sz="2400" smtClean="0">
                <a:latin typeface="Arial" panose="020B0604020202020204" pitchFamily="34" charset="0"/>
              </a:rPr>
              <a:t>”</a:t>
            </a:r>
            <a:r>
              <a:rPr lang="en-US" altLang="zh-CN" sz="2400" smtClean="0"/>
              <a:t> </a:t>
            </a:r>
            <a:r>
              <a:rPr lang="zh-CN" altLang="en-US" sz="2400" smtClean="0"/>
              <a:t>对象提供一些配置信息，常用的方法有</a:t>
            </a:r>
            <a:r>
              <a:rPr lang="en-US" altLang="zh-CN" sz="2400" smtClean="0"/>
              <a:t>getInitParameter</a:t>
            </a:r>
            <a:r>
              <a:rPr lang="zh-CN" altLang="en-US" sz="2400" smtClean="0"/>
              <a:t>和</a:t>
            </a:r>
            <a:r>
              <a:rPr lang="en-US" altLang="zh-CN" sz="2400" smtClean="0"/>
              <a:t>getInitParameterNames</a:t>
            </a:r>
            <a:r>
              <a:rPr lang="zh-CN" altLang="en-US" sz="2400" smtClean="0"/>
              <a:t>，以获得</a:t>
            </a:r>
            <a:r>
              <a:rPr lang="en-US" altLang="zh-CN" sz="2400" smtClean="0"/>
              <a:t>Servlet</a:t>
            </a:r>
            <a:r>
              <a:rPr lang="zh-CN" altLang="en-US" sz="2400" smtClean="0"/>
              <a:t>初始化时的参数。</a:t>
            </a:r>
            <a:endParaRPr lang="zh-CN" altLang="en-US" sz="24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Arial" panose="020B0604020202020204" pitchFamily="34" charset="0"/>
              </a:rPr>
              <a:t>“</a:t>
            </a:r>
            <a:r>
              <a:rPr lang="en-US" altLang="zh-CN" sz="2400" smtClean="0"/>
              <a:t>page</a:t>
            </a:r>
            <a:r>
              <a:rPr lang="en-US" altLang="zh-CN" sz="2400" smtClean="0">
                <a:latin typeface="Arial" panose="020B0604020202020204" pitchFamily="34" charset="0"/>
              </a:rPr>
              <a:t>”</a:t>
            </a:r>
            <a:r>
              <a:rPr lang="en-US" altLang="zh-CN" sz="2400" smtClean="0"/>
              <a:t> </a:t>
            </a:r>
            <a:r>
              <a:rPr lang="zh-CN" altLang="en-US" sz="2400" smtClean="0"/>
              <a:t>对象代表了正在运行的由</a:t>
            </a:r>
            <a:r>
              <a:rPr lang="en-US" altLang="zh-CN" sz="2400" smtClean="0"/>
              <a:t>JSP</a:t>
            </a:r>
            <a:r>
              <a:rPr lang="zh-CN" altLang="en-US" sz="2400" smtClean="0"/>
              <a:t>文件产生的类对象，一般不建议使用。</a:t>
            </a:r>
            <a:endParaRPr lang="zh-CN" altLang="en-US" sz="24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Arial" panose="020B0604020202020204" pitchFamily="34" charset="0"/>
              </a:rPr>
              <a:t>“</a:t>
            </a:r>
            <a:r>
              <a:rPr lang="en-US" altLang="zh-CN" sz="2400" smtClean="0"/>
              <a:t>exception</a:t>
            </a:r>
            <a:r>
              <a:rPr lang="en-US" altLang="zh-CN" sz="2400" smtClean="0">
                <a:latin typeface="Arial" panose="020B0604020202020204" pitchFamily="34" charset="0"/>
              </a:rPr>
              <a:t>”</a:t>
            </a:r>
            <a:r>
              <a:rPr lang="en-US" altLang="zh-CN" sz="2400" smtClean="0"/>
              <a:t> </a:t>
            </a:r>
            <a:r>
              <a:rPr lang="zh-CN" altLang="en-US" sz="2400" smtClean="0"/>
              <a:t>对象则代表了</a:t>
            </a:r>
            <a:r>
              <a:rPr lang="en-US" altLang="zh-CN" sz="2400" smtClean="0"/>
              <a:t>JSP</a:t>
            </a:r>
            <a:r>
              <a:rPr lang="zh-CN" altLang="en-US" sz="2400" smtClean="0"/>
              <a:t>文件运行时所产生的例外对象，此对象不能在一般</a:t>
            </a:r>
            <a:r>
              <a:rPr lang="en-US" altLang="zh-CN" sz="2400" smtClean="0"/>
              <a:t>JSP</a:t>
            </a:r>
            <a:r>
              <a:rPr lang="zh-CN" altLang="en-US" sz="2400" smtClean="0"/>
              <a:t>文件中直接使用，而只能在使用了</a:t>
            </a:r>
            <a:r>
              <a:rPr lang="zh-CN" altLang="en-US" sz="2400" smtClean="0">
                <a:latin typeface="Arial" panose="020B0604020202020204" pitchFamily="34" charset="0"/>
              </a:rPr>
              <a:t>“</a:t>
            </a:r>
            <a:r>
              <a:rPr lang="en-US" altLang="zh-CN" sz="2400" smtClean="0"/>
              <a:t>&lt;%@ page isErrorPage="true "%&gt;</a:t>
            </a:r>
            <a:r>
              <a:rPr lang="en-US" altLang="zh-CN" sz="2400" smtClean="0">
                <a:latin typeface="Arial" panose="020B0604020202020204" pitchFamily="34" charset="0"/>
              </a:rPr>
              <a:t>”</a:t>
            </a:r>
            <a:r>
              <a:rPr lang="zh-CN" altLang="en-US" sz="2400" smtClean="0"/>
              <a:t>的</a:t>
            </a:r>
            <a:r>
              <a:rPr lang="en-US" altLang="zh-CN" sz="2400" smtClean="0"/>
              <a:t>JSP</a:t>
            </a:r>
            <a:r>
              <a:rPr lang="zh-CN" altLang="en-US" sz="2400" smtClean="0"/>
              <a:t>文件中使用 </a:t>
            </a: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pageContext</a:t>
            </a:r>
            <a:r>
              <a:rPr lang="en-US" altLang="zh-CN" dirty="0"/>
              <a:t> </a:t>
            </a:r>
            <a:r>
              <a:rPr lang="zh-CN" altLang="en-US" dirty="0"/>
              <a:t>页面上下文对象</a:t>
            </a:r>
            <a:endParaRPr lang="zh-CN" alt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643063"/>
            <a:ext cx="8421687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封装了当前</a:t>
            </a:r>
            <a:r>
              <a:rPr lang="en-US" altLang="zh-CN" smtClean="0"/>
              <a:t>jsp</a:t>
            </a:r>
            <a:r>
              <a:rPr lang="zh-CN" altLang="en-US" smtClean="0"/>
              <a:t>页面的运行信息，它提供了返回</a:t>
            </a:r>
            <a:r>
              <a:rPr lang="en-US" altLang="zh-CN" smtClean="0"/>
              <a:t>jsp</a:t>
            </a:r>
            <a:r>
              <a:rPr lang="zh-CN" altLang="en-US" smtClean="0"/>
              <a:t>页面的其他隐式对象的方法 ：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getRequest(), getResponse(), getPage()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getServletContext() , getOut()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getSession(), getException(), getServletConfig()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forward,include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动作语法</a:t>
            </a:r>
            <a:r>
              <a:rPr lang="en-US" altLang="zh-CN"/>
              <a:t>-include</a:t>
            </a:r>
            <a:endParaRPr lang="en-US" altLang="zh-CN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7924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包含一个静态或动态文件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示例：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endParaRPr lang="zh-CN" altLang="en-US" sz="280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63713" y="2924175"/>
          <a:ext cx="6264696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64696"/>
              </a:tblGrid>
              <a:tr h="508600">
                <a:tc>
                  <a:txBody>
                    <a:bodyPr/>
                    <a:lstStyle/>
                    <a:p>
                      <a:r>
                        <a:rPr lang="en-US" sz="1800" kern="0" dirty="0" smtClean="0"/>
                        <a:t> &lt;</a:t>
                      </a:r>
                      <a:r>
                        <a:rPr lang="en-US" sz="1800" kern="0" dirty="0" err="1" smtClean="0"/>
                        <a:t>jsp:include</a:t>
                      </a:r>
                      <a:r>
                        <a:rPr lang="en-US" sz="1800" kern="0" dirty="0" smtClean="0"/>
                        <a:t> page="MyJsp2.jsp</a:t>
                      </a:r>
                      <a:r>
                        <a:rPr lang="en-US" sz="2000" kern="100" dirty="0" smtClean="0"/>
                        <a:t> </a:t>
                      </a:r>
                      <a:r>
                        <a:rPr lang="en-US" sz="1800" kern="0" dirty="0" smtClean="0"/>
                        <a:t>”&gt;</a:t>
                      </a:r>
                      <a:r>
                        <a:rPr kumimoji="0" lang="en-US" sz="1800" kern="1200" dirty="0" smtClean="0"/>
                        <a:t>&lt;/</a:t>
                      </a:r>
                      <a:r>
                        <a:rPr kumimoji="0" lang="en-US" sz="1800" kern="1200" dirty="0" err="1" smtClean="0"/>
                        <a:t>jsp:include</a:t>
                      </a:r>
                      <a:r>
                        <a:rPr kumimoji="0" lang="en-US" sz="1800" kern="1200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826475"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&lt;%String a="MyJsp2.jsp"; %&gt;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&lt;</a:t>
                      </a:r>
                      <a:r>
                        <a:rPr kumimoji="0" lang="en-US" sz="1800" kern="1200" dirty="0" err="1" smtClean="0"/>
                        <a:t>jsp:include</a:t>
                      </a:r>
                      <a:r>
                        <a:rPr kumimoji="0" lang="en-US" sz="1800" kern="1200" dirty="0" smtClean="0"/>
                        <a:t> page="&lt;%=a %&gt; "&gt;&lt;/</a:t>
                      </a:r>
                      <a:r>
                        <a:rPr kumimoji="0" lang="en-US" sz="1800" kern="1200" dirty="0" err="1" smtClean="0"/>
                        <a:t>jsp:include</a:t>
                      </a:r>
                      <a:r>
                        <a:rPr kumimoji="0" lang="en-US" sz="1800" kern="1200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14732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smtClean="0"/>
                        <a:t> &lt;</a:t>
                      </a:r>
                      <a:r>
                        <a:rPr lang="en-US" sz="1800" kern="0" dirty="0" err="1" smtClean="0"/>
                        <a:t>jsp:include</a:t>
                      </a:r>
                      <a:r>
                        <a:rPr lang="en-US" sz="1800" kern="0" dirty="0" smtClean="0"/>
                        <a:t> page="MyJsp2.jsp</a:t>
                      </a:r>
                      <a:r>
                        <a:rPr lang="en-US" sz="2000" kern="100" dirty="0" smtClean="0"/>
                        <a:t> </a:t>
                      </a:r>
                      <a:r>
                        <a:rPr lang="en-US" sz="1800" kern="0" dirty="0" smtClean="0"/>
                        <a:t>”&gt;</a:t>
                      </a:r>
                      <a:endParaRPr lang="zh-CN" altLang="en-US" sz="2000" kern="100" dirty="0" smtClean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smtClean="0"/>
                        <a:t>     	&lt;</a:t>
                      </a:r>
                      <a:r>
                        <a:rPr lang="en-US" sz="1800" kern="0" dirty="0" err="1" smtClean="0"/>
                        <a:t>jsp:param</a:t>
                      </a:r>
                      <a:r>
                        <a:rPr lang="en-US" sz="1800" kern="0" dirty="0" smtClean="0"/>
                        <a:t> name="a" value="AAA"/&gt;</a:t>
                      </a:r>
                      <a:endParaRPr lang="zh-CN" altLang="en-US" sz="2000" kern="100" dirty="0" smtClean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smtClean="0"/>
                        <a:t>     	&lt;</a:t>
                      </a:r>
                      <a:r>
                        <a:rPr lang="en-US" sz="1800" kern="0" dirty="0" err="1" smtClean="0"/>
                        <a:t>jsp:param</a:t>
                      </a:r>
                      <a:r>
                        <a:rPr lang="en-US" sz="1800" kern="0" dirty="0" smtClean="0"/>
                        <a:t> name="b" value="BBB"/&gt;</a:t>
                      </a:r>
                      <a:endParaRPr lang="en-US" sz="1800" kern="0" dirty="0" smtClean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n-US" sz="1600" kern="1200" dirty="0" smtClean="0"/>
                        <a:t>  &lt;/</a:t>
                      </a:r>
                      <a:r>
                        <a:rPr kumimoji="0" lang="en-US" sz="1600" kern="1200" dirty="0" err="1" smtClean="0"/>
                        <a:t>jsp:include</a:t>
                      </a:r>
                      <a:r>
                        <a:rPr kumimoji="0" lang="en-US" sz="1600" kern="1200" dirty="0" smtClean="0"/>
                        <a:t>&gt;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动作语法</a:t>
            </a:r>
            <a:r>
              <a:rPr lang="en-US" altLang="zh-CN" dirty="0"/>
              <a:t>-</a:t>
            </a:r>
            <a:r>
              <a:rPr lang="en-US" altLang="zh-CN" dirty="0" smtClean="0"/>
              <a:t>forward </a:t>
            </a:r>
            <a:r>
              <a:rPr lang="zh-CN" altLang="en-US" dirty="0" smtClean="0"/>
              <a:t>请求转发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3213100"/>
          <a:ext cx="7056784" cy="2716213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18104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jsp:forward</a:t>
                      </a:r>
                      <a:r>
                        <a:rPr lang="en-US" sz="2000" kern="0" dirty="0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page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"MyJsp2.jsp"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atin typeface="Courier New" panose="02070309020205020404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jsp:param</a:t>
                      </a:r>
                      <a:r>
                        <a:rPr lang="en-US" sz="2000" kern="0" dirty="0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"a"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"AAA"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/&gt;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 	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jsp:param</a:t>
                      </a:r>
                      <a:r>
                        <a:rPr lang="en-US" sz="2000" kern="0" dirty="0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"b"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"BBB"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/&gt;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&lt;/</a:t>
                      </a:r>
                      <a:r>
                        <a:rPr lang="en-US" sz="2000" kern="0" dirty="0" err="1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jsp:forward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sz="2000" kern="0" dirty="0">
                          <a:solidFill>
                            <a:srgbClr val="BF5F3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&lt;%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String a=</a:t>
                      </a:r>
                      <a:r>
                        <a:rPr lang="en-US" sz="2000" kern="0" dirty="0">
                          <a:solidFill>
                            <a:srgbClr val="2A00F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"MyJsp2.jsp"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; </a:t>
                      </a:r>
                      <a:r>
                        <a:rPr lang="en-US" sz="2000" kern="0" dirty="0">
                          <a:solidFill>
                            <a:srgbClr val="BF5F3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%&gt;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sz="2000" kern="0" dirty="0" err="1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jsp:forward</a:t>
                      </a:r>
                      <a:r>
                        <a:rPr lang="en-US" sz="2000" kern="0" dirty="0">
                          <a:solidFill>
                            <a:srgbClr val="3F7F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7F007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page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000" kern="0" dirty="0">
                          <a:latin typeface="Courier New" panose="02070309020205020404"/>
                          <a:ea typeface="宋体" panose="02010600030101010101" pitchFamily="2" charset="-122"/>
                        </a:rPr>
                        <a:t>"</a:t>
                      </a:r>
                      <a:r>
                        <a:rPr lang="en-US" sz="2000" kern="0" dirty="0">
                          <a:solidFill>
                            <a:srgbClr val="BF5F3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&lt;%=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a </a:t>
                      </a:r>
                      <a:r>
                        <a:rPr lang="en-US" sz="2000" kern="0" dirty="0">
                          <a:solidFill>
                            <a:srgbClr val="BF5F3F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%&gt;</a:t>
                      </a:r>
                      <a:r>
                        <a:rPr lang="en-US" sz="2000" kern="0" dirty="0">
                          <a:latin typeface="Courier New" panose="02070309020205020404"/>
                          <a:ea typeface="宋体" panose="02010600030101010101" pitchFamily="2" charset="-122"/>
                        </a:rPr>
                        <a:t>"</a:t>
                      </a:r>
                      <a:r>
                        <a:rPr lang="en-US" sz="2000" kern="0" dirty="0">
                          <a:solidFill>
                            <a:srgbClr val="008080"/>
                          </a:solidFill>
                          <a:latin typeface="Courier New" panose="02070309020205020404"/>
                          <a:ea typeface="宋体" panose="02010600030101010101" pitchFamily="2" charset="-122"/>
                        </a:rPr>
                        <a:t>/&gt;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47" name="TextBox 4"/>
          <p:cNvSpPr txBox="1">
            <a:spLocks noChangeArrowheads="1"/>
          </p:cNvSpPr>
          <p:nvPr/>
        </p:nvSpPr>
        <p:spPr bwMode="auto">
          <a:xfrm>
            <a:off x="684213" y="1557338"/>
            <a:ext cx="69024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anose="020B0602030504020204" pitchFamily="34" charset="0"/>
                <a:ea typeface="黑体" panose="02010600030101010101" pitchFamily="2" charset="-122"/>
              </a:rPr>
              <a:t>&lt;jsp:forward&gt;</a:t>
            </a:r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用于请求转发！标签以后的代码，将不会被执行！</a:t>
            </a:r>
            <a:endParaRPr lang="zh-CN" altLang="en-US"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  <p:sp>
        <p:nvSpPr>
          <p:cNvPr id="39948" name="TextBox 5"/>
          <p:cNvSpPr txBox="1">
            <a:spLocks noChangeArrowheads="1"/>
          </p:cNvSpPr>
          <p:nvPr/>
        </p:nvSpPr>
        <p:spPr bwMode="auto">
          <a:xfrm>
            <a:off x="827088" y="2708275"/>
            <a:ext cx="13398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使用示例：</a:t>
            </a:r>
            <a:endParaRPr lang="zh-CN" altLang="en-US"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将上次</a:t>
            </a:r>
            <a:r>
              <a:rPr lang="en-US" altLang="zh-CN" smtClean="0"/>
              <a:t>servlet</a:t>
            </a:r>
            <a:r>
              <a:rPr lang="zh-CN" altLang="en-US" smtClean="0"/>
              <a:t>写的登录改写成纯</a:t>
            </a:r>
            <a:r>
              <a:rPr lang="en-US" altLang="zh-CN" smtClean="0"/>
              <a:t>jsp</a:t>
            </a:r>
            <a:r>
              <a:rPr lang="zh-CN" altLang="en-US" smtClean="0"/>
              <a:t>实现！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Servlet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优点：逻辑处理方便</a:t>
            </a:r>
            <a:r>
              <a:rPr lang="en-US" smtClean="0">
                <a:ea typeface="黑体" panose="02010600030101010101" pitchFamily="2" charset="-122"/>
              </a:rPr>
              <a:t>  </a:t>
            </a:r>
            <a:endParaRPr lang="en-US" smtClean="0">
              <a:ea typeface="黑体" panose="02010600030101010101" pitchFamily="2" charset="-122"/>
            </a:endParaRPr>
          </a:p>
          <a:p>
            <a:pPr lvl="1" eaLnBrk="1" hangingPunct="1"/>
            <a:r>
              <a:rPr lang="en-US" smtClean="0">
                <a:ea typeface="黑体" panose="02010600030101010101" pitchFamily="2" charset="-122"/>
              </a:rPr>
              <a:t> </a:t>
            </a:r>
            <a:r>
              <a:rPr lang="zh-CN" altLang="en-US" smtClean="0"/>
              <a:t>缺点：页面表现麻烦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Jsp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优点：页面表现方便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 缺点：逻辑处理麻烦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所以要互补使用</a:t>
            </a:r>
            <a:r>
              <a:rPr lang="en-US" altLang="zh-CN" smtClean="0"/>
              <a:t>.</a:t>
            </a:r>
            <a:r>
              <a:rPr lang="zh-CN" altLang="en-US" smtClean="0"/>
              <a:t>一般项目都采用：</a:t>
            </a:r>
            <a:r>
              <a:rPr lang="en-US" altLang="zh-CN" b="1" smtClean="0">
                <a:solidFill>
                  <a:srgbClr val="FF0000"/>
                </a:solidFill>
              </a:rPr>
              <a:t>	jsp+servlet+javabean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mtClean="0"/>
              <a:t>(</a:t>
            </a:r>
            <a:r>
              <a:rPr lang="zh-CN" altLang="en-US" smtClean="0"/>
              <a:t>当然，学了</a:t>
            </a:r>
            <a:r>
              <a:rPr lang="en-US" altLang="zh-CN" smtClean="0"/>
              <a:t>ssh</a:t>
            </a:r>
            <a:r>
              <a:rPr lang="zh-CN" altLang="en-US" smtClean="0"/>
              <a:t>后，可以采用</a:t>
            </a:r>
            <a:r>
              <a:rPr lang="en-US" altLang="zh-CN" smtClean="0"/>
              <a:t>ssh</a:t>
            </a:r>
            <a:r>
              <a:rPr lang="zh-CN" altLang="en-US" smtClean="0"/>
              <a:t>框架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为什么需要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Jsp</a:t>
            </a:r>
            <a:r>
              <a:rPr lang="zh-CN" altLang="en-US" b="1" smtClean="0"/>
              <a:t>是一种动态网页技术！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动态网页技术：</a:t>
            </a:r>
            <a:endParaRPr lang="en-US" altLang="zh-CN" b="1" smtClean="0"/>
          </a:p>
          <a:p>
            <a:pPr lvl="2" eaLnBrk="1" hangingPunct="1"/>
            <a:r>
              <a:rPr lang="zh-CN" altLang="en-US" b="1" smtClean="0"/>
              <a:t>动态生成网页数据，而不是有动态效果的网页！</a:t>
            </a:r>
            <a:endParaRPr lang="en-US" altLang="zh-CN" b="1" smtClean="0"/>
          </a:p>
          <a:p>
            <a:pPr lvl="2" eaLnBrk="1" hangingPunct="1"/>
            <a:r>
              <a:rPr lang="zh-CN" altLang="en-US" b="1" smtClean="0"/>
              <a:t>常见的几种动态网页技术：</a:t>
            </a:r>
            <a:endParaRPr lang="en-US" altLang="zh-CN" b="1" smtClean="0"/>
          </a:p>
          <a:p>
            <a:pPr lvl="3" eaLnBrk="1" hangingPunct="1"/>
            <a:r>
              <a:rPr lang="en-US" altLang="zh-CN" b="1" smtClean="0"/>
              <a:t>Jsp</a:t>
            </a:r>
            <a:endParaRPr lang="en-US" altLang="zh-CN" b="1" smtClean="0"/>
          </a:p>
          <a:p>
            <a:pPr lvl="3" eaLnBrk="1" hangingPunct="1"/>
            <a:r>
              <a:rPr lang="en-US" altLang="zh-CN" b="1" smtClean="0"/>
              <a:t>Asp(</a:t>
            </a:r>
            <a:r>
              <a:rPr lang="en-US" altLang="zh-CN" smtClean="0"/>
              <a:t>Active Server Page</a:t>
            </a:r>
            <a:r>
              <a:rPr lang="en-US" altLang="zh-CN" b="1" smtClean="0"/>
              <a:t>) </a:t>
            </a:r>
            <a:r>
              <a:rPr lang="zh-CN" altLang="en-US" b="1" smtClean="0"/>
              <a:t>微软</a:t>
            </a:r>
            <a:endParaRPr lang="en-US" b="1" smtClean="0">
              <a:ea typeface="黑体" panose="02010600030101010101" pitchFamily="2" charset="-122"/>
            </a:endParaRPr>
          </a:p>
          <a:p>
            <a:pPr lvl="3" eaLnBrk="1" hangingPunct="1"/>
            <a:r>
              <a:rPr lang="en-US" altLang="zh-CN" b="1" smtClean="0"/>
              <a:t>Php</a:t>
            </a:r>
            <a:r>
              <a:rPr lang="zh-CN" altLang="en-US" b="1" smtClean="0"/>
              <a:t>（</a:t>
            </a:r>
            <a:r>
              <a:rPr lang="en-US" altLang="zh-CN" smtClean="0"/>
              <a:t>Hypertext Preprocessor</a:t>
            </a:r>
            <a:r>
              <a:rPr lang="zh-CN" altLang="en-US" b="1" smtClean="0"/>
              <a:t>）</a:t>
            </a:r>
            <a:r>
              <a:rPr lang="zh-CN" altLang="en-US" smtClean="0"/>
              <a:t>超级文本预处理语言</a:t>
            </a:r>
            <a:endParaRPr lang="en-US" b="1" smtClean="0">
              <a:ea typeface="黑体" panose="02010600030101010101" pitchFamily="2" charset="-122"/>
            </a:endParaRPr>
          </a:p>
          <a:p>
            <a:pPr lvl="3" eaLnBrk="1" hangingPunct="1"/>
            <a:endParaRPr lang="en-US" b="1" smtClean="0">
              <a:ea typeface="黑体" panose="02010600030101010101" pitchFamily="2" charset="-122"/>
            </a:endParaRPr>
          </a:p>
          <a:p>
            <a:pPr eaLnBrk="1" hangingPunct="1"/>
            <a:r>
              <a:rPr lang="en-US" altLang="zh-CN" b="1" smtClean="0"/>
              <a:t>Jsp</a:t>
            </a:r>
            <a:r>
              <a:rPr lang="zh-CN" altLang="en-US" b="1" smtClean="0"/>
              <a:t>就是</a:t>
            </a:r>
            <a:r>
              <a:rPr lang="en-US" altLang="zh-CN" b="1" smtClean="0"/>
              <a:t>servlet, </a:t>
            </a:r>
            <a:r>
              <a:rPr lang="zh-CN" altLang="en-US" b="1" smtClean="0"/>
              <a:t>所以</a:t>
            </a:r>
            <a:r>
              <a:rPr lang="en-US" altLang="zh-CN" b="1" smtClean="0"/>
              <a:t>jsp</a:t>
            </a:r>
            <a:r>
              <a:rPr lang="zh-CN" altLang="en-US" b="1" smtClean="0"/>
              <a:t>也是</a:t>
            </a:r>
            <a:r>
              <a:rPr lang="en-US" altLang="zh-CN" b="1" smtClean="0"/>
              <a:t>java</a:t>
            </a:r>
            <a:r>
              <a:rPr lang="zh-CN" altLang="en-US" b="1" smtClean="0"/>
              <a:t>类，通过</a:t>
            </a:r>
            <a:r>
              <a:rPr lang="en-US" altLang="zh-CN" b="1" smtClean="0"/>
              <a:t>jsp</a:t>
            </a:r>
            <a:r>
              <a:rPr lang="zh-CN" altLang="en-US" b="1" smtClean="0"/>
              <a:t>引擎把</a:t>
            </a:r>
            <a:r>
              <a:rPr lang="en-US" altLang="zh-CN" b="1" smtClean="0"/>
              <a:t>jsp</a:t>
            </a:r>
            <a:r>
              <a:rPr lang="zh-CN" altLang="en-US" b="1" smtClean="0"/>
              <a:t>转译成了</a:t>
            </a:r>
            <a:r>
              <a:rPr lang="en-US" altLang="zh-CN" b="1" smtClean="0"/>
              <a:t>servlet</a:t>
            </a:r>
            <a:r>
              <a:rPr lang="zh-CN" altLang="en-US" b="1" smtClean="0"/>
              <a:t>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Jsp+Servlet+JavaBean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Jsp</a:t>
            </a:r>
            <a:r>
              <a:rPr lang="zh-CN" altLang="en-US" dirty="0" smtClean="0"/>
              <a:t>本质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浏览器输入：</a:t>
            </a:r>
            <a:r>
              <a:rPr lang="en-US" altLang="zh-CN" sz="1800" u="sng" smtClean="0">
                <a:hlinkClick r:id="rId1"/>
              </a:rPr>
              <a:t>http://localhost/j314/testjsp/hi.jsp</a:t>
            </a:r>
            <a:r>
              <a:rPr lang="en-US" altLang="zh-CN" sz="1800" smtClean="0"/>
              <a:t> </a:t>
            </a:r>
            <a:endParaRPr lang="zh-CN" altLang="en-US" sz="1800" smtClean="0"/>
          </a:p>
          <a:p>
            <a:pPr eaLnBrk="1" hangingPunct="1"/>
            <a:r>
              <a:rPr lang="en-US" altLang="zh-CN" sz="1800" smtClean="0"/>
              <a:t>tomcat</a:t>
            </a:r>
            <a:r>
              <a:rPr lang="zh-CN" altLang="en-US" sz="1800" smtClean="0"/>
              <a:t>收到</a:t>
            </a:r>
            <a:r>
              <a:rPr lang="en-US" sz="1800" u="sng" smtClean="0">
                <a:ea typeface="黑体" panose="02010600030101010101" pitchFamily="2" charset="-122"/>
              </a:rPr>
              <a:t>*</a:t>
            </a:r>
            <a:r>
              <a:rPr lang="en-US" altLang="zh-CN" sz="1800" u="sng" smtClean="0"/>
              <a:t>.jsp</a:t>
            </a:r>
            <a:r>
              <a:rPr lang="zh-CN" altLang="en-US" sz="1800" smtClean="0"/>
              <a:t>请求，则会到</a:t>
            </a:r>
            <a:r>
              <a:rPr lang="en-US" altLang="zh-CN" sz="1800" smtClean="0"/>
              <a:t>org.apache.jasper.servlet.JspServlet </a:t>
            </a:r>
            <a:r>
              <a:rPr lang="zh-CN" altLang="en-US" sz="1800" smtClean="0"/>
              <a:t>处理</a:t>
            </a:r>
            <a:r>
              <a:rPr lang="en-US" altLang="zh-CN" sz="1800" smtClean="0"/>
              <a:t>(tomcat</a:t>
            </a:r>
            <a:r>
              <a:rPr lang="zh-CN" altLang="en-US" sz="1800" smtClean="0"/>
              <a:t>的</a:t>
            </a:r>
            <a:r>
              <a:rPr lang="en-US" altLang="zh-CN" sz="1800" smtClean="0"/>
              <a:t>web.xml</a:t>
            </a:r>
            <a:r>
              <a:rPr lang="zh-CN" altLang="en-US" sz="1800" smtClean="0"/>
              <a:t>中有配置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</a:t>
            </a:r>
            <a:endParaRPr lang="zh-CN" altLang="en-US" sz="1800" smtClean="0"/>
          </a:p>
          <a:p>
            <a:pPr eaLnBrk="1" hangingPunct="1"/>
            <a:r>
              <a:rPr lang="en-US" altLang="zh-CN" sz="1800" smtClean="0"/>
              <a:t>JspServlet</a:t>
            </a:r>
            <a:r>
              <a:rPr lang="zh-CN" altLang="en-US" sz="1800" smtClean="0"/>
              <a:t>调用相应的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类，及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引擎根据</a:t>
            </a:r>
            <a:r>
              <a:rPr lang="en-US" altLang="zh-CN" sz="1800" smtClean="0"/>
              <a:t>hi.jsp</a:t>
            </a:r>
            <a:r>
              <a:rPr lang="zh-CN" altLang="en-US" sz="1800" smtClean="0"/>
              <a:t>生成的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类</a:t>
            </a:r>
            <a:r>
              <a:rPr lang="en-US" altLang="zh-CN" sz="1800" smtClean="0"/>
              <a:t>(</a:t>
            </a:r>
            <a:r>
              <a:rPr lang="zh-CN" altLang="en-US" sz="1800" smtClean="0"/>
              <a:t>位于</a:t>
            </a:r>
            <a:r>
              <a:rPr lang="en-US" altLang="zh-CN" sz="1800" smtClean="0"/>
              <a:t>:tomcat</a:t>
            </a:r>
            <a:r>
              <a:rPr lang="zh-CN" altLang="en-US" sz="1800" smtClean="0"/>
              <a:t>子目录</a:t>
            </a:r>
            <a:r>
              <a:rPr lang="en-US" altLang="zh-CN" sz="1800" smtClean="0"/>
              <a:t>work</a:t>
            </a:r>
            <a:r>
              <a:rPr lang="zh-CN" altLang="en-US" sz="1800" smtClean="0"/>
              <a:t>下面：</a:t>
            </a:r>
            <a:r>
              <a:rPr lang="en-US" altLang="zh-CN" sz="1800" smtClean="0"/>
              <a:t>hi_jsp.java, hi_jsp.class)</a:t>
            </a:r>
            <a:r>
              <a:rPr lang="zh-CN" altLang="en-US" sz="1800" smtClean="0"/>
              <a:t>。</a:t>
            </a:r>
            <a:endParaRPr lang="zh-CN" altLang="en-US" sz="1800" smtClean="0"/>
          </a:p>
          <a:p>
            <a:pPr eaLnBrk="1" hangingPunct="1"/>
            <a:r>
              <a:rPr lang="zh-CN" altLang="en-US" sz="1800" smtClean="0"/>
              <a:t>执行</a:t>
            </a:r>
            <a:r>
              <a:rPr lang="en-US" altLang="zh-CN" sz="1800" smtClean="0"/>
              <a:t>hi_jsp.class</a:t>
            </a:r>
            <a:r>
              <a:rPr lang="zh-CN" altLang="en-US" sz="1800" smtClean="0"/>
              <a:t>。将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数据输出给</a:t>
            </a:r>
            <a:r>
              <a:rPr lang="en-US" altLang="zh-CN" sz="1800" smtClean="0"/>
              <a:t>tomcat</a:t>
            </a:r>
            <a:r>
              <a:rPr lang="zh-CN" altLang="en-US" sz="1800" smtClean="0"/>
              <a:t>。</a:t>
            </a:r>
            <a:r>
              <a:rPr lang="en-US" altLang="zh-CN" sz="1800" smtClean="0"/>
              <a:t>Tomcat</a:t>
            </a:r>
            <a:r>
              <a:rPr lang="zh-CN" altLang="en-US" sz="1800" smtClean="0"/>
              <a:t>再将这些数据输出给客户端。 </a:t>
            </a:r>
            <a:r>
              <a:rPr lang="en-US" sz="1800" smtClean="0">
                <a:ea typeface="黑体" panose="02010600030101010101" pitchFamily="2" charset="-122"/>
              </a:rPr>
              <a:t> </a:t>
            </a:r>
            <a:endParaRPr lang="zh-CN" altLang="en-US" sz="18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我们的第一个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页面！</a:t>
            </a:r>
            <a:endParaRPr lang="zh-CN" alt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0767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完成自己的第一个</a:t>
            </a:r>
            <a:r>
              <a:rPr lang="en-US" altLang="zh-CN" smtClean="0"/>
              <a:t>jsp</a:t>
            </a:r>
            <a:r>
              <a:rPr lang="zh-CN" altLang="en-US" smtClean="0"/>
              <a:t>程序！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思考：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Jsp</a:t>
            </a:r>
            <a:r>
              <a:rPr lang="zh-CN" altLang="en-US" smtClean="0"/>
              <a:t>能不能输出二进制信息</a:t>
            </a:r>
            <a:r>
              <a:rPr lang="en-US" altLang="zh-CN" smtClean="0"/>
              <a:t>(</a:t>
            </a:r>
            <a:r>
              <a:rPr lang="zh-CN" altLang="en-US" smtClean="0"/>
              <a:t>比如：</a:t>
            </a:r>
            <a:r>
              <a:rPr lang="en-US" altLang="zh-CN" smtClean="0"/>
              <a:t>img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JSP</a:t>
            </a:r>
            <a:r>
              <a:rPr lang="zh-CN" altLang="en-US" sz="2800" smtClean="0">
                <a:latin typeface="宋体" panose="02010600030101010101" pitchFamily="2" charset="-122"/>
              </a:rPr>
              <a:t>语法分为三种不同的类型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smtClean="0"/>
              <a:t>编译器指令</a:t>
            </a:r>
            <a:endParaRPr kumimoji="1" lang="zh-CN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kumimoji="1" lang="en-US" altLang="zh-CN" sz="2000" smtClean="0"/>
              <a:t>Include, page, taglib</a:t>
            </a:r>
            <a:endParaRPr kumimoji="1" lang="en-US" altLang="zh-CN" sz="2000" smtClean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smtClean="0"/>
              <a:t>脚本语法</a:t>
            </a:r>
            <a:endParaRPr kumimoji="1" lang="zh-CN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sz="2000" smtClean="0"/>
              <a:t>注释：</a:t>
            </a:r>
            <a:r>
              <a:rPr kumimoji="1" lang="en-US" altLang="zh-CN" sz="2000" smtClean="0"/>
              <a:t>&lt;!--</a:t>
            </a:r>
            <a:r>
              <a:rPr kumimoji="1" lang="en-US" altLang="zh-CN" sz="2000" smtClean="0">
                <a:latin typeface="Arial" panose="020B0604020202020204" pitchFamily="34" charset="0"/>
              </a:rPr>
              <a:t>…</a:t>
            </a:r>
            <a:r>
              <a:rPr kumimoji="1" lang="en-US" altLang="zh-CN" sz="2000" smtClean="0"/>
              <a:t>--&gt; ,&lt;%--</a:t>
            </a:r>
            <a:r>
              <a:rPr kumimoji="1" lang="en-US" altLang="zh-CN" sz="2000" smtClean="0">
                <a:latin typeface="Arial" panose="020B0604020202020204" pitchFamily="34" charset="0"/>
              </a:rPr>
              <a:t>…</a:t>
            </a:r>
            <a:r>
              <a:rPr kumimoji="1" lang="en-US" altLang="zh-CN" sz="2000" smtClean="0">
                <a:sym typeface="Wingdings" panose="05000000000000000000" pitchFamily="2" charset="2"/>
              </a:rPr>
              <a:t>--%&gt;</a:t>
            </a:r>
            <a:endParaRPr kumimoji="1" lang="en-US" altLang="zh-CN" sz="2000" smtClean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sz="2000" smtClean="0">
                <a:sym typeface="Wingdings" panose="05000000000000000000" pitchFamily="2" charset="2"/>
              </a:rPr>
              <a:t>声明：</a:t>
            </a:r>
            <a:r>
              <a:rPr kumimoji="1" lang="en-US" altLang="zh-CN" sz="2000" smtClean="0">
                <a:sym typeface="Wingdings" panose="05000000000000000000" pitchFamily="2" charset="2"/>
              </a:rPr>
              <a:t>&lt;%!...%&gt;</a:t>
            </a:r>
            <a:endParaRPr kumimoji="1" lang="en-US" altLang="zh-CN" sz="2000" smtClean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sz="2000" smtClean="0">
                <a:sym typeface="Wingdings" panose="05000000000000000000" pitchFamily="2" charset="2"/>
              </a:rPr>
              <a:t>表达式：</a:t>
            </a:r>
            <a:r>
              <a:rPr kumimoji="1" lang="en-US" altLang="zh-CN" sz="2000" smtClean="0">
                <a:sym typeface="Wingdings" panose="05000000000000000000" pitchFamily="2" charset="2"/>
              </a:rPr>
              <a:t>&lt;%=</a:t>
            </a:r>
            <a:r>
              <a:rPr kumimoji="1" lang="en-US" altLang="zh-CN" sz="2000" smtClean="0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kumimoji="1" lang="en-US" altLang="zh-CN" sz="2000" smtClean="0">
                <a:sym typeface="Wingdings" panose="05000000000000000000" pitchFamily="2" charset="2"/>
              </a:rPr>
              <a:t>%&gt;</a:t>
            </a:r>
            <a:endParaRPr kumimoji="1" lang="en-US" altLang="zh-CN" sz="2000" smtClean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CN" sz="2000" smtClean="0"/>
              <a:t>Java</a:t>
            </a:r>
            <a:r>
              <a:rPr kumimoji="1" lang="zh-CN" altLang="en-US" sz="2000" smtClean="0"/>
              <a:t>脚本段：</a:t>
            </a:r>
            <a:r>
              <a:rPr kumimoji="1" lang="en-US" altLang="zh-CN" sz="2000" smtClean="0"/>
              <a:t>&lt;%...%&gt;</a:t>
            </a:r>
            <a:endParaRPr kumimoji="1" lang="en-US" altLang="zh-CN" sz="2000" smtClean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smtClean="0"/>
              <a:t>动作语法</a:t>
            </a:r>
            <a:endParaRPr kumimoji="1" lang="zh-CN" alt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000" smtClean="0"/>
              <a:t>&lt;jsp:forward&gt;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&lt;jsp:include&gt;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&lt;jsp:plugin&gt;</a:t>
            </a:r>
            <a:r>
              <a:rPr lang="zh-CN" altLang="en-US" sz="2000" smtClean="0"/>
              <a:t>， </a:t>
            </a:r>
            <a:r>
              <a:rPr lang="en-US" altLang="zh-CN" sz="2000" smtClean="0"/>
              <a:t>&lt;jsp:getProperty&gt;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&lt;jsp:setProperty&gt;</a:t>
            </a:r>
            <a:r>
              <a:rPr lang="zh-CN" altLang="en-US" sz="2000" smtClean="0"/>
              <a:t>和</a:t>
            </a:r>
            <a:r>
              <a:rPr lang="en-US" altLang="zh-CN" sz="2000" smtClean="0"/>
              <a:t>&lt;jsp:useBean&gt;</a:t>
            </a:r>
            <a:r>
              <a:rPr lang="zh-CN" altLang="en-US" sz="2000" smtClean="0"/>
              <a:t>。 </a:t>
            </a:r>
            <a:endParaRPr kumimoji="1"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JSP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page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&lt;%@ page contentType="text/html; charset=GBK"%&gt;</a:t>
            </a:r>
            <a:endParaRPr lang="en-US" altLang="zh-CN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&lt;%@ page import="java.util.*, java.lang.*" %&gt; </a:t>
            </a:r>
            <a:br>
              <a:rPr lang="en-US" altLang="zh-CN" sz="2000" smtClean="0"/>
            </a:br>
            <a:r>
              <a:rPr lang="en-US" altLang="zh-CN" sz="2000" smtClean="0"/>
              <a:t>&lt;%@ page errorPage="error.jsp" %&gt;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 include</a:t>
            </a:r>
            <a:endParaRPr lang="en-US" altLang="zh-CN" sz="280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宋体" panose="02010600030101010101" pitchFamily="2" charset="-122"/>
              </a:rPr>
              <a:t>&lt;%@ include file=</a:t>
            </a:r>
            <a:r>
              <a:rPr lang="en-US" altLang="zh-CN" sz="2400" smtClean="0">
                <a:latin typeface="Arial" panose="020B0604020202020204" pitchFamily="34" charset="0"/>
              </a:rPr>
              <a:t>“</a:t>
            </a:r>
            <a:r>
              <a:rPr lang="zh-CN" altLang="en-US" sz="2400" smtClean="0">
                <a:latin typeface="宋体" panose="02010600030101010101" pitchFamily="2" charset="-122"/>
              </a:rPr>
              <a:t>相对位置</a:t>
            </a:r>
            <a:r>
              <a:rPr lang="zh-CN" altLang="en-US" sz="2400" smtClean="0">
                <a:latin typeface="Arial" panose="020B0604020202020204" pitchFamily="34" charset="0"/>
              </a:rPr>
              <a:t>”</a:t>
            </a: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taglib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&lt;%@ taglib uri="http://java.sun.com/jstl/core" prefix="c"%&gt;</a:t>
            </a:r>
            <a:endParaRPr lang="en-US" altLang="zh-CN" sz="18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JSP</a:t>
            </a:r>
            <a:r>
              <a:rPr lang="zh-CN" altLang="en-US" dirty="0" smtClean="0"/>
              <a:t>编译器指令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b="1" dirty="0" smtClean="0"/>
              <a:t>静态导入：</a:t>
            </a:r>
            <a:endParaRPr lang="en-US" altLang="zh-CN" b="1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dirty="0" smtClean="0"/>
              <a:t>&lt;%@ include file="logo.jsp" %&gt;</a:t>
            </a:r>
            <a:endParaRPr lang="zh-CN" alt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dirty="0" smtClean="0"/>
              <a:t>是在</a:t>
            </a:r>
            <a:r>
              <a:rPr lang="en-US" b="1" dirty="0" err="1" smtClean="0"/>
              <a:t>servlet</a:t>
            </a:r>
            <a:r>
              <a:rPr lang="zh-CN" altLang="en-US" dirty="0" smtClean="0"/>
              <a:t>引擎转译时，就把此文件内容包含了进去（</a:t>
            </a:r>
            <a:r>
              <a:rPr lang="zh-CN" altLang="en-US" b="1" dirty="0" smtClean="0"/>
              <a:t>两个文件的源代码整合到一起，全部放到</a:t>
            </a:r>
            <a:r>
              <a:rPr lang="en-US" b="1" dirty="0" smtClean="0"/>
              <a:t>_</a:t>
            </a:r>
            <a:r>
              <a:rPr lang="en-US" b="1" dirty="0" err="1" smtClean="0"/>
              <a:t>jspService</a:t>
            </a:r>
            <a:r>
              <a:rPr lang="zh-CN" altLang="en-US" b="1" dirty="0" smtClean="0"/>
              <a:t>方法中</a:t>
            </a:r>
            <a:r>
              <a:rPr lang="zh-CN" altLang="en-US" dirty="0" smtClean="0"/>
              <a:t>），所以只生成了一个</a:t>
            </a:r>
            <a:r>
              <a:rPr lang="en-US" b="1" dirty="0" err="1" smtClean="0"/>
              <a:t>servlet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所以两个页面不能有同名的变量。</a:t>
            </a:r>
            <a:endParaRPr lang="zh-CN" altLang="en-US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dirty="0" smtClean="0"/>
              <a:t>运行效率高一点点。</a:t>
            </a:r>
            <a:r>
              <a:rPr lang="zh-CN" altLang="en-US" b="1" dirty="0" smtClean="0"/>
              <a:t>耦合性较高，不够灵活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b="1" dirty="0" smtClean="0"/>
              <a:t>动态导入</a:t>
            </a:r>
            <a:endParaRPr lang="en-US" altLang="zh-CN" b="1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sz="1900" dirty="0" smtClean="0"/>
              <a:t>&lt;</a:t>
            </a:r>
            <a:r>
              <a:rPr lang="en-US" sz="1900" dirty="0" err="1" smtClean="0"/>
              <a:t>jsp:include</a:t>
            </a:r>
            <a:r>
              <a:rPr lang="en-US" sz="1900" dirty="0" smtClean="0"/>
              <a:t> page=“</a:t>
            </a:r>
            <a:r>
              <a:rPr lang="en-US" altLang="zh-CN" sz="1900" dirty="0" smtClean="0"/>
              <a:t>logo.jsp</a:t>
            </a:r>
            <a:r>
              <a:rPr lang="en-US" sz="1900" dirty="0" smtClean="0"/>
              <a:t>”&gt;&lt;/</a:t>
            </a:r>
            <a:r>
              <a:rPr lang="en-US" sz="1900" dirty="0" err="1" smtClean="0"/>
              <a:t>jsp:include</a:t>
            </a:r>
            <a:r>
              <a:rPr lang="en-US" sz="1900" dirty="0" smtClean="0"/>
              <a:t>&gt;</a:t>
            </a:r>
            <a:endParaRPr lang="zh-CN" altLang="en-US" sz="2200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dirty="0" smtClean="0"/>
              <a:t>是在</a:t>
            </a:r>
            <a:r>
              <a:rPr lang="en-US" sz="2400" b="1" dirty="0" err="1" smtClean="0"/>
              <a:t>servlet</a:t>
            </a:r>
            <a:r>
              <a:rPr lang="zh-CN" altLang="en-US" sz="2400" dirty="0" smtClean="0"/>
              <a:t>引擎转译后，请求的此页面，所以共生成了</a:t>
            </a:r>
            <a:r>
              <a:rPr lang="zh-CN" altLang="en-US" sz="2400" b="1" dirty="0" smtClean="0"/>
              <a:t>两个</a:t>
            </a:r>
            <a:r>
              <a:rPr lang="en-US" sz="2400" b="1" dirty="0" err="1" smtClean="0"/>
              <a:t>servlet</a:t>
            </a:r>
            <a:r>
              <a:rPr lang="zh-CN" altLang="en-US" sz="2400" b="1" dirty="0" smtClean="0"/>
              <a:t>，</a:t>
            </a:r>
            <a:r>
              <a:rPr lang="zh-CN" altLang="en-US" sz="2400" dirty="0" smtClean="0"/>
              <a:t>所以可以有同名变量。</a:t>
            </a:r>
            <a:endParaRPr lang="zh-CN" altLang="en-US" sz="2400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400" b="1" dirty="0" smtClean="0"/>
              <a:t>生成两个</a:t>
            </a:r>
            <a:r>
              <a:rPr lang="en-US" sz="2400" b="1" dirty="0" err="1" smtClean="0"/>
              <a:t>servlet</a:t>
            </a:r>
            <a:r>
              <a:rPr lang="zh-CN" altLang="en-US" sz="2400" b="1" dirty="0" smtClean="0"/>
              <a:t>，相当于两个类之间的调用，耦合性较低，非常灵活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marL="621665" lvl="1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635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include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20B0604020202020204" pitchFamily="34" charset="0"/>
              </a:rPr>
              <a:t>“</a:t>
            </a:r>
            <a:r>
              <a:rPr lang="en-US" altLang="zh-CN" sz="2800" smtClean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2800" smtClean="0">
                <a:latin typeface="宋体" panose="02010600030101010101" pitchFamily="2" charset="-122"/>
              </a:rPr>
              <a:t>注释</a:t>
            </a:r>
            <a:r>
              <a:rPr lang="zh-CN" altLang="en-US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:&lt;!</a:t>
            </a:r>
            <a:r>
              <a:rPr lang="en-US" altLang="zh-CN" sz="2800" smtClean="0">
                <a:latin typeface="Arial" panose="020B0604020202020204" pitchFamily="34" charset="0"/>
              </a:rPr>
              <a:t>—</a:t>
            </a:r>
            <a:r>
              <a:rPr lang="en-US" altLang="zh-CN" sz="2800" smtClean="0">
                <a:latin typeface="宋体" panose="02010600030101010101" pitchFamily="2" charset="-122"/>
              </a:rPr>
              <a:t> comments --&gt;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1800" smtClean="0">
                <a:latin typeface="宋体" panose="02010600030101010101" pitchFamily="2" charset="-122"/>
              </a:rPr>
              <a:t>Servlet</a:t>
            </a:r>
            <a:r>
              <a:rPr lang="zh-CN" altLang="en-US" sz="1800" smtClean="0">
                <a:latin typeface="宋体" panose="02010600030101010101" pitchFamily="2" charset="-122"/>
              </a:rPr>
              <a:t>中会生成，会发给浏览器</a:t>
            </a:r>
            <a:endParaRPr lang="zh-CN" altLang="en-US" sz="1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隐藏注释</a:t>
            </a:r>
            <a:r>
              <a:rPr lang="zh-CN" altLang="en-US" sz="2800" smtClean="0">
                <a:latin typeface="Arial" panose="020B0604020202020204" pitchFamily="34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:&lt;%-- comments --%&gt;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1800" smtClean="0">
                <a:latin typeface="宋体" panose="02010600030101010101" pitchFamily="2" charset="-122"/>
              </a:rPr>
              <a:t>Servlet</a:t>
            </a:r>
            <a:r>
              <a:rPr lang="zh-CN" altLang="en-US" sz="1800" smtClean="0">
                <a:latin typeface="宋体" panose="02010600030101010101" pitchFamily="2" charset="-122"/>
              </a:rPr>
              <a:t>中不生成，不发给浏览器</a:t>
            </a:r>
            <a:endParaRPr lang="zh-CN" altLang="en-US" sz="1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声明</a:t>
            </a:r>
            <a:r>
              <a:rPr lang="zh-CN" altLang="en-US" sz="2800" smtClean="0">
                <a:latin typeface="Arial" panose="020B0604020202020204" pitchFamily="34" charset="0"/>
              </a:rPr>
              <a:t>”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smtClean="0"/>
              <a:t>&lt;%! </a:t>
            </a:r>
            <a:r>
              <a:rPr lang="zh-CN" altLang="en-US" smtClean="0"/>
              <a:t>声明</a:t>
            </a:r>
            <a:r>
              <a:rPr lang="en-US" altLang="zh-CN" smtClean="0"/>
              <a:t>; [</a:t>
            </a:r>
            <a:r>
              <a:rPr lang="zh-CN" altLang="en-US" smtClean="0"/>
              <a:t>声明</a:t>
            </a:r>
            <a:r>
              <a:rPr lang="en-US" altLang="zh-CN" smtClean="0"/>
              <a:t>; ] ... %&gt;</a:t>
            </a:r>
            <a:endParaRPr lang="en-US" altLang="zh-CN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表达式</a:t>
            </a:r>
            <a:r>
              <a:rPr lang="zh-CN" altLang="en-US" sz="2800" smtClean="0">
                <a:latin typeface="Arial" panose="020B0604020202020204" pitchFamily="34" charset="0"/>
              </a:rPr>
              <a:t>”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400" smtClean="0">
                <a:latin typeface="宋体" panose="02010600030101010101" pitchFamily="2" charset="-122"/>
              </a:rPr>
              <a:t>&lt;%=</a:t>
            </a:r>
            <a:r>
              <a:rPr lang="en-US" altLang="zh-CN" sz="2400" smtClean="0">
                <a:latin typeface="Arial" panose="020B0604020202020204" pitchFamily="34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脚本段</a:t>
            </a:r>
            <a:r>
              <a:rPr lang="zh-CN" altLang="en-US" sz="2800" smtClean="0">
                <a:latin typeface="Arial" panose="020B0604020202020204" pitchFamily="34" charset="0"/>
              </a:rPr>
              <a:t>”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400" smtClean="0">
                <a:latin typeface="宋体" panose="02010600030101010101" pitchFamily="2" charset="-122"/>
              </a:rPr>
              <a:t>&lt;%...%&gt;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JSP</a:t>
            </a:r>
            <a:r>
              <a:rPr lang="zh-CN" altLang="en-US" dirty="0" smtClean="0"/>
              <a:t>脚本语法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3302</Words>
  <Application>WPS 演示</Application>
  <PresentationFormat>全屏显示(4:3)</PresentationFormat>
  <Paragraphs>182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Lucida Sans Unicode</vt:lpstr>
      <vt:lpstr>黑体</vt:lpstr>
      <vt:lpstr>Wingdings 3</vt:lpstr>
      <vt:lpstr>Verdana</vt:lpstr>
      <vt:lpstr>Wingdings 2</vt:lpstr>
      <vt:lpstr>Wingdings 2</vt:lpstr>
      <vt:lpstr>Wingdings 3</vt:lpstr>
      <vt:lpstr>Verdana</vt:lpstr>
      <vt:lpstr>Times New Roman</vt:lpstr>
      <vt:lpstr>微软雅黑</vt:lpstr>
      <vt:lpstr>Arial Unicode MS</vt:lpstr>
      <vt:lpstr>Calibri</vt:lpstr>
      <vt:lpstr>Courier New</vt:lpstr>
      <vt:lpstr>Times New Roman</vt:lpstr>
      <vt:lpstr>聚合</vt:lpstr>
      <vt:lpstr>JSP(Java Server Page)</vt:lpstr>
      <vt:lpstr>为什么需要JSP？</vt:lpstr>
      <vt:lpstr>Jsp本质</vt:lpstr>
      <vt:lpstr>我们的第一个jsp页面！</vt:lpstr>
      <vt:lpstr>课堂练习（10分钟）</vt:lpstr>
      <vt:lpstr>JSP语法</vt:lpstr>
      <vt:lpstr>JSP编译器指令</vt:lpstr>
      <vt:lpstr>include</vt:lpstr>
      <vt:lpstr>JSP脚本语法!</vt:lpstr>
      <vt:lpstr>内置对象</vt:lpstr>
      <vt:lpstr>request</vt:lpstr>
      <vt:lpstr>response</vt:lpstr>
      <vt:lpstr>session和application对象</vt:lpstr>
      <vt:lpstr>out</vt:lpstr>
      <vt:lpstr>config、 page、 exception</vt:lpstr>
      <vt:lpstr>pageContext 页面上下文对象</vt:lpstr>
      <vt:lpstr>动作语法-include</vt:lpstr>
      <vt:lpstr>动作语法-forward 请求转发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103</cp:revision>
  <dcterms:created xsi:type="dcterms:W3CDTF">2016-04-05T12:56:00Z</dcterms:created>
  <dcterms:modified xsi:type="dcterms:W3CDTF">2018-05-04T09:09:17Z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