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9" r:id="rId7"/>
    <p:sldId id="259" r:id="rId8"/>
    <p:sldId id="270" r:id="rId9"/>
    <p:sldId id="260" r:id="rId10"/>
    <p:sldId id="262" r:id="rId11"/>
    <p:sldId id="263" r:id="rId12"/>
    <p:sldId id="264" r:id="rId13"/>
    <p:sldId id="271" r:id="rId14"/>
    <p:sldId id="27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36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8D9424B-2B78-4AE1-ABD2-102FD1EFF2DA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8F673C-D6C5-4322-AD87-1F2FDDE67C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0FE55-3F8F-457D-98FE-F6CB60495F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1CE90-9A5C-45AC-AA74-A467042E97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5B80A-240E-443E-BC14-07D9AE5293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C9A9-6CBE-4C81-8EA3-8744F0A125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FC65E-8581-41C5-BFB7-7A5D3753EF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2C0E3-5C0D-4C49-ABA6-6990A2E5E9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ED44-EF64-46E2-8AC4-4F8B632F35AD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F1012-D672-41C6-84ED-C3FF7D46BD23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6D29D-9881-41C6-B709-C359B813E4F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1681F-7108-4957-8475-F77CF7020939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DEED7-6FC2-48EB-A128-BBD4610A346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0BF9-9715-4EAF-A57A-8DC72655CCD2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D2032-9F53-4CDD-AECA-C64E20569E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C2331-F456-43D6-A94A-99BE040314F8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7CE97-8CF0-4190-BD16-A1A046D6388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5F1D-ECB0-439B-BDB2-F765AFE826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93D1B-8F37-433E-87DC-742488F00F2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2E7DA-C811-4CB7-AB25-C80431628B2F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30AACF-D2B1-4468-9554-08B63E8C1DFB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BB5E68-3388-4852-AE06-5817B2831CB6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52A225-2904-4F1F-AA9D-CC0282027BD2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334654-B7E8-4137-B2BA-0157E0F6387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java.sun.com/jsp/jstl/sql" TargetMode="External"/><Relationship Id="rId4" Type="http://schemas.openxmlformats.org/officeDocument/2006/relationships/hyperlink" Target="http://java.sun.com/jsp/jstl/xml" TargetMode="External"/><Relationship Id="rId3" Type="http://schemas.openxmlformats.org/officeDocument/2006/relationships/hyperlink" Target="http://java.sun.com/jsp/jstl/functions" TargetMode="External"/><Relationship Id="rId2" Type="http://schemas.openxmlformats.org/officeDocument/2006/relationships/hyperlink" Target="http://java.sun.com/jsp/jstl/fmt" TargetMode="External"/><Relationship Id="rId1" Type="http://schemas.openxmlformats.org/officeDocument/2006/relationships/hyperlink" Target="http://java.sun.com/jsp/jstl/co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表达式和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标签库</a:t>
            </a:r>
            <a:endParaRPr lang="zh-CN" altLang="en-US" dirty="0"/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讲师：</a:t>
            </a:r>
            <a:r>
              <a:rPr lang="en-US" altLang="zh-CN" smtClean="0"/>
              <a:t>robert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循环控制标签</a:t>
            </a:r>
            <a:r>
              <a:rPr lang="en-US" altLang="zh-CN" b="1" smtClean="0"/>
              <a:t>:</a:t>
            </a:r>
            <a:endParaRPr lang="en-US" altLang="zh-CN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&lt;c:forEach&gt;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Core </a:t>
            </a:r>
            <a:r>
              <a:rPr lang="zh-CN" altLang="en-US" dirty="0" smtClean="0"/>
              <a:t>标签库（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8888" y="2420938"/>
            <a:ext cx="54721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URL </a:t>
            </a:r>
            <a:r>
              <a:rPr lang="zh-CN" altLang="en-US" b="1" smtClean="0"/>
              <a:t>相关标签</a:t>
            </a:r>
            <a:r>
              <a:rPr lang="en-US" altLang="zh-CN" b="1" smtClean="0"/>
              <a:t>:</a:t>
            </a:r>
            <a:endParaRPr lang="en-US" altLang="zh-CN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&lt;c:import&gt;</a:t>
            </a:r>
            <a:r>
              <a:rPr lang="zh-CN" altLang="en-US" b="1" smtClean="0"/>
              <a:t>包含另一个 </a:t>
            </a:r>
            <a:r>
              <a:rPr lang="en-US" altLang="zh-CN" b="1" smtClean="0"/>
              <a:t>JSP </a:t>
            </a:r>
            <a:r>
              <a:rPr lang="zh-CN" altLang="en-US" b="1" smtClean="0"/>
              <a:t>页面到本页面</a:t>
            </a:r>
            <a:endParaRPr lang="zh-CN" altLang="en-US" b="1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作用类似</a:t>
            </a:r>
            <a:r>
              <a:rPr lang="en-US" altLang="zh-CN" smtClean="0"/>
              <a:t>&lt;jsp:include&gt;</a:t>
            </a:r>
            <a:r>
              <a:rPr lang="zh-CN" altLang="en-US" smtClean="0"/>
              <a:t>，但是比</a:t>
            </a:r>
            <a:r>
              <a:rPr lang="en-US" altLang="zh-CN" smtClean="0"/>
              <a:t>&lt;jsp:include&gt;</a:t>
            </a:r>
            <a:r>
              <a:rPr lang="zh-CN" altLang="en-US" smtClean="0"/>
              <a:t>作用范围广，不仅可以包含本项目下资源，也可以包含外部的资源！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&lt;c:redirect&gt;</a:t>
            </a:r>
            <a:r>
              <a:rPr lang="zh-CN" altLang="en-US" b="1" smtClean="0"/>
              <a:t>用于页面重定向</a:t>
            </a:r>
            <a:endParaRPr lang="zh-CN" altLang="en-US" b="1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&lt;c:redirect url=</a:t>
            </a:r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fortoken.jsp</a:t>
            </a:r>
            <a:r>
              <a:rPr lang="en-US" altLang="zh-CN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 /&gt; </a:t>
            </a:r>
            <a:r>
              <a:rPr lang="en-US" altLang="zh-CN" b="1" smtClean="0"/>
              <a:t> </a:t>
            </a:r>
            <a:endParaRPr lang="en-US" altLang="zh-CN" b="1" smtClean="0"/>
          </a:p>
          <a:p>
            <a:pPr lvl="2" eaLnBrk="1" hangingPunct="1">
              <a:lnSpc>
                <a:spcPct val="90000"/>
              </a:lnSpc>
            </a:pPr>
            <a:endParaRPr lang="en-US" altLang="zh-CN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 &lt;c:param&gt;</a:t>
            </a:r>
            <a:r>
              <a:rPr lang="zh-CN" altLang="en-US" b="1" smtClean="0"/>
              <a:t>用于包含传递参数</a:t>
            </a:r>
            <a:endParaRPr lang="zh-CN" altLang="en-US" b="1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&lt;c:param name="a" value="33"&gt;&lt;/c:param&gt; 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Core </a:t>
            </a:r>
            <a:r>
              <a:rPr lang="zh-CN" altLang="en-US" dirty="0" smtClean="0"/>
              <a:t>标签库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复习</a:t>
            </a:r>
            <a:r>
              <a:rPr lang="en-US" altLang="zh-CN" smtClean="0"/>
              <a:t>jstl</a:t>
            </a:r>
            <a:r>
              <a:rPr lang="zh-CN" altLang="en-US" smtClean="0"/>
              <a:t>标签库基本语法！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重点复习：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条件控制标签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循环标签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Import</a:t>
            </a:r>
            <a:r>
              <a:rPr lang="zh-CN" altLang="en-US" smtClean="0"/>
              <a:t>、</a:t>
            </a:r>
            <a:r>
              <a:rPr lang="en-US" altLang="zh-CN" smtClean="0"/>
              <a:t>param</a:t>
            </a:r>
            <a:r>
              <a:rPr lang="zh-CN" altLang="en-US" smtClean="0"/>
              <a:t>、</a:t>
            </a:r>
            <a:r>
              <a:rPr lang="en-US" altLang="zh-CN" smtClean="0"/>
              <a:t>redirect</a:t>
            </a:r>
            <a:r>
              <a:rPr lang="zh-CN" altLang="en-US" smtClean="0"/>
              <a:t>标签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复习课堂基本</a:t>
            </a:r>
            <a:r>
              <a:rPr lang="en-US" altLang="zh-CN" smtClean="0"/>
              <a:t>JSTL</a:t>
            </a:r>
            <a:r>
              <a:rPr lang="zh-CN" altLang="en-US" smtClean="0"/>
              <a:t>标签库知识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自学：格式化标签库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EL </a:t>
            </a:r>
            <a:r>
              <a:rPr lang="zh-CN" altLang="en-US" sz="2800" smtClean="0"/>
              <a:t>表达式必须以</a:t>
            </a: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zh-CN" altLang="en-US" sz="2800" smtClean="0"/>
              <a:t> </a:t>
            </a:r>
            <a:r>
              <a:rPr lang="en-US" altLang="zh-CN" sz="2800" smtClean="0"/>
              <a:t>${XXX} 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zh-CN" altLang="en-US" sz="2800" smtClean="0"/>
              <a:t>来表示 ，其中</a:t>
            </a:r>
            <a:r>
              <a:rPr lang="zh-CN" altLang="en-US" sz="2800" smtClean="0">
                <a:latin typeface="Arial" panose="020B0604020202020204" pitchFamily="34" charset="0"/>
              </a:rPr>
              <a:t>“</a:t>
            </a:r>
            <a:r>
              <a:rPr lang="zh-CN" altLang="en-US" sz="2800" smtClean="0"/>
              <a:t> </a:t>
            </a:r>
            <a:r>
              <a:rPr lang="en-US" altLang="zh-CN" sz="2800" smtClean="0"/>
              <a:t>XXX </a:t>
            </a:r>
            <a:r>
              <a:rPr lang="en-US" altLang="zh-CN" sz="2800" smtClean="0">
                <a:latin typeface="Arial" panose="020B0604020202020204" pitchFamily="34" charset="0"/>
              </a:rPr>
              <a:t>”</a:t>
            </a:r>
            <a:r>
              <a:rPr lang="zh-CN" altLang="en-US" sz="2800" smtClean="0"/>
              <a:t>部分就是具体表达式内容</a:t>
            </a:r>
            <a:endParaRPr lang="en-US" altLang="zh-CN" sz="2800" smtClean="0"/>
          </a:p>
          <a:p>
            <a:pPr eaLnBrk="1" hangingPunct="1"/>
            <a:r>
              <a:rPr lang="en-US" altLang="zh-CN" sz="2400" b="1" smtClean="0"/>
              <a:t>EL</a:t>
            </a:r>
            <a:r>
              <a:rPr lang="zh-CN" altLang="en-US" sz="2400" b="1" smtClean="0"/>
              <a:t>表达式一般操作的是作用域中的属性。</a:t>
            </a:r>
            <a:r>
              <a:rPr lang="en-US" altLang="zh-CN" sz="2400" b="1" smtClean="0"/>
              <a:t>EL</a:t>
            </a:r>
            <a:r>
              <a:rPr lang="zh-CN" altLang="en-US" sz="2400" b="1" smtClean="0"/>
              <a:t>变量指某一个作用域中的属性。</a:t>
            </a:r>
            <a:r>
              <a:rPr lang="zh-CN" altLang="en-US" sz="2400" smtClean="0"/>
              <a:t> </a:t>
            </a:r>
            <a:endParaRPr lang="zh-CN" altLang="en-US" sz="1600" smtClean="0"/>
          </a:p>
          <a:p>
            <a:pPr eaLnBrk="1" hangingPunct="1"/>
            <a:r>
              <a:rPr lang="en-US" altLang="zh-CN" sz="2800" smtClean="0"/>
              <a:t>EL </a:t>
            </a:r>
            <a:r>
              <a:rPr lang="zh-CN" altLang="en-US" sz="2800" smtClean="0"/>
              <a:t>表达式的默认变量 </a:t>
            </a:r>
            <a:endParaRPr lang="zh-CN" altLang="en-US" sz="2800" smtClean="0"/>
          </a:p>
          <a:p>
            <a:pPr lvl="1" eaLnBrk="1" hangingPunct="1"/>
            <a:r>
              <a:rPr lang="en-US" altLang="zh-CN" sz="1800" b="1" smtClean="0"/>
              <a:t>pageScope, requestScope, sessionScope, applicationScope </a:t>
            </a:r>
            <a:endParaRPr lang="en-US" altLang="zh-CN" sz="1800" b="1" smtClean="0"/>
          </a:p>
          <a:p>
            <a:pPr lvl="1" eaLnBrk="1" hangingPunct="1"/>
            <a:r>
              <a:rPr lang="en-US" altLang="zh-CN" sz="2000" b="1" smtClean="0"/>
              <a:t>param, paramValues</a:t>
            </a:r>
            <a:r>
              <a:rPr lang="en-US" altLang="zh-CN" sz="2000" smtClean="0"/>
              <a:t>  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EL</a:t>
            </a:r>
            <a:r>
              <a:rPr lang="zh-CN" altLang="en-US" sz="2400" smtClean="0"/>
              <a:t>实现变量类型的自动转换</a:t>
            </a:r>
            <a:endParaRPr lang="en-US" altLang="zh-CN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EL(Expression Language)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常用操作符！</a:t>
            </a:r>
            <a:endParaRPr lang="zh-CN" altLang="en-US" dirty="0"/>
          </a:p>
        </p:txBody>
      </p:sp>
      <p:graphicFrame>
        <p:nvGraphicFramePr>
          <p:cNvPr id="4" name="Group 83"/>
          <p:cNvGraphicFramePr/>
          <p:nvPr/>
        </p:nvGraphicFramePr>
        <p:xfrm>
          <a:off x="755650" y="2420938"/>
          <a:ext cx="7921625" cy="2560637"/>
        </p:xfrm>
        <a:graphic>
          <a:graphicData uri="http://schemas.openxmlformats.org/drawingml/2006/table">
            <a:tbl>
              <a:tblPr/>
              <a:tblGrid>
                <a:gridCol w="1638300"/>
                <a:gridCol w="62825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操作符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功能和作用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[]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访问一个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bean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属性或者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Map entry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empty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用来对一个空变量值进行判断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 null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、一个空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、空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Map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、没有条目的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Collection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集合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数学运算符，加操作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没有字符串相连操作）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0" name="Text Box 68"/>
          <p:cNvSpPr txBox="1">
            <a:spLocks noChangeArrowheads="1"/>
          </p:cNvSpPr>
          <p:nvPr/>
        </p:nvSpPr>
        <p:spPr bwMode="auto">
          <a:xfrm>
            <a:off x="971550" y="1557338"/>
            <a:ext cx="4521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Lucida Sans Unicode" panose="020B0602030504020204" pitchFamily="34" charset="0"/>
                <a:ea typeface="黑体" panose="02010600030101010101" pitchFamily="2" charset="-122"/>
              </a:rPr>
              <a:t>注：其余算术和逻辑操作符基本和</a:t>
            </a:r>
            <a:r>
              <a:rPr lang="en-US" altLang="zh-CN">
                <a:latin typeface="Lucida Sans Unicode" panose="020B0602030504020204" pitchFamily="34" charset="0"/>
                <a:ea typeface="黑体" panose="02010600030101010101" pitchFamily="2" charset="-122"/>
              </a:rPr>
              <a:t>Java</a:t>
            </a:r>
            <a:r>
              <a:rPr lang="zh-CN" altLang="en-US">
                <a:latin typeface="Lucida Sans Unicode" panose="020B0602030504020204" pitchFamily="34" charset="0"/>
                <a:ea typeface="黑体" panose="02010600030101010101" pitchFamily="2" charset="-122"/>
              </a:rPr>
              <a:t>类似</a:t>
            </a:r>
            <a:endParaRPr lang="zh-CN" altLang="en-US">
              <a:latin typeface="Lucida Sans Unicode" panose="020B0602030504020204" pitchFamily="34" charset="0"/>
              <a:ea typeface="黑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800" smtClean="0"/>
              <a:t>javabean </a:t>
            </a:r>
            <a:r>
              <a:rPr lang="zh-CN" altLang="en-US" sz="1800" smtClean="0"/>
              <a:t>属性的命名规范中，不允许出现首字母大写，第二个字母小写的情况。当第二个字母大写的时候</a:t>
            </a:r>
            <a:r>
              <a:rPr lang="en-US" altLang="zh-CN" sz="1800" smtClean="0"/>
              <a:t>accessor</a:t>
            </a:r>
            <a:r>
              <a:rPr lang="zh-CN" altLang="en-US" sz="1800" smtClean="0"/>
              <a:t>方法</a:t>
            </a:r>
            <a:r>
              <a:rPr lang="en-US" altLang="zh-CN" sz="1800" smtClean="0"/>
              <a:t>(getter</a:t>
            </a:r>
            <a:r>
              <a:rPr lang="zh-CN" altLang="en-US" sz="1800" smtClean="0"/>
              <a:t>，</a:t>
            </a:r>
            <a:r>
              <a:rPr lang="en-US" altLang="zh-CN" sz="1800" smtClean="0"/>
              <a:t>setter)</a:t>
            </a:r>
            <a:r>
              <a:rPr lang="zh-CN" altLang="en-US" sz="1800" smtClean="0"/>
              <a:t>命名的时候 需要特别注意其中的窍门，而且当属性的类型为</a:t>
            </a:r>
            <a:r>
              <a:rPr lang="en-US" altLang="zh-CN" sz="1800" smtClean="0"/>
              <a:t>boolean</a:t>
            </a:r>
            <a:r>
              <a:rPr lang="zh-CN" altLang="en-US" sz="1800" smtClean="0"/>
              <a:t>时，可以用</a:t>
            </a:r>
            <a:r>
              <a:rPr lang="en-US" altLang="zh-CN" sz="1800" smtClean="0"/>
              <a:t>isProperty()</a:t>
            </a:r>
            <a:r>
              <a:rPr lang="zh-CN" altLang="en-US" sz="1800" smtClean="0"/>
              <a:t>代替</a:t>
            </a:r>
            <a:r>
              <a:rPr lang="en-US" altLang="zh-CN" sz="1800" smtClean="0"/>
              <a:t>getProperty()</a:t>
            </a:r>
            <a:endParaRPr lang="zh-CN" altLang="en-US" sz="1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EL</a:t>
            </a:r>
            <a:r>
              <a:rPr lang="zh-CN" altLang="en-US" sz="4400" dirty="0" smtClean="0"/>
              <a:t>的对象导航和</a:t>
            </a:r>
            <a:r>
              <a:rPr lang="en-US" altLang="zh-CN" sz="4400" dirty="0" err="1" smtClean="0"/>
              <a:t>Javabean</a:t>
            </a:r>
            <a:r>
              <a:rPr lang="zh-CN" altLang="en-US" sz="4400" dirty="0" smtClean="0"/>
              <a:t>命名规范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2852936"/>
          <a:ext cx="7416825" cy="3494406"/>
        </p:xfrm>
        <a:graphic>
          <a:graphicData uri="http://schemas.openxmlformats.org/drawingml/2006/table">
            <a:tbl>
              <a:tblPr/>
              <a:tblGrid>
                <a:gridCol w="2472275"/>
                <a:gridCol w="2472275"/>
                <a:gridCol w="2472275"/>
              </a:tblGrid>
              <a:tr h="2700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Property name/type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 method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Set method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xcoordinate</a:t>
                      </a:r>
                      <a:r>
                        <a:rPr lang="en-US" sz="1400" b="1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/Double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Double 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getXcoordinate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setXcoordinate</a:t>
                      </a:r>
                      <a:b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(Double newValue)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xCoordinate</a:t>
                      </a:r>
                      <a:r>
                        <a:rPr lang="en-US" sz="1400" b="1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/Double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Double </a:t>
                      </a:r>
                      <a:r>
                        <a:rPr lang="en-US" sz="1400" kern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getxCoordinate</a:t>
                      </a:r>
                      <a:r>
                        <a:rPr lang="en-US" sz="1400" kern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setxCoordinate</a:t>
                      </a:r>
                      <a:br>
                        <a:rPr lang="en-US" sz="1400" ker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en-US" sz="1400" ker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(Double newValue)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XCoordinate</a:t>
                      </a:r>
                      <a:r>
                        <a:rPr lang="en-US" sz="1400" b="1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/Double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Double 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getXCoordinate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setXCoordinate</a:t>
                      </a:r>
                      <a:b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(Double newValue)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Xcoordinate</a:t>
                      </a:r>
                      <a:r>
                        <a:rPr lang="en-US" sz="1400" b="1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/Double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Not allowed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Not allowed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student/Boolean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Boolean 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getStudent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setStudent(Boolean </a:t>
                      </a:r>
                      <a:b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en-US" sz="1400" ker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newValue)</a:t>
                      </a:r>
                      <a:endParaRPr lang="zh-CN" sz="11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student/</a:t>
                      </a:r>
                      <a:r>
                        <a:rPr lang="en-US" sz="1400" b="1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isStudent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public void 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setStudent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b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</a:br>
                      <a:r>
                        <a:rPr lang="en-US" sz="1400" kern="0" dirty="0" err="1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newValue</a:t>
                      </a:r>
                      <a:r>
                        <a:rPr lang="en-US" sz="1400" kern="0" dirty="0">
                          <a:solidFill>
                            <a:srgbClr val="365F9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1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熟悉刚刚的</a:t>
            </a:r>
            <a:r>
              <a:rPr lang="en-US" altLang="zh-CN" smtClean="0"/>
              <a:t>el</a:t>
            </a:r>
            <a:r>
              <a:rPr lang="zh-CN" altLang="en-US" smtClean="0"/>
              <a:t>表达式语法规则！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0663"/>
            <a:ext cx="8229600" cy="4525962"/>
          </a:xfrm>
        </p:spPr>
        <p:txBody>
          <a:bodyPr>
            <a:normAutofit lnSpcReduction="10000"/>
          </a:bodyPr>
          <a:lstStyle/>
          <a:p>
            <a:pPr marL="365760" indent="-255905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JSP Standard Tag Library ，JSP</a:t>
            </a:r>
            <a:r>
              <a:rPr lang="zh-CN" altLang="en-US" sz="2400" dirty="0" smtClean="0">
                <a:solidFill>
                  <a:srgbClr val="FF0000"/>
                </a:solidFill>
              </a:rPr>
              <a:t>标准标签库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5760" indent="-255905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65760" indent="-255905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sz="2400" b="1" dirty="0" smtClean="0"/>
              <a:t>常用的子标签库：</a:t>
            </a:r>
            <a:endParaRPr lang="zh-CN" altLang="en-US" sz="2400" b="1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核心标签库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>
                <a:hlinkClick r:id="rId1"/>
              </a:rPr>
              <a:t>http://java.sun.com/jsp/jstl/core</a:t>
            </a:r>
            <a:r>
              <a:rPr lang="en-US" altLang="zh-CN" sz="2000" b="1" dirty="0" smtClean="0"/>
              <a:t> </a:t>
            </a:r>
            <a:r>
              <a:rPr lang="zh-CN" altLang="en-US" sz="2000" dirty="0" smtClean="0"/>
              <a:t>包含 </a:t>
            </a:r>
            <a:r>
              <a:rPr lang="en-US" altLang="zh-CN" sz="2000" dirty="0" smtClean="0"/>
              <a:t>Web </a:t>
            </a:r>
            <a:r>
              <a:rPr lang="zh-CN" altLang="en-US" sz="2000" dirty="0" smtClean="0"/>
              <a:t>应用的常见工作，比如：循环、表达式赋值、基本输入输出等。</a:t>
            </a:r>
            <a:endParaRPr lang="en-US" altLang="zh-CN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格式化标签库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>
                <a:hlinkClick r:id="rId2"/>
              </a:rPr>
              <a:t>http://java.sun.com/jsp/jstl/fmt</a:t>
            </a:r>
            <a:r>
              <a:rPr lang="en-US" altLang="zh-CN" sz="2000" b="1" dirty="0" smtClean="0"/>
              <a:t> </a:t>
            </a:r>
            <a:r>
              <a:rPr lang="zh-CN" altLang="en-US" sz="2000" dirty="0" smtClean="0"/>
              <a:t>用来格式化显示数据的工作，比如：对不同区域的日期格式化等。 </a:t>
            </a:r>
            <a:endParaRPr lang="en-US" altLang="zh-CN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zh-CN" altLang="en-US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函数标签库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3"/>
              </a:rPr>
              <a:t>http://java.sun.com/jsp/jstl/functions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用来读取已经定义的某个函数。 </a:t>
            </a:r>
            <a:endParaRPr lang="zh-CN" altLang="en-US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zh-CN" altLang="en-US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altLang="zh-CN" sz="2000" b="1" dirty="0" smtClean="0">
                <a:sym typeface="+mn-ea"/>
              </a:rPr>
              <a:t>XML </a:t>
            </a:r>
            <a:r>
              <a:rPr lang="zh-CN" altLang="en-US" sz="2000" b="1" dirty="0" smtClean="0">
                <a:sym typeface="+mn-ea"/>
              </a:rPr>
              <a:t>标签库：</a:t>
            </a:r>
            <a:r>
              <a:rPr lang="en-US" altLang="zh-CN" sz="2000" b="1" dirty="0" smtClean="0">
                <a:sym typeface="+mn-ea"/>
                <a:hlinkClick r:id="rId4"/>
              </a:rPr>
              <a:t>http://java.sun.com/jsp/jstl/xml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zh-CN" altLang="en-US" sz="2000" dirty="0" smtClean="0">
                <a:sym typeface="+mn-ea"/>
              </a:rPr>
              <a:t>用来访问 </a:t>
            </a:r>
            <a:r>
              <a:rPr lang="en-US" altLang="zh-CN" sz="2000" dirty="0" smtClean="0">
                <a:sym typeface="+mn-ea"/>
              </a:rPr>
              <a:t>XML </a:t>
            </a:r>
            <a:r>
              <a:rPr lang="zh-CN" altLang="en-US" sz="2000" dirty="0" smtClean="0">
                <a:sym typeface="+mn-ea"/>
              </a:rPr>
              <a:t>文件的工作，这是 </a:t>
            </a:r>
            <a:r>
              <a:rPr lang="en-US" altLang="zh-CN" sz="2000" dirty="0" smtClean="0">
                <a:sym typeface="+mn-ea"/>
              </a:rPr>
              <a:t>JSTL </a:t>
            </a:r>
            <a:r>
              <a:rPr lang="zh-CN" altLang="en-US" sz="2000" dirty="0" smtClean="0">
                <a:sym typeface="+mn-ea"/>
              </a:rPr>
              <a:t>标签库的一个特点。 </a:t>
            </a:r>
            <a:endParaRPr lang="zh-CN" altLang="en-US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zh-CN" altLang="en-US" sz="2000" dirty="0" smtClean="0"/>
          </a:p>
          <a:p>
            <a:pPr marL="621665" lvl="1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zh-CN" altLang="en-US" sz="2000" b="1" dirty="0" smtClean="0"/>
              <a:t>数据库标签库：</a:t>
            </a:r>
            <a:r>
              <a:rPr lang="en-US" altLang="zh-CN" sz="2000" u="sng" dirty="0" smtClean="0">
                <a:solidFill>
                  <a:schemeClr val="hlink"/>
                </a:solidFill>
                <a:hlinkClick r:id="rId5"/>
              </a:rPr>
              <a:t>http://java.sun.com/jsp/jstl/sql</a:t>
            </a:r>
            <a:r>
              <a:rPr lang="en-US" altLang="zh-CN" sz="2000" u="sng" dirty="0" smtClean="0">
                <a:solidFill>
                  <a:schemeClr val="hlink"/>
                </a:solidFill>
              </a:rPr>
              <a:t> </a:t>
            </a:r>
            <a:r>
              <a:rPr lang="zh-CN" altLang="en-US" sz="2000" b="1" dirty="0" smtClean="0"/>
              <a:t>可以做访问数据库的工作。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JSTL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因为在</a:t>
            </a:r>
            <a:r>
              <a:rPr lang="en-US" altLang="zh-CN" smtClean="0"/>
              <a:t>jsp</a:t>
            </a:r>
            <a:r>
              <a:rPr lang="zh-CN" altLang="en-US" smtClean="0"/>
              <a:t>中使用</a:t>
            </a:r>
            <a:r>
              <a:rPr lang="en-US" altLang="zh-CN" smtClean="0"/>
              <a:t>java</a:t>
            </a:r>
            <a:r>
              <a:rPr lang="zh-CN" altLang="en-US" smtClean="0"/>
              <a:t>代码去控制页面的显示（即：用小段的</a:t>
            </a:r>
            <a:r>
              <a:rPr lang="en-US" altLang="zh-CN" smtClean="0"/>
              <a:t>&lt;%%&gt;</a:t>
            </a:r>
            <a:r>
              <a:rPr lang="zh-CN" altLang="en-US" smtClean="0"/>
              <a:t>），可读性很差，这样后期维护会比较麻烦，所以引入了</a:t>
            </a:r>
            <a:r>
              <a:rPr lang="en-US" altLang="zh-CN" smtClean="0"/>
              <a:t>Java</a:t>
            </a:r>
            <a:r>
              <a:rPr lang="zh-CN" altLang="en-US" smtClean="0"/>
              <a:t>标签库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为什么需要标签库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smtClean="0"/>
              <a:t>多用途核心标签</a:t>
            </a:r>
            <a:r>
              <a:rPr lang="en-US" altLang="zh-CN" sz="2400" b="1" smtClean="0"/>
              <a:t>: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&lt;c:out&gt;</a:t>
            </a:r>
            <a:r>
              <a:rPr lang="zh-CN" altLang="en-US" sz="2000" b="1" smtClean="0"/>
              <a:t>用于在 </a:t>
            </a:r>
            <a:r>
              <a:rPr lang="en-US" altLang="zh-CN" sz="2000" b="1" smtClean="0"/>
              <a:t>JSP </a:t>
            </a:r>
            <a:r>
              <a:rPr lang="zh-CN" altLang="en-US" sz="2000" b="1" smtClean="0"/>
              <a:t>中显示数据</a:t>
            </a:r>
            <a:r>
              <a:rPr lang="zh-CN" altLang="en-US" sz="2000" smtClean="0"/>
              <a:t> </a:t>
            </a:r>
            <a:endParaRPr lang="zh-CN" altLang="en-US" sz="20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smtClean="0"/>
              <a:t>&lt;c:out value="${anyValue}" default="value"  escapeXml="false"/&gt; </a:t>
            </a:r>
            <a:endParaRPr lang="en-US" altLang="zh-CN" sz="1600" smtClean="0"/>
          </a:p>
          <a:p>
            <a:pPr lvl="2" eaLnBrk="1" hangingPunct="1">
              <a:lnSpc>
                <a:spcPct val="80000"/>
              </a:lnSpc>
            </a:pPr>
            <a:endParaRPr lang="en-US" altLang="zh-CN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&lt;c:set&gt;</a:t>
            </a:r>
            <a:r>
              <a:rPr lang="zh-CN" altLang="en-US" sz="2000" b="1" smtClean="0"/>
              <a:t>将值存储到作用域或为 </a:t>
            </a:r>
            <a:r>
              <a:rPr lang="en-US" altLang="zh-CN" sz="2000" b="1" smtClean="0"/>
              <a:t>JavaBean </a:t>
            </a:r>
            <a:r>
              <a:rPr lang="zh-CN" altLang="en-US" sz="2000" b="1" smtClean="0"/>
              <a:t>中的变量属性赋值</a:t>
            </a:r>
            <a:r>
              <a:rPr lang="zh-CN" altLang="en-US" sz="2000" smtClean="0"/>
              <a:t> </a:t>
            </a:r>
            <a:endParaRPr lang="zh-CN" altLang="en-US" sz="200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smtClean="0"/>
              <a:t> </a:t>
            </a:r>
            <a:r>
              <a:rPr lang="en-US" altLang="zh-CN" sz="1800" smtClean="0"/>
              <a:t>&lt;c:set var=</a:t>
            </a:r>
            <a:r>
              <a:rPr lang="en-US" altLang="zh-CN" sz="1800" smtClean="0">
                <a:latin typeface="Arial" panose="020B0604020202020204" pitchFamily="34" charset="0"/>
              </a:rPr>
              <a:t>“</a:t>
            </a:r>
            <a:r>
              <a:rPr lang="en-US" altLang="zh-CN" sz="1800" smtClean="0"/>
              <a:t>name</a:t>
            </a:r>
            <a:r>
              <a:rPr lang="en-US" altLang="zh-CN" sz="1800" smtClean="0">
                <a:latin typeface="Arial" panose="020B0604020202020204" pitchFamily="34" charset="0"/>
              </a:rPr>
              <a:t>“</a:t>
            </a:r>
            <a:r>
              <a:rPr lang="en-US" altLang="zh-CN" sz="1800" smtClean="0"/>
              <a:t>  value=</a:t>
            </a:r>
            <a:r>
              <a:rPr lang="en-US" altLang="zh-CN" sz="1800" smtClean="0">
                <a:latin typeface="Arial" panose="020B0604020202020204" pitchFamily="34" charset="0"/>
              </a:rPr>
              <a:t>“</a:t>
            </a:r>
            <a:r>
              <a:rPr lang="en-US" altLang="zh-CN" sz="1800" smtClean="0"/>
              <a:t>zhangsan</a:t>
            </a:r>
            <a:r>
              <a:rPr lang="en-US" altLang="zh-CN" sz="1800" smtClean="0">
                <a:latin typeface="Arial" panose="020B0604020202020204" pitchFamily="34" charset="0"/>
              </a:rPr>
              <a:t>“</a:t>
            </a:r>
            <a:r>
              <a:rPr lang="en-US" altLang="zh-CN" sz="1800" smtClean="0"/>
              <a:t>  scope=</a:t>
            </a:r>
            <a:r>
              <a:rPr lang="en-US" altLang="zh-CN" sz="1800" smtClean="0">
                <a:latin typeface="Arial" panose="020B0604020202020204" pitchFamily="34" charset="0"/>
              </a:rPr>
              <a:t>“</a:t>
            </a:r>
            <a:r>
              <a:rPr lang="en-US" altLang="zh-CN" sz="1800" smtClean="0"/>
              <a:t>page</a:t>
            </a:r>
            <a:r>
              <a:rPr lang="en-US" altLang="zh-CN" sz="1800" smtClean="0">
                <a:latin typeface="Arial" panose="020B0604020202020204" pitchFamily="34" charset="0"/>
              </a:rPr>
              <a:t>”</a:t>
            </a:r>
            <a:r>
              <a:rPr lang="en-US" altLang="zh-CN" sz="1800" smtClean="0"/>
              <a:t>/&gt;</a:t>
            </a:r>
            <a:endParaRPr lang="en-US" altLang="zh-CN" sz="1800" smtClean="0"/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smtClean="0"/>
              <a:t> </a:t>
            </a:r>
            <a:r>
              <a:rPr lang="zh-CN" altLang="en-US" sz="1600" smtClean="0"/>
              <a:t>将值</a:t>
            </a:r>
            <a:r>
              <a:rPr lang="en-US" altLang="zh-CN" sz="1600" smtClean="0"/>
              <a:t>zhangsan</a:t>
            </a:r>
            <a:r>
              <a:rPr lang="zh-CN" altLang="en-US" sz="1600" smtClean="0"/>
              <a:t>存储到变量</a:t>
            </a:r>
            <a:r>
              <a:rPr lang="en-US" altLang="zh-CN" sz="1600" smtClean="0"/>
              <a:t>name, name</a:t>
            </a:r>
            <a:r>
              <a:rPr lang="zh-CN" altLang="en-US" sz="1600" smtClean="0"/>
              <a:t>为作用域</a:t>
            </a:r>
            <a:r>
              <a:rPr lang="en-US" altLang="zh-CN" sz="1600" smtClean="0"/>
              <a:t>pageContext</a:t>
            </a:r>
            <a:r>
              <a:rPr lang="zh-CN" altLang="en-US" sz="1600" smtClean="0"/>
              <a:t>中的一个属性。</a:t>
            </a:r>
            <a:r>
              <a:rPr lang="en-US" altLang="zh-CN" sz="1600" smtClean="0"/>
              <a:t>(</a:t>
            </a:r>
            <a:r>
              <a:rPr lang="zh-CN" altLang="zh-CN" sz="1600" smtClean="0"/>
              <a:t>不写</a:t>
            </a:r>
            <a:r>
              <a:rPr lang="en-US" altLang="zh-CN" sz="1600" smtClean="0"/>
              <a:t>scope</a:t>
            </a:r>
            <a:r>
              <a:rPr lang="zh-CN" altLang="zh-CN" sz="1600" smtClean="0"/>
              <a:t>默认存在</a:t>
            </a:r>
            <a:r>
              <a:rPr lang="en-US" altLang="zh-CN" sz="1600" smtClean="0"/>
              <a:t>page</a:t>
            </a:r>
            <a:r>
              <a:rPr lang="zh-CN" altLang="zh-CN" sz="1600" smtClean="0"/>
              <a:t>作用域里</a:t>
            </a:r>
            <a:r>
              <a:rPr lang="en-US" altLang="zh-CN" sz="1600" smtClean="0"/>
              <a:t>)</a:t>
            </a:r>
            <a:endParaRPr lang="en-US" altLang="zh-CN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&lt;c:remove&gt;</a:t>
            </a:r>
            <a:r>
              <a:rPr lang="zh-CN" altLang="en-US" sz="2000" b="1" smtClean="0"/>
              <a:t>删除存在于 </a:t>
            </a:r>
            <a:r>
              <a:rPr lang="en-US" altLang="zh-CN" sz="2000" b="1" smtClean="0"/>
              <a:t>scope </a:t>
            </a:r>
            <a:r>
              <a:rPr lang="zh-CN" altLang="en-US" sz="2000" b="1" smtClean="0"/>
              <a:t>中的变量</a:t>
            </a:r>
            <a:r>
              <a:rPr lang="zh-CN" altLang="en-US" sz="2000" smtClean="0"/>
              <a:t> </a:t>
            </a:r>
            <a:endParaRPr lang="zh-CN" altLang="en-US" sz="20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smtClean="0"/>
              <a:t>&lt;c:remove var="sampleValue" scope="session"/&gt; </a:t>
            </a:r>
            <a:endParaRPr lang="en-US" altLang="zh-CN" sz="18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Core </a:t>
            </a:r>
            <a:r>
              <a:rPr lang="zh-CN" altLang="en-US" dirty="0" smtClean="0"/>
              <a:t>标签库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sz="2400" b="1" dirty="0" smtClean="0"/>
              <a:t>条件控制标签</a:t>
            </a:r>
            <a:r>
              <a:rPr lang="en-US" altLang="zh-CN" sz="2400" b="1" dirty="0" smtClean="0"/>
              <a:t>:</a:t>
            </a:r>
            <a:endParaRPr lang="en-US" altLang="zh-CN" sz="2400" b="1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altLang="zh-CN" sz="2000" dirty="0" smtClean="0"/>
              <a:t>&lt;c:if&gt;</a:t>
            </a:r>
            <a:endParaRPr lang="en-US" altLang="zh-CN" sz="20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en-US" altLang="zh-CN" sz="20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en-US" altLang="zh-CN" sz="20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en-US" altLang="zh-CN" sz="20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endParaRPr lang="en-US" altLang="zh-CN" sz="20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altLang="zh-CN" sz="2000" dirty="0" smtClean="0"/>
              <a:t>&lt;c:choose&gt; &lt;c:when&gt; &lt;c:otherwise&gt; </a:t>
            </a:r>
            <a:endParaRPr lang="en-US" altLang="zh-CN" sz="20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使用要点：</a:t>
            </a:r>
            <a:endParaRPr lang="zh-CN" altLang="en-US" sz="2000" dirty="0" smtClean="0"/>
          </a:p>
          <a:p>
            <a:pPr marL="1295400" lvl="2" indent="-381000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sz="1800" dirty="0" smtClean="0"/>
              <a:t>&lt;c:when&gt;</a:t>
            </a:r>
            <a:r>
              <a:rPr lang="zh-CN" altLang="en-US" sz="1800" dirty="0" smtClean="0"/>
              <a:t>必须在</a:t>
            </a:r>
            <a:r>
              <a:rPr lang="en-US" altLang="zh-CN" sz="1800" dirty="0" smtClean="0"/>
              <a:t>&lt;c:otherwise&gt;</a:t>
            </a:r>
            <a:r>
              <a:rPr lang="zh-CN" altLang="en-US" sz="1800" dirty="0" smtClean="0"/>
              <a:t>之前 </a:t>
            </a:r>
            <a:endParaRPr lang="zh-CN" altLang="en-US" sz="1800" dirty="0" smtClean="0"/>
          </a:p>
          <a:p>
            <a:pPr marL="1295400" lvl="2" indent="-381000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sz="1800" dirty="0" smtClean="0"/>
              <a:t>&lt;c:choose&gt;</a:t>
            </a:r>
            <a:r>
              <a:rPr lang="zh-CN" altLang="en-US" sz="1800" dirty="0" smtClean="0"/>
              <a:t>中除了</a:t>
            </a:r>
            <a:r>
              <a:rPr lang="en-US" altLang="zh-CN" sz="1800" dirty="0" smtClean="0"/>
              <a:t>&lt;c:when&gt;/&lt;c:otherwise&gt;</a:t>
            </a:r>
            <a:r>
              <a:rPr lang="zh-CN" altLang="en-US" sz="1800" dirty="0" smtClean="0"/>
              <a:t>不能有其他元素。</a:t>
            </a:r>
            <a:endParaRPr lang="zh-CN" altLang="en-US" sz="18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Core </a:t>
            </a:r>
            <a:r>
              <a:rPr lang="zh-CN" altLang="en-US" dirty="0" smtClean="0"/>
              <a:t>标签库（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Group 64"/>
          <p:cNvGraphicFramePr/>
          <p:nvPr/>
        </p:nvGraphicFramePr>
        <p:xfrm>
          <a:off x="2700338" y="1989138"/>
          <a:ext cx="3962400" cy="1495425"/>
        </p:xfrm>
        <a:graphic>
          <a:graphicData uri="http://schemas.openxmlformats.org/drawingml/2006/table">
            <a:tbl>
              <a:tblPr/>
              <a:tblGrid>
                <a:gridCol w="576263"/>
                <a:gridCol w="2017712"/>
                <a:gridCol w="720725"/>
                <a:gridCol w="6477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名称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默认值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test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若返回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则执行本体内容；否则，不执行。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Boolean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无。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用来存储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test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执行后的结果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Scope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指定变量的存储范围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page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2457</Words>
  <Application>WPS 演示</Application>
  <PresentationFormat>全屏显示(4:3)</PresentationFormat>
  <Paragraphs>208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Lucida Sans Unicode</vt:lpstr>
      <vt:lpstr>黑体</vt:lpstr>
      <vt:lpstr>Wingdings 3</vt:lpstr>
      <vt:lpstr>Verdana</vt:lpstr>
      <vt:lpstr>Wingdings 2</vt:lpstr>
      <vt:lpstr>Wingdings 2</vt:lpstr>
      <vt:lpstr>Tahoma</vt:lpstr>
      <vt:lpstr>Times New Roman</vt:lpstr>
      <vt:lpstr>Wingdings 3</vt:lpstr>
      <vt:lpstr>Verdana</vt:lpstr>
      <vt:lpstr>微软雅黑</vt:lpstr>
      <vt:lpstr>Arial Unicode MS</vt:lpstr>
      <vt:lpstr>Calibri</vt:lpstr>
      <vt:lpstr>聚合</vt:lpstr>
      <vt:lpstr>EL表达式和JSTL标签库</vt:lpstr>
      <vt:lpstr>EL(Expression Language)！</vt:lpstr>
      <vt:lpstr>EL常用操作符！</vt:lpstr>
      <vt:lpstr>EL的对象导航和Javabean命名规范</vt:lpstr>
      <vt:lpstr>课堂练习(15分钟)</vt:lpstr>
      <vt:lpstr>JSTL概述</vt:lpstr>
      <vt:lpstr>为什么需要标签库?</vt:lpstr>
      <vt:lpstr>Core 标签库 （1）</vt:lpstr>
      <vt:lpstr>Core 标签库（2）</vt:lpstr>
      <vt:lpstr>Core 标签库（3）</vt:lpstr>
      <vt:lpstr>Core 标签库(4)</vt:lpstr>
      <vt:lpstr>课堂练习(15分钟)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79</cp:revision>
  <dcterms:created xsi:type="dcterms:W3CDTF">2016-06-08T01:28:00Z</dcterms:created>
  <dcterms:modified xsi:type="dcterms:W3CDTF">2018-04-04T03:25:50Z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