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028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F9C-08E8-4F9A-B3B8-9A33AB56D4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1D38-1F7B-446D-B3E8-1D927587E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34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F9C-08E8-4F9A-B3B8-9A33AB56D4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1D38-1F7B-446D-B3E8-1D927587E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6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F9C-08E8-4F9A-B3B8-9A33AB56D4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1D38-1F7B-446D-B3E8-1D927587E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37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F9C-08E8-4F9A-B3B8-9A33AB56D4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1D38-1F7B-446D-B3E8-1D927587E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F9C-08E8-4F9A-B3B8-9A33AB56D4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1D38-1F7B-446D-B3E8-1D927587E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72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F9C-08E8-4F9A-B3B8-9A33AB56D4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1D38-1F7B-446D-B3E8-1D927587E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8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F9C-08E8-4F9A-B3B8-9A33AB56D4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1D38-1F7B-446D-B3E8-1D927587E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0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F9C-08E8-4F9A-B3B8-9A33AB56D4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1D38-1F7B-446D-B3E8-1D927587E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62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F9C-08E8-4F9A-B3B8-9A33AB56D4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1D38-1F7B-446D-B3E8-1D927587E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6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F9C-08E8-4F9A-B3B8-9A33AB56D4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1D38-1F7B-446D-B3E8-1D927587E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611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CF9C-08E8-4F9A-B3B8-9A33AB56D4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1D38-1F7B-446D-B3E8-1D927587E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247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FCF9C-08E8-4F9A-B3B8-9A33AB56D495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D1D38-1F7B-446D-B3E8-1D927587E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57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C1F4BA4-21BC-16B8-A1FE-4CE58BD88104}"/>
              </a:ext>
            </a:extLst>
          </p:cNvPr>
          <p:cNvSpPr/>
          <p:nvPr/>
        </p:nvSpPr>
        <p:spPr>
          <a:xfrm>
            <a:off x="2523708" y="220731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收集问卷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E866A3-5ABE-84ED-997C-3E6483896D09}"/>
              </a:ext>
            </a:extLst>
          </p:cNvPr>
          <p:cNvSpPr/>
          <p:nvPr/>
        </p:nvSpPr>
        <p:spPr>
          <a:xfrm>
            <a:off x="2523708" y="695002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数据整理与筛选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5C08AC-7697-3811-D919-90A93998E6BA}"/>
              </a:ext>
            </a:extLst>
          </p:cNvPr>
          <p:cNvSpPr/>
          <p:nvPr/>
        </p:nvSpPr>
        <p:spPr>
          <a:xfrm>
            <a:off x="2523708" y="1643543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正态检验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973ADF-9B1A-88BA-FA5B-FBCC9619F3E3}"/>
              </a:ext>
            </a:extLst>
          </p:cNvPr>
          <p:cNvSpPr/>
          <p:nvPr/>
        </p:nvSpPr>
        <p:spPr>
          <a:xfrm>
            <a:off x="2523708" y="1169273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信效度检验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4A7621D-F217-7798-ADB6-29708E6F9F5A}"/>
              </a:ext>
            </a:extLst>
          </p:cNvPr>
          <p:cNvGrpSpPr/>
          <p:nvPr/>
        </p:nvGrpSpPr>
        <p:grpSpPr>
          <a:xfrm>
            <a:off x="1544452" y="2359314"/>
            <a:ext cx="3398511" cy="360000"/>
            <a:chOff x="2101871" y="2304988"/>
            <a:chExt cx="3398511" cy="36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145CA0B-1832-3FCA-038E-1C47BB8C1A4E}"/>
                </a:ext>
              </a:extLst>
            </p:cNvPr>
            <p:cNvSpPr/>
            <p:nvPr/>
          </p:nvSpPr>
          <p:spPr>
            <a:xfrm>
              <a:off x="2101871" y="2304988"/>
              <a:ext cx="144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13" dirty="0"/>
                <a:t>线性回归（单因素</a:t>
              </a:r>
              <a:r>
                <a:rPr lang="en-US" altLang="zh-CN" sz="1013" dirty="0"/>
                <a:t>/</a:t>
              </a:r>
              <a:r>
                <a:rPr lang="zh-CN" altLang="en-US" sz="1013" dirty="0"/>
                <a:t>多因素）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F856A7D-CF31-410D-2F3C-5FEEA8390D1E}"/>
                </a:ext>
              </a:extLst>
            </p:cNvPr>
            <p:cNvSpPr/>
            <p:nvPr/>
          </p:nvSpPr>
          <p:spPr>
            <a:xfrm>
              <a:off x="4060382" y="2304988"/>
              <a:ext cx="144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13" dirty="0"/>
                <a:t>逻辑斯蒂回归（单因素</a:t>
              </a:r>
              <a:r>
                <a:rPr lang="en-US" altLang="zh-CN" sz="1013" dirty="0"/>
                <a:t>/</a:t>
              </a:r>
              <a:r>
                <a:rPr lang="zh-CN" altLang="en-US" sz="1013" dirty="0"/>
                <a:t>多因素）</a:t>
              </a: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9DD5F45-9CE2-0A3F-9C0E-70D4E320177C}"/>
              </a:ext>
            </a:extLst>
          </p:cNvPr>
          <p:cNvSpPr/>
          <p:nvPr/>
        </p:nvSpPr>
        <p:spPr>
          <a:xfrm>
            <a:off x="288294" y="3872046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共病与营养不良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1895F22-2440-1B7C-3E63-5C0E5712ADDE}"/>
              </a:ext>
            </a:extLst>
          </p:cNvPr>
          <p:cNvSpPr/>
          <p:nvPr/>
        </p:nvSpPr>
        <p:spPr>
          <a:xfrm>
            <a:off x="4583700" y="3868984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透析时间与营养不良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F8231D8-B3B0-9CBE-1331-FAB8F9213D82}"/>
              </a:ext>
            </a:extLst>
          </p:cNvPr>
          <p:cNvSpPr/>
          <p:nvPr/>
        </p:nvSpPr>
        <p:spPr>
          <a:xfrm>
            <a:off x="2536408" y="307508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聚焦与营养不良相关的因素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7CB009-F40F-8650-A7DF-6973F2571DD1}"/>
              </a:ext>
            </a:extLst>
          </p:cNvPr>
          <p:cNvSpPr/>
          <p:nvPr/>
        </p:nvSpPr>
        <p:spPr>
          <a:xfrm>
            <a:off x="288293" y="5076684"/>
            <a:ext cx="3108167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共病数量 </a:t>
            </a:r>
            <a:r>
              <a:rPr lang="en-US" altLang="zh-CN" sz="1013" dirty="0"/>
              <a:t>vs </a:t>
            </a:r>
            <a:r>
              <a:rPr lang="zh-CN" altLang="en-US" sz="1013" dirty="0"/>
              <a:t>营养不良得分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B24DF9-55AB-E510-A1ED-B21FEB9E7CDA}"/>
              </a:ext>
            </a:extLst>
          </p:cNvPr>
          <p:cNvSpPr/>
          <p:nvPr/>
        </p:nvSpPr>
        <p:spPr>
          <a:xfrm>
            <a:off x="288293" y="4507355"/>
            <a:ext cx="3108167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13" dirty="0"/>
              <a:t>CCI</a:t>
            </a:r>
            <a:r>
              <a:rPr lang="zh-CN" altLang="en-US" sz="1013" dirty="0"/>
              <a:t>分级 </a:t>
            </a:r>
            <a:r>
              <a:rPr lang="en-US" altLang="zh-CN" sz="1013" dirty="0"/>
              <a:t>vs </a:t>
            </a:r>
            <a:r>
              <a:rPr lang="zh-CN" altLang="en-US" sz="1013" dirty="0"/>
              <a:t>营养不良得分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1D61585-8ACD-49DD-93B9-1EBE0777EF3F}"/>
              </a:ext>
            </a:extLst>
          </p:cNvPr>
          <p:cNvSpPr/>
          <p:nvPr/>
        </p:nvSpPr>
        <p:spPr>
          <a:xfrm>
            <a:off x="305107" y="669991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线性回归（单因素</a:t>
            </a:r>
            <a:r>
              <a:rPr lang="en-US" altLang="zh-CN" sz="1013" dirty="0"/>
              <a:t>/</a:t>
            </a:r>
            <a:r>
              <a:rPr lang="zh-CN" altLang="en-US" sz="1013" dirty="0"/>
              <a:t>多因素）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9C9AD95-AA67-BCA1-83C2-E0F33E8F76FA}"/>
              </a:ext>
            </a:extLst>
          </p:cNvPr>
          <p:cNvSpPr/>
          <p:nvPr/>
        </p:nvSpPr>
        <p:spPr>
          <a:xfrm>
            <a:off x="1911636" y="6699915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逻辑斯蒂回归（单因素</a:t>
            </a:r>
            <a:r>
              <a:rPr lang="en-US" altLang="zh-CN" sz="1013" dirty="0"/>
              <a:t>/</a:t>
            </a:r>
            <a:r>
              <a:rPr lang="zh-CN" altLang="en-US" sz="1013" dirty="0"/>
              <a:t>多因素）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CABF75A-DBCE-FE8C-FD1B-48FBF7A2F4F6}"/>
              </a:ext>
            </a:extLst>
          </p:cNvPr>
          <p:cNvSpPr/>
          <p:nvPr/>
        </p:nvSpPr>
        <p:spPr>
          <a:xfrm>
            <a:off x="1025107" y="7395010"/>
            <a:ext cx="144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聚焦与营养不良相关的具体疾病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FBA1886-44B8-618F-E106-29D9B2ABED8F}"/>
              </a:ext>
            </a:extLst>
          </p:cNvPr>
          <p:cNvSpPr/>
          <p:nvPr/>
        </p:nvSpPr>
        <p:spPr>
          <a:xfrm>
            <a:off x="243468" y="8258908"/>
            <a:ext cx="3108167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疾病得分 </a:t>
            </a:r>
            <a:r>
              <a:rPr lang="en-US" altLang="zh-CN" sz="1013" dirty="0"/>
              <a:t>vs </a:t>
            </a:r>
            <a:r>
              <a:rPr lang="zh-CN" altLang="en-US" sz="1013" dirty="0"/>
              <a:t>营养不良分级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9E5B92C-4B65-2C6C-AE21-32FD4C6B7820}"/>
              </a:ext>
            </a:extLst>
          </p:cNvPr>
          <p:cNvSpPr/>
          <p:nvPr/>
        </p:nvSpPr>
        <p:spPr>
          <a:xfrm>
            <a:off x="243468" y="8721614"/>
            <a:ext cx="3108168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疾病得分 </a:t>
            </a:r>
            <a:r>
              <a:rPr lang="en-US" altLang="zh-CN" sz="1013" dirty="0"/>
              <a:t>vs </a:t>
            </a:r>
            <a:r>
              <a:rPr lang="zh-CN" altLang="en-US" sz="1013" dirty="0"/>
              <a:t>各营养指标得分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5AA59EA-D0D1-207C-F0D9-D08007FA25AB}"/>
              </a:ext>
            </a:extLst>
          </p:cNvPr>
          <p:cNvSpPr/>
          <p:nvPr/>
        </p:nvSpPr>
        <p:spPr>
          <a:xfrm>
            <a:off x="2212975" y="9325269"/>
            <a:ext cx="243205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共病、营养不良、透析时间中介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1DD0FDD-F1F8-58C7-BAD9-15109791FBE7}"/>
              </a:ext>
            </a:extLst>
          </p:cNvPr>
          <p:cNvGrpSpPr/>
          <p:nvPr/>
        </p:nvGrpSpPr>
        <p:grpSpPr>
          <a:xfrm>
            <a:off x="4076700" y="545061"/>
            <a:ext cx="1779189" cy="790852"/>
            <a:chOff x="4076700" y="545061"/>
            <a:chExt cx="1779189" cy="79085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661B7F6-4EB0-4F31-9B2C-2AF109F24A2D}"/>
                </a:ext>
              </a:extLst>
            </p:cNvPr>
            <p:cNvSpPr/>
            <p:nvPr/>
          </p:nvSpPr>
          <p:spPr>
            <a:xfrm>
              <a:off x="4415889" y="545061"/>
              <a:ext cx="144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13" dirty="0"/>
                <a:t>描述性分析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EB718A6-253A-304E-15C8-FDD6D6878245}"/>
                </a:ext>
              </a:extLst>
            </p:cNvPr>
            <p:cNvSpPr/>
            <p:nvPr/>
          </p:nvSpPr>
          <p:spPr>
            <a:xfrm>
              <a:off x="4415889" y="975913"/>
              <a:ext cx="1440000" cy="360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13" dirty="0"/>
                <a:t>共病状况分析</a:t>
              </a: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EA961E8C-239B-A0BE-47AE-8B1616EEAB98}"/>
                </a:ext>
              </a:extLst>
            </p:cNvPr>
            <p:cNvSpPr/>
            <p:nvPr/>
          </p:nvSpPr>
          <p:spPr>
            <a:xfrm>
              <a:off x="4076700" y="695002"/>
              <a:ext cx="330200" cy="428948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34973FFF-B88F-16B6-89AD-B95407FC3933}"/>
              </a:ext>
            </a:extLst>
          </p:cNvPr>
          <p:cNvSpPr/>
          <p:nvPr/>
        </p:nvSpPr>
        <p:spPr>
          <a:xfrm>
            <a:off x="288293" y="6142755"/>
            <a:ext cx="3108167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共病数量 </a:t>
            </a:r>
            <a:r>
              <a:rPr lang="en-US" altLang="zh-CN" sz="1013" dirty="0"/>
              <a:t>vs </a:t>
            </a:r>
            <a:r>
              <a:rPr lang="zh-CN" altLang="en-US" sz="1013" dirty="0"/>
              <a:t>营养不良分级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52B381A-CFFC-9937-46B2-EACDE01FC9DC}"/>
              </a:ext>
            </a:extLst>
          </p:cNvPr>
          <p:cNvSpPr/>
          <p:nvPr/>
        </p:nvSpPr>
        <p:spPr>
          <a:xfrm>
            <a:off x="288293" y="5650434"/>
            <a:ext cx="3108167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13" dirty="0"/>
              <a:t>CCI</a:t>
            </a:r>
            <a:r>
              <a:rPr lang="zh-CN" altLang="en-US" sz="1013" dirty="0"/>
              <a:t>分级 </a:t>
            </a:r>
            <a:r>
              <a:rPr lang="en-US" altLang="zh-CN" sz="1013" dirty="0"/>
              <a:t>vs </a:t>
            </a:r>
            <a:r>
              <a:rPr lang="zh-CN" altLang="en-US" sz="1013" dirty="0"/>
              <a:t>营养不良分级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828183D-B801-268B-A03E-33C000A6D169}"/>
              </a:ext>
            </a:extLst>
          </p:cNvPr>
          <p:cNvSpPr/>
          <p:nvPr/>
        </p:nvSpPr>
        <p:spPr>
          <a:xfrm>
            <a:off x="3635533" y="4507355"/>
            <a:ext cx="3108167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透析时长 </a:t>
            </a:r>
            <a:r>
              <a:rPr lang="en-US" altLang="zh-CN" sz="1013" dirty="0"/>
              <a:t>vs </a:t>
            </a:r>
            <a:r>
              <a:rPr lang="zh-CN" altLang="en-US" sz="1013" dirty="0"/>
              <a:t>营养不良得分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2F58566-8D5F-FA92-C0D8-23461B654061}"/>
              </a:ext>
            </a:extLst>
          </p:cNvPr>
          <p:cNvSpPr/>
          <p:nvPr/>
        </p:nvSpPr>
        <p:spPr>
          <a:xfrm>
            <a:off x="3635533" y="5076684"/>
            <a:ext cx="3108167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13" dirty="0"/>
              <a:t>透析时长 </a:t>
            </a:r>
            <a:r>
              <a:rPr lang="en-US" altLang="zh-CN" sz="1013" dirty="0"/>
              <a:t>vs </a:t>
            </a:r>
            <a:r>
              <a:rPr lang="zh-CN" altLang="en-US" sz="1013" dirty="0"/>
              <a:t>营养不良分级</a:t>
            </a:r>
          </a:p>
        </p:txBody>
      </p:sp>
    </p:spTree>
    <p:extLst>
      <p:ext uri="{BB962C8B-B14F-4D97-AF65-F5344CB8AC3E}">
        <p14:creationId xmlns:p14="http://schemas.microsoft.com/office/powerpoint/2010/main" val="3622590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</TotalTime>
  <Words>131</Words>
  <Application>Microsoft Office PowerPoint</Application>
  <PresentationFormat>A4 纸张(210x297 毫米)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嘏 吴</dc:creator>
  <cp:lastModifiedBy>嘏 吴</cp:lastModifiedBy>
  <cp:revision>7</cp:revision>
  <dcterms:created xsi:type="dcterms:W3CDTF">2025-05-06T07:39:45Z</dcterms:created>
  <dcterms:modified xsi:type="dcterms:W3CDTF">2025-05-06T09:12:46Z</dcterms:modified>
</cp:coreProperties>
</file>