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302" r:id="rId2"/>
    <p:sldId id="300" r:id="rId3"/>
    <p:sldId id="301" r:id="rId4"/>
    <p:sldId id="257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CA9D71-C03C-4B95-A8E5-ACD296BC062C}">
          <p14:sldIdLst>
            <p14:sldId id="302"/>
          </p14:sldIdLst>
        </p14:section>
        <p14:section name="Attack Graphs" id="{7D02346C-3EB0-4B94-85C4-46933305572B}">
          <p14:sldIdLst>
            <p14:sldId id="300"/>
          </p14:sldIdLst>
        </p14:section>
        <p14:section name="Animated Graph" id="{E1F4EF60-952D-4B3C-BE0E-61444DC9D9DA}">
          <p14:sldIdLst>
            <p14:sldId id="301"/>
          </p14:sldIdLst>
        </p14:section>
        <p14:section name="More Graph Examples" id="{7402C2C9-84FD-4573-B1AF-724CFC24D95B}">
          <p14:sldIdLst>
            <p14:sldId id="257"/>
            <p14:sldId id="262"/>
          </p14:sldIdLst>
        </p14:section>
        <p14:section name="PowerPoint Icons" id="{A2CEC30A-D4DC-4E34-BDD4-781C2DBEFFE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6778D9-208B-4D4A-B7FD-56602EBCA457}" v="93" dt="2020-04-06T07:10:54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39F82-1AB2-48B7-A028-26F44B190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A59AD-B328-45E1-920B-0B27713DF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3BA46-C008-4BC6-8AD6-F55EF6BB6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E656-829A-474C-92D5-8B6AEE357BF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437D8-6209-4596-8445-041D357B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A606A-7E03-4094-B223-811F0421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BCEF-9F6C-4EFD-837D-963CCF51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2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FD68-6E78-4AFE-A69C-71038BBB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3D980-BA35-4100-A945-7B9129057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48E9-D3F0-49D9-8257-E24B8894B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E656-829A-474C-92D5-8B6AEE357BF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99EEE-B211-4BDB-812B-1DC8DE28D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DB13-B52F-423F-B955-04AAB6E3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BCEF-9F6C-4EFD-837D-963CCF51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2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931CF3-8E55-4CCB-AB51-1F607789C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1D6F0-1104-48E2-9CF4-EE1B80D7C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0CFCA-1038-4216-8E40-0639347EF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E656-829A-474C-92D5-8B6AEE357BF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FA915-615A-47F2-9C5A-116C53C2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E9DD4-2D06-42A2-9829-A3AC26BC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BCEF-9F6C-4EFD-837D-963CCF51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2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1F4F3-AAB2-4A99-89B6-481C8696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43CC-BBBF-474F-8AAB-041737B53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84168-B2C3-4BF4-9DB4-20C058F2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E656-829A-474C-92D5-8B6AEE357BF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4DE16-2B8F-49B6-B7A3-6EC33584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82422-DF71-4F38-9B9C-8DFB5A72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BCEF-9F6C-4EFD-837D-963CCF51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1573D-A018-4A2A-9677-423C377E9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971C2-D7F4-4346-858D-3A97C8336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E605F-A5F4-4F5C-98FD-E99A96B5E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E656-829A-474C-92D5-8B6AEE357BF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612A2-70CB-47DB-BC94-72BA3A75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B672D-F761-4556-9E81-136EF59F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BCEF-9F6C-4EFD-837D-963CCF51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0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21EFA-4ADC-42B4-81E1-695639F9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B3D65-ADAA-4F1C-A0C6-B7DBB775B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13AC6-3439-4206-97EF-50E7D1211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55BCC-A0D5-4F8C-80E2-10CC30DAC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E656-829A-474C-92D5-8B6AEE357BF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B464E-B82A-4E97-99DE-FC7A0A55B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063A3-0E19-45BA-862F-B85FB41B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BCEF-9F6C-4EFD-837D-963CCF51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2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8E7D-986B-4EB0-AB6A-E8FBBEA8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D0AFC-3A63-45D6-B82F-BD6C73C3C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58D4CE-0235-46A5-A4D8-11E01DAD4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5AC46A-AF76-446A-8589-45675536B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2BC18-1A40-4AAF-A93F-824D9DAD0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B41C51-3833-4434-A956-51BACAA6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E656-829A-474C-92D5-8B6AEE357BF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E5132-08D5-4954-A2C0-0AF037EE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0E953-F0BA-4BD0-A933-2477C14E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BCEF-9F6C-4EFD-837D-963CCF51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8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0F86-B737-4777-B209-67E07E9C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5ABD3-70E6-46F9-BAD4-0EB58D71C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E656-829A-474C-92D5-8B6AEE357BF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62EB6-63C4-4227-A327-D907313C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FA32B-F13A-4A64-8573-ACF8D532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BCEF-9F6C-4EFD-837D-963CCF51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68F58-F763-4D79-B6C0-FC8665525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E656-829A-474C-92D5-8B6AEE357BF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9CC09E-B8BD-4933-9447-DD4CFB40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A5B0F-AA75-4ACB-9621-1DDCC3847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BCEF-9F6C-4EFD-837D-963CCF51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9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EA8C-7051-47F2-9053-B4AF0F813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C465E-E6CA-442F-B3BC-691E0C999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3B24C-AB2A-4CB1-AD9F-1AF2C45DF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A3202-E21B-468A-9352-26840EEE5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E656-829A-474C-92D5-8B6AEE357BF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833A9-F122-4EC4-9811-069B6834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71E8E-55DB-4DC4-8686-B8CE93263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BCEF-9F6C-4EFD-837D-963CCF51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0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E2E5-54A7-4C67-9B9E-E0B40260E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C072A-FC29-4270-8DB3-91A65AEA2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6B343-1565-4519-984A-54C6EFF67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D5D2D-16CC-4071-9B69-C03F63B5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E656-829A-474C-92D5-8B6AEE357BF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8DECB-9CD1-4A2E-9202-D2C9433F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60E3F-8520-408D-BC90-683EB76B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BCEF-9F6C-4EFD-837D-963CCF51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17CA39-A00E-4900-816A-F7300ABA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61D5F-EB56-418D-81E5-E46E7AAD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B9596-54CD-4E80-B89C-D3F592C1E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3E656-829A-474C-92D5-8B6AEE357BF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8E585-52D1-443C-9514-94F3BA068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F89AC-41CA-4C72-8214-B2360FE36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3BCEF-9F6C-4EFD-837D-963CCF51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3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ffice@wunderwuzzi.net" TargetMode="External"/><Relationship Id="rId2" Type="http://schemas.openxmlformats.org/officeDocument/2006/relationships/hyperlink" Target="https://www.amazon.com/Cybersecurity-Attacks-Strategies-practical-penetration-ebook/dp/B0822G9P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underwuzzi23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svg"/><Relationship Id="rId7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svg"/><Relationship Id="rId10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svg"/><Relationship Id="rId7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svg"/><Relationship Id="rId10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ED4F28-1036-4C19-ADE4-BFCF4951DE80}"/>
              </a:ext>
            </a:extLst>
          </p:cNvPr>
          <p:cNvSpPr/>
          <p:nvPr/>
        </p:nvSpPr>
        <p:spPr>
          <a:xfrm>
            <a:off x="801385" y="690937"/>
            <a:ext cx="10736494" cy="54761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These are examples as described in the book</a:t>
            </a:r>
            <a:br>
              <a:rPr lang="en-US" sz="2400" dirty="0"/>
            </a:br>
            <a:r>
              <a:rPr lang="en-US" sz="2400" dirty="0"/>
              <a:t>“</a:t>
            </a:r>
            <a:r>
              <a:rPr lang="en-US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Cybersecurity Attacks – Red Team Strategies</a:t>
            </a:r>
            <a:r>
              <a:rPr lang="en-US" sz="2400" dirty="0"/>
              <a:t>” </a:t>
            </a:r>
          </a:p>
          <a:p>
            <a:pPr algn="ctr"/>
            <a:br>
              <a:rPr lang="en-US" sz="2400" dirty="0"/>
            </a:br>
            <a:r>
              <a:rPr lang="en-US" sz="2400" dirty="0"/>
              <a:t>If you find the information and book useful, </a:t>
            </a:r>
            <a:br>
              <a:rPr lang="en-US" sz="2400" dirty="0"/>
            </a:br>
            <a:r>
              <a:rPr lang="en-US" sz="2400" dirty="0"/>
              <a:t>I would appreciate a review on Amazon.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For any question or inquiries you can contact me at </a:t>
            </a:r>
            <a:r>
              <a:rPr 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office@wunderwuzzi.net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Twitter: @wunderwuzzi23</a:t>
            </a:r>
          </a:p>
          <a:p>
            <a:pPr algn="ctr"/>
            <a:r>
              <a:rPr lang="en-US" sz="2400" dirty="0" err="1"/>
              <a:t>Github</a:t>
            </a:r>
            <a:r>
              <a:rPr lang="en-US" sz="2400" dirty="0"/>
              <a:t>: </a:t>
            </a:r>
            <a:r>
              <a:rPr lang="en-US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https://github.com/wunderwuzzi23</a:t>
            </a:r>
            <a:endParaRPr lang="en-US" sz="2400" dirty="0"/>
          </a:p>
          <a:p>
            <a:pPr algn="ctr"/>
            <a:r>
              <a:rPr lang="en-US" sz="2400" dirty="0"/>
              <a:t>www.wunderwuzzi.net</a:t>
            </a:r>
          </a:p>
        </p:txBody>
      </p:sp>
    </p:spTree>
    <p:extLst>
      <p:ext uri="{BB962C8B-B14F-4D97-AF65-F5344CB8AC3E}">
        <p14:creationId xmlns:p14="http://schemas.microsoft.com/office/powerpoint/2010/main" val="423846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D0FA5FBF-721B-4048-8698-6FE1BEEF5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3500" y="2279038"/>
            <a:ext cx="771705" cy="758337"/>
          </a:xfrm>
          <a:prstGeom prst="rect">
            <a:avLst/>
          </a:prstGeom>
        </p:spPr>
      </p:pic>
      <p:pic>
        <p:nvPicPr>
          <p:cNvPr id="10" name="Graphic 9" descr="Laptop">
            <a:extLst>
              <a:ext uri="{FF2B5EF4-FFF2-40B4-BE49-F238E27FC236}">
                <a16:creationId xmlns:a16="http://schemas.microsoft.com/office/drawing/2014/main" id="{F35F08A8-4C28-4A1E-A3E3-0C10EB8628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6820" y="3090334"/>
            <a:ext cx="662136" cy="662136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692BB3-61A8-422A-9E6B-0F88583EA2AD}"/>
              </a:ext>
            </a:extLst>
          </p:cNvPr>
          <p:cNvCxnSpPr>
            <a:cxnSpLocks/>
          </p:cNvCxnSpPr>
          <p:nvPr/>
        </p:nvCxnSpPr>
        <p:spPr>
          <a:xfrm flipV="1">
            <a:off x="1527713" y="2873922"/>
            <a:ext cx="767168" cy="4154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A497EF0-9A99-4486-ACF9-FAE933F52AB9}"/>
              </a:ext>
            </a:extLst>
          </p:cNvPr>
          <p:cNvCxnSpPr>
            <a:cxnSpLocks/>
          </p:cNvCxnSpPr>
          <p:nvPr/>
        </p:nvCxnSpPr>
        <p:spPr>
          <a:xfrm flipV="1">
            <a:off x="5763896" y="3563941"/>
            <a:ext cx="1559765" cy="501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9AFF0A-4F8C-4914-90F7-32DDA728486E}"/>
              </a:ext>
            </a:extLst>
          </p:cNvPr>
          <p:cNvGrpSpPr/>
          <p:nvPr/>
        </p:nvGrpSpPr>
        <p:grpSpPr>
          <a:xfrm>
            <a:off x="816128" y="3742752"/>
            <a:ext cx="3432775" cy="646331"/>
            <a:chOff x="856792" y="3938746"/>
            <a:chExt cx="3432775" cy="64633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1FD2EA1-60B9-45D4-B175-9FBD566BEF2D}"/>
                </a:ext>
              </a:extLst>
            </p:cNvPr>
            <p:cNvSpPr txBox="1"/>
            <p:nvPr/>
          </p:nvSpPr>
          <p:spPr>
            <a:xfrm>
              <a:off x="1206521" y="3938746"/>
              <a:ext cx="30830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Malicious Insider.</a:t>
              </a:r>
              <a:b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Via password brute force attack the adversary gains access to finance employee’s laptop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A9F54A9-D9A4-4ABB-96AF-A47601EDF074}"/>
                </a:ext>
              </a:extLst>
            </p:cNvPr>
            <p:cNvSpPr/>
            <p:nvPr/>
          </p:nvSpPr>
          <p:spPr>
            <a:xfrm>
              <a:off x="856792" y="3971582"/>
              <a:ext cx="357432" cy="343878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586EBD9-A0FB-4A2C-A2DE-F5E1E9CA72B4}"/>
              </a:ext>
            </a:extLst>
          </p:cNvPr>
          <p:cNvGrpSpPr/>
          <p:nvPr/>
        </p:nvGrpSpPr>
        <p:grpSpPr>
          <a:xfrm>
            <a:off x="4881146" y="4772064"/>
            <a:ext cx="4204296" cy="343878"/>
            <a:chOff x="5266011" y="5446496"/>
            <a:chExt cx="4204296" cy="343878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80D752A-4C7A-464A-98EC-65D5DB706914}"/>
                </a:ext>
              </a:extLst>
            </p:cNvPr>
            <p:cNvSpPr txBox="1"/>
            <p:nvPr/>
          </p:nvSpPr>
          <p:spPr>
            <a:xfrm>
              <a:off x="5678158" y="5487630"/>
              <a:ext cx="3792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Search the Finance Server for sensitive data</a:t>
              </a: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C14C87BB-133B-42D3-80F9-7A63FC46EE04}"/>
                </a:ext>
              </a:extLst>
            </p:cNvPr>
            <p:cNvSpPr/>
            <p:nvPr/>
          </p:nvSpPr>
          <p:spPr>
            <a:xfrm>
              <a:off x="5266011" y="5446496"/>
              <a:ext cx="357432" cy="343878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8993A0E-21BF-437E-85DD-A3B3BE847956}"/>
              </a:ext>
            </a:extLst>
          </p:cNvPr>
          <p:cNvGrpSpPr/>
          <p:nvPr/>
        </p:nvGrpSpPr>
        <p:grpSpPr>
          <a:xfrm>
            <a:off x="7162406" y="3920830"/>
            <a:ext cx="2303322" cy="461665"/>
            <a:chOff x="6138892" y="4083880"/>
            <a:chExt cx="2303322" cy="461665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5C7BE1C-4DD8-482B-A784-651DBF96451D}"/>
                </a:ext>
              </a:extLst>
            </p:cNvPr>
            <p:cNvSpPr txBox="1"/>
            <p:nvPr/>
          </p:nvSpPr>
          <p:spPr>
            <a:xfrm>
              <a:off x="6538842" y="4083880"/>
              <a:ext cx="1903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Adversary gains access to </a:t>
              </a:r>
              <a:b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financial forecasts data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EB4ADF31-3395-43EA-B729-A50993E615E5}"/>
                </a:ext>
              </a:extLst>
            </p:cNvPr>
            <p:cNvSpPr/>
            <p:nvPr/>
          </p:nvSpPr>
          <p:spPr>
            <a:xfrm>
              <a:off x="6138892" y="4128482"/>
              <a:ext cx="322509" cy="308068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7E85E88-A4DD-464B-ABCE-87E47FDDC45E}"/>
              </a:ext>
            </a:extLst>
          </p:cNvPr>
          <p:cNvCxnSpPr>
            <a:cxnSpLocks/>
          </p:cNvCxnSpPr>
          <p:nvPr/>
        </p:nvCxnSpPr>
        <p:spPr>
          <a:xfrm flipV="1">
            <a:off x="8846965" y="3307045"/>
            <a:ext cx="907716" cy="161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Explosion: 8 Points 142">
            <a:extLst>
              <a:ext uri="{FF2B5EF4-FFF2-40B4-BE49-F238E27FC236}">
                <a16:creationId xmlns:a16="http://schemas.microsoft.com/office/drawing/2014/main" id="{A4F3EF07-B5FE-41F2-91F4-0CCB2AC2899E}"/>
              </a:ext>
            </a:extLst>
          </p:cNvPr>
          <p:cNvSpPr/>
          <p:nvPr/>
        </p:nvSpPr>
        <p:spPr>
          <a:xfrm>
            <a:off x="10129746" y="3105268"/>
            <a:ext cx="930264" cy="769650"/>
          </a:xfrm>
          <a:prstGeom prst="irregularSeal1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40C6FBA-9C97-4F72-95F5-95C4ABF7590B}"/>
              </a:ext>
            </a:extLst>
          </p:cNvPr>
          <p:cNvGrpSpPr/>
          <p:nvPr/>
        </p:nvGrpSpPr>
        <p:grpSpPr>
          <a:xfrm>
            <a:off x="9679874" y="3982081"/>
            <a:ext cx="2360302" cy="308068"/>
            <a:chOff x="9936454" y="3792696"/>
            <a:chExt cx="2360302" cy="308068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8AEAFD8-D6C0-491D-8953-77FA903091E1}"/>
                </a:ext>
              </a:extLst>
            </p:cNvPr>
            <p:cNvSpPr txBox="1"/>
            <p:nvPr/>
          </p:nvSpPr>
          <p:spPr>
            <a:xfrm>
              <a:off x="10273844" y="3799722"/>
              <a:ext cx="2022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Adversary steals forecasts</a:t>
              </a: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5CB4EB0-9771-4F06-9F90-8EFCD5175C1C}"/>
                </a:ext>
              </a:extLst>
            </p:cNvPr>
            <p:cNvSpPr/>
            <p:nvPr/>
          </p:nvSpPr>
          <p:spPr>
            <a:xfrm>
              <a:off x="9936454" y="3792696"/>
              <a:ext cx="322509" cy="308068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B9739CA-D1FC-4874-94A3-ADA8BC1952BB}"/>
              </a:ext>
            </a:extLst>
          </p:cNvPr>
          <p:cNvGrpSpPr/>
          <p:nvPr/>
        </p:nvGrpSpPr>
        <p:grpSpPr>
          <a:xfrm>
            <a:off x="2651476" y="1945306"/>
            <a:ext cx="4926472" cy="343878"/>
            <a:chOff x="2673716" y="1612926"/>
            <a:chExt cx="4926472" cy="34387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B6462FC-371B-4325-9DE5-5DDAE4F6726E}"/>
                </a:ext>
              </a:extLst>
            </p:cNvPr>
            <p:cNvSpPr txBox="1"/>
            <p:nvPr/>
          </p:nvSpPr>
          <p:spPr>
            <a:xfrm>
              <a:off x="3175142" y="1654060"/>
              <a:ext cx="4425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Adversary performs Credential Dump</a:t>
              </a:r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C084868E-DDB9-496A-9514-14F4C2D6991E}"/>
                </a:ext>
              </a:extLst>
            </p:cNvPr>
            <p:cNvSpPr/>
            <p:nvPr/>
          </p:nvSpPr>
          <p:spPr>
            <a:xfrm>
              <a:off x="2673716" y="1612926"/>
              <a:ext cx="357432" cy="343878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02CF5A-BA76-49C1-A4F8-56CA90CE9B4F}"/>
              </a:ext>
            </a:extLst>
          </p:cNvPr>
          <p:cNvGrpSpPr/>
          <p:nvPr/>
        </p:nvGrpSpPr>
        <p:grpSpPr>
          <a:xfrm>
            <a:off x="3971917" y="2690944"/>
            <a:ext cx="3226038" cy="646331"/>
            <a:chOff x="3552380" y="2959891"/>
            <a:chExt cx="3226038" cy="64633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4CD2E13-A7BC-43BD-9A55-4E6E2C4A7597}"/>
                </a:ext>
              </a:extLst>
            </p:cNvPr>
            <p:cNvSpPr txBox="1"/>
            <p:nvPr/>
          </p:nvSpPr>
          <p:spPr>
            <a:xfrm>
              <a:off x="3925931" y="2959891"/>
              <a:ext cx="2852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Using a database password found on the finance employees machine the adversary pivots to the Finance Database Server</a:t>
              </a: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6823284D-BBBA-45A8-927D-843E803E85C2}"/>
                </a:ext>
              </a:extLst>
            </p:cNvPr>
            <p:cNvSpPr/>
            <p:nvPr/>
          </p:nvSpPr>
          <p:spPr>
            <a:xfrm>
              <a:off x="3552380" y="2997119"/>
              <a:ext cx="357432" cy="343878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52285EF-9ED3-4511-BFD8-B556C5E80968}"/>
              </a:ext>
            </a:extLst>
          </p:cNvPr>
          <p:cNvSpPr txBox="1"/>
          <p:nvPr/>
        </p:nvSpPr>
        <p:spPr>
          <a:xfrm>
            <a:off x="578987" y="270588"/>
            <a:ext cx="10244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Operation </a:t>
            </a:r>
            <a:r>
              <a:rPr lang="en-US" sz="4000" dirty="0"/>
              <a:t>"Dollar Heist" - Debrief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Graphic 42" descr="Safe">
            <a:extLst>
              <a:ext uri="{FF2B5EF4-FFF2-40B4-BE49-F238E27FC236}">
                <a16:creationId xmlns:a16="http://schemas.microsoft.com/office/drawing/2014/main" id="{DDF41F5F-A566-454B-83A6-0DB639CA36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24947" y="2961628"/>
            <a:ext cx="914400" cy="914400"/>
          </a:xfrm>
          <a:prstGeom prst="rect">
            <a:avLst/>
          </a:prstGeom>
        </p:spPr>
      </p:pic>
      <p:pic>
        <p:nvPicPr>
          <p:cNvPr id="45" name="Graphic 44" descr="Robber">
            <a:extLst>
              <a:ext uri="{FF2B5EF4-FFF2-40B4-BE49-F238E27FC236}">
                <a16:creationId xmlns:a16="http://schemas.microsoft.com/office/drawing/2014/main" id="{2F70F3D7-CBE2-442C-A5E2-DD480DC994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04138" y="2633134"/>
            <a:ext cx="914400" cy="9144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BEC1A41C-93B3-432E-A04C-0080C1A75F3B}"/>
              </a:ext>
            </a:extLst>
          </p:cNvPr>
          <p:cNvGrpSpPr/>
          <p:nvPr/>
        </p:nvGrpSpPr>
        <p:grpSpPr>
          <a:xfrm>
            <a:off x="4195026" y="3763293"/>
            <a:ext cx="1116687" cy="914400"/>
            <a:chOff x="5891288" y="5211639"/>
            <a:chExt cx="1116687" cy="91440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9938336-28F5-42C3-947A-D81E71C4733F}"/>
                </a:ext>
              </a:extLst>
            </p:cNvPr>
            <p:cNvGrpSpPr/>
            <p:nvPr/>
          </p:nvGrpSpPr>
          <p:grpSpPr>
            <a:xfrm>
              <a:off x="5891288" y="5211639"/>
              <a:ext cx="953490" cy="914400"/>
              <a:chOff x="7533393" y="2492204"/>
              <a:chExt cx="953490" cy="914400"/>
            </a:xfrm>
          </p:grpSpPr>
          <p:pic>
            <p:nvPicPr>
              <p:cNvPr id="51" name="Graphic 50" descr="Computer">
                <a:extLst>
                  <a:ext uri="{FF2B5EF4-FFF2-40B4-BE49-F238E27FC236}">
                    <a16:creationId xmlns:a16="http://schemas.microsoft.com/office/drawing/2014/main" id="{D91DB382-E711-4ECC-A319-52793F00AD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572483" y="249220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86613E2-6FD3-4A58-AC26-60397370D490}"/>
                  </a:ext>
                </a:extLst>
              </p:cNvPr>
              <p:cNvSpPr txBox="1"/>
              <p:nvPr/>
            </p:nvSpPr>
            <p:spPr>
              <a:xfrm>
                <a:off x="7533393" y="2561013"/>
                <a:ext cx="653143" cy="765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8" name="Flowchart: Magnetic Disk 47">
              <a:extLst>
                <a:ext uri="{FF2B5EF4-FFF2-40B4-BE49-F238E27FC236}">
                  <a16:creationId xmlns:a16="http://schemas.microsoft.com/office/drawing/2014/main" id="{22737789-06CA-42F3-9E38-7B22E5A23FC8}"/>
                </a:ext>
              </a:extLst>
            </p:cNvPr>
            <p:cNvSpPr/>
            <p:nvPr/>
          </p:nvSpPr>
          <p:spPr>
            <a:xfrm>
              <a:off x="6759760" y="5721805"/>
              <a:ext cx="248215" cy="323754"/>
            </a:xfrm>
            <a:prstGeom prst="flowChartMagneticDisk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CE01D8-DEFE-4B30-8925-7DF67313AD20}"/>
              </a:ext>
            </a:extLst>
          </p:cNvPr>
          <p:cNvCxnSpPr>
            <a:cxnSpLocks/>
          </p:cNvCxnSpPr>
          <p:nvPr/>
        </p:nvCxnSpPr>
        <p:spPr>
          <a:xfrm>
            <a:off x="3204328" y="3037375"/>
            <a:ext cx="1448398" cy="9936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8F8259-9867-471D-8E3C-7B9DD97F73AD}"/>
              </a:ext>
            </a:extLst>
          </p:cNvPr>
          <p:cNvGrpSpPr/>
          <p:nvPr/>
        </p:nvGrpSpPr>
        <p:grpSpPr>
          <a:xfrm>
            <a:off x="5551817" y="4282466"/>
            <a:ext cx="2073872" cy="548380"/>
            <a:chOff x="989045" y="5336922"/>
            <a:chExt cx="2038837" cy="5483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178F4BD-ED4C-490A-84CF-C76B8FB43285}"/>
                </a:ext>
              </a:extLst>
            </p:cNvPr>
            <p:cNvGrpSpPr/>
            <p:nvPr/>
          </p:nvGrpSpPr>
          <p:grpSpPr>
            <a:xfrm>
              <a:off x="1065863" y="5336922"/>
              <a:ext cx="1962019" cy="548380"/>
              <a:chOff x="885572" y="5167645"/>
              <a:chExt cx="1962019" cy="548380"/>
            </a:xfrm>
          </p:grpSpPr>
          <p:pic>
            <p:nvPicPr>
              <p:cNvPr id="53" name="Graphic 52" descr="Security Camera">
                <a:extLst>
                  <a:ext uri="{FF2B5EF4-FFF2-40B4-BE49-F238E27FC236}">
                    <a16:creationId xmlns:a16="http://schemas.microsoft.com/office/drawing/2014/main" id="{FD266C86-A5F8-4E97-BD46-E7FBCD706E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85572" y="5167645"/>
                <a:ext cx="472450" cy="472450"/>
              </a:xfrm>
              <a:prstGeom prst="rect">
                <a:avLst/>
              </a:prstGeom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A7BC93-887E-46CB-BD54-32E05A8AC53A}"/>
                  </a:ext>
                </a:extLst>
              </p:cNvPr>
              <p:cNvSpPr txBox="1"/>
              <p:nvPr/>
            </p:nvSpPr>
            <p:spPr>
              <a:xfrm>
                <a:off x="972897" y="5454415"/>
                <a:ext cx="1874694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Detection</a:t>
                </a: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7A3FB7-D394-4ACC-9F43-11134B18236C}"/>
                </a:ext>
              </a:extLst>
            </p:cNvPr>
            <p:cNvSpPr/>
            <p:nvPr/>
          </p:nvSpPr>
          <p:spPr>
            <a:xfrm>
              <a:off x="989045" y="5338596"/>
              <a:ext cx="851561" cy="5467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5376F81-20BF-414E-89E6-E5271A875FC0}"/>
              </a:ext>
            </a:extLst>
          </p:cNvPr>
          <p:cNvGrpSpPr/>
          <p:nvPr/>
        </p:nvGrpSpPr>
        <p:grpSpPr>
          <a:xfrm>
            <a:off x="3256884" y="1413077"/>
            <a:ext cx="2073872" cy="548380"/>
            <a:chOff x="989045" y="5336922"/>
            <a:chExt cx="2038837" cy="54838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9E370E3-58CC-4165-8B12-B3C61122CCCE}"/>
                </a:ext>
              </a:extLst>
            </p:cNvPr>
            <p:cNvGrpSpPr/>
            <p:nvPr/>
          </p:nvGrpSpPr>
          <p:grpSpPr>
            <a:xfrm>
              <a:off x="1065863" y="5336922"/>
              <a:ext cx="1962019" cy="548380"/>
              <a:chOff x="885572" y="5167645"/>
              <a:chExt cx="1962019" cy="548380"/>
            </a:xfrm>
          </p:grpSpPr>
          <p:pic>
            <p:nvPicPr>
              <p:cNvPr id="59" name="Graphic 58" descr="Security Camera">
                <a:extLst>
                  <a:ext uri="{FF2B5EF4-FFF2-40B4-BE49-F238E27FC236}">
                    <a16:creationId xmlns:a16="http://schemas.microsoft.com/office/drawing/2014/main" id="{05D6BF99-372B-4444-A56D-7A29E8FE9F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85572" y="5167645"/>
                <a:ext cx="472450" cy="472450"/>
              </a:xfrm>
              <a:prstGeom prst="rect">
                <a:avLst/>
              </a:prstGeom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A5EB14A-6770-41FF-87E7-A97308E43874}"/>
                  </a:ext>
                </a:extLst>
              </p:cNvPr>
              <p:cNvSpPr txBox="1"/>
              <p:nvPr/>
            </p:nvSpPr>
            <p:spPr>
              <a:xfrm>
                <a:off x="972897" y="5454415"/>
                <a:ext cx="1874694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Detection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9C279D2-F3E1-43E5-9945-943F4F3C7E0F}"/>
                </a:ext>
              </a:extLst>
            </p:cNvPr>
            <p:cNvSpPr/>
            <p:nvPr/>
          </p:nvSpPr>
          <p:spPr>
            <a:xfrm>
              <a:off x="989045" y="5338596"/>
              <a:ext cx="851561" cy="5467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9060374-F94B-4A28-8EE0-988515498BB1}"/>
              </a:ext>
            </a:extLst>
          </p:cNvPr>
          <p:cNvSpPr txBox="1"/>
          <p:nvPr/>
        </p:nvSpPr>
        <p:spPr>
          <a:xfrm>
            <a:off x="702451" y="5793776"/>
            <a:ext cx="10816145" cy="61555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Although multiple detections were triggered, it was not possible to evict or block the adversary before they accomplished mission objective.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Blue Team succeeded in identifying the source of the attack.</a:t>
            </a:r>
          </a:p>
        </p:txBody>
      </p:sp>
    </p:spTree>
    <p:extLst>
      <p:ext uri="{BB962C8B-B14F-4D97-AF65-F5344CB8AC3E}">
        <p14:creationId xmlns:p14="http://schemas.microsoft.com/office/powerpoint/2010/main" val="94936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raphic 47" descr="Laptop">
            <a:extLst>
              <a:ext uri="{FF2B5EF4-FFF2-40B4-BE49-F238E27FC236}">
                <a16:creationId xmlns:a16="http://schemas.microsoft.com/office/drawing/2014/main" id="{C6B17244-3177-4FE6-A0DE-E9A54292D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3500" y="2279038"/>
            <a:ext cx="771705" cy="758337"/>
          </a:xfrm>
          <a:prstGeom prst="rect">
            <a:avLst/>
          </a:prstGeom>
        </p:spPr>
      </p:pic>
      <p:pic>
        <p:nvPicPr>
          <p:cNvPr id="49" name="Graphic 48" descr="Laptop">
            <a:extLst>
              <a:ext uri="{FF2B5EF4-FFF2-40B4-BE49-F238E27FC236}">
                <a16:creationId xmlns:a16="http://schemas.microsoft.com/office/drawing/2014/main" id="{19CDE7A0-1B52-43FA-AD35-B2A0BE9710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6820" y="3090334"/>
            <a:ext cx="662136" cy="662136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F589184-95A0-45A3-901D-D3B777F14EBC}"/>
              </a:ext>
            </a:extLst>
          </p:cNvPr>
          <p:cNvCxnSpPr>
            <a:cxnSpLocks/>
          </p:cNvCxnSpPr>
          <p:nvPr/>
        </p:nvCxnSpPr>
        <p:spPr>
          <a:xfrm flipV="1">
            <a:off x="1527713" y="2873922"/>
            <a:ext cx="767168" cy="4154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45E0A1D-192A-45C2-BEE9-04D7959114FE}"/>
              </a:ext>
            </a:extLst>
          </p:cNvPr>
          <p:cNvCxnSpPr>
            <a:cxnSpLocks/>
          </p:cNvCxnSpPr>
          <p:nvPr/>
        </p:nvCxnSpPr>
        <p:spPr>
          <a:xfrm flipV="1">
            <a:off x="5643424" y="3724750"/>
            <a:ext cx="1545943" cy="3399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EEFBB81-64C8-4482-B1B9-414971E4FACE}"/>
              </a:ext>
            </a:extLst>
          </p:cNvPr>
          <p:cNvGrpSpPr/>
          <p:nvPr/>
        </p:nvGrpSpPr>
        <p:grpSpPr>
          <a:xfrm>
            <a:off x="816128" y="3742752"/>
            <a:ext cx="3432775" cy="646331"/>
            <a:chOff x="856792" y="3938746"/>
            <a:chExt cx="3432775" cy="64633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1EEE1D5-536F-46E3-BA4F-A558309DE61B}"/>
                </a:ext>
              </a:extLst>
            </p:cNvPr>
            <p:cNvSpPr txBox="1"/>
            <p:nvPr/>
          </p:nvSpPr>
          <p:spPr>
            <a:xfrm>
              <a:off x="1206521" y="3938746"/>
              <a:ext cx="30830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Malicious Insider.</a:t>
              </a:r>
              <a:b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Via password brute force attack the adversary gains access to finance employee’s laptop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CB22729-3946-4387-A3AB-679A79D68F2E}"/>
                </a:ext>
              </a:extLst>
            </p:cNvPr>
            <p:cNvSpPr/>
            <p:nvPr/>
          </p:nvSpPr>
          <p:spPr>
            <a:xfrm>
              <a:off x="856792" y="3971582"/>
              <a:ext cx="357432" cy="343878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0A5270F-1788-45C6-B68F-98064B161BC5}"/>
              </a:ext>
            </a:extLst>
          </p:cNvPr>
          <p:cNvGrpSpPr/>
          <p:nvPr/>
        </p:nvGrpSpPr>
        <p:grpSpPr>
          <a:xfrm>
            <a:off x="4881146" y="4772064"/>
            <a:ext cx="4204296" cy="343878"/>
            <a:chOff x="5266011" y="5446496"/>
            <a:chExt cx="4204296" cy="34387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7D97A4A-A2E7-48C3-BBBB-5EB619AD1573}"/>
                </a:ext>
              </a:extLst>
            </p:cNvPr>
            <p:cNvSpPr txBox="1"/>
            <p:nvPr/>
          </p:nvSpPr>
          <p:spPr>
            <a:xfrm>
              <a:off x="5678158" y="5487630"/>
              <a:ext cx="3792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Search the Finance Server for sensitive data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B656C2F-4EF9-4655-A285-79DD1B5AE69E}"/>
                </a:ext>
              </a:extLst>
            </p:cNvPr>
            <p:cNvSpPr/>
            <p:nvPr/>
          </p:nvSpPr>
          <p:spPr>
            <a:xfrm>
              <a:off x="5266011" y="5446496"/>
              <a:ext cx="357432" cy="343878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C8FCA51-4D94-49FD-B116-F91EB540A442}"/>
              </a:ext>
            </a:extLst>
          </p:cNvPr>
          <p:cNvGrpSpPr/>
          <p:nvPr/>
        </p:nvGrpSpPr>
        <p:grpSpPr>
          <a:xfrm>
            <a:off x="7076205" y="4132146"/>
            <a:ext cx="2303322" cy="461665"/>
            <a:chOff x="6138892" y="4083880"/>
            <a:chExt cx="2303322" cy="46166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31D4CD7-9E1F-43DE-9C4D-BE3E7CC27750}"/>
                </a:ext>
              </a:extLst>
            </p:cNvPr>
            <p:cNvSpPr txBox="1"/>
            <p:nvPr/>
          </p:nvSpPr>
          <p:spPr>
            <a:xfrm>
              <a:off x="6538842" y="4083880"/>
              <a:ext cx="1903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Adversary gains access to </a:t>
              </a:r>
              <a:b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financial forecasts data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02C0DB9-2EEF-4A96-9A62-4CD5CCFD5A7E}"/>
                </a:ext>
              </a:extLst>
            </p:cNvPr>
            <p:cNvSpPr/>
            <p:nvPr/>
          </p:nvSpPr>
          <p:spPr>
            <a:xfrm>
              <a:off x="6138892" y="4128482"/>
              <a:ext cx="322509" cy="308068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329FDC3-41C4-4178-9BB4-9CB8E41455A3}"/>
              </a:ext>
            </a:extLst>
          </p:cNvPr>
          <p:cNvCxnSpPr>
            <a:cxnSpLocks/>
          </p:cNvCxnSpPr>
          <p:nvPr/>
        </p:nvCxnSpPr>
        <p:spPr>
          <a:xfrm flipV="1">
            <a:off x="8705368" y="3577662"/>
            <a:ext cx="907716" cy="161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xplosion: 8 Points 61">
            <a:extLst>
              <a:ext uri="{FF2B5EF4-FFF2-40B4-BE49-F238E27FC236}">
                <a16:creationId xmlns:a16="http://schemas.microsoft.com/office/drawing/2014/main" id="{DCE10B67-969C-4DD0-998C-D7C605A6941B}"/>
              </a:ext>
            </a:extLst>
          </p:cNvPr>
          <p:cNvSpPr/>
          <p:nvPr/>
        </p:nvSpPr>
        <p:spPr>
          <a:xfrm>
            <a:off x="10095879" y="3346056"/>
            <a:ext cx="930264" cy="769650"/>
          </a:xfrm>
          <a:prstGeom prst="irregularSeal1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7B5D9EC-DBA2-400A-8032-3335C57E7247}"/>
              </a:ext>
            </a:extLst>
          </p:cNvPr>
          <p:cNvGrpSpPr/>
          <p:nvPr/>
        </p:nvGrpSpPr>
        <p:grpSpPr>
          <a:xfrm>
            <a:off x="9562996" y="4198543"/>
            <a:ext cx="2360302" cy="308068"/>
            <a:chOff x="9936454" y="3792696"/>
            <a:chExt cx="2360302" cy="30806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FBC65D1-1E0F-42DB-96CE-68F1C698DF2F}"/>
                </a:ext>
              </a:extLst>
            </p:cNvPr>
            <p:cNvSpPr txBox="1"/>
            <p:nvPr/>
          </p:nvSpPr>
          <p:spPr>
            <a:xfrm>
              <a:off x="10273844" y="3799722"/>
              <a:ext cx="2022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Adversary steals forecasts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961B5BFE-1BC7-473B-9CE4-FD57ECDA1DED}"/>
                </a:ext>
              </a:extLst>
            </p:cNvPr>
            <p:cNvSpPr/>
            <p:nvPr/>
          </p:nvSpPr>
          <p:spPr>
            <a:xfrm>
              <a:off x="9936454" y="3792696"/>
              <a:ext cx="322509" cy="308068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6EEF6C0-3A6C-4646-B53A-165C30B27A79}"/>
              </a:ext>
            </a:extLst>
          </p:cNvPr>
          <p:cNvGrpSpPr/>
          <p:nvPr/>
        </p:nvGrpSpPr>
        <p:grpSpPr>
          <a:xfrm>
            <a:off x="2651476" y="1945306"/>
            <a:ext cx="4926472" cy="343878"/>
            <a:chOff x="2673716" y="1612926"/>
            <a:chExt cx="4926472" cy="343878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DCDC06A-E036-45AE-B629-C93823F93153}"/>
                </a:ext>
              </a:extLst>
            </p:cNvPr>
            <p:cNvSpPr txBox="1"/>
            <p:nvPr/>
          </p:nvSpPr>
          <p:spPr>
            <a:xfrm>
              <a:off x="3175142" y="1654060"/>
              <a:ext cx="4425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Adversary performs Credential Dump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653A416-0B6C-4FE2-8159-F9A2A89BE4B0}"/>
                </a:ext>
              </a:extLst>
            </p:cNvPr>
            <p:cNvSpPr/>
            <p:nvPr/>
          </p:nvSpPr>
          <p:spPr>
            <a:xfrm>
              <a:off x="2673716" y="1612926"/>
              <a:ext cx="357432" cy="343878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F443452-EDDE-41FE-B817-67E5603008A6}"/>
              </a:ext>
            </a:extLst>
          </p:cNvPr>
          <p:cNvGrpSpPr/>
          <p:nvPr/>
        </p:nvGrpSpPr>
        <p:grpSpPr>
          <a:xfrm>
            <a:off x="3971917" y="2690944"/>
            <a:ext cx="3226038" cy="646331"/>
            <a:chOff x="3552380" y="2959891"/>
            <a:chExt cx="3226038" cy="6463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815AA84-371C-4840-A326-D9710982D5DF}"/>
                </a:ext>
              </a:extLst>
            </p:cNvPr>
            <p:cNvSpPr txBox="1"/>
            <p:nvPr/>
          </p:nvSpPr>
          <p:spPr>
            <a:xfrm>
              <a:off x="3925931" y="2959891"/>
              <a:ext cx="2852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Using a database password found on the finance employees machine the adversary pivots to the Finance Database Server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D1AFD99-034C-4D05-9A74-57582D7FF9F3}"/>
                </a:ext>
              </a:extLst>
            </p:cNvPr>
            <p:cNvSpPr/>
            <p:nvPr/>
          </p:nvSpPr>
          <p:spPr>
            <a:xfrm>
              <a:off x="3552380" y="2997119"/>
              <a:ext cx="357432" cy="343878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539B1DCA-BA44-4B09-94CD-8212C63214A1}"/>
              </a:ext>
            </a:extLst>
          </p:cNvPr>
          <p:cNvSpPr txBox="1"/>
          <p:nvPr/>
        </p:nvSpPr>
        <p:spPr>
          <a:xfrm>
            <a:off x="578987" y="270588"/>
            <a:ext cx="10244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Operation </a:t>
            </a:r>
            <a:r>
              <a:rPr lang="en-US" sz="4000" dirty="0"/>
              <a:t>"Dollar Heist" - Debrief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3" name="Graphic 72" descr="Safe">
            <a:extLst>
              <a:ext uri="{FF2B5EF4-FFF2-40B4-BE49-F238E27FC236}">
                <a16:creationId xmlns:a16="http://schemas.microsoft.com/office/drawing/2014/main" id="{56B52C38-613F-4A38-9D5F-4BA1C70455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05643" y="3188605"/>
            <a:ext cx="914400" cy="914400"/>
          </a:xfrm>
          <a:prstGeom prst="rect">
            <a:avLst/>
          </a:prstGeom>
        </p:spPr>
      </p:pic>
      <p:pic>
        <p:nvPicPr>
          <p:cNvPr id="74" name="Graphic 73" descr="Robber">
            <a:extLst>
              <a:ext uri="{FF2B5EF4-FFF2-40B4-BE49-F238E27FC236}">
                <a16:creationId xmlns:a16="http://schemas.microsoft.com/office/drawing/2014/main" id="{1D411EB3-59A0-4FF3-97D0-7B9FD2DC45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70271" y="2873922"/>
            <a:ext cx="914400" cy="914400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CB54D35B-C832-4333-952D-A067ECB761CC}"/>
              </a:ext>
            </a:extLst>
          </p:cNvPr>
          <p:cNvGrpSpPr/>
          <p:nvPr/>
        </p:nvGrpSpPr>
        <p:grpSpPr>
          <a:xfrm>
            <a:off x="4195026" y="3763293"/>
            <a:ext cx="1116687" cy="914400"/>
            <a:chOff x="5891288" y="5211639"/>
            <a:chExt cx="1116687" cy="914400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C258380-F813-41A0-AB46-416E51EBE7D3}"/>
                </a:ext>
              </a:extLst>
            </p:cNvPr>
            <p:cNvGrpSpPr/>
            <p:nvPr/>
          </p:nvGrpSpPr>
          <p:grpSpPr>
            <a:xfrm>
              <a:off x="5891288" y="5211639"/>
              <a:ext cx="953490" cy="914400"/>
              <a:chOff x="7533393" y="2492204"/>
              <a:chExt cx="953490" cy="914400"/>
            </a:xfrm>
          </p:grpSpPr>
          <p:pic>
            <p:nvPicPr>
              <p:cNvPr id="78" name="Graphic 77" descr="Computer">
                <a:extLst>
                  <a:ext uri="{FF2B5EF4-FFF2-40B4-BE49-F238E27FC236}">
                    <a16:creationId xmlns:a16="http://schemas.microsoft.com/office/drawing/2014/main" id="{A9FB6D6D-9F11-4DC2-82F8-F0AD00BC49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572483" y="249220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402A5AD-26C9-41A8-8CE1-E9A8347728FF}"/>
                  </a:ext>
                </a:extLst>
              </p:cNvPr>
              <p:cNvSpPr txBox="1"/>
              <p:nvPr/>
            </p:nvSpPr>
            <p:spPr>
              <a:xfrm>
                <a:off x="7533393" y="2561013"/>
                <a:ext cx="653143" cy="765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7" name="Flowchart: Magnetic Disk 76">
              <a:extLst>
                <a:ext uri="{FF2B5EF4-FFF2-40B4-BE49-F238E27FC236}">
                  <a16:creationId xmlns:a16="http://schemas.microsoft.com/office/drawing/2014/main" id="{68B6CEC7-A101-43DC-BCA2-25E43FF6273A}"/>
                </a:ext>
              </a:extLst>
            </p:cNvPr>
            <p:cNvSpPr/>
            <p:nvPr/>
          </p:nvSpPr>
          <p:spPr>
            <a:xfrm>
              <a:off x="6759760" y="5721805"/>
              <a:ext cx="248215" cy="323754"/>
            </a:xfrm>
            <a:prstGeom prst="flowChartMagneticDisk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BC990B-492F-4AC1-8832-24BF0B1FBE22}"/>
              </a:ext>
            </a:extLst>
          </p:cNvPr>
          <p:cNvCxnSpPr>
            <a:cxnSpLocks/>
          </p:cNvCxnSpPr>
          <p:nvPr/>
        </p:nvCxnSpPr>
        <p:spPr>
          <a:xfrm>
            <a:off x="3204328" y="3037375"/>
            <a:ext cx="1448398" cy="9936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0021C2E-35F2-4EC0-881F-63B58BE80314}"/>
              </a:ext>
            </a:extLst>
          </p:cNvPr>
          <p:cNvGrpSpPr/>
          <p:nvPr/>
        </p:nvGrpSpPr>
        <p:grpSpPr>
          <a:xfrm>
            <a:off x="5551817" y="4282466"/>
            <a:ext cx="2073872" cy="548380"/>
            <a:chOff x="989045" y="5336922"/>
            <a:chExt cx="2038837" cy="54838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2B20C08-2AC5-4A98-9896-E73AAC57D572}"/>
                </a:ext>
              </a:extLst>
            </p:cNvPr>
            <p:cNvGrpSpPr/>
            <p:nvPr/>
          </p:nvGrpSpPr>
          <p:grpSpPr>
            <a:xfrm>
              <a:off x="1065863" y="5336922"/>
              <a:ext cx="1962019" cy="548380"/>
              <a:chOff x="885572" y="5167645"/>
              <a:chExt cx="1962019" cy="548380"/>
            </a:xfrm>
          </p:grpSpPr>
          <p:pic>
            <p:nvPicPr>
              <p:cNvPr id="84" name="Graphic 83" descr="Security Camera">
                <a:extLst>
                  <a:ext uri="{FF2B5EF4-FFF2-40B4-BE49-F238E27FC236}">
                    <a16:creationId xmlns:a16="http://schemas.microsoft.com/office/drawing/2014/main" id="{96EB7F9A-D14B-4975-BA8E-A9F66460A2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85572" y="5167645"/>
                <a:ext cx="472450" cy="472450"/>
              </a:xfrm>
              <a:prstGeom prst="rect">
                <a:avLst/>
              </a:prstGeom>
            </p:spPr>
          </p:pic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66987AE-3D8E-409D-AB08-B11741344849}"/>
                  </a:ext>
                </a:extLst>
              </p:cNvPr>
              <p:cNvSpPr txBox="1"/>
              <p:nvPr/>
            </p:nvSpPr>
            <p:spPr>
              <a:xfrm>
                <a:off x="972897" y="5454415"/>
                <a:ext cx="1874694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Detection</a:t>
                </a:r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16B6595-02B9-4775-A8EE-01A38F5F1392}"/>
                </a:ext>
              </a:extLst>
            </p:cNvPr>
            <p:cNvSpPr/>
            <p:nvPr/>
          </p:nvSpPr>
          <p:spPr>
            <a:xfrm>
              <a:off x="989045" y="5338596"/>
              <a:ext cx="851561" cy="5467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C30C47C-09C8-4EBD-927D-63017811D2A2}"/>
              </a:ext>
            </a:extLst>
          </p:cNvPr>
          <p:cNvGrpSpPr/>
          <p:nvPr/>
        </p:nvGrpSpPr>
        <p:grpSpPr>
          <a:xfrm>
            <a:off x="3256884" y="1413077"/>
            <a:ext cx="2073872" cy="548380"/>
            <a:chOff x="989045" y="5336922"/>
            <a:chExt cx="2038837" cy="54838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B15CCDE-AF5E-4817-B09F-4BEF13607FF3}"/>
                </a:ext>
              </a:extLst>
            </p:cNvPr>
            <p:cNvGrpSpPr/>
            <p:nvPr/>
          </p:nvGrpSpPr>
          <p:grpSpPr>
            <a:xfrm>
              <a:off x="1065863" y="5336922"/>
              <a:ext cx="1962019" cy="548380"/>
              <a:chOff x="885572" y="5167645"/>
              <a:chExt cx="1962019" cy="548380"/>
            </a:xfrm>
          </p:grpSpPr>
          <p:pic>
            <p:nvPicPr>
              <p:cNvPr id="89" name="Graphic 88" descr="Security Camera">
                <a:extLst>
                  <a:ext uri="{FF2B5EF4-FFF2-40B4-BE49-F238E27FC236}">
                    <a16:creationId xmlns:a16="http://schemas.microsoft.com/office/drawing/2014/main" id="{AEE0E0E3-EA52-44E0-B9A8-898549393C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85572" y="5167645"/>
                <a:ext cx="472450" cy="472450"/>
              </a:xfrm>
              <a:prstGeom prst="rect">
                <a:avLst/>
              </a:prstGeom>
            </p:spPr>
          </p:pic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9417249-E17B-4F33-87C3-0EB917B53A2A}"/>
                  </a:ext>
                </a:extLst>
              </p:cNvPr>
              <p:cNvSpPr txBox="1"/>
              <p:nvPr/>
            </p:nvSpPr>
            <p:spPr>
              <a:xfrm>
                <a:off x="972897" y="5454415"/>
                <a:ext cx="1874694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Detection</a:t>
                </a:r>
              </a:p>
            </p:txBody>
          </p:sp>
        </p:grp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02EE9EC-1D6E-4F8A-B6A7-D93DB98AF7A8}"/>
                </a:ext>
              </a:extLst>
            </p:cNvPr>
            <p:cNvSpPr/>
            <p:nvPr/>
          </p:nvSpPr>
          <p:spPr>
            <a:xfrm>
              <a:off x="989045" y="5338596"/>
              <a:ext cx="851561" cy="5467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1D026CBA-4BAC-4E46-B37E-3B9FB3D5A12A}"/>
              </a:ext>
            </a:extLst>
          </p:cNvPr>
          <p:cNvSpPr txBox="1"/>
          <p:nvPr/>
        </p:nvSpPr>
        <p:spPr>
          <a:xfrm>
            <a:off x="702451" y="5683471"/>
            <a:ext cx="10816145" cy="61555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Although multiple detections were triggered, it was not possible to evict or block the adversary before they accomplished mission objective.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Blue Team succeeded in identifying the source of the attack.</a:t>
            </a:r>
          </a:p>
        </p:txBody>
      </p:sp>
    </p:spTree>
    <p:extLst>
      <p:ext uri="{BB962C8B-B14F-4D97-AF65-F5344CB8AC3E}">
        <p14:creationId xmlns:p14="http://schemas.microsoft.com/office/powerpoint/2010/main" val="218493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9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D9B328E4-70D6-41CA-8F92-A6F8710E6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5457" y="4336282"/>
            <a:ext cx="823047" cy="82304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FB6F7A0-E9A5-4784-9132-65CF4145D0C5}"/>
              </a:ext>
            </a:extLst>
          </p:cNvPr>
          <p:cNvGrpSpPr/>
          <p:nvPr/>
        </p:nvGrpSpPr>
        <p:grpSpPr>
          <a:xfrm>
            <a:off x="2466579" y="2280709"/>
            <a:ext cx="771705" cy="758337"/>
            <a:chOff x="2288249" y="2254658"/>
            <a:chExt cx="914400" cy="914400"/>
          </a:xfrm>
        </p:grpSpPr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id="{D0FA5FBF-721B-4048-8698-6FE1BEEF5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88249" y="2254658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Envelope">
              <a:extLst>
                <a:ext uri="{FF2B5EF4-FFF2-40B4-BE49-F238E27FC236}">
                  <a16:creationId xmlns:a16="http://schemas.microsoft.com/office/drawing/2014/main" id="{49FAC4C7-3199-4B24-B70D-C59849E57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523262" y="2433350"/>
              <a:ext cx="444373" cy="444373"/>
            </a:xfrm>
            <a:prstGeom prst="rect">
              <a:avLst/>
            </a:prstGeom>
          </p:spPr>
        </p:pic>
      </p:grpSp>
      <p:pic>
        <p:nvPicPr>
          <p:cNvPr id="10" name="Graphic 9" descr="Laptop">
            <a:extLst>
              <a:ext uri="{FF2B5EF4-FFF2-40B4-BE49-F238E27FC236}">
                <a16:creationId xmlns:a16="http://schemas.microsoft.com/office/drawing/2014/main" id="{F35F08A8-4C28-4A1E-A3E3-0C10EB8628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9899" y="3092005"/>
            <a:ext cx="662136" cy="662136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692BB3-61A8-422A-9E6B-0F88583EA2AD}"/>
              </a:ext>
            </a:extLst>
          </p:cNvPr>
          <p:cNvCxnSpPr>
            <a:cxnSpLocks/>
          </p:cNvCxnSpPr>
          <p:nvPr/>
        </p:nvCxnSpPr>
        <p:spPr>
          <a:xfrm flipV="1">
            <a:off x="1590792" y="2875593"/>
            <a:ext cx="767168" cy="4154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CE01D8-DEFE-4B30-8925-7DF67313AD20}"/>
              </a:ext>
            </a:extLst>
          </p:cNvPr>
          <p:cNvCxnSpPr>
            <a:cxnSpLocks/>
          </p:cNvCxnSpPr>
          <p:nvPr/>
        </p:nvCxnSpPr>
        <p:spPr>
          <a:xfrm>
            <a:off x="3267407" y="3039046"/>
            <a:ext cx="1248666" cy="13508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A497EF0-9A99-4486-ACF9-FAE933F52AB9}"/>
              </a:ext>
            </a:extLst>
          </p:cNvPr>
          <p:cNvCxnSpPr>
            <a:cxnSpLocks/>
          </p:cNvCxnSpPr>
          <p:nvPr/>
        </p:nvCxnSpPr>
        <p:spPr>
          <a:xfrm flipV="1">
            <a:off x="5663502" y="3959866"/>
            <a:ext cx="1528197" cy="6316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Envelope">
            <a:extLst>
              <a:ext uri="{FF2B5EF4-FFF2-40B4-BE49-F238E27FC236}">
                <a16:creationId xmlns:a16="http://schemas.microsoft.com/office/drawing/2014/main" id="{9E4A2A95-E31F-4728-A06E-EAA3F6157C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98402" y="2807368"/>
            <a:ext cx="275974" cy="27597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19AFF0A-4F8C-4914-90F7-32DDA728486E}"/>
              </a:ext>
            </a:extLst>
          </p:cNvPr>
          <p:cNvGrpSpPr/>
          <p:nvPr/>
        </p:nvGrpSpPr>
        <p:grpSpPr>
          <a:xfrm>
            <a:off x="879207" y="3744423"/>
            <a:ext cx="2650318" cy="461665"/>
            <a:chOff x="856792" y="3938746"/>
            <a:chExt cx="2650318" cy="46166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1FD2EA1-60B9-45D4-B175-9FBD566BEF2D}"/>
                </a:ext>
              </a:extLst>
            </p:cNvPr>
            <p:cNvSpPr txBox="1"/>
            <p:nvPr/>
          </p:nvSpPr>
          <p:spPr>
            <a:xfrm>
              <a:off x="1206521" y="3938746"/>
              <a:ext cx="2300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Adversary sends phishing email </a:t>
              </a:r>
              <a:br>
                <a:rPr lang="en-US" sz="1200" dirty="0"/>
              </a:br>
              <a:r>
                <a:rPr lang="en-US" sz="1200" dirty="0"/>
                <a:t>to DevOps Engineer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A9F54A9-D9A4-4ABB-96AF-A47601EDF074}"/>
                </a:ext>
              </a:extLst>
            </p:cNvPr>
            <p:cNvSpPr/>
            <p:nvPr/>
          </p:nvSpPr>
          <p:spPr>
            <a:xfrm>
              <a:off x="856792" y="3971582"/>
              <a:ext cx="357432" cy="343878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586EBD9-A0FB-4A2C-A2DE-F5E1E9CA72B4}"/>
              </a:ext>
            </a:extLst>
          </p:cNvPr>
          <p:cNvGrpSpPr/>
          <p:nvPr/>
        </p:nvGrpSpPr>
        <p:grpSpPr>
          <a:xfrm>
            <a:off x="4801290" y="5120811"/>
            <a:ext cx="4149581" cy="461665"/>
            <a:chOff x="5266011" y="5400650"/>
            <a:chExt cx="4149581" cy="461665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80D752A-4C7A-464A-98EC-65D5DB706914}"/>
                </a:ext>
              </a:extLst>
            </p:cNvPr>
            <p:cNvSpPr txBox="1"/>
            <p:nvPr/>
          </p:nvSpPr>
          <p:spPr>
            <a:xfrm>
              <a:off x="5623443" y="5400650"/>
              <a:ext cx="37921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Adversary steals administrative cloud provider cookies </a:t>
              </a:r>
              <a:br>
                <a:rPr lang="en-US" sz="1200" dirty="0"/>
              </a:br>
              <a:r>
                <a:rPr lang="en-US" sz="1200" dirty="0"/>
                <a:t>from browser sessions on the jump box</a:t>
              </a: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C14C87BB-133B-42D3-80F9-7A63FC46EE04}"/>
                </a:ext>
              </a:extLst>
            </p:cNvPr>
            <p:cNvSpPr/>
            <p:nvPr/>
          </p:nvSpPr>
          <p:spPr>
            <a:xfrm>
              <a:off x="5266011" y="5446496"/>
              <a:ext cx="357432" cy="343878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8993A0E-21BF-437E-85DD-A3B3BE847956}"/>
              </a:ext>
            </a:extLst>
          </p:cNvPr>
          <p:cNvGrpSpPr/>
          <p:nvPr/>
        </p:nvGrpSpPr>
        <p:grpSpPr>
          <a:xfrm>
            <a:off x="6441242" y="4322030"/>
            <a:ext cx="3298182" cy="461665"/>
            <a:chOff x="6216333" y="4011318"/>
            <a:chExt cx="3298182" cy="461665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5C7BE1C-4DD8-482B-A784-651DBF96451D}"/>
                </a:ext>
              </a:extLst>
            </p:cNvPr>
            <p:cNvSpPr txBox="1"/>
            <p:nvPr/>
          </p:nvSpPr>
          <p:spPr>
            <a:xfrm>
              <a:off x="6565951" y="4011318"/>
              <a:ext cx="29485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Adversary pivots to the cloud production infrastructure using </a:t>
              </a:r>
              <a:r>
                <a:rPr lang="en-US" sz="1200" b="1" dirty="0"/>
                <a:t>Pass the Cookie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EB4ADF31-3395-43EA-B729-A50993E615E5}"/>
                </a:ext>
              </a:extLst>
            </p:cNvPr>
            <p:cNvSpPr/>
            <p:nvPr/>
          </p:nvSpPr>
          <p:spPr>
            <a:xfrm>
              <a:off x="6216333" y="4054012"/>
              <a:ext cx="386466" cy="36382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5</a:t>
              </a:r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7E85E88-A4DD-464B-ABCE-87E47FDDC45E}"/>
              </a:ext>
            </a:extLst>
          </p:cNvPr>
          <p:cNvCxnSpPr>
            <a:cxnSpLocks/>
          </p:cNvCxnSpPr>
          <p:nvPr/>
        </p:nvCxnSpPr>
        <p:spPr>
          <a:xfrm flipV="1">
            <a:off x="8974657" y="3544553"/>
            <a:ext cx="907716" cy="161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Explosion: 8 Points 142">
            <a:extLst>
              <a:ext uri="{FF2B5EF4-FFF2-40B4-BE49-F238E27FC236}">
                <a16:creationId xmlns:a16="http://schemas.microsoft.com/office/drawing/2014/main" id="{A4F3EF07-B5FE-41F2-91F4-0CCB2AC2899E}"/>
              </a:ext>
            </a:extLst>
          </p:cNvPr>
          <p:cNvSpPr/>
          <p:nvPr/>
        </p:nvSpPr>
        <p:spPr>
          <a:xfrm>
            <a:off x="10032799" y="3184115"/>
            <a:ext cx="930264" cy="769650"/>
          </a:xfrm>
          <a:prstGeom prst="irregularSeal1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40C6FBA-9C97-4F72-95F5-95C4ABF7590B}"/>
              </a:ext>
            </a:extLst>
          </p:cNvPr>
          <p:cNvGrpSpPr/>
          <p:nvPr/>
        </p:nvGrpSpPr>
        <p:grpSpPr>
          <a:xfrm>
            <a:off x="9503334" y="4071631"/>
            <a:ext cx="2386327" cy="461665"/>
            <a:chOff x="9936454" y="3779182"/>
            <a:chExt cx="2386327" cy="461665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8AEAFD8-D6C0-491D-8953-77FA903091E1}"/>
                </a:ext>
              </a:extLst>
            </p:cNvPr>
            <p:cNvSpPr txBox="1"/>
            <p:nvPr/>
          </p:nvSpPr>
          <p:spPr>
            <a:xfrm>
              <a:off x="10299869" y="3779182"/>
              <a:ext cx="20229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Adversary exfiltrates data and deletes entire Cloud Service</a:t>
              </a: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5CB4EB0-9771-4F06-9F90-8EFCD5175C1C}"/>
                </a:ext>
              </a:extLst>
            </p:cNvPr>
            <p:cNvSpPr/>
            <p:nvPr/>
          </p:nvSpPr>
          <p:spPr>
            <a:xfrm>
              <a:off x="9936454" y="3792695"/>
              <a:ext cx="365526" cy="36736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6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B9739CA-D1FC-4874-94A3-ADA8BC1952BB}"/>
              </a:ext>
            </a:extLst>
          </p:cNvPr>
          <p:cNvGrpSpPr/>
          <p:nvPr/>
        </p:nvGrpSpPr>
        <p:grpSpPr>
          <a:xfrm>
            <a:off x="2714555" y="1867931"/>
            <a:ext cx="5271923" cy="646331"/>
            <a:chOff x="2673716" y="1533880"/>
            <a:chExt cx="5271923" cy="6463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B6462FC-371B-4325-9DE5-5DDAE4F6726E}"/>
                </a:ext>
              </a:extLst>
            </p:cNvPr>
            <p:cNvSpPr txBox="1"/>
            <p:nvPr/>
          </p:nvSpPr>
          <p:spPr>
            <a:xfrm>
              <a:off x="3090157" y="1533880"/>
              <a:ext cx="48554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Victim opens email attachment which detonates exploit and provides the adversary remote control of the computer =&gt; Beachhead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Attacker steals passwords, certificates and hashes from the laptop</a:t>
              </a:r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C084868E-DDB9-496A-9514-14F4C2D6991E}"/>
                </a:ext>
              </a:extLst>
            </p:cNvPr>
            <p:cNvSpPr/>
            <p:nvPr/>
          </p:nvSpPr>
          <p:spPr>
            <a:xfrm>
              <a:off x="2673716" y="1612926"/>
              <a:ext cx="357432" cy="343878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02CF5A-BA76-49C1-A4F8-56CA90CE9B4F}"/>
              </a:ext>
            </a:extLst>
          </p:cNvPr>
          <p:cNvGrpSpPr/>
          <p:nvPr/>
        </p:nvGrpSpPr>
        <p:grpSpPr>
          <a:xfrm>
            <a:off x="4018721" y="3184115"/>
            <a:ext cx="2589988" cy="430887"/>
            <a:chOff x="3552380" y="2959891"/>
            <a:chExt cx="2589988" cy="43088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4CD2E13-A7BC-43BD-9A55-4E6E2C4A7597}"/>
                </a:ext>
              </a:extLst>
            </p:cNvPr>
            <p:cNvSpPr txBox="1"/>
            <p:nvPr/>
          </p:nvSpPr>
          <p:spPr>
            <a:xfrm>
              <a:off x="3925932" y="2959891"/>
              <a:ext cx="22164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Using a stolen password the adversary pivots to a jump box</a:t>
              </a: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6823284D-BBBA-45A8-927D-843E803E85C2}"/>
                </a:ext>
              </a:extLst>
            </p:cNvPr>
            <p:cNvSpPr/>
            <p:nvPr/>
          </p:nvSpPr>
          <p:spPr>
            <a:xfrm>
              <a:off x="3552380" y="2997119"/>
              <a:ext cx="357432" cy="343878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736F5A5-367E-453D-BF0C-3FE8718D2EBF}"/>
              </a:ext>
            </a:extLst>
          </p:cNvPr>
          <p:cNvGrpSpPr/>
          <p:nvPr/>
        </p:nvGrpSpPr>
        <p:grpSpPr>
          <a:xfrm>
            <a:off x="7255656" y="3189040"/>
            <a:ext cx="1571245" cy="969603"/>
            <a:chOff x="6808224" y="2097539"/>
            <a:chExt cx="2143515" cy="1256584"/>
          </a:xfrm>
        </p:grpSpPr>
        <p:sp>
          <p:nvSpPr>
            <p:cNvPr id="86" name="Cloud 85">
              <a:extLst>
                <a:ext uri="{FF2B5EF4-FFF2-40B4-BE49-F238E27FC236}">
                  <a16:creationId xmlns:a16="http://schemas.microsoft.com/office/drawing/2014/main" id="{93C4E010-8CEE-4C2F-AD32-242A34B15614}"/>
                </a:ext>
              </a:extLst>
            </p:cNvPr>
            <p:cNvSpPr/>
            <p:nvPr/>
          </p:nvSpPr>
          <p:spPr>
            <a:xfrm>
              <a:off x="6808224" y="2097539"/>
              <a:ext cx="2143515" cy="1256584"/>
            </a:xfrm>
            <a:prstGeom prst="cloud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54CD6FDC-4464-4B12-B390-7ACB74A90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929657" y="2343653"/>
              <a:ext cx="179966" cy="335108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F02F2FE3-27A9-4F1A-83EC-62647A997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545481" y="2390723"/>
              <a:ext cx="179966" cy="335108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DD3A43D7-7E2D-4A73-9993-BA0BAEBBE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749691" y="2487982"/>
              <a:ext cx="179966" cy="335108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F84D344C-08D1-4F00-AFAC-1D2859F77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919940" y="2743994"/>
              <a:ext cx="179966" cy="335108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D749B19C-B2D1-4994-9A34-4E92466D6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65324" y="2433350"/>
              <a:ext cx="179966" cy="335108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D36E8849-C793-477B-A80F-02A3C16DC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428235" y="2674579"/>
              <a:ext cx="179966" cy="335108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8D4FC98B-5C2F-4A2C-AF10-2795293DB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228212" y="2338817"/>
              <a:ext cx="179966" cy="335108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874DDBE5-FF76-4CF9-9FEA-5DC3DC921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25256" y="2753498"/>
              <a:ext cx="179966" cy="335108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E571F734-EFB5-4A95-9C4E-60351EC1D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99906" y="2612337"/>
              <a:ext cx="179966" cy="335108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52285EF-9ED3-4511-BFD8-B556C5E80968}"/>
              </a:ext>
            </a:extLst>
          </p:cNvPr>
          <p:cNvSpPr txBox="1"/>
          <p:nvPr/>
        </p:nvSpPr>
        <p:spPr>
          <a:xfrm>
            <a:off x="578987" y="270588"/>
            <a:ext cx="10244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Anatomy of a Cloud Service Disaster</a:t>
            </a:r>
          </a:p>
        </p:txBody>
      </p:sp>
    </p:spTree>
    <p:extLst>
      <p:ext uri="{BB962C8B-B14F-4D97-AF65-F5344CB8AC3E}">
        <p14:creationId xmlns:p14="http://schemas.microsoft.com/office/powerpoint/2010/main" val="312287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D9B328E4-70D6-41CA-8F92-A6F8710E6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5457" y="4336282"/>
            <a:ext cx="823047" cy="82304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FB6F7A0-E9A5-4784-9132-65CF4145D0C5}"/>
              </a:ext>
            </a:extLst>
          </p:cNvPr>
          <p:cNvGrpSpPr/>
          <p:nvPr/>
        </p:nvGrpSpPr>
        <p:grpSpPr>
          <a:xfrm>
            <a:off x="2466579" y="2280709"/>
            <a:ext cx="771705" cy="758337"/>
            <a:chOff x="2288249" y="2254658"/>
            <a:chExt cx="914400" cy="914400"/>
          </a:xfrm>
        </p:grpSpPr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id="{D0FA5FBF-721B-4048-8698-6FE1BEEF5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88249" y="2254658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Envelope">
              <a:extLst>
                <a:ext uri="{FF2B5EF4-FFF2-40B4-BE49-F238E27FC236}">
                  <a16:creationId xmlns:a16="http://schemas.microsoft.com/office/drawing/2014/main" id="{49FAC4C7-3199-4B24-B70D-C59849E57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523262" y="2433350"/>
              <a:ext cx="444373" cy="444373"/>
            </a:xfrm>
            <a:prstGeom prst="rect">
              <a:avLst/>
            </a:prstGeom>
          </p:spPr>
        </p:pic>
      </p:grpSp>
      <p:pic>
        <p:nvPicPr>
          <p:cNvPr id="10" name="Graphic 9" descr="Laptop">
            <a:extLst>
              <a:ext uri="{FF2B5EF4-FFF2-40B4-BE49-F238E27FC236}">
                <a16:creationId xmlns:a16="http://schemas.microsoft.com/office/drawing/2014/main" id="{F35F08A8-4C28-4A1E-A3E3-0C10EB8628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9899" y="3092005"/>
            <a:ext cx="662136" cy="662136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692BB3-61A8-422A-9E6B-0F88583EA2AD}"/>
              </a:ext>
            </a:extLst>
          </p:cNvPr>
          <p:cNvCxnSpPr>
            <a:cxnSpLocks/>
          </p:cNvCxnSpPr>
          <p:nvPr/>
        </p:nvCxnSpPr>
        <p:spPr>
          <a:xfrm flipV="1">
            <a:off x="1590792" y="2875593"/>
            <a:ext cx="767168" cy="4154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CE01D8-DEFE-4B30-8925-7DF67313AD20}"/>
              </a:ext>
            </a:extLst>
          </p:cNvPr>
          <p:cNvCxnSpPr>
            <a:cxnSpLocks/>
          </p:cNvCxnSpPr>
          <p:nvPr/>
        </p:nvCxnSpPr>
        <p:spPr>
          <a:xfrm>
            <a:off x="3267407" y="3039046"/>
            <a:ext cx="1248666" cy="13508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A497EF0-9A99-4486-ACF9-FAE933F52AB9}"/>
              </a:ext>
            </a:extLst>
          </p:cNvPr>
          <p:cNvCxnSpPr>
            <a:cxnSpLocks/>
          </p:cNvCxnSpPr>
          <p:nvPr/>
        </p:nvCxnSpPr>
        <p:spPr>
          <a:xfrm flipV="1">
            <a:off x="5663502" y="3959866"/>
            <a:ext cx="1528197" cy="6316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Envelope">
            <a:extLst>
              <a:ext uri="{FF2B5EF4-FFF2-40B4-BE49-F238E27FC236}">
                <a16:creationId xmlns:a16="http://schemas.microsoft.com/office/drawing/2014/main" id="{9E4A2A95-E31F-4728-A06E-EAA3F6157C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98402" y="2807368"/>
            <a:ext cx="275974" cy="27597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19AFF0A-4F8C-4914-90F7-32DDA728486E}"/>
              </a:ext>
            </a:extLst>
          </p:cNvPr>
          <p:cNvGrpSpPr/>
          <p:nvPr/>
        </p:nvGrpSpPr>
        <p:grpSpPr>
          <a:xfrm>
            <a:off x="879207" y="3744423"/>
            <a:ext cx="2824462" cy="461665"/>
            <a:chOff x="856792" y="3938746"/>
            <a:chExt cx="2824462" cy="46166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1FD2EA1-60B9-45D4-B175-9FBD566BEF2D}"/>
                </a:ext>
              </a:extLst>
            </p:cNvPr>
            <p:cNvSpPr txBox="1"/>
            <p:nvPr/>
          </p:nvSpPr>
          <p:spPr>
            <a:xfrm>
              <a:off x="1206521" y="3938746"/>
              <a:ext cx="2474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Adversary sends phishing email </a:t>
              </a:r>
              <a:br>
                <a:rPr lang="en-US" sz="1200" dirty="0"/>
              </a:br>
              <a:r>
                <a:rPr lang="en-US" sz="1200" dirty="0"/>
                <a:t>to DevOps Engineer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A9F54A9-D9A4-4ABB-96AF-A47601EDF074}"/>
                </a:ext>
              </a:extLst>
            </p:cNvPr>
            <p:cNvSpPr/>
            <p:nvPr/>
          </p:nvSpPr>
          <p:spPr>
            <a:xfrm>
              <a:off x="856792" y="3971582"/>
              <a:ext cx="357432" cy="343878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586EBD9-A0FB-4A2C-A2DE-F5E1E9CA72B4}"/>
              </a:ext>
            </a:extLst>
          </p:cNvPr>
          <p:cNvGrpSpPr/>
          <p:nvPr/>
        </p:nvGrpSpPr>
        <p:grpSpPr>
          <a:xfrm>
            <a:off x="4662818" y="5098061"/>
            <a:ext cx="4149581" cy="461665"/>
            <a:chOff x="5266011" y="5400650"/>
            <a:chExt cx="4149581" cy="461665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80D752A-4C7A-464A-98EC-65D5DB706914}"/>
                </a:ext>
              </a:extLst>
            </p:cNvPr>
            <p:cNvSpPr txBox="1"/>
            <p:nvPr/>
          </p:nvSpPr>
          <p:spPr>
            <a:xfrm>
              <a:off x="5623443" y="5400650"/>
              <a:ext cx="37921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Adversary steals administrative cloud provider </a:t>
              </a:r>
              <a:br>
                <a:rPr lang="en-US" sz="1200" dirty="0"/>
              </a:br>
              <a:r>
                <a:rPr lang="en-US" sz="1200" dirty="0"/>
                <a:t>cookies from browser sessions on the jump box</a:t>
              </a: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C14C87BB-133B-42D3-80F9-7A63FC46EE04}"/>
                </a:ext>
              </a:extLst>
            </p:cNvPr>
            <p:cNvSpPr/>
            <p:nvPr/>
          </p:nvSpPr>
          <p:spPr>
            <a:xfrm>
              <a:off x="5266011" y="5446496"/>
              <a:ext cx="357432" cy="343878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8993A0E-21BF-437E-85DD-A3B3BE847956}"/>
              </a:ext>
            </a:extLst>
          </p:cNvPr>
          <p:cNvGrpSpPr/>
          <p:nvPr/>
        </p:nvGrpSpPr>
        <p:grpSpPr>
          <a:xfrm>
            <a:off x="6441242" y="4322030"/>
            <a:ext cx="3298182" cy="461665"/>
            <a:chOff x="6216333" y="4011318"/>
            <a:chExt cx="3298182" cy="461665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5C7BE1C-4DD8-482B-A784-651DBF96451D}"/>
                </a:ext>
              </a:extLst>
            </p:cNvPr>
            <p:cNvSpPr txBox="1"/>
            <p:nvPr/>
          </p:nvSpPr>
          <p:spPr>
            <a:xfrm>
              <a:off x="6565951" y="4011318"/>
              <a:ext cx="29485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Adversary pivots to the cloud production infrastructure using Pass the Cookie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EB4ADF31-3395-43EA-B729-A50993E615E5}"/>
                </a:ext>
              </a:extLst>
            </p:cNvPr>
            <p:cNvSpPr/>
            <p:nvPr/>
          </p:nvSpPr>
          <p:spPr>
            <a:xfrm>
              <a:off x="6216333" y="4054012"/>
              <a:ext cx="386466" cy="36382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5</a:t>
              </a:r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7E85E88-A4DD-464B-ABCE-87E47FDDC45E}"/>
              </a:ext>
            </a:extLst>
          </p:cNvPr>
          <p:cNvCxnSpPr>
            <a:cxnSpLocks/>
          </p:cNvCxnSpPr>
          <p:nvPr/>
        </p:nvCxnSpPr>
        <p:spPr>
          <a:xfrm flipV="1">
            <a:off x="8974657" y="3544553"/>
            <a:ext cx="907716" cy="161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Explosion: 8 Points 142">
            <a:extLst>
              <a:ext uri="{FF2B5EF4-FFF2-40B4-BE49-F238E27FC236}">
                <a16:creationId xmlns:a16="http://schemas.microsoft.com/office/drawing/2014/main" id="{A4F3EF07-B5FE-41F2-91F4-0CCB2AC2899E}"/>
              </a:ext>
            </a:extLst>
          </p:cNvPr>
          <p:cNvSpPr/>
          <p:nvPr/>
        </p:nvSpPr>
        <p:spPr>
          <a:xfrm>
            <a:off x="10032799" y="3184115"/>
            <a:ext cx="930264" cy="769650"/>
          </a:xfrm>
          <a:prstGeom prst="irregularSeal1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40C6FBA-9C97-4F72-95F5-95C4ABF7590B}"/>
              </a:ext>
            </a:extLst>
          </p:cNvPr>
          <p:cNvGrpSpPr/>
          <p:nvPr/>
        </p:nvGrpSpPr>
        <p:grpSpPr>
          <a:xfrm>
            <a:off x="9503334" y="4071631"/>
            <a:ext cx="2386327" cy="461665"/>
            <a:chOff x="9936454" y="3779182"/>
            <a:chExt cx="2386327" cy="461665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8AEAFD8-D6C0-491D-8953-77FA903091E1}"/>
                </a:ext>
              </a:extLst>
            </p:cNvPr>
            <p:cNvSpPr txBox="1"/>
            <p:nvPr/>
          </p:nvSpPr>
          <p:spPr>
            <a:xfrm>
              <a:off x="10299869" y="3779182"/>
              <a:ext cx="20229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Adversary exfiltrates data and deletes entire Cloud Service</a:t>
              </a: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5CB4EB0-9771-4F06-9F90-8EFCD5175C1C}"/>
                </a:ext>
              </a:extLst>
            </p:cNvPr>
            <p:cNvSpPr/>
            <p:nvPr/>
          </p:nvSpPr>
          <p:spPr>
            <a:xfrm>
              <a:off x="9936454" y="3792695"/>
              <a:ext cx="365526" cy="36736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6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B9739CA-D1FC-4874-94A3-ADA8BC1952BB}"/>
              </a:ext>
            </a:extLst>
          </p:cNvPr>
          <p:cNvGrpSpPr/>
          <p:nvPr/>
        </p:nvGrpSpPr>
        <p:grpSpPr>
          <a:xfrm>
            <a:off x="2714555" y="1867931"/>
            <a:ext cx="5081527" cy="646331"/>
            <a:chOff x="2673716" y="1533880"/>
            <a:chExt cx="5081527" cy="6463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B6462FC-371B-4325-9DE5-5DDAE4F6726E}"/>
                </a:ext>
              </a:extLst>
            </p:cNvPr>
            <p:cNvSpPr txBox="1"/>
            <p:nvPr/>
          </p:nvSpPr>
          <p:spPr>
            <a:xfrm>
              <a:off x="3090157" y="1533880"/>
              <a:ext cx="4665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Victim opens email attachment which detonates exploit and provides the adversary remote control of the computer =&gt; Beachhead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Attacker steals passwords, certificates and hashes from the laptop</a:t>
              </a:r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C084868E-DDB9-496A-9514-14F4C2D6991E}"/>
                </a:ext>
              </a:extLst>
            </p:cNvPr>
            <p:cNvSpPr/>
            <p:nvPr/>
          </p:nvSpPr>
          <p:spPr>
            <a:xfrm>
              <a:off x="2673716" y="1612926"/>
              <a:ext cx="357432" cy="343878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02CF5A-BA76-49C1-A4F8-56CA90CE9B4F}"/>
              </a:ext>
            </a:extLst>
          </p:cNvPr>
          <p:cNvGrpSpPr/>
          <p:nvPr/>
        </p:nvGrpSpPr>
        <p:grpSpPr>
          <a:xfrm>
            <a:off x="4289266" y="3448636"/>
            <a:ext cx="2589988" cy="461665"/>
            <a:chOff x="3552380" y="2959891"/>
            <a:chExt cx="2589988" cy="461665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4CD2E13-A7BC-43BD-9A55-4E6E2C4A7597}"/>
                </a:ext>
              </a:extLst>
            </p:cNvPr>
            <p:cNvSpPr txBox="1"/>
            <p:nvPr/>
          </p:nvSpPr>
          <p:spPr>
            <a:xfrm>
              <a:off x="3925932" y="2959891"/>
              <a:ext cx="22164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Using a stolen password the adversary pivots to a jump box</a:t>
              </a: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6823284D-BBBA-45A8-927D-843E803E85C2}"/>
                </a:ext>
              </a:extLst>
            </p:cNvPr>
            <p:cNvSpPr/>
            <p:nvPr/>
          </p:nvSpPr>
          <p:spPr>
            <a:xfrm>
              <a:off x="3552380" y="2997119"/>
              <a:ext cx="357432" cy="343878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736F5A5-367E-453D-BF0C-3FE8718D2EBF}"/>
              </a:ext>
            </a:extLst>
          </p:cNvPr>
          <p:cNvGrpSpPr/>
          <p:nvPr/>
        </p:nvGrpSpPr>
        <p:grpSpPr>
          <a:xfrm>
            <a:off x="7255656" y="3189040"/>
            <a:ext cx="1571245" cy="969603"/>
            <a:chOff x="6808224" y="2097539"/>
            <a:chExt cx="2143515" cy="1256584"/>
          </a:xfrm>
        </p:grpSpPr>
        <p:sp>
          <p:nvSpPr>
            <p:cNvPr id="86" name="Cloud 85">
              <a:extLst>
                <a:ext uri="{FF2B5EF4-FFF2-40B4-BE49-F238E27FC236}">
                  <a16:creationId xmlns:a16="http://schemas.microsoft.com/office/drawing/2014/main" id="{93C4E010-8CEE-4C2F-AD32-242A34B15614}"/>
                </a:ext>
              </a:extLst>
            </p:cNvPr>
            <p:cNvSpPr/>
            <p:nvPr/>
          </p:nvSpPr>
          <p:spPr>
            <a:xfrm>
              <a:off x="6808224" y="2097539"/>
              <a:ext cx="2143515" cy="1256584"/>
            </a:xfrm>
            <a:prstGeom prst="cloud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54CD6FDC-4464-4B12-B390-7ACB74A90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929657" y="2343653"/>
              <a:ext cx="179966" cy="335108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F02F2FE3-27A9-4F1A-83EC-62647A997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545481" y="2390723"/>
              <a:ext cx="179966" cy="335108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DD3A43D7-7E2D-4A73-9993-BA0BAEBBE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749691" y="2487982"/>
              <a:ext cx="179966" cy="335108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F84D344C-08D1-4F00-AFAC-1D2859F77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919940" y="2743994"/>
              <a:ext cx="179966" cy="335108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D749B19C-B2D1-4994-9A34-4E92466D6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65324" y="2433350"/>
              <a:ext cx="179966" cy="335108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D36E8849-C793-477B-A80F-02A3C16DC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428235" y="2674579"/>
              <a:ext cx="179966" cy="335108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8D4FC98B-5C2F-4A2C-AF10-2795293DB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228212" y="2338817"/>
              <a:ext cx="179966" cy="335108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874DDBE5-FF76-4CF9-9FEA-5DC3DC921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25256" y="2753498"/>
              <a:ext cx="179966" cy="335108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E571F734-EFB5-4A95-9C4E-60351EC1D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99906" y="2612337"/>
              <a:ext cx="179966" cy="335108"/>
            </a:xfrm>
            <a:prstGeom prst="rect">
              <a:avLst/>
            </a:prstGeom>
          </p:spPr>
        </p:pic>
      </p:grpSp>
      <p:sp>
        <p:nvSpPr>
          <p:cNvPr id="43" name="Speech Bubble: Rectangle with Corners Rounded 42">
            <a:extLst>
              <a:ext uri="{FF2B5EF4-FFF2-40B4-BE49-F238E27FC236}">
                <a16:creationId xmlns:a16="http://schemas.microsoft.com/office/drawing/2014/main" id="{19B634F8-306B-4887-8FFA-5066CA15A0F7}"/>
              </a:ext>
            </a:extLst>
          </p:cNvPr>
          <p:cNvSpPr/>
          <p:nvPr/>
        </p:nvSpPr>
        <p:spPr>
          <a:xfrm>
            <a:off x="1405891" y="720851"/>
            <a:ext cx="3503436" cy="714732"/>
          </a:xfrm>
          <a:prstGeom prst="wedgeRoundRectCallout">
            <a:avLst>
              <a:gd name="adj1" fmla="val -13830"/>
              <a:gd name="adj2" fmla="val 87519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4 hours of phishing attacks until </a:t>
            </a:r>
            <a:br>
              <a:rPr lang="en-US" dirty="0"/>
            </a:br>
            <a:r>
              <a:rPr lang="en-US" dirty="0"/>
              <a:t>DevOps Engineer compromised</a:t>
            </a:r>
          </a:p>
        </p:txBody>
      </p: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29F38447-FAA1-4AC5-BC44-FFB78DE80DA0}"/>
              </a:ext>
            </a:extLst>
          </p:cNvPr>
          <p:cNvSpPr/>
          <p:nvPr/>
        </p:nvSpPr>
        <p:spPr>
          <a:xfrm>
            <a:off x="3660380" y="2601980"/>
            <a:ext cx="4768078" cy="415498"/>
          </a:xfrm>
          <a:prstGeom prst="wedgeRoundRectCallout">
            <a:avLst>
              <a:gd name="adj1" fmla="val -28557"/>
              <a:gd name="adj2" fmla="val 125183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6 hours of lateral movement to reach a jump box</a:t>
            </a:r>
          </a:p>
        </p:txBody>
      </p:sp>
      <p:sp>
        <p:nvSpPr>
          <p:cNvPr id="46" name="Speech Bubble: Rectangle with Corners Rounded 45">
            <a:extLst>
              <a:ext uri="{FF2B5EF4-FFF2-40B4-BE49-F238E27FC236}">
                <a16:creationId xmlns:a16="http://schemas.microsoft.com/office/drawing/2014/main" id="{23F43392-AF16-4BCD-BD6F-B95DE4826419}"/>
              </a:ext>
            </a:extLst>
          </p:cNvPr>
          <p:cNvSpPr/>
          <p:nvPr/>
        </p:nvSpPr>
        <p:spPr>
          <a:xfrm>
            <a:off x="569628" y="5678949"/>
            <a:ext cx="4035829" cy="758337"/>
          </a:xfrm>
          <a:prstGeom prst="wedgeRoundRectCallout">
            <a:avLst>
              <a:gd name="adj1" fmla="val 47520"/>
              <a:gd name="adj2" fmla="val -97619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16 hours until an administrative </a:t>
            </a:r>
            <a:br>
              <a:rPr lang="en-US" dirty="0"/>
            </a:br>
            <a:r>
              <a:rPr lang="en-US" dirty="0"/>
              <a:t>cookie was successfully acquired</a:t>
            </a:r>
          </a:p>
        </p:txBody>
      </p:sp>
      <p:sp>
        <p:nvSpPr>
          <p:cNvPr id="48" name="Speech Bubble: Rectangle with Corners Rounded 47">
            <a:extLst>
              <a:ext uri="{FF2B5EF4-FFF2-40B4-BE49-F238E27FC236}">
                <a16:creationId xmlns:a16="http://schemas.microsoft.com/office/drawing/2014/main" id="{818D97D9-9AB4-44AC-A87E-80385A2A53EE}"/>
              </a:ext>
            </a:extLst>
          </p:cNvPr>
          <p:cNvSpPr/>
          <p:nvPr/>
        </p:nvSpPr>
        <p:spPr>
          <a:xfrm>
            <a:off x="8340926" y="5445883"/>
            <a:ext cx="3082894" cy="710246"/>
          </a:xfrm>
          <a:prstGeom prst="wedgeRoundRectCallout">
            <a:avLst>
              <a:gd name="adj1" fmla="val -62786"/>
              <a:gd name="adj2" fmla="val -134114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4 hours until correct database to exfiltrate was identified</a:t>
            </a:r>
          </a:p>
        </p:txBody>
      </p:sp>
      <p:sp>
        <p:nvSpPr>
          <p:cNvPr id="51" name="Speech Bubble: Rectangle with Corners Rounded 50">
            <a:extLst>
              <a:ext uri="{FF2B5EF4-FFF2-40B4-BE49-F238E27FC236}">
                <a16:creationId xmlns:a16="http://schemas.microsoft.com/office/drawing/2014/main" id="{3FAFF5CC-7E71-4884-BCFF-FFEC58850673}"/>
              </a:ext>
            </a:extLst>
          </p:cNvPr>
          <p:cNvSpPr/>
          <p:nvPr/>
        </p:nvSpPr>
        <p:spPr>
          <a:xfrm>
            <a:off x="8220459" y="1281520"/>
            <a:ext cx="3431558" cy="769650"/>
          </a:xfrm>
          <a:prstGeom prst="wedgeRoundRectCallout">
            <a:avLst>
              <a:gd name="adj1" fmla="val 12637"/>
              <a:gd name="adj2" fmla="val 143988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Total of 30 hours until </a:t>
            </a:r>
            <a:br>
              <a:rPr lang="en-US" dirty="0"/>
            </a:br>
            <a:r>
              <a:rPr lang="en-US" dirty="0"/>
              <a:t>Mission Objective accomplished.</a:t>
            </a:r>
          </a:p>
        </p:txBody>
      </p:sp>
    </p:spTree>
    <p:extLst>
      <p:ext uri="{BB962C8B-B14F-4D97-AF65-F5344CB8AC3E}">
        <p14:creationId xmlns:p14="http://schemas.microsoft.com/office/powerpoint/2010/main" val="2876980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</Words>
  <Application>Microsoft Office PowerPoint</Application>
  <PresentationFormat>Widescreen</PresentationFormat>
  <Paragraphs>76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Attack Graphs Ideas and Presentations</dc:subject>
  <dc:creator/>
  <cp:keywords>Attack Graphs;Cybersecurity Attacks - Red Team Strategies;WUNDERWUZZI, LLC</cp:keywords>
  <cp:lastModifiedBy/>
  <cp:revision>1</cp:revision>
  <dcterms:created xsi:type="dcterms:W3CDTF">2020-04-06T06:22:41Z</dcterms:created>
  <dcterms:modified xsi:type="dcterms:W3CDTF">2020-04-06T07:11:11Z</dcterms:modified>
  <cp:category>Red Team Debrief</cp:category>
</cp:coreProperties>
</file>