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86" y="-288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25AE-CAB3-426C-9B6F-58D7713E9FE5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F3970-F1CB-46D8-B906-7F93F28F31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3970-F1CB-46D8-B906-7F93F28F31D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4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3970-F1CB-46D8-B906-7F93F28F31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94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3970-F1CB-46D8-B906-7F93F28F31D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3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3970-F1CB-46D8-B906-7F93F28F31D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8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F3970-F1CB-46D8-B906-7F93F28F31D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0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70034" y="228600"/>
            <a:ext cx="1027208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50029" y="5353963"/>
            <a:ext cx="1030448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2" y="1600200"/>
            <a:ext cx="9181148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5" y="3556001"/>
            <a:ext cx="7560945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70034" y="228600"/>
            <a:ext cx="1027208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50029" y="714192"/>
            <a:ext cx="1030448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1447804"/>
            <a:ext cx="2430304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1447800"/>
            <a:ext cx="7110889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70034" y="228600"/>
            <a:ext cx="1027208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7143537" y="4203592"/>
            <a:ext cx="3397782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094074" y="4075290"/>
            <a:ext cx="6549458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341437" y="4087562"/>
            <a:ext cx="6459051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626212" y="4074177"/>
            <a:ext cx="3907575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50029" y="4058555"/>
            <a:ext cx="1030448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01" y="2463560"/>
            <a:ext cx="9181148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5201" y="1437450"/>
            <a:ext cx="7580948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99299" y="2679192"/>
            <a:ext cx="4514964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87086" y="2679192"/>
            <a:ext cx="4514964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300" y="2678115"/>
            <a:ext cx="4514964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3429003"/>
            <a:ext cx="4512440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0686" y="2678113"/>
            <a:ext cx="4514964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3429003"/>
            <a:ext cx="4514964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70034" y="228600"/>
            <a:ext cx="1027208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50029" y="714191"/>
            <a:ext cx="1030448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70034" y="228600"/>
            <a:ext cx="1027208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8" y="3581404"/>
            <a:ext cx="3960495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50029" y="714192"/>
            <a:ext cx="1030448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80138" y="2286000"/>
            <a:ext cx="3960495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130" y="1828800"/>
            <a:ext cx="4611690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70034" y="228600"/>
            <a:ext cx="1027208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50029" y="5353963"/>
            <a:ext cx="1030448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598" y="338667"/>
            <a:ext cx="450368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0720" y="2785534"/>
            <a:ext cx="4510564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127" y="1371600"/>
            <a:ext cx="4212527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70034" y="228600"/>
            <a:ext cx="1027208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50029" y="1679429"/>
            <a:ext cx="1030448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0" y="338328"/>
            <a:ext cx="9721215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588" y="6250168"/>
            <a:ext cx="4473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738" y="6250168"/>
            <a:ext cx="4473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476" y="6250166"/>
            <a:ext cx="137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132" y="2675467"/>
            <a:ext cx="875109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8.xml"/><Relationship Id="rId12" Type="http://schemas.openxmlformats.org/officeDocument/2006/relationships/image" Target="../media/image2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5.xml"/><Relationship Id="rId1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0.167.4.131:8080/MyPaperless3.0.ap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無紙化</a:t>
            </a:r>
            <a:r>
              <a:rPr lang="en-US" altLang="zh-CN" dirty="0" smtClean="0"/>
              <a:t>3.0</a:t>
            </a:r>
            <a:r>
              <a:rPr lang="zh-CN" altLang="en-US" dirty="0" smtClean="0"/>
              <a:t>需求說明文檔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2645" y="4509124"/>
            <a:ext cx="3909705" cy="1260629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2018/03/08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製作：方金彬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點檢</a:t>
            </a:r>
            <a:r>
              <a:rPr lang="en-US" altLang="zh-CN" dirty="0" smtClean="0"/>
              <a:t>-</a:t>
            </a:r>
            <a:r>
              <a:rPr lang="zh-CN" altLang="en-US" dirty="0" smtClean="0"/>
              <a:t>簽核查詢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2050" name="Picture 2" descr="C:\Users\F1331847\Desktop\2018-03-12-15-59-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844824"/>
            <a:ext cx="1352296" cy="24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1331847\Desktop\2018-03-12-16-03-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19" y="1844824"/>
            <a:ext cx="1328946" cy="24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1331847\Desktop\2018-03-12-16-04-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19" y="4243852"/>
            <a:ext cx="1328946" cy="24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05289" y="1935528"/>
            <a:ext cx="62113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點檢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簽核查詢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簽核查詢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頁面查詢點檢記錄和點檢簽核狀態。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待簽核記錄查詢</a:t>
            </a:r>
            <a:r>
              <a:rPr lang="zh-CN" altLang="en-US" sz="1400" dirty="0" smtClean="0"/>
              <a:t>：查詢用戶尚未簽核的點檢記錄。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已簽核記錄查詢</a:t>
            </a:r>
            <a:r>
              <a:rPr lang="zh-CN" altLang="en-US" sz="1400" dirty="0" smtClean="0"/>
              <a:t>：查詢用戶已經簽核的點檢記錄。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/>
              <a:t>拒</a:t>
            </a:r>
            <a:r>
              <a:rPr lang="zh-CN" altLang="en-US" sz="1400" b="1" dirty="0" smtClean="0"/>
              <a:t>簽記錄查詢</a:t>
            </a:r>
            <a:r>
              <a:rPr lang="zh-CN" altLang="en-US" sz="1400" dirty="0" smtClean="0"/>
              <a:t>：查詢用戶拒簽的點檢記錄。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歷史記錄查詢</a:t>
            </a:r>
            <a:r>
              <a:rPr lang="zh-CN" altLang="en-US" sz="1400" dirty="0" smtClean="0"/>
              <a:t>：可查詢用戶所在製造處的點檢記錄。</a:t>
            </a:r>
            <a:endParaRPr lang="en-US" altLang="zh-CN" sz="1400" dirty="0" smtClean="0"/>
          </a:p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待簽核列表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已簽核列表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拒簽列表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歷史記錄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選擇或輸入報表名，點擊搜索圖標便可查詢對應的點檢記錄，也可以點擊頁面右上方的二維碼掃描點檢二維碼進行查詢，或選擇查詢類型（按點檢編號、時間、工單、樓層線體、機種），輸入查詢條件來縮小查詢範圍進行精確查找。</a:t>
            </a:r>
            <a:endParaRPr lang="en-US" altLang="zh-CN" sz="1400" dirty="0" smtClean="0"/>
          </a:p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擊列表項，可進入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簽核基本信息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頁面查看當天各節次點檢記錄簽核狀況，點擊列表項可展開查看更加詳細的點檢基本信息，點擊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詳細點檢信息</a:t>
            </a:r>
            <a:r>
              <a:rPr lang="en-US" altLang="zh-CN" sz="1400" dirty="0" smtClean="0"/>
              <a:t>&gt;&gt;&gt;】</a:t>
            </a:r>
            <a:r>
              <a:rPr lang="zh-CN" altLang="en-US" sz="1400" dirty="0" smtClean="0"/>
              <a:t>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詳細點檢信息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頁面查看詳細的點檢內容。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批量簽核</a:t>
            </a:r>
            <a:r>
              <a:rPr lang="zh-CN" altLang="en-US" sz="1400" dirty="0" smtClean="0"/>
              <a:t>：選擇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待簽核列表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，對查詢出的任意列表項進行長按，進入</a:t>
            </a:r>
            <a:endParaRPr lang="en-US" altLang="zh-CN" sz="1400" dirty="0" smtClean="0"/>
          </a:p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批量簽核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頁面，勾選左下方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全選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可勾選所有待簽核項，也可點擊待簽核項右方的選擇按鈕進行逐個勾選，勾選完后，點擊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通過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簽核提示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確定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提交</a:t>
            </a:r>
            <a:r>
              <a:rPr lang="zh-CN" altLang="en-US" sz="1400" dirty="0" smtClean="0"/>
              <a:t>批量簽核，簽核完成後退回到前一個頁面，批量簽核操作的簽核結果只能是通過，如需駁回需在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簽核查詢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頁面的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待簽核列表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中對該條記錄進行單獨操作。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2054" name="Picture 6" descr="C:\Users\F1331847\Desktop\2018-03-12-16-05-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65" y="4248906"/>
            <a:ext cx="1383366" cy="242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F1331847\Desktop\2018-03-12-17-26-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65" y="1849016"/>
            <a:ext cx="1391924" cy="239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F1331847\Desktop\2018-03-12-17-29-3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243852"/>
            <a:ext cx="1352296" cy="24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點</a:t>
            </a:r>
            <a:r>
              <a:rPr lang="zh-CN" altLang="en-US" dirty="0" smtClean="0"/>
              <a:t>檢</a:t>
            </a:r>
            <a:r>
              <a:rPr lang="en-US" altLang="zh-CN" dirty="0" smtClean="0"/>
              <a:t>-</a:t>
            </a:r>
            <a:r>
              <a:rPr lang="zh-CN" altLang="en-US" dirty="0" smtClean="0"/>
              <a:t>簽核查詢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3074" name="Picture 2" descr="C:\Users\F1331847\Desktop\2018-03-12-16-05-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06" y="1772816"/>
            <a:ext cx="1314146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1331847\Desktop\2018-03-12-16-05-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52" y="1772816"/>
            <a:ext cx="1312211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1331847\Desktop\2018-03-12-16-07-5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72816"/>
            <a:ext cx="1334083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F1331847\Desktop\2018-03-12-16-05-5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2" y="4109076"/>
            <a:ext cx="1334083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F1331847\Desktop\2018-03-12-16-06-1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04" y="4109076"/>
            <a:ext cx="1314147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01158" y="2564904"/>
            <a:ext cx="61206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簽</a:t>
            </a:r>
            <a:r>
              <a:rPr lang="zh-CN" altLang="en-US" sz="1400" dirty="0" smtClean="0"/>
              <a:t>核基本信息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頁面列表展開項下的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詳細點檢信息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詳細點檢信息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頁面查看詳細的點檢內容。</a:t>
            </a:r>
            <a:endParaRPr lang="en-US" altLang="zh-CN" sz="1400" dirty="0" smtClean="0"/>
          </a:p>
          <a:p>
            <a:r>
              <a:rPr lang="zh-CN" altLang="en-US" sz="1400" dirty="0"/>
              <a:t>只有當點擊的簽核記錄中設置的簽核人工號為用戶本人，</a:t>
            </a:r>
            <a:r>
              <a:rPr lang="zh-CN" altLang="en-US" sz="1400" dirty="0" smtClean="0"/>
              <a:t>且簽</a:t>
            </a:r>
            <a:r>
              <a:rPr lang="zh-CN" altLang="en-US" sz="1400" dirty="0"/>
              <a:t>核狀態為待簽核，並且上一個簽核人簽核完成才會在左下角顯示</a:t>
            </a:r>
            <a:r>
              <a:rPr lang="en-US" altLang="zh-CN" sz="1400" dirty="0"/>
              <a:t>【</a:t>
            </a:r>
            <a:r>
              <a:rPr lang="zh-CN" altLang="en-US" sz="1400" dirty="0"/>
              <a:t>通過</a:t>
            </a:r>
            <a:r>
              <a:rPr lang="en-US" altLang="zh-CN" sz="1400" dirty="0"/>
              <a:t>】</a:t>
            </a:r>
            <a:r>
              <a:rPr lang="zh-CN" altLang="en-US" sz="1400" dirty="0"/>
              <a:t>和</a:t>
            </a:r>
            <a:r>
              <a:rPr lang="en-US" altLang="zh-CN" sz="1400" dirty="0"/>
              <a:t>【</a:t>
            </a:r>
            <a:r>
              <a:rPr lang="zh-CN" altLang="en-US" sz="1400" dirty="0"/>
              <a:t>駁回</a:t>
            </a:r>
            <a:r>
              <a:rPr lang="en-US" altLang="zh-CN" sz="1400" dirty="0"/>
              <a:t>】</a:t>
            </a:r>
            <a:r>
              <a:rPr lang="zh-CN" altLang="en-US" sz="1400" dirty="0"/>
              <a:t>按鈕，否則將顯示為圖</a:t>
            </a:r>
            <a:r>
              <a:rPr lang="en-US" altLang="zh-CN" sz="1400" dirty="0"/>
              <a:t>1</a:t>
            </a:r>
            <a:r>
              <a:rPr lang="zh-CN" altLang="en-US" sz="1400" dirty="0"/>
              <a:t>的界面</a:t>
            </a:r>
            <a:r>
              <a:rPr lang="zh-CN" altLang="en-US" sz="1400" dirty="0" smtClean="0"/>
              <a:t>，當</a:t>
            </a:r>
            <a:r>
              <a:rPr lang="zh-CN" altLang="en-US" sz="1400" dirty="0"/>
              <a:t>點檢用戶點檢時選擇的備註不是“</a:t>
            </a:r>
            <a:r>
              <a:rPr lang="en-US" altLang="zh-CN" sz="1400" dirty="0"/>
              <a:t>N/A</a:t>
            </a:r>
            <a:r>
              <a:rPr lang="zh-CN" altLang="en-US" sz="1400" dirty="0"/>
              <a:t>”、“開線”、“換線”時，將只顯示報表名、節次以及備註原因（如圖</a:t>
            </a:r>
            <a:r>
              <a:rPr lang="en-US" altLang="zh-CN" sz="1400" dirty="0"/>
              <a:t>3 </a:t>
            </a:r>
            <a:r>
              <a:rPr lang="zh-CN" altLang="en-US" sz="1400" dirty="0"/>
              <a:t>），否則顯示點檢項的詳細點檢信息（如圖</a:t>
            </a:r>
            <a:r>
              <a:rPr lang="en-US" altLang="zh-CN" sz="1400" dirty="0"/>
              <a:t>2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  <a:p>
            <a:r>
              <a:rPr lang="zh-CN" altLang="en-US" sz="1400" dirty="0" smtClean="0"/>
              <a:t>目前點檢狀態分為三種：待簽核、已簽核、拒簽。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點</a:t>
            </a:r>
            <a:r>
              <a:rPr lang="zh-CN" altLang="en-US" sz="1400" dirty="0" smtClean="0"/>
              <a:t>檢簽核：查看完點檢內容后，如界面左下角出現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通過</a:t>
            </a:r>
            <a:r>
              <a:rPr lang="en-US" altLang="zh-CN" sz="1400" dirty="0"/>
              <a:t>】</a:t>
            </a:r>
            <a:r>
              <a:rPr lang="zh-CN" altLang="en-US" sz="1400" dirty="0"/>
              <a:t>和</a:t>
            </a:r>
            <a:r>
              <a:rPr lang="en-US" altLang="zh-CN" sz="1400" dirty="0"/>
              <a:t>【</a:t>
            </a:r>
            <a:r>
              <a:rPr lang="zh-CN" altLang="en-US" sz="1400" dirty="0"/>
              <a:t>駁回</a:t>
            </a:r>
            <a:r>
              <a:rPr lang="en-US" altLang="zh-CN" sz="1400" dirty="0" smtClean="0"/>
              <a:t>】</a:t>
            </a:r>
          </a:p>
          <a:p>
            <a:r>
              <a:rPr lang="zh-CN" altLang="en-US" sz="1400" dirty="0" smtClean="0"/>
              <a:t>按鈕，點擊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通過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簽核提示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提示</a:t>
            </a:r>
            <a:r>
              <a:rPr lang="zh-CN" altLang="en-US" sz="1400" dirty="0" smtClean="0"/>
              <a:t>框，點擊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確定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提交簽核結果為通過；點擊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駁回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簽核提示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提示</a:t>
            </a:r>
            <a:r>
              <a:rPr lang="zh-CN" altLang="en-US" sz="1400" dirty="0" smtClean="0"/>
              <a:t>輸入框，輸入駁回原因后點擊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確定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提交簽核結果為駁回，簽核成功后將會退回到前一個頁面，當點檢項的點檢狀況為“異常”時，需在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異常管理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中進行查看詳細的異常信息。</a:t>
            </a:r>
            <a:endParaRPr lang="en-US" altLang="zh-CN" sz="1400" dirty="0" smtClean="0"/>
          </a:p>
          <a:p>
            <a:r>
              <a:rPr lang="zh-CN" altLang="en-US" sz="1400" dirty="0" smtClean="0"/>
              <a:t>當點檢項中含有上傳圖片時，點擊圖片可進入圖片縮放頁面，用手指按住圖片拖拽可對局部位置進行縮放（如圖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  <a:p>
            <a:endParaRPr lang="zh-TW" altLang="en-US" sz="1400" dirty="0"/>
          </a:p>
        </p:txBody>
      </p:sp>
      <p:pic>
        <p:nvPicPr>
          <p:cNvPr id="6146" name="Picture 2" descr="C:\Users\F1331847\Desktop\2018-03-13-17-26-2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35" y="4109076"/>
            <a:ext cx="1313328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點檢狀況查詢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1029" name="Picture 5" descr="C:\Users\F1331847\Desktop\2018-03-13-09-44-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42" y="1772816"/>
            <a:ext cx="1334083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1331847\Desktop\2018-03-13-09-44-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25" y="1772816"/>
            <a:ext cx="1334083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1331847\Desktop\2018-03-13-09-44-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5" y="4109076"/>
            <a:ext cx="1334083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F1331847\Desktop\2018-03-13-09-25-3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78" y="4109076"/>
            <a:ext cx="1337456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36792" y="2564904"/>
            <a:ext cx="59766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點檢狀況查詢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點檢狀況查詢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頁面查詢</a:t>
            </a:r>
            <a:r>
              <a:rPr lang="zh-CN" altLang="en-US" sz="1400" dirty="0"/>
              <a:t>用戶所在</a:t>
            </a:r>
            <a:r>
              <a:rPr lang="en-US" altLang="zh-CN" sz="1400" dirty="0" smtClean="0"/>
              <a:t>BU</a:t>
            </a:r>
            <a:r>
              <a:rPr lang="zh-CN" altLang="en-US" sz="1400" dirty="0" smtClean="0"/>
              <a:t>下指定日期、班別或點檢頻率、樓層、線別下的點檢狀況。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操作步驟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/>
              <a:t>點</a:t>
            </a:r>
            <a:r>
              <a:rPr lang="zh-CN" altLang="en-US" sz="1400" dirty="0" smtClean="0"/>
              <a:t>擊日期選擇框，選擇點檢日期。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選擇班別或點檢頻率（日點、周點、月點、季點），若選擇班別，可以在下一個下拉框中選擇白班或晚班，否則下一個下拉框不能進行下拉選擇。</a:t>
            </a:r>
            <a:r>
              <a:rPr lang="en-US" altLang="zh-CN" sz="1400" dirty="0" smtClean="0"/>
              <a:t>3.</a:t>
            </a:r>
            <a:r>
              <a:rPr lang="zh-CN" altLang="en-US" sz="1400" dirty="0" smtClean="0"/>
              <a:t>選擇樓層、線別。</a:t>
            </a:r>
            <a:endParaRPr lang="en-US" altLang="zh-CN" sz="1400" dirty="0" smtClean="0"/>
          </a:p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即可查詢出選擇條件下的點檢狀況記錄，未點檢的記錄背景為紅色，已點檢的記錄背景為白色，長按點檢記錄列表條目，彈出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提示框，可查看該點檢記錄的工站、製造處、報表編號和二維碼編號等點檢信息。</a:t>
            </a:r>
            <a:endParaRPr lang="en-US" altLang="zh-CN" sz="1400" dirty="0" smtClean="0"/>
          </a:p>
          <a:p>
            <a:endParaRPr lang="zh-TW" altLang="en-US" sz="1400" dirty="0"/>
          </a:p>
        </p:txBody>
      </p:sp>
      <p:pic>
        <p:nvPicPr>
          <p:cNvPr id="1033" name="Picture 9" descr="C:\Users\F1331847\Desktop\2018-03-13-09-26-3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48" y="4109075"/>
            <a:ext cx="1440160" cy="233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F1331847\Desktop\2018-03-13-10-06-1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4" y="1772816"/>
            <a:ext cx="1433547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點檢修改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3324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此功能暫未開發。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4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提前維護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2050" name="Picture 2" descr="C:\Users\F1331847\Desktop\2018-03-13-10-21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4" y="1772816"/>
            <a:ext cx="1433547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1331847\Desktop\2018-03-13-10-21-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6" y="1772816"/>
            <a:ext cx="1433547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1331847\Desktop\2018-03-13-10-24-4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4" y="4109076"/>
            <a:ext cx="141834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1331847\Desktop\2018-03-13-10-24-1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05" y="4109076"/>
            <a:ext cx="143091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445818" y="2798991"/>
            <a:ext cx="7128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提前維護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提前維護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頁</a:t>
            </a:r>
            <a:r>
              <a:rPr lang="zh-CN" altLang="en-US" sz="1400" dirty="0" smtClean="0"/>
              <a:t>面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提前</a:t>
            </a:r>
            <a:r>
              <a:rPr lang="zh-CN" altLang="en-US" sz="1400" dirty="0"/>
              <a:t>對未來某一時間段內的需點檢的報表進行點</a:t>
            </a:r>
            <a:r>
              <a:rPr lang="zh-CN" altLang="en-US" sz="1400" dirty="0" smtClean="0"/>
              <a:t>檢，此功能只對</a:t>
            </a:r>
            <a:r>
              <a:rPr lang="en-US" altLang="zh-CN" sz="1400" dirty="0" err="1" smtClean="0"/>
              <a:t>UserLevel</a:t>
            </a:r>
            <a:r>
              <a:rPr lang="en-US" altLang="zh-CN" sz="1400" dirty="0" smtClean="0"/>
              <a:t>=2</a:t>
            </a:r>
            <a:r>
              <a:rPr lang="zh-CN" altLang="en-US" sz="1400" dirty="0" smtClean="0"/>
              <a:t>的用戶開放。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操作步驟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/>
              <a:t>點</a:t>
            </a:r>
            <a:r>
              <a:rPr lang="zh-CN" altLang="en-US" sz="1400" dirty="0" smtClean="0"/>
              <a:t>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選擇日期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彈出日期選擇框選擇要提前維護的日期，點擊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選擇時間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彈出時間選擇框選擇要提前維護的時間，注意提前維護的時間必須大於當前時間至少一個小時。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掃碼點檢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進入掃碼頁面掃描二維碼進行點檢，進入點檢界面后，標題會以“</a:t>
            </a:r>
            <a:r>
              <a:rPr lang="zh-CN" altLang="en-US" sz="1400" dirty="0"/>
              <a:t>報表名稱</a:t>
            </a:r>
            <a:r>
              <a:rPr lang="en-US" altLang="zh-CN" sz="1400" dirty="0"/>
              <a:t>+</a:t>
            </a:r>
            <a:r>
              <a:rPr lang="zh-CN" altLang="en-US" sz="1400" dirty="0"/>
              <a:t>（掃碼點檢）</a:t>
            </a:r>
            <a:r>
              <a:rPr lang="zh-CN" altLang="en-US" sz="1400" dirty="0" smtClean="0"/>
              <a:t>”的字樣命名，提交后備註中會加上“（維護）”字樣與一般點檢記錄進行區分，具體操作與</a:t>
            </a:r>
            <a:r>
              <a:rPr lang="zh-CN" altLang="en-US" sz="1400" dirty="0" smtClean="0">
                <a:hlinkClick r:id="rId7" action="ppaction://hlinksldjump"/>
              </a:rPr>
              <a:t>掃碼點檢</a:t>
            </a:r>
            <a:r>
              <a:rPr lang="zh-CN" altLang="en-US" sz="1400" dirty="0" smtClean="0"/>
              <a:t>一致，在此不再贅敘。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若維護時間小於當前時間，則系統將提示“維護時間必須大於當前時間”，用戶需修改時間后再重新點擊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掃碼點檢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掃描二維碼進行點</a:t>
            </a:r>
            <a:r>
              <a:rPr lang="zh-CN" altLang="en-US" sz="1400" dirty="0" smtClean="0"/>
              <a:t>檢。</a:t>
            </a:r>
            <a:endParaRPr lang="en-US" altLang="zh-CN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16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報表配置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3074" name="Picture 2" descr="C:\Users\F1331847\Desktop\2018-03-13-10-50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72816"/>
            <a:ext cx="1438558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1331847\Desktop\2018-03-13-10-53-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1772816"/>
            <a:ext cx="1446545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F1331847\Desktop\2018-03-13-10-55-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0" y="4109076"/>
            <a:ext cx="1446545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F1331847\Desktop\2018-03-13-10-54-2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109076"/>
            <a:ext cx="1438557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56459" y="2633169"/>
            <a:ext cx="7128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報表配置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報表配置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頁面配置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點檢報表</a:t>
            </a:r>
            <a:r>
              <a:rPr lang="zh-CN" altLang="en-US" sz="1400" dirty="0"/>
              <a:t>所需要的點檢</a:t>
            </a:r>
            <a:r>
              <a:rPr lang="zh-CN" altLang="en-US" sz="1400" dirty="0" smtClean="0"/>
              <a:t>項，</a:t>
            </a:r>
            <a:r>
              <a:rPr lang="zh-CN" altLang="en-US" sz="1400" dirty="0"/>
              <a:t>此功能只對</a:t>
            </a:r>
            <a:r>
              <a:rPr lang="en-US" altLang="zh-CN" sz="1400" dirty="0" err="1"/>
              <a:t>UserLevel</a:t>
            </a:r>
            <a:r>
              <a:rPr lang="en-US" altLang="zh-CN" sz="1400" dirty="0"/>
              <a:t>=2</a:t>
            </a:r>
            <a:r>
              <a:rPr lang="zh-CN" altLang="en-US" sz="1400" dirty="0"/>
              <a:t>的用戶</a:t>
            </a:r>
            <a:r>
              <a:rPr lang="zh-CN" altLang="en-US" sz="1400" dirty="0" smtClean="0"/>
              <a:t>開放。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操作步驟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TW" sz="1400" dirty="0" smtClean="0"/>
              <a:t>1.</a:t>
            </a:r>
            <a:r>
              <a:rPr lang="zh-CN" altLang="en-US" sz="1400" dirty="0" smtClean="0"/>
              <a:t>在點檢報表列表中查找或直接在輸入框輸入要配置的報表名，點擊右側的搜索圖標進行搜索（如圖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  <a:p>
            <a:r>
              <a:rPr lang="en-US" altLang="zh-TW" sz="1400" dirty="0" smtClean="0"/>
              <a:t>2.</a:t>
            </a:r>
            <a:r>
              <a:rPr lang="zh-CN" altLang="en-US" sz="1400" dirty="0" smtClean="0"/>
              <a:t>點擊要配置的報表列表項，進入配置界面（如圖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），點擊報表點檢項條目，展開點檢子項條目，勾選要配置的點檢子項，或直接勾選左下方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全選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即可將所有點檢子項全部勾上，去勾則全不選，至少要勾選一個點檢子項才能提交。</a:t>
            </a:r>
            <a:endParaRPr lang="en-US" altLang="zh-CN" sz="1400" dirty="0" smtClean="0"/>
          </a:p>
          <a:p>
            <a:r>
              <a:rPr lang="en-US" altLang="zh-TW" sz="1400" dirty="0" smtClean="0"/>
              <a:t>3.</a:t>
            </a:r>
            <a:r>
              <a:rPr lang="zh-CN" altLang="en-US" sz="1400" dirty="0" smtClean="0"/>
              <a:t>點擊右下方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保存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請選擇</a:t>
            </a:r>
            <a:r>
              <a:rPr lang="en-US" altLang="zh-CN" sz="1400" dirty="0" smtClean="0"/>
              <a:t>SBU】</a:t>
            </a:r>
            <a:r>
              <a:rPr lang="zh-CN" altLang="en-US" sz="1400" dirty="0" smtClean="0"/>
              <a:t>提示框，選擇要配置的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保存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提交報表配置信息，配置成功后將會退回到前一個頁面。</a:t>
            </a:r>
            <a:endParaRPr lang="en-US" altLang="zh-CN" sz="1400" dirty="0" smtClean="0"/>
          </a:p>
          <a:p>
            <a:r>
              <a:rPr lang="en-US" altLang="zh-TW" sz="1400" dirty="0" smtClean="0"/>
              <a:t>4.</a:t>
            </a:r>
            <a:r>
              <a:rPr lang="zh-CN" altLang="en-US" sz="1400" dirty="0" smtClean="0"/>
              <a:t>點檢剛才配置的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的二維碼，會發現剛才配置的點檢項已經存在于點檢界面上。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876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參數管理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4098" name="Picture 2" descr="C:\Users\F1331847\Desktop\2018-03-13-11-21-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72816"/>
            <a:ext cx="1446545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1331847\Desktop\2018-03-13-11-20-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68" y="1772816"/>
            <a:ext cx="1446545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1331847\Desktop\2018-03-13-11-22-1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13" y="1772816"/>
            <a:ext cx="1446545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F1331847\Desktop\2018-03-13-11-24-3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3" y="4109076"/>
            <a:ext cx="1452930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F1331847\Desktop\2018-03-13-11-24-5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26" y="4109076"/>
            <a:ext cx="1464032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F1331847\Desktop\2018-03-13-11-21-4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109076"/>
            <a:ext cx="1460304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40635" y="2060848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參數管理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頁面對印刷機、波峰焊、回焊爐參數進行查詢、修改、刪除、簽核等操作，</a:t>
            </a:r>
            <a:endParaRPr lang="en-US" altLang="zh-CN" sz="1400" dirty="0" smtClean="0"/>
          </a:p>
          <a:p>
            <a:r>
              <a:rPr lang="zh-CN" altLang="en-US" sz="1400" dirty="0" smtClean="0"/>
              <a:t>參數修改、刪除功能目前只對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為</a:t>
            </a:r>
            <a:r>
              <a:rPr lang="en-US" altLang="zh-CN" sz="1400" dirty="0" smtClean="0"/>
              <a:t>ME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Process</a:t>
            </a:r>
            <a:r>
              <a:rPr lang="zh-CN" altLang="en-US" sz="1400" dirty="0" smtClean="0"/>
              <a:t>的用戶開放。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參數查詢</a:t>
            </a:r>
            <a:r>
              <a:rPr lang="zh-CN" altLang="en-US" sz="1400" dirty="0" smtClean="0"/>
              <a:t>：在下拉框中選擇參數表、樓層、線別，掃描或輸入機種，</a:t>
            </a:r>
            <a:endParaRPr lang="en-US" altLang="zh-CN" sz="1400" dirty="0" smtClean="0"/>
          </a:p>
          <a:p>
            <a:r>
              <a:rPr lang="zh-CN" altLang="en-US" sz="1400" dirty="0" smtClean="0"/>
              <a:t>點擊搜索圖標可精確查詢具體的機種參數，點擊參數列表項可進入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參數詳情</a:t>
            </a:r>
            <a:r>
              <a:rPr lang="en-US" altLang="zh-CN" sz="1400" dirty="0" smtClean="0"/>
              <a:t>-BOT】</a:t>
            </a:r>
            <a:r>
              <a:rPr lang="zh-CN" altLang="en-US" sz="1400" dirty="0" smtClean="0"/>
              <a:t>頁面查看詳細的參數信息，點擊右上角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切換面別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可切換為</a:t>
            </a:r>
            <a:r>
              <a:rPr lang="en-US" altLang="zh-CN" sz="1400" dirty="0" smtClean="0"/>
              <a:t>TOP</a:t>
            </a:r>
            <a:r>
              <a:rPr lang="zh-CN" altLang="en-US" sz="1400" dirty="0" smtClean="0"/>
              <a:t>面參數詳情。</a:t>
            </a:r>
            <a:endParaRPr lang="en-US" altLang="zh-CN" sz="1400" dirty="0" smtClean="0"/>
          </a:p>
          <a:p>
            <a:r>
              <a:rPr lang="zh-CN" altLang="en-US" sz="1400" dirty="0" smtClean="0"/>
              <a:t>若用戶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為</a:t>
            </a:r>
            <a:r>
              <a:rPr lang="en-US" altLang="zh-CN" sz="1400" dirty="0" smtClean="0"/>
              <a:t>ME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Process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參數詳情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面別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頁面右下角將會出現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刪除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按鈕。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參數修改</a:t>
            </a:r>
            <a:r>
              <a:rPr lang="zh-CN" altLang="en-US" sz="1400" dirty="0" smtClean="0"/>
              <a:t>：點擊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參數修改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頁面，用戶可修改部</a:t>
            </a:r>
            <a:endParaRPr lang="en-US" altLang="zh-CN" sz="1400" dirty="0" smtClean="0"/>
          </a:p>
          <a:p>
            <a:r>
              <a:rPr lang="zh-CN" altLang="en-US" sz="1400" dirty="0" smtClean="0"/>
              <a:t>分參數值，在修改完參數值后，輸入問題描述后再點擊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參數修改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提示框，選擇簽核人，點擊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，當提示“提交參數修改成功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”說明參數提交成功了，還需等待簽核人對提交的參數進行簽核，簽核通過后才能在系統中修改該機種的參數記錄。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參數刪除</a:t>
            </a:r>
            <a:r>
              <a:rPr lang="zh-CN" altLang="en-US" sz="1400" dirty="0" smtClean="0"/>
              <a:t>：點擊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刪除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參數刪除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提示框，選擇簽核人，</a:t>
            </a:r>
            <a:endParaRPr lang="en-US" altLang="zh-CN" sz="1400" dirty="0" smtClean="0"/>
          </a:p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，當提示“提交參數刪除成功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”說明參數提交成功，還</a:t>
            </a:r>
            <a:r>
              <a:rPr lang="zh-CN" altLang="en-US" sz="1400" dirty="0"/>
              <a:t>需等待簽核人對提交的參數進行簽核，簽核通過后</a:t>
            </a:r>
            <a:r>
              <a:rPr lang="zh-CN" altLang="en-US" sz="1400" dirty="0" smtClean="0"/>
              <a:t>才能在系統中刪除該</a:t>
            </a:r>
            <a:r>
              <a:rPr lang="zh-CN" altLang="en-US" sz="1400" dirty="0"/>
              <a:t>機種的</a:t>
            </a:r>
            <a:r>
              <a:rPr lang="zh-CN" altLang="en-US" sz="1400" dirty="0" smtClean="0"/>
              <a:t>參數記錄。</a:t>
            </a:r>
            <a:endParaRPr lang="en-US" altLang="zh-CN" sz="1400" dirty="0" smtClean="0"/>
          </a:p>
          <a:p>
            <a:r>
              <a:rPr lang="zh-CN" altLang="en-US" sz="1400" dirty="0" smtClean="0"/>
              <a:t>用戶可點擊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簽核消息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簽核消息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頁面對提交參數的簽核狀態進行查看或簽核操作。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3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參數管理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5122" name="Picture 2" descr="C:\Users\F1331847\Desktop\2018-03-13-11-25-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3" y="1772816"/>
            <a:ext cx="1435149" cy="23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1331847\Desktop\2018-03-13-11-27-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2" y="1772816"/>
            <a:ext cx="1435149" cy="23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1331847\Desktop\2018-03-13-11-26-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62" y="4109076"/>
            <a:ext cx="1435149" cy="23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F1331847\Desktop\2018-03-13-11-26-5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01" y="4104884"/>
            <a:ext cx="1435149" cy="23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F1331847\Desktop\2018-03-13-11-28-0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30" y="1772816"/>
            <a:ext cx="1435149" cy="23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F1331847\Desktop\2018-03-13-16-52-3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3" y="4093052"/>
            <a:ext cx="1435149" cy="23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955679" y="2780928"/>
            <a:ext cx="5760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頁面右上角的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簽核消息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簽核消息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頁面查詢用戶簽核或提交的參數簽核狀態和詳細信息。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參數簽核</a:t>
            </a:r>
            <a:r>
              <a:rPr lang="zh-CN" altLang="en-US" sz="1400" dirty="0" smtClean="0"/>
              <a:t>：在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我簽核的參數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中</a:t>
            </a:r>
            <a:r>
              <a:rPr lang="zh-CN" altLang="en-US" sz="1400" dirty="0" smtClean="0"/>
              <a:t>，點擊參數列表項，可進入</a:t>
            </a:r>
            <a:endParaRPr lang="en-US" altLang="zh-CN" sz="1400" dirty="0" smtClean="0"/>
          </a:p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簽核參數詳情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頁面查看該參數列表項的詳細信息，若簽核狀態為“待簽核”，在頁面右下角將會顯示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通過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駁回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按鈕，點擊其中一個按鈕，彈出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參數簽核提示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確定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即可通過或駁回該參數修改或刪除提交信息，通過后修改或刪除操作將會生效。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提交參數簽核狀態查詢</a:t>
            </a:r>
            <a:r>
              <a:rPr lang="zh-CN" altLang="en-US" sz="1400" dirty="0" smtClean="0"/>
              <a:t>：在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我提交的參數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中，可查看用戶提交</a:t>
            </a:r>
            <a:endParaRPr lang="en-US" altLang="zh-CN" sz="1400" dirty="0" smtClean="0"/>
          </a:p>
          <a:p>
            <a:r>
              <a:rPr lang="zh-CN" altLang="en-US" sz="1400" dirty="0" smtClean="0"/>
              <a:t>的參數歷史記錄，點擊參數列表項，</a:t>
            </a:r>
            <a:r>
              <a:rPr lang="zh-CN" altLang="en-US" sz="1400" dirty="0"/>
              <a:t>可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簽核參數詳情</a:t>
            </a:r>
            <a:r>
              <a:rPr lang="en-US" altLang="zh-CN" sz="1400" dirty="0"/>
              <a:t>】</a:t>
            </a:r>
            <a:r>
              <a:rPr lang="zh-CN" altLang="en-US" sz="1400" dirty="0"/>
              <a:t>頁面查看該參數列表項</a:t>
            </a:r>
            <a:r>
              <a:rPr lang="zh-CN" altLang="en-US" sz="1400" dirty="0" smtClean="0"/>
              <a:t>的詳細信息。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17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異常管理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7170" name="Picture 2" descr="C:\Users\F1331847\Desktop\2018-03-13-17-31-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67111"/>
            <a:ext cx="1438558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F1331847\Desktop\2018-03-13-17-31-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1767110"/>
            <a:ext cx="1450712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F1331847\Desktop\2018-03-13-17-32-3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3" y="1767110"/>
            <a:ext cx="1438558" cy="23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F1331847\Desktop\2018-03-13-17-32-4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085039"/>
            <a:ext cx="1451971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F1331847\Desktop\2018-03-13-17-33-0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88" y="4108256"/>
            <a:ext cx="1436505" cy="23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F1331847\Desktop\2018-03-13-17-33-1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3" y="4109076"/>
            <a:ext cx="1438558" cy="23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975870" y="2780928"/>
            <a:ext cx="56166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異常管理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即可進入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異常管理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</a:t>
            </a:r>
            <a:endParaRPr lang="en-US" altLang="zh-CN" sz="1400" dirty="0" smtClean="0"/>
          </a:p>
          <a:p>
            <a:r>
              <a:rPr lang="zh-CN" altLang="en-US" sz="1400" dirty="0"/>
              <a:t>查看和</a:t>
            </a:r>
            <a:r>
              <a:rPr lang="zh-CN" altLang="en-US" sz="1400" dirty="0" smtClean="0"/>
              <a:t>處理用戶點檢過程中提交的</a:t>
            </a:r>
            <a:r>
              <a:rPr lang="zh-CN" altLang="en-US" sz="1400" dirty="0"/>
              <a:t>異常點檢</a:t>
            </a:r>
            <a:r>
              <a:rPr lang="zh-CN" altLang="en-US" sz="1400" dirty="0" smtClean="0"/>
              <a:t>信息。</a:t>
            </a:r>
            <a:endParaRPr lang="en-US" altLang="zh-CN" sz="1400" dirty="0" smtClean="0"/>
          </a:p>
          <a:p>
            <a:r>
              <a:rPr lang="zh-CN" altLang="en-US" sz="1400" dirty="0"/>
              <a:t>在</a:t>
            </a:r>
            <a:r>
              <a:rPr lang="en-US" altLang="zh-CN" sz="1400" dirty="0"/>
              <a:t>【</a:t>
            </a:r>
            <a:r>
              <a:rPr lang="zh-CN" altLang="en-US" sz="1400" dirty="0"/>
              <a:t>處理</a:t>
            </a:r>
            <a:r>
              <a:rPr lang="en-US" altLang="zh-CN" sz="1400" dirty="0"/>
              <a:t>】</a:t>
            </a:r>
            <a:r>
              <a:rPr lang="zh-CN" altLang="en-US" sz="1400" dirty="0"/>
              <a:t>下，點擊異常點檢信息列表項，可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異常詳細信息</a:t>
            </a:r>
            <a:r>
              <a:rPr lang="en-US" altLang="zh-CN" sz="1400" dirty="0"/>
              <a:t>】</a:t>
            </a:r>
            <a:r>
              <a:rPr lang="zh-CN" altLang="en-US" sz="1400" dirty="0"/>
              <a:t>頁面查看詳細的異常信息，如出現上傳圖片項，點擊圖片進入圖片查看頁</a:t>
            </a:r>
            <a:r>
              <a:rPr lang="zh-CN" altLang="en-US" sz="1400" dirty="0" smtClean="0"/>
              <a:t>面，可</a:t>
            </a:r>
            <a:r>
              <a:rPr lang="zh-CN" altLang="en-US" sz="1400" dirty="0"/>
              <a:t>對圖片進行縮放</a:t>
            </a:r>
            <a:r>
              <a:rPr lang="zh-CN" altLang="en-US" sz="1400" dirty="0" smtClean="0"/>
              <a:t>操作</a:t>
            </a:r>
            <a:r>
              <a:rPr lang="zh-CN" altLang="en-US" sz="1400" dirty="0"/>
              <a:t>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異常處理</a:t>
            </a:r>
            <a:r>
              <a:rPr lang="zh-CN" altLang="en-US" sz="1400" dirty="0" smtClean="0"/>
              <a:t>：若處理狀態為“待處理”，在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異常詳細信息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</a:t>
            </a:r>
            <a:endParaRPr lang="en-US" altLang="zh-CN" sz="1400" dirty="0" smtClean="0"/>
          </a:p>
          <a:p>
            <a:r>
              <a:rPr lang="zh-CN" altLang="en-US" sz="1400" dirty="0"/>
              <a:t>右下</a:t>
            </a:r>
            <a:r>
              <a:rPr lang="zh-CN" altLang="en-US" sz="1400" dirty="0" smtClean="0"/>
              <a:t>角將出現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通過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駁回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按鈕，點擊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通過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通過異常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提示框，輸入回復內容，點擊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即可提交異常處理結果為已處理；點擊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駁回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駁回異常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提示框，輸入駁回原因，點擊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即可提交異常處理結果為駁回。</a:t>
            </a:r>
            <a:endParaRPr lang="en-US" altLang="zh-CN" sz="1400" dirty="0" smtClean="0"/>
          </a:p>
          <a:p>
            <a:r>
              <a:rPr lang="zh-CN" altLang="en-US" sz="1400" dirty="0"/>
              <a:t>在</a:t>
            </a:r>
            <a:r>
              <a:rPr lang="en-US" altLang="zh-CN" sz="1400" dirty="0"/>
              <a:t>【</a:t>
            </a:r>
            <a:r>
              <a:rPr lang="zh-CN" altLang="en-US" sz="1400" dirty="0"/>
              <a:t>創建</a:t>
            </a:r>
            <a:r>
              <a:rPr lang="en-US" altLang="zh-CN" sz="1400" dirty="0"/>
              <a:t>】</a:t>
            </a:r>
            <a:r>
              <a:rPr lang="zh-CN" altLang="en-US" sz="1400" dirty="0"/>
              <a:t>下，可查看用戶提交的點檢</a:t>
            </a:r>
            <a:r>
              <a:rPr lang="zh-CN" altLang="en-US" sz="1400" dirty="0" smtClean="0"/>
              <a:t>異常信息記錄。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提交異常狀況查詢</a:t>
            </a:r>
            <a:r>
              <a:rPr lang="zh-CN" altLang="en-US" sz="1400" dirty="0" smtClean="0"/>
              <a:t>：點擊</a:t>
            </a:r>
            <a:r>
              <a:rPr lang="zh-CN" altLang="en-US" sz="1400" dirty="0"/>
              <a:t>異常點檢信息列表</a:t>
            </a:r>
            <a:r>
              <a:rPr lang="zh-CN" altLang="en-US" sz="1400" dirty="0" smtClean="0"/>
              <a:t>項</a:t>
            </a:r>
            <a:r>
              <a:rPr lang="zh-CN" altLang="en-US" sz="1400" dirty="0"/>
              <a:t>進入</a:t>
            </a:r>
            <a:r>
              <a:rPr lang="en-US" altLang="zh-CN" sz="1400" dirty="0"/>
              <a:t>【</a:t>
            </a:r>
            <a:r>
              <a:rPr lang="zh-CN" altLang="en-US" sz="1400" dirty="0"/>
              <a:t>異常詳細</a:t>
            </a:r>
            <a:r>
              <a:rPr lang="zh-CN" altLang="en-US" sz="1400" dirty="0" smtClean="0"/>
              <a:t>信</a:t>
            </a:r>
            <a:endParaRPr lang="en-US" altLang="zh-CN" sz="1400" dirty="0" smtClean="0"/>
          </a:p>
          <a:p>
            <a:r>
              <a:rPr lang="zh-CN" altLang="en-US" sz="1400" dirty="0" smtClean="0"/>
              <a:t>息</a:t>
            </a:r>
            <a:r>
              <a:rPr lang="en-US" altLang="zh-CN" sz="1400" dirty="0"/>
              <a:t>】</a:t>
            </a:r>
            <a:r>
              <a:rPr lang="zh-CN" altLang="en-US" sz="1400" dirty="0"/>
              <a:t>頁面查看詳細的異常</a:t>
            </a:r>
            <a:r>
              <a:rPr lang="zh-CN" altLang="en-US" sz="1400" dirty="0" smtClean="0"/>
              <a:t>信息及處理狀態，</a:t>
            </a:r>
            <a:r>
              <a:rPr lang="zh-CN" altLang="en-US" sz="1400" dirty="0"/>
              <a:t>如出現上傳圖片項，點擊圖片進入圖片查看頁面，可對圖片進行縮放操作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561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賬戶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1026" name="Picture 2" descr="C:\Users\F1331847\Desktop\2018-03-14-08-53-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67111"/>
            <a:ext cx="1438558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1331847\Desktop\2018-03-14-08-54-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1767111"/>
            <a:ext cx="1438558" cy="233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1331847\Desktop\2018-03-14-08-55-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093052"/>
            <a:ext cx="1438558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1331847\Desktop\2018-03-14-08-56-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4093051"/>
            <a:ext cx="1438558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600476" y="2780928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頁面主要含為頭像設置、</a:t>
            </a:r>
            <a:r>
              <a:rPr lang="zh-CN" altLang="en-US" sz="1400" dirty="0"/>
              <a:t>賬號信息、</a:t>
            </a:r>
            <a:r>
              <a:rPr lang="zh-CN" altLang="en-US" sz="1400" dirty="0" smtClean="0"/>
              <a:t>員工信息、修改密碼、版本更新、意見反饋、聯繫我們等功能模塊。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頭像設置</a:t>
            </a:r>
            <a:r>
              <a:rPr lang="zh-CN" altLang="en-US" sz="1400" dirty="0" smtClean="0"/>
              <a:t>：對用戶頭像進行編輯和設置。</a:t>
            </a:r>
            <a:endParaRPr lang="en-US" altLang="zh-CN" sz="1400" dirty="0" smtClean="0"/>
          </a:p>
          <a:p>
            <a:r>
              <a:rPr lang="zh-CN" altLang="en-US" sz="1400" dirty="0" smtClean="0"/>
              <a:t>點擊頭像，底部會彈出選擇菜單，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圖庫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是從相冊中選擇一張照片編輯后作為頭像，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拍照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是調用系統相機拍攝一張照片編輯后作為頭像，在選擇或拍攝完照片，系統會自動跳轉到圖片編輯頁面，拖動編輯框的四個點，選擇顯示區域，編輯完后點擊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保存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返回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頁面，這時可以看到頭像已經設置完成。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賬號信息</a:t>
            </a:r>
            <a:r>
              <a:rPr lang="zh-CN" altLang="en-US" sz="1400" dirty="0" smtClean="0"/>
              <a:t>：查看和設置當前用戶的賬號信息。</a:t>
            </a:r>
            <a:endParaRPr lang="en-US" altLang="zh-CN" sz="1400" dirty="0" smtClean="0"/>
          </a:p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擊頭像右側空白處，進入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賬號信息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頁面，可以看到當前用戶的詳細賬號信息，其中中文名、英文名、電話、郵箱、製造處、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、工站信息用戶可以進行編輯修改，修改完成后點擊頁面右上角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保存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即可提交修改，出現“保存賬號信息成功”則說明賬號信息修改成功。</a:t>
            </a:r>
            <a:endParaRPr lang="en-US" altLang="zh-CN" sz="1400" dirty="0" smtClean="0"/>
          </a:p>
          <a:p>
            <a:r>
              <a:rPr lang="zh-CN" altLang="en-US" sz="1400" dirty="0" smtClean="0"/>
              <a:t>注：當用戶點檢掃描二維碼提示“您暫無權限點檢”時，說明用戶的製造處、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與二維碼對應的製造處、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不一致，這時可以嘗試在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賬號信息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中修改製造處和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再重新掃碼點檢。</a:t>
            </a:r>
            <a:endParaRPr lang="en-US" altLang="zh-CN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05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401115" y="140972"/>
            <a:ext cx="9117701" cy="5670629"/>
            <a:chOff x="1894" y="195"/>
            <a:chExt cx="13285" cy="10064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894" y="195"/>
              <a:ext cx="13285" cy="9174"/>
              <a:chOff x="1894" y="195"/>
              <a:chExt cx="13285" cy="9764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894" y="195"/>
                <a:ext cx="13285" cy="8004"/>
                <a:chOff x="123" y="303"/>
                <a:chExt cx="14519" cy="8942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2217" y="303"/>
                  <a:ext cx="12425" cy="5417"/>
                  <a:chOff x="-666" y="344"/>
                  <a:chExt cx="17147" cy="9047"/>
                </a:xfrm>
              </p:grpSpPr>
              <p:sp>
                <p:nvSpPr>
                  <p:cNvPr id="12" name="圆角矩形 11"/>
                  <p:cNvSpPr/>
                  <p:nvPr/>
                </p:nvSpPr>
                <p:spPr>
                  <a:xfrm>
                    <a:off x="-666" y="1541"/>
                    <a:ext cx="3146" cy="5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00" dirty="0"/>
                      <a:t>密碼修正</a:t>
                    </a:r>
                    <a:r>
                      <a:rPr lang="en-US" altLang="zh-CN" sz="1000" dirty="0"/>
                      <a:t>,</a:t>
                    </a:r>
                    <a:r>
                      <a:rPr lang="zh-CN" altLang="en-US" sz="1000" dirty="0"/>
                      <a:t>驗證郵箱</a:t>
                    </a:r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70" y="344"/>
                    <a:ext cx="14811" cy="9047"/>
                    <a:chOff x="1670" y="344"/>
                    <a:chExt cx="14811" cy="9047"/>
                  </a:xfrm>
                </p:grpSpPr>
                <p:sp>
                  <p:nvSpPr>
                    <p:cNvPr id="4" name="圆角矩形 3"/>
                    <p:cNvSpPr/>
                    <p:nvPr/>
                  </p:nvSpPr>
                  <p:spPr>
                    <a:xfrm>
                      <a:off x="8116" y="344"/>
                      <a:ext cx="2134" cy="49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/>
                        <a:t>登錄</a:t>
                      </a:r>
                    </a:p>
                  </p:txBody>
                </p:sp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1670" y="843"/>
                      <a:ext cx="14811" cy="8548"/>
                      <a:chOff x="1670" y="843"/>
                      <a:chExt cx="14811" cy="8548"/>
                    </a:xfrm>
                  </p:grpSpPr>
                  <p:cxnSp>
                    <p:nvCxnSpPr>
                      <p:cNvPr id="5" name="直接箭头连接符 4"/>
                      <p:cNvCxnSpPr>
                        <a:stCxn id="4" idx="2"/>
                      </p:cNvCxnSpPr>
                      <p:nvPr/>
                    </p:nvCxnSpPr>
                    <p:spPr>
                      <a:xfrm>
                        <a:off x="9183" y="843"/>
                        <a:ext cx="0" cy="56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" name="流程图: 决策 5"/>
                      <p:cNvSpPr/>
                      <p:nvPr/>
                    </p:nvSpPr>
                    <p:spPr>
                      <a:xfrm>
                        <a:off x="8438" y="1408"/>
                        <a:ext cx="1529" cy="791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zh-CN" sz="1400"/>
                      </a:p>
                    </p:txBody>
                  </p:sp>
                  <p:cxnSp>
                    <p:nvCxnSpPr>
                      <p:cNvPr id="7" name="直接箭头连接符 6"/>
                      <p:cNvCxnSpPr>
                        <a:stCxn id="6" idx="1"/>
                      </p:cNvCxnSpPr>
                      <p:nvPr/>
                    </p:nvCxnSpPr>
                    <p:spPr>
                      <a:xfrm flipH="1" flipV="1">
                        <a:off x="7553" y="1797"/>
                        <a:ext cx="885" cy="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直接箭头连接符 7"/>
                      <p:cNvCxnSpPr>
                        <a:stCxn id="6" idx="3"/>
                      </p:cNvCxnSpPr>
                      <p:nvPr/>
                    </p:nvCxnSpPr>
                    <p:spPr>
                      <a:xfrm flipV="1">
                        <a:off x="9967" y="1797"/>
                        <a:ext cx="940" cy="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直接箭头连接符 8"/>
                      <p:cNvCxnSpPr>
                        <a:stCxn id="6" idx="2"/>
                      </p:cNvCxnSpPr>
                      <p:nvPr/>
                    </p:nvCxnSpPr>
                    <p:spPr>
                      <a:xfrm>
                        <a:off x="9203" y="2199"/>
                        <a:ext cx="13" cy="40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" name="圆角矩形 9"/>
                      <p:cNvSpPr/>
                      <p:nvPr/>
                    </p:nvSpPr>
                    <p:spPr>
                      <a:xfrm>
                        <a:off x="3128" y="1543"/>
                        <a:ext cx="4426" cy="56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/>
                          <a:t>密碼錯誤或密碼規則不匹配</a:t>
                        </a:r>
                      </a:p>
                    </p:txBody>
                  </p:sp>
                  <p:cxnSp>
                    <p:nvCxnSpPr>
                      <p:cNvPr id="11" name="直接箭头连接符 10"/>
                      <p:cNvCxnSpPr>
                        <a:stCxn id="10" idx="1"/>
                      </p:cNvCxnSpPr>
                      <p:nvPr/>
                    </p:nvCxnSpPr>
                    <p:spPr>
                      <a:xfrm flipH="1">
                        <a:off x="2481" y="1826"/>
                        <a:ext cx="647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圆角矩形 12"/>
                      <p:cNvSpPr/>
                      <p:nvPr/>
                    </p:nvSpPr>
                    <p:spPr>
                      <a:xfrm>
                        <a:off x="10907" y="1543"/>
                        <a:ext cx="5143" cy="539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/>
                          <a:t>用戶名不存在，聯繫主管或</a:t>
                        </a:r>
                        <a:r>
                          <a:rPr lang="en-US" altLang="zh-CN" sz="1000"/>
                          <a:t>IT</a:t>
                        </a:r>
                        <a:r>
                          <a:rPr lang="zh-CN" altLang="en-US" sz="1000"/>
                          <a:t>添加</a:t>
                        </a:r>
                      </a:p>
                    </p:txBody>
                  </p:sp>
                  <p:sp>
                    <p:nvSpPr>
                      <p:cNvPr id="14" name="圆角矩形 13"/>
                      <p:cNvSpPr/>
                      <p:nvPr/>
                    </p:nvSpPr>
                    <p:spPr>
                      <a:xfrm>
                        <a:off x="7898" y="2603"/>
                        <a:ext cx="2638" cy="498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登錄成功</a:t>
                        </a:r>
                      </a:p>
                    </p:txBody>
                  </p:sp>
                  <p:cxnSp>
                    <p:nvCxnSpPr>
                      <p:cNvPr id="15" name="直接连接符 14"/>
                      <p:cNvCxnSpPr>
                        <a:stCxn id="14" idx="2"/>
                      </p:cNvCxnSpPr>
                      <p:nvPr/>
                    </p:nvCxnSpPr>
                    <p:spPr>
                      <a:xfrm>
                        <a:off x="9217" y="3101"/>
                        <a:ext cx="6" cy="36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>
                        <a:off x="3005" y="3461"/>
                        <a:ext cx="12409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直接箭头连接符 16"/>
                      <p:cNvCxnSpPr/>
                      <p:nvPr/>
                    </p:nvCxnSpPr>
                    <p:spPr>
                      <a:xfrm flipH="1">
                        <a:off x="3012" y="3461"/>
                        <a:ext cx="5" cy="361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直接箭头连接符 17"/>
                      <p:cNvCxnSpPr/>
                      <p:nvPr/>
                    </p:nvCxnSpPr>
                    <p:spPr>
                      <a:xfrm>
                        <a:off x="9216" y="3380"/>
                        <a:ext cx="0" cy="48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箭头连接符 18"/>
                      <p:cNvCxnSpPr/>
                      <p:nvPr/>
                    </p:nvCxnSpPr>
                    <p:spPr>
                      <a:xfrm>
                        <a:off x="15414" y="3461"/>
                        <a:ext cx="0" cy="48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圆角矩形 20"/>
                      <p:cNvSpPr/>
                      <p:nvPr/>
                    </p:nvSpPr>
                    <p:spPr>
                      <a:xfrm>
                        <a:off x="8116" y="3863"/>
                        <a:ext cx="2134" cy="499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 dirty="0"/>
                          <a:t>首頁</a:t>
                        </a:r>
                      </a:p>
                    </p:txBody>
                  </p:sp>
                  <p:sp>
                    <p:nvSpPr>
                      <p:cNvPr id="22" name="圆角矩形 21"/>
                      <p:cNvSpPr/>
                      <p:nvPr/>
                    </p:nvSpPr>
                    <p:spPr>
                      <a:xfrm>
                        <a:off x="14347" y="3944"/>
                        <a:ext cx="2134" cy="499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000" dirty="0"/>
                          <a:t>賬戶</a:t>
                        </a:r>
                      </a:p>
                    </p:txBody>
                  </p:sp>
                  <p:sp>
                    <p:nvSpPr>
                      <p:cNvPr id="29" name="圆角矩形 28"/>
                      <p:cNvSpPr/>
                      <p:nvPr/>
                    </p:nvSpPr>
                    <p:spPr>
                      <a:xfrm>
                        <a:off x="1843" y="7071"/>
                        <a:ext cx="2030" cy="136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000"/>
                          <a:t>open camera</a:t>
                        </a:r>
                        <a:r>
                          <a:rPr lang="zh-CN" altLang="en-US" sz="1000"/>
                          <a:t>掃描二維碼</a:t>
                        </a:r>
                      </a:p>
                    </p:txBody>
                  </p:sp>
                  <p:cxnSp>
                    <p:nvCxnSpPr>
                      <p:cNvPr id="32" name="直接箭头连接符 31"/>
                      <p:cNvCxnSpPr/>
                      <p:nvPr/>
                    </p:nvCxnSpPr>
                    <p:spPr>
                      <a:xfrm>
                        <a:off x="3006" y="8436"/>
                        <a:ext cx="0" cy="48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流程图: 决策 33"/>
                      <p:cNvSpPr/>
                      <p:nvPr/>
                    </p:nvSpPr>
                    <p:spPr>
                      <a:xfrm>
                        <a:off x="2595" y="8919"/>
                        <a:ext cx="819" cy="472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36" name="直接箭头连接符 35"/>
                      <p:cNvCxnSpPr>
                        <a:endCxn id="41" idx="3"/>
                      </p:cNvCxnSpPr>
                      <p:nvPr/>
                    </p:nvCxnSpPr>
                    <p:spPr>
                      <a:xfrm flipH="1" flipV="1">
                        <a:off x="1670" y="9144"/>
                        <a:ext cx="925" cy="1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41" name="圆角矩形 40"/>
                <p:cNvSpPr/>
                <p:nvPr/>
              </p:nvSpPr>
              <p:spPr>
                <a:xfrm>
                  <a:off x="1983" y="5422"/>
                  <a:ext cx="1926" cy="2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/>
                    <a:t>二維碼信息錯誤</a:t>
                  </a: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2143" y="7284"/>
                  <a:ext cx="1766" cy="6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/>
                    <a:t>二維碼配置信息有誤</a:t>
                  </a:r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216" y="8693"/>
                  <a:ext cx="1766" cy="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如果報表問題，聯繫</a:t>
                  </a:r>
                  <a:r>
                    <a:rPr lang="en-US" altLang="zh-CN" sz="1000" dirty="0"/>
                    <a:t>IT</a:t>
                  </a:r>
                  <a:r>
                    <a:rPr lang="zh-CN" altLang="en-US" sz="1000" dirty="0"/>
                    <a:t>更改</a:t>
                  </a:r>
                </a:p>
              </p:txBody>
            </p:sp>
            <p:cxnSp>
              <p:nvCxnSpPr>
                <p:cNvPr id="60" name="直接箭头连接符 59"/>
                <p:cNvCxnSpPr>
                  <a:stCxn id="34" idx="3"/>
                </p:cNvCxnSpPr>
                <p:nvPr/>
              </p:nvCxnSpPr>
              <p:spPr>
                <a:xfrm>
                  <a:off x="5172" y="5579"/>
                  <a:ext cx="382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圆角矩形 61"/>
                <p:cNvSpPr/>
                <p:nvPr/>
              </p:nvSpPr>
              <p:spPr>
                <a:xfrm>
                  <a:off x="4121" y="6010"/>
                  <a:ext cx="1518" cy="53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/>
                    <a:t>對應時間段內已點檢</a:t>
                  </a:r>
                </a:p>
              </p:txBody>
            </p:sp>
            <p:grpSp>
              <p:nvGrpSpPr>
                <p:cNvPr id="67" name="组合 66"/>
                <p:cNvGrpSpPr/>
                <p:nvPr/>
              </p:nvGrpSpPr>
              <p:grpSpPr>
                <a:xfrm>
                  <a:off x="123" y="5720"/>
                  <a:ext cx="3481" cy="3525"/>
                  <a:chOff x="351" y="5720"/>
                  <a:chExt cx="3481" cy="3525"/>
                </a:xfrm>
              </p:grpSpPr>
              <p:cxnSp>
                <p:nvCxnSpPr>
                  <p:cNvPr id="42" name="直接箭头连接符 41"/>
                  <p:cNvCxnSpPr/>
                  <p:nvPr/>
                </p:nvCxnSpPr>
                <p:spPr>
                  <a:xfrm>
                    <a:off x="3254" y="5720"/>
                    <a:ext cx="0" cy="2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流程图: 决策 43"/>
                  <p:cNvSpPr/>
                  <p:nvPr/>
                </p:nvSpPr>
                <p:spPr>
                  <a:xfrm>
                    <a:off x="2676" y="6009"/>
                    <a:ext cx="1156" cy="779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00"/>
                      <a:t>分析</a:t>
                    </a:r>
                  </a:p>
                </p:txBody>
              </p:sp>
              <p:cxnSp>
                <p:nvCxnSpPr>
                  <p:cNvPr id="45" name="直接箭头连接符 44"/>
                  <p:cNvCxnSpPr/>
                  <p:nvPr/>
                </p:nvCxnSpPr>
                <p:spPr>
                  <a:xfrm flipH="1">
                    <a:off x="3233" y="6788"/>
                    <a:ext cx="21" cy="49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/>
                  <p:nvPr/>
                </p:nvCxnSpPr>
                <p:spPr>
                  <a:xfrm flipH="1">
                    <a:off x="2119" y="6398"/>
                    <a:ext cx="557" cy="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圆角矩形 46"/>
                  <p:cNvSpPr/>
                  <p:nvPr/>
                </p:nvSpPr>
                <p:spPr>
                  <a:xfrm>
                    <a:off x="353" y="6249"/>
                    <a:ext cx="1766" cy="29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00"/>
                      <a:t>二維碼不存在</a:t>
                    </a:r>
                  </a:p>
                </p:txBody>
              </p:sp>
              <p:cxnSp>
                <p:nvCxnSpPr>
                  <p:cNvPr id="49" name="直接连接符 48"/>
                  <p:cNvCxnSpPr>
                    <a:stCxn id="47" idx="2"/>
                  </p:cNvCxnSpPr>
                  <p:nvPr/>
                </p:nvCxnSpPr>
                <p:spPr>
                  <a:xfrm flipH="1">
                    <a:off x="1234" y="6547"/>
                    <a:ext cx="2" cy="17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stCxn id="48" idx="2"/>
                  </p:cNvCxnSpPr>
                  <p:nvPr/>
                </p:nvCxnSpPr>
                <p:spPr>
                  <a:xfrm>
                    <a:off x="3254" y="7903"/>
                    <a:ext cx="3" cy="33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/>
                  <p:cNvCxnSpPr/>
                  <p:nvPr/>
                </p:nvCxnSpPr>
                <p:spPr>
                  <a:xfrm>
                    <a:off x="1234" y="8183"/>
                    <a:ext cx="0" cy="4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圆角矩形 55"/>
                  <p:cNvSpPr/>
                  <p:nvPr/>
                </p:nvSpPr>
                <p:spPr>
                  <a:xfrm>
                    <a:off x="351" y="8626"/>
                    <a:ext cx="1766" cy="61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/>
                      <a:t>前往</a:t>
                    </a:r>
                    <a:r>
                      <a:rPr lang="en-US" altLang="zh-CN" sz="900" dirty="0"/>
                      <a:t>web</a:t>
                    </a:r>
                    <a:r>
                      <a:rPr lang="zh-CN" altLang="en-US" sz="900" dirty="0"/>
                      <a:t>版新增、修改配置信息</a:t>
                    </a:r>
                  </a:p>
                </p:txBody>
              </p:sp>
              <p:cxnSp>
                <p:nvCxnSpPr>
                  <p:cNvPr id="58" name="直接箭头连接符 57"/>
                  <p:cNvCxnSpPr>
                    <a:stCxn id="48" idx="2"/>
                  </p:cNvCxnSpPr>
                  <p:nvPr/>
                </p:nvCxnSpPr>
                <p:spPr>
                  <a:xfrm>
                    <a:off x="3254" y="7903"/>
                    <a:ext cx="3" cy="79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/>
                  <p:cNvCxnSpPr>
                    <a:stCxn id="48" idx="1"/>
                    <a:endCxn id="56" idx="0"/>
                  </p:cNvCxnSpPr>
                  <p:nvPr/>
                </p:nvCxnSpPr>
                <p:spPr>
                  <a:xfrm flipH="1">
                    <a:off x="1234" y="7593"/>
                    <a:ext cx="1137" cy="103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圆角矩形 67"/>
                <p:cNvSpPr/>
                <p:nvPr/>
              </p:nvSpPr>
              <p:spPr>
                <a:xfrm>
                  <a:off x="5554" y="5263"/>
                  <a:ext cx="1172" cy="5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/>
                    <a:t>開始點檢</a:t>
                  </a:r>
                </a:p>
              </p:txBody>
            </p:sp>
            <p:cxnSp>
              <p:nvCxnSpPr>
                <p:cNvPr id="70" name="直接连接符 69"/>
                <p:cNvCxnSpPr/>
                <p:nvPr/>
              </p:nvCxnSpPr>
              <p:spPr>
                <a:xfrm flipH="1">
                  <a:off x="6143" y="5736"/>
                  <a:ext cx="3" cy="11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4877" y="6908"/>
                  <a:ext cx="244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4879" y="6908"/>
                  <a:ext cx="0" cy="6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>
                  <a:off x="6147" y="6908"/>
                  <a:ext cx="0" cy="6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/>
                <p:cNvCxnSpPr/>
                <p:nvPr/>
              </p:nvCxnSpPr>
              <p:spPr>
                <a:xfrm>
                  <a:off x="7319" y="6908"/>
                  <a:ext cx="0" cy="6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圆角矩形 74"/>
                <p:cNvSpPr/>
                <p:nvPr/>
              </p:nvSpPr>
              <p:spPr>
                <a:xfrm>
                  <a:off x="4398" y="7525"/>
                  <a:ext cx="885" cy="29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/>
                    <a:t>OTHE</a:t>
                  </a:r>
                  <a:r>
                    <a:rPr lang="en-US" altLang="zh-CN" sz="1000"/>
                    <a:t>R</a:t>
                  </a:r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5705" y="7525"/>
                  <a:ext cx="885" cy="29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/>
                    <a:t>PD</a:t>
                  </a:r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>
                  <a:off x="6876" y="7525"/>
                  <a:ext cx="885" cy="29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/>
                    <a:t>IPQC</a:t>
                  </a:r>
                </a:p>
              </p:txBody>
            </p:sp>
            <p:cxnSp>
              <p:nvCxnSpPr>
                <p:cNvPr id="79" name="直接连接符 78"/>
                <p:cNvCxnSpPr/>
                <p:nvPr/>
              </p:nvCxnSpPr>
              <p:spPr>
                <a:xfrm>
                  <a:off x="4856" y="8183"/>
                  <a:ext cx="246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75" idx="2"/>
                </p:cNvCxnSpPr>
                <p:nvPr/>
              </p:nvCxnSpPr>
              <p:spPr>
                <a:xfrm flipH="1">
                  <a:off x="4829" y="7824"/>
                  <a:ext cx="12" cy="3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6147" y="7811"/>
                  <a:ext cx="12" cy="3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7307" y="7824"/>
                  <a:ext cx="12" cy="3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>
                  <a:off x="6146" y="8183"/>
                  <a:ext cx="12" cy="3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流程图: 决策 84"/>
                <p:cNvSpPr/>
                <p:nvPr/>
              </p:nvSpPr>
              <p:spPr>
                <a:xfrm>
                  <a:off x="5333" y="8555"/>
                  <a:ext cx="1650" cy="484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/>
                    <a:t>配置表單</a:t>
                  </a:r>
                </a:p>
              </p:txBody>
            </p:sp>
            <p:cxnSp>
              <p:nvCxnSpPr>
                <p:cNvPr id="86" name="直接箭头连接符 85"/>
                <p:cNvCxnSpPr>
                  <a:stCxn id="85" idx="3"/>
                </p:cNvCxnSpPr>
                <p:nvPr/>
              </p:nvCxnSpPr>
              <p:spPr>
                <a:xfrm>
                  <a:off x="6983" y="8797"/>
                  <a:ext cx="596" cy="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圆角矩形 87"/>
                <p:cNvSpPr/>
                <p:nvPr/>
              </p:nvSpPr>
              <p:spPr>
                <a:xfrm>
                  <a:off x="7579" y="8649"/>
                  <a:ext cx="1235" cy="29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/>
                    <a:t>前往配置</a:t>
                  </a: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6983" y="8494"/>
                  <a:ext cx="488" cy="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/>
                    <a:t>否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6246" y="5058"/>
                <a:ext cx="2239" cy="4078"/>
                <a:chOff x="6246" y="5058"/>
                <a:chExt cx="2239" cy="4078"/>
              </a:xfrm>
            </p:grpSpPr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6246" y="5058"/>
                  <a:ext cx="0" cy="25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6250" y="8457"/>
                  <a:ext cx="223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>
                  <a:off x="6252" y="8457"/>
                  <a:ext cx="0" cy="5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7389" y="8457"/>
                  <a:ext cx="547" cy="6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 flipH="1">
                  <a:off x="8022" y="8457"/>
                  <a:ext cx="462" cy="6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>
                  <a:stCxn id="85" idx="2"/>
                </p:cNvCxnSpPr>
                <p:nvPr/>
              </p:nvCxnSpPr>
              <p:spPr>
                <a:xfrm flipH="1">
                  <a:off x="7405" y="8014"/>
                  <a:ext cx="11" cy="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圆角矩形 102"/>
              <p:cNvSpPr/>
              <p:nvPr/>
            </p:nvSpPr>
            <p:spPr>
              <a:xfrm>
                <a:off x="6066" y="9009"/>
                <a:ext cx="354" cy="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點檢中</a:t>
                </a: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7251" y="8072"/>
                <a:ext cx="1233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/>
                  <a:t>是</a:t>
                </a:r>
                <a:r>
                  <a:rPr lang="en-US" altLang="zh-CN" sz="900"/>
                  <a:t>,</a:t>
                </a:r>
                <a:r>
                  <a:rPr lang="zh-CN" altLang="en-US" sz="900"/>
                  <a:t>帶出表單</a:t>
                </a:r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>
                <a:off x="6818" y="9136"/>
                <a:ext cx="2559" cy="2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輸入工單，帶出生產數據</a:t>
                </a:r>
              </a:p>
            </p:txBody>
          </p:sp>
          <p:cxnSp>
            <p:nvCxnSpPr>
              <p:cNvPr id="106" name="直接箭头连接符 105"/>
              <p:cNvCxnSpPr/>
              <p:nvPr/>
            </p:nvCxnSpPr>
            <p:spPr>
              <a:xfrm flipH="1">
                <a:off x="8022" y="9404"/>
                <a:ext cx="11" cy="2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流程图: 决策 106"/>
              <p:cNvSpPr/>
              <p:nvPr/>
            </p:nvSpPr>
            <p:spPr>
              <a:xfrm>
                <a:off x="7756" y="9605"/>
                <a:ext cx="543" cy="253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箭头连接符 107"/>
              <p:cNvCxnSpPr>
                <a:stCxn id="107" idx="3"/>
              </p:cNvCxnSpPr>
              <p:nvPr/>
            </p:nvCxnSpPr>
            <p:spPr>
              <a:xfrm flipV="1">
                <a:off x="8299" y="9726"/>
                <a:ext cx="300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圆角矩形 108"/>
              <p:cNvSpPr/>
              <p:nvPr/>
            </p:nvSpPr>
            <p:spPr>
              <a:xfrm>
                <a:off x="8599" y="9590"/>
                <a:ext cx="1659" cy="2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無法帶出參數</a:t>
                </a:r>
              </a:p>
            </p:txBody>
          </p:sp>
        </p:grpSp>
        <p:cxnSp>
          <p:nvCxnSpPr>
            <p:cNvPr id="111" name="直接箭头连接符 110"/>
            <p:cNvCxnSpPr>
              <a:stCxn id="107" idx="2"/>
            </p:cNvCxnSpPr>
            <p:nvPr/>
          </p:nvCxnSpPr>
          <p:spPr>
            <a:xfrm flipH="1">
              <a:off x="8022" y="9274"/>
              <a:ext cx="6" cy="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7422" y="9458"/>
              <a:ext cx="1130" cy="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點檢中</a:t>
              </a:r>
            </a:p>
          </p:txBody>
        </p:sp>
        <p:cxnSp>
          <p:nvCxnSpPr>
            <p:cNvPr id="113" name="直接箭头连接符 112"/>
            <p:cNvCxnSpPr>
              <a:stCxn id="103" idx="2"/>
            </p:cNvCxnSpPr>
            <p:nvPr/>
          </p:nvCxnSpPr>
          <p:spPr>
            <a:xfrm flipH="1">
              <a:off x="6238" y="9369"/>
              <a:ext cx="5" cy="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12" idx="1"/>
            </p:cNvCxnSpPr>
            <p:nvPr/>
          </p:nvCxnSpPr>
          <p:spPr>
            <a:xfrm flipH="1">
              <a:off x="6238" y="9584"/>
              <a:ext cx="1184" cy="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圆角矩形 114"/>
            <p:cNvSpPr/>
            <p:nvPr/>
          </p:nvSpPr>
          <p:spPr>
            <a:xfrm>
              <a:off x="3078" y="10008"/>
              <a:ext cx="2047" cy="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完成，選擇審核人</a:t>
              </a:r>
            </a:p>
          </p:txBody>
        </p:sp>
      </p:grpSp>
      <p:sp>
        <p:nvSpPr>
          <p:cNvPr id="122" name="流程图: 决策 121"/>
          <p:cNvSpPr/>
          <p:nvPr/>
        </p:nvSpPr>
        <p:spPr>
          <a:xfrm>
            <a:off x="2880363" y="5556252"/>
            <a:ext cx="1007563" cy="3689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是否有異常</a:t>
            </a:r>
          </a:p>
        </p:txBody>
      </p:sp>
      <p:cxnSp>
        <p:nvCxnSpPr>
          <p:cNvPr id="123" name="直接箭头连接符 122"/>
          <p:cNvCxnSpPr>
            <a:stCxn id="122" idx="3"/>
          </p:cNvCxnSpPr>
          <p:nvPr/>
        </p:nvCxnSpPr>
        <p:spPr>
          <a:xfrm>
            <a:off x="3887924" y="5741037"/>
            <a:ext cx="353294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22" idx="1"/>
          </p:cNvCxnSpPr>
          <p:nvPr/>
        </p:nvCxnSpPr>
        <p:spPr>
          <a:xfrm flipH="1">
            <a:off x="2618765" y="5741037"/>
            <a:ext cx="2615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400189" y="6112040"/>
            <a:ext cx="1138597" cy="141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找不到審核人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2637330" y="567372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否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887361" y="56756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是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4241401" y="5675784"/>
            <a:ext cx="775560" cy="1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創建異常</a:t>
            </a:r>
          </a:p>
        </p:txBody>
      </p:sp>
      <p:cxnSp>
        <p:nvCxnSpPr>
          <p:cNvPr id="129" name="直接箭头连接符 128"/>
          <p:cNvCxnSpPr>
            <a:stCxn id="115" idx="2"/>
          </p:cNvCxnSpPr>
          <p:nvPr/>
        </p:nvCxnSpPr>
        <p:spPr>
          <a:xfrm>
            <a:off x="1916117" y="5811522"/>
            <a:ext cx="563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图: 决策 129"/>
          <p:cNvSpPr/>
          <p:nvPr/>
        </p:nvSpPr>
        <p:spPr>
          <a:xfrm>
            <a:off x="1635957" y="6039485"/>
            <a:ext cx="559757" cy="2832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31" name="直接箭头连接符 130"/>
          <p:cNvCxnSpPr>
            <a:stCxn id="130" idx="3"/>
          </p:cNvCxnSpPr>
          <p:nvPr/>
        </p:nvCxnSpPr>
        <p:spPr>
          <a:xfrm>
            <a:off x="2195714" y="6181092"/>
            <a:ext cx="204213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1916679" y="6322697"/>
            <a:ext cx="563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1346493" y="6550825"/>
            <a:ext cx="1138597" cy="141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提交，點檢成功</a:t>
            </a:r>
          </a:p>
        </p:txBody>
      </p:sp>
      <p:cxnSp>
        <p:nvCxnSpPr>
          <p:cNvPr id="134" name="直接箭头连接符 133"/>
          <p:cNvCxnSpPr>
            <a:stCxn id="130" idx="1"/>
          </p:cNvCxnSpPr>
          <p:nvPr/>
        </p:nvCxnSpPr>
        <p:spPr>
          <a:xfrm flipH="1" flipV="1">
            <a:off x="1380549" y="6176010"/>
            <a:ext cx="255407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166521" y="5925504"/>
            <a:ext cx="1214027" cy="3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提交失敗，查找問題</a:t>
            </a:r>
          </a:p>
        </p:txBody>
      </p:sp>
      <p:cxnSp>
        <p:nvCxnSpPr>
          <p:cNvPr id="137" name="直接连接符 136"/>
          <p:cNvCxnSpPr>
            <a:stCxn id="21" idx="2"/>
          </p:cNvCxnSpPr>
          <p:nvPr/>
        </p:nvCxnSpPr>
        <p:spPr>
          <a:xfrm>
            <a:off x="6197837" y="1280795"/>
            <a:ext cx="5626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4641768" y="1464945"/>
            <a:ext cx="2977684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4649644" y="1469390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5083644" y="1482341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5536817" y="1464945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859170" y="1469390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6206276" y="1469390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6554848" y="1473837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7094574" y="1464945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7619452" y="1464945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4552321" y="1754505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點</a:t>
            </a:r>
            <a:r>
              <a:rPr lang="zh-CN" altLang="en-US" sz="1000" dirty="0" smtClean="0"/>
              <a:t>檢</a:t>
            </a:r>
            <a:r>
              <a:rPr lang="en-US" altLang="zh-CN" sz="1000" dirty="0" smtClean="0"/>
              <a:t>-</a:t>
            </a:r>
            <a:r>
              <a:rPr lang="zh-CN" altLang="en-US" sz="1000" dirty="0" smtClean="0"/>
              <a:t>簽核查詢</a:t>
            </a:r>
            <a:endParaRPr lang="zh-CN" altLang="en-US" sz="1000" dirty="0"/>
          </a:p>
        </p:txBody>
      </p:sp>
      <p:cxnSp>
        <p:nvCxnSpPr>
          <p:cNvPr id="156" name="直接连接符 155"/>
          <p:cNvCxnSpPr>
            <a:stCxn id="133" idx="3"/>
          </p:cNvCxnSpPr>
          <p:nvPr/>
        </p:nvCxnSpPr>
        <p:spPr>
          <a:xfrm flipV="1">
            <a:off x="2484875" y="6619240"/>
            <a:ext cx="4133767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6611326" y="3261995"/>
            <a:ext cx="0" cy="3356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endCxn id="151" idx="2"/>
          </p:cNvCxnSpPr>
          <p:nvPr/>
        </p:nvCxnSpPr>
        <p:spPr>
          <a:xfrm flipH="1" flipV="1">
            <a:off x="4649644" y="2845437"/>
            <a:ext cx="1968996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3479499" y="64179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生成記錄</a:t>
            </a:r>
          </a:p>
        </p:txBody>
      </p:sp>
      <p:sp>
        <p:nvSpPr>
          <p:cNvPr id="162" name="圆角矩形 161"/>
          <p:cNvSpPr/>
          <p:nvPr/>
        </p:nvSpPr>
        <p:spPr>
          <a:xfrm>
            <a:off x="4986321" y="177190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點檢修改</a:t>
            </a:r>
          </a:p>
        </p:txBody>
      </p:sp>
      <p:sp>
        <p:nvSpPr>
          <p:cNvPr id="163" name="圆角矩形 162"/>
          <p:cNvSpPr/>
          <p:nvPr/>
        </p:nvSpPr>
        <p:spPr>
          <a:xfrm>
            <a:off x="5439495" y="175387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點擊狀況查詢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5762410" y="175514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提前</a:t>
            </a:r>
            <a:r>
              <a:rPr lang="zh-CN" altLang="en-US" sz="1000" dirty="0" smtClean="0"/>
              <a:t>維護</a:t>
            </a:r>
            <a:endParaRPr lang="zh-CN" altLang="en-US" sz="1000" dirty="0"/>
          </a:p>
        </p:txBody>
      </p:sp>
      <p:sp>
        <p:nvSpPr>
          <p:cNvPr id="165" name="圆角矩形 164"/>
          <p:cNvSpPr/>
          <p:nvPr/>
        </p:nvSpPr>
        <p:spPr>
          <a:xfrm>
            <a:off x="6116267" y="175387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報表配置</a:t>
            </a:r>
          </a:p>
        </p:txBody>
      </p:sp>
      <p:sp>
        <p:nvSpPr>
          <p:cNvPr id="167" name="圆角矩形 166"/>
          <p:cNvSpPr/>
          <p:nvPr/>
        </p:nvSpPr>
        <p:spPr>
          <a:xfrm>
            <a:off x="6457526" y="175387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參數管理</a:t>
            </a:r>
          </a:p>
        </p:txBody>
      </p:sp>
      <p:sp>
        <p:nvSpPr>
          <p:cNvPr id="169" name="圆角矩形 168"/>
          <p:cNvSpPr/>
          <p:nvPr/>
        </p:nvSpPr>
        <p:spPr>
          <a:xfrm>
            <a:off x="6997532" y="1744663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異常管理</a:t>
            </a:r>
          </a:p>
        </p:txBody>
      </p:sp>
      <p:sp>
        <p:nvSpPr>
          <p:cNvPr id="170" name="圆角矩形 169"/>
          <p:cNvSpPr/>
          <p:nvPr/>
        </p:nvSpPr>
        <p:spPr>
          <a:xfrm>
            <a:off x="7522130" y="175514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補點檢</a:t>
            </a:r>
          </a:p>
        </p:txBody>
      </p:sp>
      <p:cxnSp>
        <p:nvCxnSpPr>
          <p:cNvPr id="172" name="直接连接符 171"/>
          <p:cNvCxnSpPr/>
          <p:nvPr/>
        </p:nvCxnSpPr>
        <p:spPr>
          <a:xfrm flipV="1">
            <a:off x="5859172" y="4157345"/>
            <a:ext cx="525441" cy="12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65" idx="2"/>
          </p:cNvCxnSpPr>
          <p:nvPr/>
        </p:nvCxnSpPr>
        <p:spPr>
          <a:xfrm flipH="1" flipV="1">
            <a:off x="6213589" y="2844800"/>
            <a:ext cx="178897" cy="1320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162" idx="2"/>
          </p:cNvCxnSpPr>
          <p:nvPr/>
        </p:nvCxnSpPr>
        <p:spPr>
          <a:xfrm flipH="1" flipV="1">
            <a:off x="5083646" y="2862830"/>
            <a:ext cx="1413177" cy="391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09" idx="3"/>
          </p:cNvCxnSpPr>
          <p:nvPr/>
        </p:nvCxnSpPr>
        <p:spPr>
          <a:xfrm>
            <a:off x="6141456" y="5185712"/>
            <a:ext cx="41339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endCxn id="167" idx="2"/>
          </p:cNvCxnSpPr>
          <p:nvPr/>
        </p:nvCxnSpPr>
        <p:spPr>
          <a:xfrm flipV="1">
            <a:off x="6551475" y="2844800"/>
            <a:ext cx="3375" cy="2359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28" idx="3"/>
          </p:cNvCxnSpPr>
          <p:nvPr/>
        </p:nvCxnSpPr>
        <p:spPr>
          <a:xfrm flipV="1">
            <a:off x="5016961" y="5740719"/>
            <a:ext cx="2098427" cy="59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69" idx="2"/>
          </p:cNvCxnSpPr>
          <p:nvPr/>
        </p:nvCxnSpPr>
        <p:spPr>
          <a:xfrm flipH="1" flipV="1">
            <a:off x="7094854" y="2835594"/>
            <a:ext cx="41068" cy="2905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22" idx="2"/>
          </p:cNvCxnSpPr>
          <p:nvPr/>
        </p:nvCxnSpPr>
        <p:spPr>
          <a:xfrm>
            <a:off x="9033194" y="1304291"/>
            <a:ext cx="563" cy="3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8312539" y="1609725"/>
            <a:ext cx="1441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8323790" y="1618617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9458158" y="1614171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9754407" y="1609727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8569027" y="1609727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8227029" y="1993265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員工信息</a:t>
            </a:r>
            <a:endParaRPr lang="zh-CN" altLang="en-US" sz="1000" dirty="0"/>
          </a:p>
        </p:txBody>
      </p:sp>
      <p:sp>
        <p:nvSpPr>
          <p:cNvPr id="187" name="圆角矩形 186"/>
          <p:cNvSpPr/>
          <p:nvPr/>
        </p:nvSpPr>
        <p:spPr>
          <a:xfrm>
            <a:off x="9657647" y="199263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個人信息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9361116" y="2009866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修改密碼</a:t>
            </a:r>
          </a:p>
        </p:txBody>
      </p:sp>
      <p:cxnSp>
        <p:nvCxnSpPr>
          <p:cNvPr id="189" name="直接箭头连接符 188"/>
          <p:cNvCxnSpPr>
            <a:stCxn id="4" idx="3"/>
          </p:cNvCxnSpPr>
          <p:nvPr/>
        </p:nvCxnSpPr>
        <p:spPr>
          <a:xfrm>
            <a:off x="6683338" y="212091"/>
            <a:ext cx="5395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7222843" y="140676"/>
            <a:ext cx="971119" cy="14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是否最新版本</a:t>
            </a:r>
          </a:p>
        </p:txBody>
      </p:sp>
      <p:sp>
        <p:nvSpPr>
          <p:cNvPr id="191" name="圆角矩形 190"/>
          <p:cNvSpPr/>
          <p:nvPr/>
        </p:nvSpPr>
        <p:spPr>
          <a:xfrm>
            <a:off x="8471985" y="1988840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意見反饋</a:t>
            </a:r>
          </a:p>
        </p:txBody>
      </p:sp>
      <p:cxnSp>
        <p:nvCxnSpPr>
          <p:cNvPr id="192" name="直接连接符 191"/>
          <p:cNvCxnSpPr>
            <a:stCxn id="125" idx="3"/>
          </p:cNvCxnSpPr>
          <p:nvPr/>
        </p:nvCxnSpPr>
        <p:spPr>
          <a:xfrm>
            <a:off x="3538568" y="6182995"/>
            <a:ext cx="4763283" cy="12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endCxn id="186" idx="2"/>
          </p:cNvCxnSpPr>
          <p:nvPr/>
        </p:nvCxnSpPr>
        <p:spPr>
          <a:xfrm flipV="1">
            <a:off x="8294537" y="3084195"/>
            <a:ext cx="29816" cy="3108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2437617" y="59057"/>
            <a:ext cx="7879360" cy="17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10309664" y="66677"/>
            <a:ext cx="0" cy="2472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3" idx="2"/>
          </p:cNvCxnSpPr>
          <p:nvPr/>
        </p:nvCxnSpPr>
        <p:spPr>
          <a:xfrm>
            <a:off x="5536819" y="2844802"/>
            <a:ext cx="2813" cy="520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5539632" y="3356610"/>
            <a:ext cx="3109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>
            <a:off x="8648958" y="3347085"/>
            <a:ext cx="563" cy="3086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8080198" y="6424930"/>
            <a:ext cx="1138642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郵件報警機制</a:t>
            </a:r>
          </a:p>
        </p:txBody>
      </p:sp>
      <p:cxnSp>
        <p:nvCxnSpPr>
          <p:cNvPr id="202" name="直接连接符 201"/>
          <p:cNvCxnSpPr>
            <a:stCxn id="187" idx="3"/>
          </p:cNvCxnSpPr>
          <p:nvPr/>
        </p:nvCxnSpPr>
        <p:spPr>
          <a:xfrm>
            <a:off x="9851731" y="2538095"/>
            <a:ext cx="4579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endCxn id="12" idx="0"/>
          </p:cNvCxnSpPr>
          <p:nvPr/>
        </p:nvCxnSpPr>
        <p:spPr>
          <a:xfrm flipH="1">
            <a:off x="2431994" y="59056"/>
            <a:ext cx="12939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直接箭头连接符 184"/>
          <p:cNvCxnSpPr/>
          <p:nvPr/>
        </p:nvCxnSpPr>
        <p:spPr>
          <a:xfrm>
            <a:off x="9218840" y="1598253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0"/>
          <p:cNvSpPr/>
          <p:nvPr/>
        </p:nvSpPr>
        <p:spPr>
          <a:xfrm>
            <a:off x="9111810" y="1993265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版本更新</a:t>
            </a:r>
            <a:endParaRPr lang="zh-CN" altLang="en-US" sz="1000" dirty="0"/>
          </a:p>
        </p:txBody>
      </p:sp>
      <p:cxnSp>
        <p:nvCxnSpPr>
          <p:cNvPr id="203" name="直接箭头连接符 184"/>
          <p:cNvCxnSpPr/>
          <p:nvPr/>
        </p:nvCxnSpPr>
        <p:spPr>
          <a:xfrm>
            <a:off x="8857059" y="1605935"/>
            <a:ext cx="0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圆角矩形 190"/>
          <p:cNvSpPr/>
          <p:nvPr/>
        </p:nvSpPr>
        <p:spPr>
          <a:xfrm>
            <a:off x="8760017" y="2001521"/>
            <a:ext cx="194087" cy="1090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聯繫我們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58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賬戶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2050" name="Picture 2" descr="C:\Users\F1331847\Desktop\2018-03-14-08-57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67110"/>
            <a:ext cx="1438558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1331847\Desktop\2018-03-14-08-57-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85" y="1767110"/>
            <a:ext cx="1438558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1331847\Desktop\2018-03-14-08-57-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109074"/>
            <a:ext cx="1431762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1331847\Desktop\2018-03-14-08-58-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4109074"/>
            <a:ext cx="1431762" cy="23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528467" y="2780928"/>
            <a:ext cx="70567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員工信息</a:t>
            </a:r>
            <a:r>
              <a:rPr lang="zh-CN" altLang="en-US" sz="1400" dirty="0" smtClean="0"/>
              <a:t>：查詢用戶所在的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下的員工賬號信息，添加員工信息。</a:t>
            </a:r>
            <a:endParaRPr lang="en-US" altLang="zh-CN" sz="1400" dirty="0" smtClean="0"/>
          </a:p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員工信息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員工信息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頁面，可以看到用戶所在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下的所有員工的工號、姓名、職務、主管工號信息。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zh-CN" altLang="en-US" sz="1400" b="1" dirty="0" smtClean="0"/>
              <a:t>員工信息查詢</a:t>
            </a:r>
            <a:r>
              <a:rPr lang="zh-CN" altLang="en-US" sz="1400" dirty="0" smtClean="0"/>
              <a:t>：也可以在輸入框中輸入要查找的員工的姓名或工號，點擊搜索圖標進行模糊查詢，點擊員工信息列表項，可進入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員工詳細信息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頁面查看該員工賬戶的詳細信息。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zh-CN" altLang="en-US" sz="1400" b="1" dirty="0" smtClean="0"/>
              <a:t>添加員工賬號</a:t>
            </a:r>
            <a:r>
              <a:rPr lang="zh-CN" altLang="en-US" sz="1400" dirty="0" smtClean="0"/>
              <a:t>：只有</a:t>
            </a:r>
            <a:r>
              <a:rPr lang="en-US" altLang="zh-CN" sz="1400" dirty="0" err="1" smtClean="0"/>
              <a:t>UserLevel</a:t>
            </a:r>
            <a:r>
              <a:rPr lang="en-US" altLang="zh-CN" sz="1400" dirty="0" smtClean="0"/>
              <a:t>&gt;=1</a:t>
            </a:r>
            <a:r>
              <a:rPr lang="zh-CN" altLang="en-US" sz="1400" dirty="0" smtClean="0"/>
              <a:t>的用戶才能使用功能，這時在頁面的右上角會出現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添加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，點擊后進入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添加員工</a:t>
            </a:r>
            <a:r>
              <a:rPr lang="en-US" altLang="zh-CN" sz="1400" dirty="0" smtClean="0"/>
              <a:t>】</a:t>
            </a:r>
            <a:r>
              <a:rPr lang="zh-CN" altLang="en-US" sz="1400" dirty="0"/>
              <a:t>頁</a:t>
            </a:r>
            <a:r>
              <a:rPr lang="zh-CN" altLang="en-US" sz="1400" dirty="0" smtClean="0"/>
              <a:t>面，根據提示要求輸入要添加員工的各項信息后，點擊右上角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，系統會對提交信息進行校驗，首先判斷系統中是否存在該員工賬號，存在則提示“該員工已存在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”，否則則判斷其他提交信息是否符合要求，校驗無誤后則添加到系統，當提示“添加賬號成功，初始密碼為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”則說明員工賬號添加成功，用戶需記住初始密碼，再讓被添加的員工登錄系統進行校驗。</a:t>
            </a:r>
            <a:endParaRPr lang="en-US" altLang="zh-CN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30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賬戶</a:t>
            </a:r>
            <a:endParaRPr lang="zh-TW" altLang="en-US" dirty="0"/>
          </a:p>
        </p:txBody>
      </p:sp>
      <p:pic>
        <p:nvPicPr>
          <p:cNvPr id="3074" name="Picture 2" descr="C:\Users\F1331847\Desktop\2018-03-14-08-58-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67110"/>
            <a:ext cx="1438558" cy="23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1331847\Desktop\2018-03-14-09-00-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1767110"/>
            <a:ext cx="1458162" cy="23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1331847\Desktop\2018-03-14-10-11-5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43" y="1767110"/>
            <a:ext cx="1438558" cy="23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F1331847\Desktop\2018-03-14-10-12-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109072"/>
            <a:ext cx="1438558" cy="23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F1331847\Desktop\2018-03-14-10-12-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81" y="4109072"/>
            <a:ext cx="1458162" cy="23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F1331847\Desktop\2018-03-14-10-12-5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43" y="4100849"/>
            <a:ext cx="1454958" cy="23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824611" y="1469359"/>
            <a:ext cx="57606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修改密碼</a:t>
            </a:r>
            <a:r>
              <a:rPr lang="zh-CN" altLang="en-US" sz="1400" dirty="0" smtClean="0"/>
              <a:t>：修改賬號的登錄密碼。</a:t>
            </a:r>
            <a:endParaRPr lang="en-US" altLang="zh-CN" sz="1400" dirty="0" smtClean="0"/>
          </a:p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修改密碼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賬號密碼修改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頁面，輸入賬號的原密碼、修改后的新密碼、驗證新密碼，輸入完成后點擊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修改密碼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，當提示“修改密碼成功”則說明密碼修改成功了。</a:t>
            </a:r>
            <a:endParaRPr lang="en-US" altLang="zh-CN" sz="1400" dirty="0" smtClean="0"/>
          </a:p>
          <a:p>
            <a:r>
              <a:rPr lang="zh-CN" altLang="en-US" sz="1400" dirty="0" smtClean="0"/>
              <a:t>密碼規則：長度為</a:t>
            </a:r>
            <a:r>
              <a:rPr lang="en-US" altLang="zh-CN" sz="1400" dirty="0" smtClean="0"/>
              <a:t>8-16</a:t>
            </a:r>
            <a:r>
              <a:rPr lang="zh-CN" altLang="en-US" sz="1400" dirty="0" smtClean="0"/>
              <a:t>位，並且包含大小寫字母、數字和特殊字符。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版本更新</a:t>
            </a:r>
            <a:r>
              <a:rPr lang="zh-CN" altLang="en-US" sz="1400" dirty="0" smtClean="0"/>
              <a:t>：顯示當前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的版本信息或更新下載最新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版本。點擊</a:t>
            </a:r>
            <a:endParaRPr lang="en-US" altLang="zh-CN" sz="1400" dirty="0" smtClean="0"/>
          </a:p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版本更新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，若當前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的版本號與服務器的版本號相等，則彈出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已是最新版本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提示框，并顯示當前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的版本號和版本名稱；若當前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版本號小於服務器的版本號，則彈出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發現新版本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提示框，并顯示更新內容，點擊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更新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則彈出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下載</a:t>
            </a:r>
            <a:r>
              <a:rPr lang="en-US" altLang="zh-CN" sz="1400" dirty="0" smtClean="0"/>
              <a:t>APK】</a:t>
            </a:r>
            <a:r>
              <a:rPr lang="zh-CN" altLang="en-US" sz="1400" dirty="0" smtClean="0"/>
              <a:t>下載進度提示框開始從下載最新版本，下載完成后系統會自動安裝新版本，安裝完需重新登錄。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意見反饋</a:t>
            </a:r>
            <a:r>
              <a:rPr lang="zh-CN" altLang="en-US" sz="1400" dirty="0" smtClean="0"/>
              <a:t>：發表對本系統的建議和反饋意見，以便於開發人員在後</a:t>
            </a:r>
            <a:endParaRPr lang="en-US" altLang="zh-CN" sz="1400" dirty="0" smtClean="0"/>
          </a:p>
          <a:p>
            <a:r>
              <a:rPr lang="zh-CN" altLang="en-US" sz="1400" dirty="0" smtClean="0"/>
              <a:t>期開發中進行改進。</a:t>
            </a:r>
            <a:endParaRPr lang="en-US" altLang="zh-CN" sz="1400" dirty="0" smtClean="0"/>
          </a:p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賬戶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意見反饋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意見反饋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頁面，在底部的輸入框中輸入內容，輸入完成后點擊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發表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進行提交，提交成功后反饋意見將顯示在最上面一列。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聯繫我們</a:t>
            </a:r>
            <a:r>
              <a:rPr lang="zh-CN" altLang="en-US" sz="1400" dirty="0" smtClean="0"/>
              <a:t>：提供開發人員的聯繫方式，方便用戶遇到問題能夠及時</a:t>
            </a:r>
            <a:endParaRPr lang="en-US" altLang="zh-CN" sz="1400" dirty="0" smtClean="0"/>
          </a:p>
          <a:p>
            <a:r>
              <a:rPr lang="zh-CN" altLang="en-US" sz="1400" dirty="0" smtClean="0"/>
              <a:t>咨詢開發人員。</a:t>
            </a:r>
            <a:endParaRPr lang="en-US" altLang="zh-CN" sz="1400" dirty="0" smtClean="0"/>
          </a:p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聯繫我們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聯繫我們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提示框，顯示開發人員的組織、電話和郵箱地址。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切換賬號</a:t>
            </a:r>
            <a:r>
              <a:rPr lang="zh-CN" altLang="en-US" sz="1400" dirty="0" smtClean="0"/>
              <a:t>：退出當前賬號。</a:t>
            </a:r>
            <a:endParaRPr lang="en-US" altLang="zh-CN" sz="1400" dirty="0" smtClean="0"/>
          </a:p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切換賬號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切換賬號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確定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退出當前賬號并返回到登錄界面。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20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792163" y="1916832"/>
            <a:ext cx="9181148" cy="1780108"/>
          </a:xfrm>
        </p:spPr>
        <p:txBody>
          <a:bodyPr/>
          <a:lstStyle/>
          <a:p>
            <a:r>
              <a:rPr lang="zh-CN" altLang="en-US" dirty="0" smtClean="0"/>
              <a:t>謝謝觀看！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414369" y="3861048"/>
            <a:ext cx="7560945" cy="1473200"/>
          </a:xfrm>
        </p:spPr>
        <p:txBody>
          <a:bodyPr/>
          <a:lstStyle/>
          <a:p>
            <a:r>
              <a:rPr lang="en-US" altLang="zh-CN" dirty="0" smtClean="0"/>
              <a:t>We will do it better! 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16" y="1052736"/>
            <a:ext cx="1644852" cy="16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目錄</a:t>
            </a:r>
            <a:endParaRPr lang="zh-TW" altLang="en-US" dirty="0"/>
          </a:p>
        </p:txBody>
      </p:sp>
      <p:sp>
        <p:nvSpPr>
          <p:cNvPr id="8" name="直接连接符 1"/>
          <p:cNvSpPr>
            <a:spLocks noChangeShapeType="1"/>
          </p:cNvSpPr>
          <p:nvPr/>
        </p:nvSpPr>
        <p:spPr bwMode="auto">
          <a:xfrm>
            <a:off x="1239767" y="4321391"/>
            <a:ext cx="8318845" cy="0"/>
          </a:xfrm>
          <a:prstGeom prst="line">
            <a:avLst/>
          </a:prstGeom>
          <a:noFill/>
          <a:ln w="38100">
            <a:solidFill>
              <a:srgbClr val="A5A5A5">
                <a:alpha val="65097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9220"/>
          <p:cNvGrpSpPr/>
          <p:nvPr/>
        </p:nvGrpSpPr>
        <p:grpSpPr bwMode="auto">
          <a:xfrm>
            <a:off x="4153145" y="4214079"/>
            <a:ext cx="917575" cy="1433513"/>
            <a:chOff x="0" y="0"/>
            <a:chExt cx="917568" cy="1434740"/>
          </a:xfrm>
        </p:grpSpPr>
        <p:sp>
          <p:nvSpPr>
            <p:cNvPr id="10" name="椭圆 6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1" name="组合 9222"/>
            <p:cNvGrpSpPr/>
            <p:nvPr/>
          </p:nvGrpSpPr>
          <p:grpSpPr bwMode="auto">
            <a:xfrm>
              <a:off x="188223" y="695076"/>
              <a:ext cx="729345" cy="739664"/>
              <a:chOff x="0" y="0"/>
              <a:chExt cx="927279" cy="983356"/>
            </a:xfrm>
          </p:grpSpPr>
          <p:sp>
            <p:nvSpPr>
              <p:cNvPr id="13" name="椭圆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4" name="椭圆 27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12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663" y="28058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组合 9231"/>
          <p:cNvGrpSpPr/>
          <p:nvPr/>
        </p:nvGrpSpPr>
        <p:grpSpPr bwMode="auto">
          <a:xfrm>
            <a:off x="2671689" y="4169629"/>
            <a:ext cx="938213" cy="1433513"/>
            <a:chOff x="0" y="0"/>
            <a:chExt cx="937728" cy="1434740"/>
          </a:xfrm>
        </p:grpSpPr>
        <p:sp>
          <p:nvSpPr>
            <p:cNvPr id="16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7" name="组合 9233"/>
            <p:cNvGrpSpPr/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19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0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18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组合 9238"/>
          <p:cNvGrpSpPr/>
          <p:nvPr/>
        </p:nvGrpSpPr>
        <p:grpSpPr bwMode="auto">
          <a:xfrm>
            <a:off x="1216270" y="3025042"/>
            <a:ext cx="938213" cy="1379537"/>
            <a:chOff x="0" y="0"/>
            <a:chExt cx="937728" cy="1380512"/>
          </a:xfrm>
        </p:grpSpPr>
        <p:sp>
          <p:nvSpPr>
            <p:cNvPr id="22" name="椭圆 8"/>
            <p:cNvSpPr>
              <a:spLocks noChangeArrowheads="1"/>
            </p:cNvSpPr>
            <p:nvPr/>
          </p:nvSpPr>
          <p:spPr bwMode="auto">
            <a:xfrm>
              <a:off x="729345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23" name="组合 9240"/>
            <p:cNvGrpSpPr/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25" name="椭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26" name="椭圆 12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24" name="肘形连接符 46"/>
            <p:cNvCxnSpPr>
              <a:cxnSpLocks noChangeShapeType="1"/>
              <a:stCxn id="26" idx="4"/>
              <a:endCxn id="22" idx="0"/>
            </p:cNvCxnSpPr>
            <p:nvPr/>
          </p:nvCxnSpPr>
          <p:spPr bwMode="auto">
            <a:xfrm rot="16200000" flipH="1">
              <a:off x="352321" y="682482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文本框 84"/>
          <p:cNvSpPr>
            <a:spLocks noChangeArrowheads="1"/>
          </p:cNvSpPr>
          <p:nvPr/>
        </p:nvSpPr>
        <p:spPr bwMode="auto">
          <a:xfrm>
            <a:off x="8765988" y="2639279"/>
            <a:ext cx="10991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2" action="ppaction://hlinksldjump"/>
              </a:rPr>
              <a:t>賬戶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34" name="文本框 86"/>
          <p:cNvSpPr>
            <a:spLocks noChangeArrowheads="1"/>
          </p:cNvSpPr>
          <p:nvPr/>
        </p:nvSpPr>
        <p:spPr bwMode="auto">
          <a:xfrm>
            <a:off x="2552945" y="5696803"/>
            <a:ext cx="9251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dirty="0">
                <a:solidFill>
                  <a:srgbClr val="D8D8D8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3" action="ppaction://hlinksldjump"/>
              </a:rPr>
              <a:t>首頁</a:t>
            </a:r>
            <a:endParaRPr lang="zh-CN" altLang="en-US" sz="1400" dirty="0">
              <a:solidFill>
                <a:srgbClr val="D8D8D8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37" name="文本框 98"/>
          <p:cNvSpPr>
            <a:spLocks noChangeArrowheads="1"/>
          </p:cNvSpPr>
          <p:nvPr/>
        </p:nvSpPr>
        <p:spPr bwMode="auto">
          <a:xfrm>
            <a:off x="1292468" y="2623403"/>
            <a:ext cx="6946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4" action="ppaction://hlinksldjump"/>
              </a:rPr>
              <a:t>登錄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52" name="组合 23"/>
          <p:cNvGrpSpPr/>
          <p:nvPr/>
        </p:nvGrpSpPr>
        <p:grpSpPr bwMode="auto">
          <a:xfrm>
            <a:off x="7128869" y="3025042"/>
            <a:ext cx="917575" cy="1379537"/>
            <a:chOff x="0" y="0"/>
            <a:chExt cx="917826" cy="1380512"/>
          </a:xfrm>
        </p:grpSpPr>
        <p:sp>
          <p:nvSpPr>
            <p:cNvPr id="53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54" name="组合 25"/>
            <p:cNvGrpSpPr/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56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57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55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组合 29"/>
          <p:cNvGrpSpPr/>
          <p:nvPr/>
        </p:nvGrpSpPr>
        <p:grpSpPr bwMode="auto">
          <a:xfrm>
            <a:off x="4123062" y="3007578"/>
            <a:ext cx="917575" cy="1379538"/>
            <a:chOff x="0" y="0"/>
            <a:chExt cx="917826" cy="1380512"/>
          </a:xfrm>
        </p:grpSpPr>
        <p:sp>
          <p:nvSpPr>
            <p:cNvPr id="59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60" name="组合 31"/>
            <p:cNvGrpSpPr/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62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3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61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" name="文本框 86"/>
          <p:cNvSpPr>
            <a:spLocks noChangeArrowheads="1"/>
          </p:cNvSpPr>
          <p:nvPr/>
        </p:nvSpPr>
        <p:spPr bwMode="auto">
          <a:xfrm>
            <a:off x="3960515" y="5680929"/>
            <a:ext cx="1452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點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檢</a:t>
            </a:r>
            <a:r>
              <a:rPr lang="en-US" altLang="zh-CN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-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簽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5" action="ppaction://hlinksldjump"/>
              </a:rPr>
              <a:t>核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查詢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65" name="文本框 87"/>
          <p:cNvSpPr>
            <a:spLocks noChangeArrowheads="1"/>
          </p:cNvSpPr>
          <p:nvPr/>
        </p:nvSpPr>
        <p:spPr bwMode="auto">
          <a:xfrm>
            <a:off x="4104531" y="2642454"/>
            <a:ext cx="143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D8D8D8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6" action="ppaction://hlinksldjump"/>
              </a:rPr>
              <a:t>點檢</a:t>
            </a:r>
            <a:r>
              <a:rPr lang="zh-CN" altLang="en-US" sz="1400" dirty="0" smtClean="0">
                <a:solidFill>
                  <a:srgbClr val="D8D8D8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6" action="ppaction://hlinksldjump"/>
              </a:rPr>
              <a:t>狀況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查詢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67" name="组合 29"/>
          <p:cNvGrpSpPr/>
          <p:nvPr/>
        </p:nvGrpSpPr>
        <p:grpSpPr bwMode="auto">
          <a:xfrm>
            <a:off x="2664373" y="3012658"/>
            <a:ext cx="917575" cy="1379538"/>
            <a:chOff x="0" y="0"/>
            <a:chExt cx="917826" cy="1380512"/>
          </a:xfrm>
        </p:grpSpPr>
        <p:sp>
          <p:nvSpPr>
            <p:cNvPr id="68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69" name="组合 31"/>
            <p:cNvGrpSpPr/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71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72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70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" name="文本框 87"/>
          <p:cNvSpPr>
            <a:spLocks noChangeArrowheads="1"/>
          </p:cNvSpPr>
          <p:nvPr/>
        </p:nvSpPr>
        <p:spPr bwMode="auto">
          <a:xfrm>
            <a:off x="2592363" y="2630389"/>
            <a:ext cx="1008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掃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碼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7" action="ppaction://hlinksldjump"/>
              </a:rPr>
              <a:t>點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檢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74" name="组合 11"/>
          <p:cNvGrpSpPr/>
          <p:nvPr/>
        </p:nvGrpSpPr>
        <p:grpSpPr bwMode="auto">
          <a:xfrm>
            <a:off x="5539031" y="4192172"/>
            <a:ext cx="938212" cy="1433512"/>
            <a:chOff x="0" y="0"/>
            <a:chExt cx="937728" cy="1434740"/>
          </a:xfrm>
        </p:grpSpPr>
        <p:sp>
          <p:nvSpPr>
            <p:cNvPr id="75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76" name="组合 13"/>
            <p:cNvGrpSpPr/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78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79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77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文本框 89"/>
          <p:cNvSpPr>
            <a:spLocks noChangeArrowheads="1"/>
          </p:cNvSpPr>
          <p:nvPr/>
        </p:nvSpPr>
        <p:spPr bwMode="auto">
          <a:xfrm>
            <a:off x="5398685" y="5696803"/>
            <a:ext cx="1514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點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檢</a:t>
            </a:r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8" action="ppaction://hlinksldjump"/>
              </a:rPr>
              <a:t>修改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81" name="组合 11"/>
          <p:cNvGrpSpPr/>
          <p:nvPr/>
        </p:nvGrpSpPr>
        <p:grpSpPr bwMode="auto">
          <a:xfrm>
            <a:off x="7070651" y="4192172"/>
            <a:ext cx="938212" cy="1433512"/>
            <a:chOff x="0" y="0"/>
            <a:chExt cx="937728" cy="1434740"/>
          </a:xfrm>
        </p:grpSpPr>
        <p:sp>
          <p:nvSpPr>
            <p:cNvPr id="82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83" name="组合 13"/>
            <p:cNvGrpSpPr/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85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86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84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" name="文本框 89"/>
          <p:cNvSpPr>
            <a:spLocks noChangeArrowheads="1"/>
          </p:cNvSpPr>
          <p:nvPr/>
        </p:nvSpPr>
        <p:spPr bwMode="auto">
          <a:xfrm>
            <a:off x="6869040" y="5681563"/>
            <a:ext cx="1533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報表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9" action="ppaction://hlinksldjump"/>
              </a:rPr>
              <a:t>配置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88" name="组合 23"/>
          <p:cNvGrpSpPr/>
          <p:nvPr/>
        </p:nvGrpSpPr>
        <p:grpSpPr bwMode="auto">
          <a:xfrm>
            <a:off x="5616701" y="3022502"/>
            <a:ext cx="917575" cy="1379537"/>
            <a:chOff x="0" y="0"/>
            <a:chExt cx="917826" cy="1380512"/>
          </a:xfrm>
        </p:grpSpPr>
        <p:sp>
          <p:nvSpPr>
            <p:cNvPr id="89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90" name="组合 25"/>
            <p:cNvGrpSpPr/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92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93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91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4" name="文本框 84"/>
          <p:cNvSpPr>
            <a:spLocks noChangeArrowheads="1"/>
          </p:cNvSpPr>
          <p:nvPr/>
        </p:nvSpPr>
        <p:spPr bwMode="auto">
          <a:xfrm>
            <a:off x="5544691" y="2644359"/>
            <a:ext cx="1355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提前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10" action="ppaction://hlinksldjump"/>
              </a:rPr>
              <a:t>維護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95" name="组合 23"/>
          <p:cNvGrpSpPr/>
          <p:nvPr/>
        </p:nvGrpSpPr>
        <p:grpSpPr bwMode="auto">
          <a:xfrm>
            <a:off x="8641037" y="3014882"/>
            <a:ext cx="917575" cy="1379537"/>
            <a:chOff x="0" y="0"/>
            <a:chExt cx="917826" cy="1380512"/>
          </a:xfrm>
        </p:grpSpPr>
        <p:sp>
          <p:nvSpPr>
            <p:cNvPr id="96" name="椭圆 4"/>
            <p:cNvSpPr>
              <a:spLocks noChangeArrowheads="1"/>
            </p:cNvSpPr>
            <p:nvPr/>
          </p:nvSpPr>
          <p:spPr bwMode="auto">
            <a:xfrm>
              <a:off x="709443" y="1163699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97" name="组合 25"/>
            <p:cNvGrpSpPr/>
            <p:nvPr/>
          </p:nvGrpSpPr>
          <p:grpSpPr bwMode="auto">
            <a:xfrm>
              <a:off x="0" y="0"/>
              <a:ext cx="729345" cy="739664"/>
              <a:chOff x="0" y="0"/>
              <a:chExt cx="927279" cy="983356"/>
            </a:xfrm>
          </p:grpSpPr>
          <p:sp>
            <p:nvSpPr>
              <p:cNvPr id="99" name="椭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00" name="椭圆 15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98" name="肘形连接符 46"/>
            <p:cNvCxnSpPr>
              <a:cxnSpLocks noChangeShapeType="1"/>
            </p:cNvCxnSpPr>
            <p:nvPr/>
          </p:nvCxnSpPr>
          <p:spPr bwMode="auto">
            <a:xfrm rot="16200000" flipH="1">
              <a:off x="351724" y="682043"/>
              <a:ext cx="493562" cy="468865"/>
            </a:xfrm>
            <a:prstGeom prst="curvedConnector3">
              <a:avLst>
                <a:gd name="adj1" fmla="val 63046"/>
              </a:avLst>
            </a:prstGeom>
            <a:noFill/>
            <a:ln w="38100">
              <a:solidFill>
                <a:srgbClr val="F7C66C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6" name="组合 9231"/>
          <p:cNvGrpSpPr/>
          <p:nvPr/>
        </p:nvGrpSpPr>
        <p:grpSpPr bwMode="auto">
          <a:xfrm>
            <a:off x="1206110" y="4182329"/>
            <a:ext cx="938213" cy="1433513"/>
            <a:chOff x="0" y="0"/>
            <a:chExt cx="937728" cy="1434740"/>
          </a:xfrm>
        </p:grpSpPr>
        <p:sp>
          <p:nvSpPr>
            <p:cNvPr id="117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18" name="组合 9233"/>
            <p:cNvGrpSpPr/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120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21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119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文本框 86"/>
          <p:cNvSpPr>
            <a:spLocks noChangeArrowheads="1"/>
          </p:cNvSpPr>
          <p:nvPr/>
        </p:nvSpPr>
        <p:spPr bwMode="auto">
          <a:xfrm>
            <a:off x="1270244" y="5701883"/>
            <a:ext cx="9251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 dirty="0">
                <a:solidFill>
                  <a:srgbClr val="D8D8D8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11" action="ppaction://hlinksldjump"/>
              </a:rPr>
              <a:t>下載</a:t>
            </a:r>
            <a:r>
              <a:rPr lang="en-US" altLang="zh-CN" sz="1400" dirty="0" smtClean="0">
                <a:solidFill>
                  <a:srgbClr val="D8D8D8"/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11" action="ppaction://hlinksldjump"/>
              </a:rPr>
              <a:t>APP</a:t>
            </a:r>
            <a:endParaRPr lang="en-US" altLang="zh-CN" sz="1400" dirty="0">
              <a:solidFill>
                <a:srgbClr val="D8D8D8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grpSp>
        <p:nvGrpSpPr>
          <p:cNvPr id="123" name="组合 11"/>
          <p:cNvGrpSpPr/>
          <p:nvPr/>
        </p:nvGrpSpPr>
        <p:grpSpPr bwMode="auto">
          <a:xfrm>
            <a:off x="8566919" y="4196808"/>
            <a:ext cx="938212" cy="1433512"/>
            <a:chOff x="0" y="0"/>
            <a:chExt cx="937728" cy="1434740"/>
          </a:xfrm>
        </p:grpSpPr>
        <p:sp>
          <p:nvSpPr>
            <p:cNvPr id="124" name="椭圆 9"/>
            <p:cNvSpPr>
              <a:spLocks noChangeArrowheads="1"/>
            </p:cNvSpPr>
            <p:nvPr/>
          </p:nvSpPr>
          <p:spPr bwMode="auto">
            <a:xfrm>
              <a:off x="0" y="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  <a:beve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25" name="组合 13"/>
            <p:cNvGrpSpPr/>
            <p:nvPr/>
          </p:nvGrpSpPr>
          <p:grpSpPr bwMode="auto">
            <a:xfrm>
              <a:off x="208383" y="695076"/>
              <a:ext cx="729345" cy="739664"/>
              <a:chOff x="0" y="0"/>
              <a:chExt cx="927279" cy="983356"/>
            </a:xfrm>
          </p:grpSpPr>
          <p:sp>
            <p:nvSpPr>
              <p:cNvPr id="127" name="椭圆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7279" cy="983356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29999">
                    <a:srgbClr val="C6C6C6"/>
                  </a:gs>
                  <a:gs pos="60999">
                    <a:srgbClr val="EEEEEE"/>
                  </a:gs>
                  <a:gs pos="100000">
                    <a:srgbClr val="F4F4F4"/>
                  </a:gs>
                </a:gsLst>
                <a:lin ang="7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128" name="椭圆 24"/>
              <p:cNvSpPr>
                <a:spLocks noChangeArrowheads="1"/>
              </p:cNvSpPr>
              <p:nvPr/>
            </p:nvSpPr>
            <p:spPr bwMode="auto">
              <a:xfrm>
                <a:off x="94411" y="105312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SimSun" panose="02010600030101010101" pitchFamily="2" charset="-122"/>
                  <a:sym typeface="SimSun" panose="02010600030101010101" pitchFamily="2" charset="-122"/>
                </a:endParaRPr>
              </a:p>
            </p:txBody>
          </p:sp>
        </p:grpSp>
        <p:cxnSp>
          <p:nvCxnSpPr>
            <p:cNvPr id="126" name="肘形连接符 46"/>
            <p:cNvCxnSpPr>
              <a:cxnSpLocks noChangeShapeType="1"/>
            </p:cNvCxnSpPr>
            <p:nvPr/>
          </p:nvCxnSpPr>
          <p:spPr bwMode="auto">
            <a:xfrm rot="16200000" flipV="1">
              <a:off x="43076" y="282020"/>
              <a:ext cx="589229" cy="39518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E8584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35" name="圖片 1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sp>
        <p:nvSpPr>
          <p:cNvPr id="136" name="文本框 84"/>
          <p:cNvSpPr>
            <a:spLocks noChangeArrowheads="1"/>
          </p:cNvSpPr>
          <p:nvPr/>
        </p:nvSpPr>
        <p:spPr bwMode="auto">
          <a:xfrm>
            <a:off x="7056861" y="2647936"/>
            <a:ext cx="10991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參數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13" action="ppaction://hlinksldjump"/>
              </a:rPr>
              <a:t>管理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37" name="文本框 89"/>
          <p:cNvSpPr>
            <a:spLocks noChangeArrowheads="1"/>
          </p:cNvSpPr>
          <p:nvPr/>
        </p:nvSpPr>
        <p:spPr bwMode="auto">
          <a:xfrm>
            <a:off x="8403656" y="5672272"/>
            <a:ext cx="1533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異常</a:t>
            </a:r>
            <a:r>
              <a:rPr lang="zh-CN" alt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  <a:hlinkClick r:id="rId14" action="ppaction://hlinksldjump"/>
              </a:rPr>
              <a:t>管理</a:t>
            </a:r>
            <a:endParaRPr lang="zh-CN" altLang="en-US" sz="1400" u="sng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下載</a:t>
            </a:r>
            <a:r>
              <a:rPr lang="en-US" altLang="zh-CN" dirty="0" smtClean="0"/>
              <a:t>APP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1026" name="Picture 2" descr="D:\files\wunian\MyPaperless3.0规划\icon\paperless_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23" y="234888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64172" y="19795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掃描二維碼下載：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8187" y="6165304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下載網址：</a:t>
            </a:r>
            <a:r>
              <a:rPr lang="en-US" altLang="zh-CN" dirty="0">
                <a:hlinkClick r:id="rId4"/>
              </a:rPr>
              <a:t>http://10.167.4.131:8080/MyPaperless3.0.apk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8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2050" name="Picture 2" descr="D:\files\wunian\MyPaperless3.0规划\截圖\2018-02-09-08-53-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0" y="1772816"/>
            <a:ext cx="1421902" cy="25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1331847\Desktop\2018-03-08-17-04-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75" y="1772816"/>
            <a:ext cx="1452584" cy="25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1331847\Desktop\2018-03-08-17-05-4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75" y="4293096"/>
            <a:ext cx="145258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1331847\Desktop\2018-03-09-10-30-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4" y="4293096"/>
            <a:ext cx="142486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07718" y="2708920"/>
            <a:ext cx="736611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系統更新</a:t>
            </a:r>
            <a:r>
              <a:rPr lang="zh-CN" altLang="en-US" sz="1400" dirty="0" smtClean="0"/>
              <a:t>：初始進入登錄界面時，判斷當前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版本是否與服務器最新版本一致，</a:t>
            </a:r>
            <a:endParaRPr lang="en-US" altLang="zh-CN" sz="1400" dirty="0" smtClean="0"/>
          </a:p>
          <a:p>
            <a:r>
              <a:rPr lang="zh-CN" altLang="en-US" sz="1400" dirty="0" smtClean="0"/>
              <a:t>否則彈出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發現新版本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更新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開始下載安裝最新版本，</a:t>
            </a:r>
            <a:endParaRPr lang="en-US" altLang="zh-CN" sz="1400" dirty="0" smtClean="0"/>
          </a:p>
          <a:p>
            <a:r>
              <a:rPr lang="zh-CN" altLang="en-US" sz="1400" dirty="0"/>
              <a:t>點</a:t>
            </a:r>
            <a:r>
              <a:rPr lang="zh-CN" altLang="en-US" sz="1400" dirty="0" smtClean="0"/>
              <a:t>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取消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退出更新，並且強制退出。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用戶登錄</a:t>
            </a:r>
            <a:r>
              <a:rPr lang="zh-CN" altLang="en-US" sz="1400" dirty="0" smtClean="0"/>
              <a:t>：系統自動從後台獲取服務器配置信息，用戶輸入賬號、密碼，選擇所在</a:t>
            </a:r>
            <a:endParaRPr lang="en-US" altLang="zh-CN" sz="1400" dirty="0" smtClean="0"/>
          </a:p>
          <a:p>
            <a:r>
              <a:rPr lang="zh-CN" altLang="en-US" sz="1400" dirty="0" smtClean="0"/>
              <a:t>廠區服務器，點擊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登錄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，系統對賬號、密碼進行校驗，輸錯五次密碼賬號將被鎖定，</a:t>
            </a:r>
            <a:endParaRPr lang="en-US" altLang="zh-CN" sz="1400" dirty="0" smtClean="0"/>
          </a:p>
          <a:p>
            <a:r>
              <a:rPr lang="zh-CN" altLang="en-US" sz="1400" dirty="0" smtClean="0"/>
              <a:t>且在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分鐘后自動解鎖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輸入正確則判斷密碼是否合法，合法則登錄到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zh-CN" altLang="en-US" sz="1400" dirty="0" smtClean="0"/>
              <a:t>不合法則提示用戶修改密碼，進入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修改密碼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頁面修改密碼后方可登錄。</a:t>
            </a:r>
            <a:endParaRPr lang="en-US" altLang="zh-CN" sz="1400" dirty="0" smtClean="0"/>
          </a:p>
          <a:p>
            <a:r>
              <a:rPr lang="zh-CN" altLang="en-US" sz="1400" dirty="0" smtClean="0"/>
              <a:t>密碼規則：</a:t>
            </a:r>
            <a:r>
              <a:rPr lang="en-US" altLang="zh-CN" sz="1400" dirty="0" smtClean="0"/>
              <a:t>8-16</a:t>
            </a:r>
            <a:r>
              <a:rPr lang="zh-CN" altLang="en-US" sz="1400" dirty="0" smtClean="0"/>
              <a:t>位包含大小寫字母、數字、特殊字符。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切換語言</a:t>
            </a:r>
            <a:r>
              <a:rPr lang="zh-CN" altLang="en-US" sz="1400" dirty="0" smtClean="0"/>
              <a:t>：點擊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語言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選擇要切換的語言，也可在手機系統中切換語言，目前支持</a:t>
            </a:r>
            <a:endParaRPr lang="en-US" altLang="zh-CN" sz="1400" dirty="0" smtClean="0"/>
          </a:p>
          <a:p>
            <a:r>
              <a:rPr lang="zh-CN" altLang="en-US" sz="1400" dirty="0" smtClean="0"/>
              <a:t>中文、英文、越南文三種語言切換。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找回密碼</a:t>
            </a:r>
            <a:r>
              <a:rPr lang="zh-CN" altLang="en-US" sz="1400" dirty="0" smtClean="0"/>
              <a:t>：點擊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忘記密碼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忘記密碼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頁面，輸入工號，點擊</a:t>
            </a:r>
            <a:endParaRPr lang="en-US" altLang="zh-CN" sz="1400" dirty="0" smtClean="0"/>
          </a:p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獲取郵箱地址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可自動獲取用戶綁定郵箱，再點擊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找回密碼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，系統會將密碼發送至</a:t>
            </a:r>
            <a:endParaRPr lang="en-US" altLang="zh-CN" sz="1400" dirty="0" smtClean="0"/>
          </a:p>
          <a:p>
            <a:r>
              <a:rPr lang="zh-CN" altLang="en-US" sz="1400" dirty="0" smtClean="0"/>
              <a:t>用戶郵箱。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重新下載</a:t>
            </a:r>
            <a:r>
              <a:rPr lang="zh-CN" altLang="en-US" sz="1400" dirty="0" smtClean="0"/>
              <a:t>：使用瀏覽器掃碼工具掃描上方的二維碼可重新下載最新版本。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/>
              <a:t>網</a:t>
            </a:r>
            <a:r>
              <a:rPr lang="zh-CN" altLang="en-US" sz="1400" b="1" dirty="0" smtClean="0"/>
              <a:t>絡監聽</a:t>
            </a:r>
            <a:r>
              <a:rPr lang="zh-CN" altLang="en-US" sz="1400" dirty="0" smtClean="0"/>
              <a:t>：進入登錄界面時，系統將自動開啟網絡監聽服務，隨時監聽網絡變化，</a:t>
            </a:r>
            <a:endParaRPr lang="en-US" altLang="zh-CN" sz="1400" dirty="0" smtClean="0"/>
          </a:p>
          <a:p>
            <a:r>
              <a:rPr lang="zh-CN" altLang="en-US" sz="1400" dirty="0" smtClean="0"/>
              <a:t>當網絡發生變化時，以吐絲的方式提示用戶，並且嘗試重新獲取服務器配置信息。</a:t>
            </a:r>
            <a:endParaRPr lang="en-US" altLang="zh-CN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0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2050" name="Picture 2" descr="D:\files\wunian\MyPaperless3.0规划\截圖\2018-02-09-08-54-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1" y="1772816"/>
            <a:ext cx="1377152" cy="244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iles\wunian\MyPaperless3.0规划\截圖\2018-02-09-08-54-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3" y="4205829"/>
            <a:ext cx="137715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1331847\Desktop\2018-03-08-17-06-4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77" y="1772816"/>
            <a:ext cx="1377150" cy="244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1331847\Desktop\2018-03-09-11-39-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77" y="4205829"/>
            <a:ext cx="137715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216954" y="2708920"/>
            <a:ext cx="75280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消息數量提示</a:t>
            </a:r>
            <a:r>
              <a:rPr lang="zh-CN" altLang="en-US" sz="1400" dirty="0" smtClean="0"/>
              <a:t>：進入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時，系統將先從後台分別獲取用戶待簽核點檢記錄條數、</a:t>
            </a:r>
            <a:endParaRPr lang="en-US" altLang="zh-CN" sz="1400" dirty="0" smtClean="0"/>
          </a:p>
          <a:p>
            <a:r>
              <a:rPr lang="zh-CN" altLang="en-US" sz="1400" dirty="0" smtClean="0"/>
              <a:t>待簽核參數條數（印刷機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波峰焊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回焊爐）、待處理異常記錄條數，當條數</a:t>
            </a:r>
            <a:r>
              <a:rPr lang="en-US" altLang="zh-CN" sz="1400" dirty="0" smtClean="0"/>
              <a:t>&gt;0</a:t>
            </a:r>
            <a:r>
              <a:rPr lang="zh-CN" altLang="en-US" sz="1400" dirty="0" smtClean="0"/>
              <a:t>時，分別在</a:t>
            </a:r>
            <a:endParaRPr lang="en-US" altLang="zh-CN" sz="1400" dirty="0" smtClean="0"/>
          </a:p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簽核查詢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參數管理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異常管理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菜單項右上角顯示帶相應</a:t>
            </a:r>
            <a:endParaRPr lang="en-US" altLang="zh-CN" sz="1400" dirty="0" smtClean="0"/>
          </a:p>
          <a:p>
            <a:r>
              <a:rPr lang="zh-CN" altLang="en-US" sz="1400" dirty="0" smtClean="0"/>
              <a:t>記錄條數的紅色圓點。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已導入報表查詢</a:t>
            </a:r>
            <a:r>
              <a:rPr lang="zh-CN" altLang="en-US" sz="1400" dirty="0" smtClean="0"/>
              <a:t>：點擊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已導入報表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下的</a:t>
            </a:r>
            <a:r>
              <a:rPr lang="en-US" altLang="zh-CN" sz="1400" dirty="0" smtClean="0"/>
              <a:t>BU</a:t>
            </a:r>
            <a:r>
              <a:rPr lang="zh-CN" altLang="en-US" sz="1400" dirty="0" smtClean="0"/>
              <a:t>項，進入</a:t>
            </a:r>
            <a:r>
              <a:rPr lang="en-US" altLang="zh-CN" sz="1400" dirty="0" smtClean="0"/>
              <a:t>【BU+</a:t>
            </a:r>
            <a:r>
              <a:rPr lang="zh-CN" altLang="en-US" sz="1400" dirty="0" smtClean="0"/>
              <a:t>已導入報表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頁面，可查詢</a:t>
            </a:r>
            <a:endParaRPr lang="en-US" altLang="zh-CN" sz="1400" dirty="0" smtClean="0"/>
          </a:p>
          <a:p>
            <a:r>
              <a:rPr lang="zh-CN" altLang="en-US" sz="1400" dirty="0" smtClean="0"/>
              <a:t>對應</a:t>
            </a:r>
            <a:r>
              <a:rPr lang="en-US" altLang="zh-CN" sz="1400" dirty="0" smtClean="0"/>
              <a:t>BU</a:t>
            </a:r>
            <a:r>
              <a:rPr lang="zh-CN" altLang="en-US" sz="1400" dirty="0" smtClean="0"/>
              <a:t>已導入的所有報表的編號和名稱。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掃碼點檢</a:t>
            </a:r>
            <a:r>
              <a:rPr lang="zh-CN" altLang="en-US" sz="1400" dirty="0" smtClean="0"/>
              <a:t>：點擊底部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掃碼點檢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，進入掃描界面，將取景框對準要掃描的二維碼進行</a:t>
            </a:r>
            <a:endParaRPr lang="en-US" altLang="zh-CN" sz="1400" dirty="0" smtClean="0"/>
          </a:p>
          <a:p>
            <a:r>
              <a:rPr lang="zh-CN" altLang="en-US" sz="1400" dirty="0" smtClean="0"/>
              <a:t>掃描，系統會先在後台判斷二維碼是否存在系統中，不存在則提示二維碼信息錯誤，存在則</a:t>
            </a:r>
            <a:endParaRPr lang="en-US" altLang="zh-CN" sz="1400" dirty="0" smtClean="0"/>
          </a:p>
          <a:p>
            <a:r>
              <a:rPr lang="zh-CN" altLang="en-US" sz="1400" dirty="0" smtClean="0"/>
              <a:t>分兩種情況：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）二維碼只對應一個報表：判讀用戶的製造處和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是否與二維碼對應的製造處和</a:t>
            </a:r>
            <a:r>
              <a:rPr lang="en-US" altLang="zh-CN" sz="1400" dirty="0" smtClean="0"/>
              <a:t>SBU</a:t>
            </a:r>
            <a:r>
              <a:rPr lang="zh-CN" altLang="en-US" sz="1400" dirty="0" smtClean="0"/>
              <a:t>一致，</a:t>
            </a:r>
            <a:endParaRPr lang="en-US" altLang="zh-CN" sz="1400" dirty="0" smtClean="0"/>
          </a:p>
          <a:p>
            <a:r>
              <a:rPr lang="zh-CN" altLang="en-US" sz="1400" dirty="0"/>
              <a:t>不</a:t>
            </a:r>
            <a:r>
              <a:rPr lang="zh-CN" altLang="en-US" sz="1400" dirty="0" smtClean="0"/>
              <a:t>一致則提示該用戶暫無權限點檢，一致則判斷該時間段是否已被點檢，若是則提示該時間</a:t>
            </a:r>
            <a:endParaRPr lang="en-US" altLang="zh-CN" sz="1400" dirty="0" smtClean="0"/>
          </a:p>
          <a:p>
            <a:r>
              <a:rPr lang="zh-CN" altLang="en-US" sz="1400" dirty="0" smtClean="0"/>
              <a:t>段已被點檢，點檢人</a:t>
            </a:r>
            <a:r>
              <a:rPr lang="en-US" altLang="zh-CN" sz="1400" dirty="0" smtClean="0"/>
              <a:t>XXX</a:t>
            </a:r>
            <a:r>
              <a:rPr lang="zh-CN" altLang="en-US" sz="1400" dirty="0" smtClean="0"/>
              <a:t>；若否則進入點檢頁面進行點檢。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）二維碼對應多個報表：彈出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選擇點檢報表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提示框，選擇點檢報表后再執行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）的邏輯。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賬戶</a:t>
            </a:r>
            <a:r>
              <a:rPr lang="zh-CN" altLang="en-US" sz="1400" dirty="0" smtClean="0"/>
              <a:t>：點擊底部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切換為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賬戶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頁面，包含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賬號信息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員工信息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smtClean="0"/>
              <a:t>【</a:t>
            </a:r>
            <a:r>
              <a:rPr lang="zh-CN" altLang="en-US" sz="1400" dirty="0" smtClean="0"/>
              <a:t>修改密碼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版本更新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意見反饋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聯繫我們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切換賬號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1014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3074" name="Picture 2" descr="D:\files\wunian\MyPaperless3.0规划\截圖\2018-02-09-08-54-0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33437" r="1262" b="18447"/>
          <a:stretch/>
        </p:blipFill>
        <p:spPr bwMode="auto">
          <a:xfrm>
            <a:off x="432123" y="2636912"/>
            <a:ext cx="4022924" cy="36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48547" y="2686586"/>
            <a:ext cx="657583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/>
              <a:t>功能管理</a:t>
            </a:r>
            <a:r>
              <a:rPr lang="zh-CN" altLang="en-US" sz="1400" dirty="0" smtClean="0"/>
              <a:t>：主要分為七個模塊，點擊下方菜單即可進入相應 模塊：</a:t>
            </a:r>
            <a:endParaRPr lang="en-US" altLang="zh-CN" sz="1400" dirty="0" smtClean="0"/>
          </a:p>
          <a:p>
            <a:r>
              <a:rPr lang="en-US" altLang="zh-TW" sz="1400" dirty="0" smtClean="0"/>
              <a:t>1</a:t>
            </a:r>
            <a:r>
              <a:rPr lang="zh-CN" altLang="en-US" sz="1400" dirty="0" smtClean="0"/>
              <a:t>）點檢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簽核查詢：查詢用戶待簽核點檢記錄、已簽核點檢記錄、拒簽點檢記錄、</a:t>
            </a:r>
            <a:endParaRPr lang="en-US" altLang="zh-CN" sz="1400" dirty="0" smtClean="0"/>
          </a:p>
          <a:p>
            <a:r>
              <a:rPr lang="zh-CN" altLang="en-US" sz="1400" dirty="0" smtClean="0"/>
              <a:t>歷史點檢記錄，簽核用戶簽核用戶點檢記錄。</a:t>
            </a:r>
            <a:endParaRPr lang="en-US" altLang="zh-CN" sz="1400" dirty="0" smtClean="0"/>
          </a:p>
          <a:p>
            <a:r>
              <a:rPr lang="en-US" altLang="zh-TW" sz="1400" dirty="0" smtClean="0"/>
              <a:t>2</a:t>
            </a:r>
            <a:r>
              <a:rPr lang="zh-CN" altLang="en-US" sz="1400" dirty="0" smtClean="0"/>
              <a:t>）點檢狀況查詢：查詢用戶所在</a:t>
            </a:r>
            <a:r>
              <a:rPr lang="en-US" altLang="zh-CN" sz="1400" dirty="0" smtClean="0"/>
              <a:t>BU</a:t>
            </a:r>
            <a:r>
              <a:rPr lang="zh-CN" altLang="en-US" sz="1400" dirty="0" smtClean="0"/>
              <a:t>的實時點檢狀況。</a:t>
            </a:r>
            <a:endParaRPr lang="en-US" altLang="zh-CN" sz="1400" dirty="0" smtClean="0"/>
          </a:p>
          <a:p>
            <a:r>
              <a:rPr lang="en-US" altLang="zh-TW" sz="1400" dirty="0" smtClean="0"/>
              <a:t>3</a:t>
            </a:r>
            <a:r>
              <a:rPr lang="zh-CN" altLang="en-US" sz="1400" dirty="0" smtClean="0"/>
              <a:t>）點檢修改：查詢用戶的點檢記錄並且對點檢內容進行修改（未開發）。</a:t>
            </a:r>
            <a:endParaRPr lang="en-US" altLang="zh-CN" sz="1400" dirty="0" smtClean="0"/>
          </a:p>
          <a:p>
            <a:r>
              <a:rPr lang="en-US" altLang="zh-TW" sz="1400" dirty="0" smtClean="0"/>
              <a:t>4</a:t>
            </a:r>
            <a:r>
              <a:rPr lang="zh-CN" altLang="en-US" sz="1400" dirty="0" smtClean="0"/>
              <a:t>）提前維護：提前對未來某一時間段內的需點檢的報表進行點檢，</a:t>
            </a:r>
            <a:endParaRPr lang="en-US" altLang="zh-CN" sz="1400" dirty="0" smtClean="0"/>
          </a:p>
          <a:p>
            <a:r>
              <a:rPr lang="zh-CN" altLang="en-US" sz="1400" dirty="0" smtClean="0"/>
              <a:t>使用權限：</a:t>
            </a:r>
            <a:r>
              <a:rPr lang="en-US" altLang="zh-CN" sz="1400" dirty="0" err="1" smtClean="0"/>
              <a:t>UserLevel</a:t>
            </a:r>
            <a:r>
              <a:rPr lang="en-US" altLang="zh-CN" sz="1400" dirty="0" smtClean="0"/>
              <a:t>=2</a:t>
            </a:r>
          </a:p>
          <a:p>
            <a:r>
              <a:rPr lang="en-US" altLang="zh-TW" sz="1400" dirty="0" smtClean="0"/>
              <a:t>5</a:t>
            </a:r>
            <a:r>
              <a:rPr lang="zh-CN" altLang="en-US" sz="1400" dirty="0" smtClean="0"/>
              <a:t>）報表配置：配置報表所需要的點檢項，使用權限：</a:t>
            </a:r>
            <a:r>
              <a:rPr lang="en-US" altLang="zh-CN" sz="1400" dirty="0" err="1" smtClean="0"/>
              <a:t>UserLevel</a:t>
            </a:r>
            <a:r>
              <a:rPr lang="en-US" altLang="zh-CN" sz="1400" dirty="0" smtClean="0"/>
              <a:t>=2</a:t>
            </a:r>
          </a:p>
          <a:p>
            <a:r>
              <a:rPr lang="en-US" altLang="zh-TW" sz="1400" dirty="0" smtClean="0"/>
              <a:t>6</a:t>
            </a:r>
            <a:r>
              <a:rPr lang="zh-CN" altLang="en-US" sz="1400" dirty="0" smtClean="0"/>
              <a:t>）參數管理：管理印刷機、波峰焊、回焊爐參數，只有</a:t>
            </a:r>
            <a:r>
              <a:rPr lang="en-US" altLang="zh-CN" sz="1400" dirty="0" smtClean="0"/>
              <a:t>ME</a:t>
            </a:r>
            <a:r>
              <a:rPr lang="zh-CN" altLang="en-US" sz="1400" dirty="0"/>
              <a:t>和</a:t>
            </a:r>
            <a:r>
              <a:rPr lang="en-US" altLang="zh-CN" sz="1400" dirty="0" smtClean="0"/>
              <a:t>Process</a:t>
            </a:r>
            <a:r>
              <a:rPr lang="zh-CN" altLang="en-US" sz="1400" dirty="0" smtClean="0"/>
              <a:t>有權限對</a:t>
            </a:r>
            <a:endParaRPr lang="en-US" altLang="zh-CN" sz="1400" dirty="0" smtClean="0"/>
          </a:p>
          <a:p>
            <a:r>
              <a:rPr lang="zh-CN" altLang="en-US" sz="1400" dirty="0" smtClean="0"/>
              <a:t>參數進行修改和刪除。</a:t>
            </a:r>
            <a:endParaRPr lang="en-US" altLang="zh-CN" sz="1400" dirty="0" smtClean="0"/>
          </a:p>
          <a:p>
            <a:r>
              <a:rPr lang="en-US" altLang="zh-TW" sz="1400" dirty="0" smtClean="0"/>
              <a:t>7</a:t>
            </a:r>
            <a:r>
              <a:rPr lang="zh-CN" altLang="en-US" sz="1400" dirty="0" smtClean="0"/>
              <a:t>）異常管理：查看和處理點檢中出現的異常點檢信息。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24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掃碼點檢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4098" name="Picture 2" descr="C:\Users\F1331847\Desktop\2018-03-09-15-47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2564904"/>
            <a:ext cx="145816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1331847\Desktop\2018-03-09-15-48-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85" y="2564904"/>
            <a:ext cx="14401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F1331847\Desktop\2018-03-09-16-12-4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65" y="2564904"/>
            <a:ext cx="153980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12643" y="2132856"/>
            <a:ext cx="551946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掃描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底部的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掃碼點檢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圖標，即可進入點檢界面。</a:t>
            </a:r>
            <a:endParaRPr lang="en-US" altLang="zh-CN" sz="1400" dirty="0" smtClean="0"/>
          </a:p>
          <a:p>
            <a:r>
              <a:rPr lang="zh-CN" altLang="en-US" sz="1400" dirty="0" smtClean="0"/>
              <a:t>點檢方式分為三種：</a:t>
            </a:r>
            <a:endParaRPr lang="en-US" altLang="zh-CN" sz="1400" dirty="0" smtClean="0"/>
          </a:p>
          <a:p>
            <a:r>
              <a:rPr lang="en-US" altLang="zh-TW" sz="1400" b="1" dirty="0" smtClean="0"/>
              <a:t>1.</a:t>
            </a:r>
            <a:r>
              <a:rPr lang="en-US" altLang="zh-CN" sz="1400" b="1" dirty="0" smtClean="0"/>
              <a:t>PD</a:t>
            </a:r>
            <a:r>
              <a:rPr lang="zh-CN" altLang="en-US" sz="1400" b="1" dirty="0" smtClean="0"/>
              <a:t>帶表頭點檢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張）</a:t>
            </a:r>
            <a:r>
              <a:rPr lang="en-US" altLang="zh-CN" sz="1400" dirty="0" smtClean="0"/>
              <a:t>【</a:t>
            </a:r>
            <a:r>
              <a:rPr lang="zh-CN" altLang="en-US" sz="1400" dirty="0"/>
              <a:t>當用戶</a:t>
            </a:r>
            <a:r>
              <a:rPr lang="en-US" altLang="zh-CN" sz="1400" dirty="0"/>
              <a:t>Team</a:t>
            </a:r>
            <a:r>
              <a:rPr lang="zh-CN" altLang="en-US" sz="1400" dirty="0"/>
              <a:t>不為</a:t>
            </a:r>
            <a:r>
              <a:rPr lang="en-US" altLang="zh-CN" sz="1400" dirty="0"/>
              <a:t>IPQC</a:t>
            </a:r>
            <a:r>
              <a:rPr lang="zh-CN" altLang="en-US" sz="1400" dirty="0" smtClean="0"/>
              <a:t>時</a:t>
            </a:r>
            <a:r>
              <a:rPr lang="en-US" altLang="zh-CN" sz="1400" dirty="0" smtClean="0"/>
              <a:t>】</a:t>
            </a:r>
          </a:p>
          <a:p>
            <a:r>
              <a:rPr lang="en-US" altLang="zh-TW" sz="1400" dirty="0" smtClean="0"/>
              <a:t>1</a:t>
            </a:r>
            <a:r>
              <a:rPr lang="zh-CN" altLang="en-US" sz="1400" dirty="0" smtClean="0"/>
              <a:t>）根據表單編號及</a:t>
            </a:r>
            <a:r>
              <a:rPr lang="en-US" altLang="zh-CN" sz="1400" dirty="0" smtClean="0"/>
              <a:t>BU</a:t>
            </a:r>
            <a:r>
              <a:rPr lang="zh-CN" altLang="en-US" sz="1400" dirty="0" smtClean="0"/>
              <a:t>名帶出對應的點檢項。</a:t>
            </a:r>
            <a:endParaRPr lang="en-US" altLang="zh-CN" sz="1400" dirty="0" smtClean="0"/>
          </a:p>
          <a:p>
            <a:r>
              <a:rPr lang="en-US" altLang="zh-TW" sz="1400" dirty="0" smtClean="0"/>
              <a:t>2</a:t>
            </a:r>
            <a:r>
              <a:rPr lang="zh-CN" altLang="en-US" sz="1400" dirty="0" smtClean="0"/>
              <a:t>）掃描或輸入工單或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從</a:t>
            </a:r>
            <a:r>
              <a:rPr lang="en-US" altLang="zh-CN" sz="1400" dirty="0" smtClean="0"/>
              <a:t>SFC/</a:t>
            </a:r>
            <a:r>
              <a:rPr lang="en-US" altLang="zh-CN" sz="1400" dirty="0" err="1" smtClean="0"/>
              <a:t>AllPart</a:t>
            </a:r>
            <a:r>
              <a:rPr lang="zh-CN" altLang="en-US" sz="1400" dirty="0" smtClean="0"/>
              <a:t>帶出機種、版本、工單數量、</a:t>
            </a:r>
            <a:endParaRPr lang="en-US" altLang="zh-CN" sz="1400" dirty="0" smtClean="0"/>
          </a:p>
          <a:p>
            <a:r>
              <a:rPr lang="en-US" altLang="zh-CN" sz="1400" dirty="0" smtClean="0"/>
              <a:t>Deviation</a:t>
            </a:r>
            <a:r>
              <a:rPr lang="zh-CN" altLang="en-US" sz="1400" dirty="0" smtClean="0"/>
              <a:t>等參數。</a:t>
            </a:r>
            <a:endParaRPr lang="en-US" altLang="zh-CN" sz="1400" dirty="0" smtClean="0"/>
          </a:p>
          <a:p>
            <a:r>
              <a:rPr lang="en-US" altLang="zh-TW" sz="1400" dirty="0" smtClean="0"/>
              <a:t>3</a:t>
            </a:r>
            <a:r>
              <a:rPr lang="zh-CN" altLang="en-US" sz="1400" dirty="0" smtClean="0"/>
              <a:t>）根據工單帶出面別。</a:t>
            </a:r>
            <a:endParaRPr lang="en-US" altLang="zh-CN" sz="1400" dirty="0" smtClean="0"/>
          </a:p>
          <a:p>
            <a:r>
              <a:rPr lang="en-US" altLang="zh-TW" sz="1400" dirty="0" smtClean="0"/>
              <a:t>4</a:t>
            </a:r>
            <a:r>
              <a:rPr lang="zh-CN" altLang="en-US" sz="1400" dirty="0" smtClean="0"/>
              <a:t>）根據機種、線別、樓層、面別帶出</a:t>
            </a:r>
            <a:r>
              <a:rPr lang="en-US" altLang="zh-CN" sz="1400" dirty="0" smtClean="0"/>
              <a:t>SMT</a:t>
            </a:r>
            <a:r>
              <a:rPr lang="zh-CN" altLang="en-US" sz="1400" dirty="0" smtClean="0"/>
              <a:t>印刷機、</a:t>
            </a:r>
            <a:r>
              <a:rPr lang="en-US" altLang="zh-CN" sz="1400" dirty="0" smtClean="0"/>
              <a:t>SMT</a:t>
            </a:r>
            <a:r>
              <a:rPr lang="zh-CN" altLang="en-US" sz="1400" dirty="0" smtClean="0"/>
              <a:t>回焊爐、</a:t>
            </a:r>
            <a:endParaRPr lang="en-US" altLang="zh-CN" sz="1400" dirty="0"/>
          </a:p>
          <a:p>
            <a:r>
              <a:rPr lang="en-US" altLang="zh-CN" sz="1400" dirty="0" smtClean="0"/>
              <a:t>PTH</a:t>
            </a:r>
            <a:r>
              <a:rPr lang="zh-CN" altLang="en-US" sz="1400" dirty="0" smtClean="0"/>
              <a:t>波峰焊（不需要面別）標準參數、在用戶點檢完成點檢提交后，</a:t>
            </a:r>
            <a:endParaRPr lang="en-US" altLang="zh-CN" sz="1400" dirty="0" smtClean="0"/>
          </a:p>
          <a:p>
            <a:r>
              <a:rPr lang="zh-CN" altLang="en-US" sz="1400" dirty="0" smtClean="0"/>
              <a:t>系統將會把用戶點檢內容與標準參數進行比對，滿足 標準參數範圍</a:t>
            </a:r>
            <a:endParaRPr lang="en-US" altLang="zh-CN" sz="1400" dirty="0" smtClean="0"/>
          </a:p>
          <a:p>
            <a:r>
              <a:rPr lang="zh-CN" altLang="en-US" sz="1400" dirty="0" smtClean="0"/>
              <a:t>方可提交。</a:t>
            </a:r>
            <a:endParaRPr lang="en-US" altLang="zh-CN" sz="1400" dirty="0" smtClean="0"/>
          </a:p>
          <a:p>
            <a:r>
              <a:rPr lang="en-US" altLang="zh-TW" sz="1400" dirty="0" smtClean="0"/>
              <a:t>5</a:t>
            </a:r>
            <a:r>
              <a:rPr lang="zh-CN" altLang="en-US" sz="1400" dirty="0" smtClean="0"/>
              <a:t>）部分報表需要帶出其他參數或產線數據，在</a:t>
            </a:r>
            <a:r>
              <a:rPr lang="en-US" altLang="zh-CN" sz="1400" dirty="0" err="1" smtClean="0"/>
              <a:t>IPQC_Param_Config</a:t>
            </a:r>
            <a:endParaRPr lang="en-US" altLang="zh-CN" sz="1400" dirty="0" smtClean="0"/>
          </a:p>
          <a:p>
            <a:r>
              <a:rPr lang="zh-CN" altLang="en-US" sz="1400" dirty="0" smtClean="0"/>
              <a:t>表中進行配置。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2.IPQC</a:t>
            </a:r>
            <a:r>
              <a:rPr lang="zh-CN" altLang="en-US" sz="1400" b="1" dirty="0" smtClean="0"/>
              <a:t>帶表頭點檢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張）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當用戶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為</a:t>
            </a:r>
            <a:r>
              <a:rPr lang="en-US" altLang="zh-CN" sz="1400" dirty="0" smtClean="0"/>
              <a:t>IPQC</a:t>
            </a:r>
            <a:r>
              <a:rPr lang="zh-CN" altLang="en-US" sz="1400" dirty="0" smtClean="0"/>
              <a:t>時</a:t>
            </a:r>
            <a:r>
              <a:rPr lang="en-US" altLang="zh-CN" sz="1400" dirty="0" smtClean="0"/>
              <a:t>】</a:t>
            </a:r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）在</a:t>
            </a:r>
            <a:r>
              <a:rPr lang="en-US" altLang="zh-CN" sz="1400" dirty="0" smtClean="0"/>
              <a:t>PD</a:t>
            </a:r>
            <a:r>
              <a:rPr lang="zh-CN" altLang="en-US" sz="1400" dirty="0" smtClean="0"/>
              <a:t>帶表頭點檢方式的基礎上，增加了節次。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）其餘邏輯與第一種方式相同。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3.</a:t>
            </a:r>
            <a:r>
              <a:rPr lang="zh-CN" altLang="en-US" sz="1400" b="1" dirty="0" smtClean="0"/>
              <a:t>不帶表頭點檢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張）：不需要輸入工單，用戶手動輸入點檢</a:t>
            </a:r>
            <a:endParaRPr lang="en-US" altLang="zh-CN" sz="1400" dirty="0" smtClean="0"/>
          </a:p>
          <a:p>
            <a:r>
              <a:rPr lang="zh-CN" altLang="en-US" sz="1400" dirty="0" smtClean="0"/>
              <a:t>內容，無參數校驗。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掃碼點檢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17" y="404664"/>
            <a:ext cx="1154910" cy="1154910"/>
          </a:xfrm>
          <a:prstGeom prst="rect">
            <a:avLst/>
          </a:prstGeom>
        </p:spPr>
      </p:pic>
      <p:pic>
        <p:nvPicPr>
          <p:cNvPr id="5" name="Picture 5" descr="C:\Users\F1331847\Desktop\2018-03-09-16-12-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772816"/>
            <a:ext cx="1458162" cy="25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1331847\Desktop\2018-03-12-09-17-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3" y="1772816"/>
            <a:ext cx="1479748" cy="25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1331847\Desktop\2018-03-12-09-18-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43" y="1772816"/>
            <a:ext cx="1479748" cy="25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896618" y="1820838"/>
            <a:ext cx="59047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操作步驟：</a:t>
            </a:r>
            <a:endParaRPr lang="en-US" altLang="zh-CN" sz="1400" b="1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輸入工單或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，帶出機種、版本、工單數量、</a:t>
            </a:r>
            <a:r>
              <a:rPr lang="en-US" altLang="zh-CN" sz="1400" dirty="0" smtClean="0"/>
              <a:t>deviation</a:t>
            </a:r>
            <a:r>
              <a:rPr lang="zh-CN" altLang="en-US" sz="1400" dirty="0" smtClean="0"/>
              <a:t>、面別等參數</a:t>
            </a:r>
            <a:endParaRPr lang="en-US" altLang="zh-CN" sz="1400" dirty="0" smtClean="0"/>
          </a:p>
          <a:p>
            <a:r>
              <a:rPr lang="zh-CN" altLang="en-US" sz="1400" dirty="0" smtClean="0"/>
              <a:t>（帶表頭）。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選擇備註，若備註不為</a:t>
            </a:r>
            <a:r>
              <a:rPr lang="en-US" altLang="zh-CN" sz="1400" dirty="0" smtClean="0"/>
              <a:t>N/A</a:t>
            </a:r>
            <a:r>
              <a:rPr lang="zh-CN" altLang="en-US" sz="1400" dirty="0" smtClean="0"/>
              <a:t>、開線、換線，可不輸入工單和點檢內容直</a:t>
            </a:r>
            <a:endParaRPr lang="en-US" altLang="zh-CN" sz="1400" dirty="0" smtClean="0"/>
          </a:p>
          <a:p>
            <a:r>
              <a:rPr lang="zh-CN" altLang="en-US" sz="1400" dirty="0" smtClean="0"/>
              <a:t>接進行提交（帶表頭）。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掃描或輸入每一個點檢項的點檢內容，必須全部點檢項都輸入完成才能提交，否則系統將會彈出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點檢提示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提示框提示用戶輸入點檢內容。</a:t>
            </a:r>
            <a:endParaRPr lang="en-US" altLang="zh-CN" sz="1400" dirty="0" smtClean="0"/>
          </a:p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當點檢輸入框右方出現相機圖標，則說明該點檢項必須上傳圖片，點擊</a:t>
            </a:r>
            <a:endParaRPr lang="en-US" altLang="zh-CN" sz="1400" dirty="0" smtClean="0"/>
          </a:p>
          <a:p>
            <a:r>
              <a:rPr lang="zh-CN" altLang="en-US" sz="1400" dirty="0" smtClean="0"/>
              <a:t>相機，打開系統相機進行拍照保存，照片縮略圖將會替換相機圖標，重</a:t>
            </a:r>
            <a:endParaRPr lang="en-US" altLang="zh-CN" sz="1400" dirty="0" smtClean="0"/>
          </a:p>
          <a:p>
            <a:r>
              <a:rPr lang="zh-CN" altLang="en-US" sz="1400" dirty="0" smtClean="0"/>
              <a:t>複拍照後一張圖片將會替換前一張圖片。</a:t>
            </a:r>
            <a:endParaRPr lang="en-US" altLang="zh-CN" sz="1400" dirty="0" smtClean="0"/>
          </a:p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當點檢對象出現異常時，點擊點檢輸入框右方的感歎號圖標，彈出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提交異常（點檢項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點檢子項）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提示框，選擇簽核人后點擊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下一步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，輸入異常信息，也從相冊或相機拍照添加異常上傳圖片，最多可同時上傳三張圖片，再點擊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提交異常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即可對異常進行提交，提交后該點檢項可不輸入點檢內容，并可在</a:t>
            </a:r>
            <a:r>
              <a:rPr lang="en-US" altLang="zh-CN" sz="1400" dirty="0"/>
              <a:t>【</a:t>
            </a:r>
            <a:r>
              <a:rPr lang="zh-CN" altLang="en-US" sz="1400" dirty="0"/>
              <a:t>首頁</a:t>
            </a:r>
            <a:r>
              <a:rPr lang="en-US" altLang="zh-CN" sz="1400" dirty="0"/>
              <a:t>】-【</a:t>
            </a:r>
            <a:r>
              <a:rPr lang="zh-CN" altLang="en-US" sz="1400" dirty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異常管理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中進行查看。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點檢完點擊右上角的提交按鈕，彈出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點檢提交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提示框，選擇簽核人</a:t>
            </a:r>
            <a:endParaRPr lang="en-US" altLang="zh-CN" sz="1400" dirty="0" smtClean="0"/>
          </a:p>
          <a:p>
            <a:r>
              <a:rPr lang="zh-CN" altLang="en-US" sz="1400" dirty="0" smtClean="0"/>
              <a:t>后點擊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提交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即可提交點檢內容，默認簽核人為該用戶的上級主管，</a:t>
            </a:r>
            <a:endParaRPr lang="en-US" altLang="zh-CN" sz="1400" dirty="0" smtClean="0"/>
          </a:p>
          <a:p>
            <a:r>
              <a:rPr lang="zh-CN" altLang="en-US" sz="1400" dirty="0" smtClean="0"/>
              <a:t>並且至少需要選擇一個簽核人才能提交。</a:t>
            </a:r>
            <a:endParaRPr lang="en-US" altLang="zh-CN" sz="1400" dirty="0" smtClean="0"/>
          </a:p>
          <a:p>
            <a:r>
              <a:rPr lang="en-US" altLang="zh-CN" sz="1400" dirty="0"/>
              <a:t>7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當提交完成，退出當前界面則說明點檢成功，否則系統會提示用戶點檢失敗。</a:t>
            </a:r>
            <a:endParaRPr lang="en-US" altLang="zh-CN" sz="1400" dirty="0" smtClean="0"/>
          </a:p>
          <a:p>
            <a:r>
              <a:rPr lang="en-US" altLang="zh-CN" sz="1400" dirty="0"/>
              <a:t>8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可在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首頁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功能管理</a:t>
            </a:r>
            <a:r>
              <a:rPr lang="en-US" altLang="zh-CN" sz="1400" dirty="0" smtClean="0"/>
              <a:t>】-【</a:t>
            </a:r>
            <a:r>
              <a:rPr lang="zh-CN" altLang="en-US" sz="1400" dirty="0" smtClean="0"/>
              <a:t>點檢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簽核查詢</a:t>
            </a:r>
            <a:r>
              <a:rPr lang="en-US" altLang="zh-CN" sz="1400" dirty="0" smtClean="0"/>
              <a:t>】</a:t>
            </a:r>
            <a:r>
              <a:rPr lang="zh-CN" altLang="en-US" sz="1400" dirty="0" smtClean="0"/>
              <a:t>中查看用戶的點檢記錄。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pic>
        <p:nvPicPr>
          <p:cNvPr id="1028" name="Picture 4" descr="C:\Users\F1331847\Desktop\2018-03-12-10-40-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298007"/>
            <a:ext cx="1440160" cy="24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1331847\Desktop\2018-03-12-10-47-5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3" y="4298007"/>
            <a:ext cx="1440160" cy="24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2693</TotalTime>
  <Words>5078</Words>
  <Application>Microsoft Office PowerPoint</Application>
  <PresentationFormat>自訂</PresentationFormat>
  <Paragraphs>250</Paragraphs>
  <Slides>22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波形</vt:lpstr>
      <vt:lpstr>無紙化3.0需求說明文檔</vt:lpstr>
      <vt:lpstr>PowerPoint 簡報</vt:lpstr>
      <vt:lpstr>目錄</vt:lpstr>
      <vt:lpstr>下載APP</vt:lpstr>
      <vt:lpstr>登錄</vt:lpstr>
      <vt:lpstr>首頁</vt:lpstr>
      <vt:lpstr>首頁</vt:lpstr>
      <vt:lpstr>掃碼點檢</vt:lpstr>
      <vt:lpstr>掃碼點檢</vt:lpstr>
      <vt:lpstr>點檢-簽核查詢</vt:lpstr>
      <vt:lpstr>點檢-簽核查詢</vt:lpstr>
      <vt:lpstr>點檢狀況查詢</vt:lpstr>
      <vt:lpstr>點檢修改</vt:lpstr>
      <vt:lpstr>提前維護</vt:lpstr>
      <vt:lpstr>報表配置</vt:lpstr>
      <vt:lpstr>參數管理</vt:lpstr>
      <vt:lpstr>參數管理</vt:lpstr>
      <vt:lpstr>異常管理</vt:lpstr>
      <vt:lpstr>賬戶</vt:lpstr>
      <vt:lpstr>賬戶</vt:lpstr>
      <vt:lpstr>賬戶</vt:lpstr>
      <vt:lpstr>謝謝觀看！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無紙化3.0需求說明文檔</dc:title>
  <dc:creator>方金彬</dc:creator>
  <cp:lastModifiedBy>方金彬</cp:lastModifiedBy>
  <cp:revision>177</cp:revision>
  <dcterms:created xsi:type="dcterms:W3CDTF">2018-03-07T05:56:02Z</dcterms:created>
  <dcterms:modified xsi:type="dcterms:W3CDTF">2018-03-16T09:28:36Z</dcterms:modified>
</cp:coreProperties>
</file>