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1210" r:id="rId5"/>
    <p:sldId id="1211" r:id="rId6"/>
    <p:sldId id="1372" r:id="rId7"/>
    <p:sldId id="1212" r:id="rId8"/>
    <p:sldId id="1311" r:id="rId9"/>
    <p:sldId id="1373" r:id="rId10"/>
    <p:sldId id="1380" r:id="rId11"/>
    <p:sldId id="1381" r:id="rId12"/>
    <p:sldId id="1371" r:id="rId13"/>
    <p:sldId id="1368" r:id="rId14"/>
    <p:sldId id="1386" r:id="rId15"/>
    <p:sldId id="1387" r:id="rId16"/>
    <p:sldId id="1420" r:id="rId17"/>
    <p:sldId id="1383" r:id="rId18"/>
    <p:sldId id="1369" r:id="rId19"/>
    <p:sldId id="1385" r:id="rId20"/>
    <p:sldId id="1384" r:id="rId21"/>
    <p:sldId id="1421" r:id="rId22"/>
    <p:sldId id="1422" r:id="rId23"/>
    <p:sldId id="1376" r:id="rId24"/>
    <p:sldId id="1377" r:id="rId25"/>
    <p:sldId id="1332" r:id="rId26"/>
    <p:sldId id="1379" r:id="rId27"/>
    <p:sldId id="1390" r:id="rId28"/>
    <p:sldId id="1391" r:id="rId29"/>
    <p:sldId id="1392" r:id="rId30"/>
    <p:sldId id="1333" r:id="rId31"/>
    <p:sldId id="1382" r:id="rId32"/>
    <p:sldId id="1214" r:id="rId33"/>
    <p:sldId id="1370" r:id="rId34"/>
    <p:sldId id="1388" r:id="rId35"/>
    <p:sldId id="320" r:id="rId36"/>
    <p:sldId id="1440" r:id="rId37"/>
  </p:sldIdLst>
  <p:sldSz cx="12192000" cy="6858000"/>
  <p:notesSz cx="6760845" cy="99421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F4E79"/>
    <a:srgbClr val="FF3300"/>
    <a:srgbClr val="0432FF"/>
    <a:srgbClr val="FF5050"/>
    <a:srgbClr val="2E75B6"/>
    <a:srgbClr val="ED7D31"/>
    <a:srgbClr val="00B0F0"/>
    <a:srgbClr val="9DC3E6"/>
    <a:srgbClr val="F8DA5A"/>
    <a:srgbClr val="EDD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95" autoAdjust="0"/>
    <p:restoredTop sz="49312" autoAdjust="0"/>
  </p:normalViewPr>
  <p:slideViewPr>
    <p:cSldViewPr snapToGrid="0" snapToObjects="1">
      <p:cViewPr varScale="1">
        <p:scale>
          <a:sx n="42" d="100"/>
          <a:sy n="42" d="100"/>
        </p:scale>
        <p:origin x="2285" y="48"/>
      </p:cViewPr>
      <p:guideLst>
        <p:guide orient="horz" pos="2018"/>
        <p:guide pos="3815"/>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682F6206-E480-744F-A9B1-538C19DA4C6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3A5AE00-BCB8-A443-BAA9-A3620A56ABC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sz="4400" dirty="0">
                <a:latin typeface="Arial Rounded MT Bold" panose="020F0704030504030204" pitchFamily="34" charset="0"/>
              </a:rPr>
              <a:t>Hello, everyone. Welcome to this oral presentation. I'm Yang Zhang from Beihang University. Actually you can see that I'm not the author of this paper. It's a great pity that the authors are all absent because of visa issue. </a:t>
            </a:r>
            <a:r>
              <a:rPr lang="" altLang="en-US" sz="4400" dirty="0">
                <a:latin typeface="Arial Rounded MT Bold" panose="020F0704030504030204" pitchFamily="34" charset="0"/>
              </a:rPr>
              <a:t>So I'm here on behalf of my advisor to present this work</a:t>
            </a:r>
            <a:r>
              <a:rPr lang="en-US" altLang="en-US" sz="4400" dirty="0">
                <a:latin typeface="Arial Rounded MT Bold" panose="020F0704030504030204" pitchFamily="34" charset="0"/>
              </a:rPr>
              <a:t>. Now, let's get started. The t</a:t>
            </a:r>
            <a:r>
              <a:rPr lang="en-US" altLang="zh-CN" sz="4400" dirty="0">
                <a:latin typeface="Arial Rounded MT Bold" panose="020F0704030504030204" pitchFamily="34" charset="0"/>
              </a:rPr>
              <a:t>itle is Empowering A-Star search algorithms with neural networks for  personalized route recommendation.</a:t>
            </a:r>
            <a:endParaRPr kumimoji="1" lang="zh-CN" altLang="en-US" sz="4400" dirty="0"/>
          </a:p>
        </p:txBody>
      </p:sp>
      <p:sp>
        <p:nvSpPr>
          <p:cNvPr id="4" name="幻灯片编号占位符 3"/>
          <p:cNvSpPr>
            <a:spLocks noGrp="1"/>
          </p:cNvSpPr>
          <p:nvPr>
            <p:ph type="sldNum" sz="quarter" idx="10"/>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
            </a:r>
            <a:r>
              <a:rPr lang="en-US" altLang="en-US" dirty="0"/>
              <a:t>is i</a:t>
            </a:r>
            <a:r>
              <a:rPr lang="en-US" altLang="zh-CN" dirty="0"/>
              <a:t>s the overall architecture of our model </a:t>
            </a:r>
            <a:r>
              <a:rPr lang="en-US" altLang="en-US" dirty="0"/>
              <a:t>- NASR</a:t>
            </a:r>
            <a:r>
              <a:rPr lang="en-US" altLang="zh-CN" dirty="0"/>
              <a:t>. </a:t>
            </a:r>
            <a:r>
              <a:rPr lang="en-US" altLang="en-US" dirty="0"/>
              <a:t>On the left, it'</a:t>
            </a:r>
            <a:r>
              <a:rPr lang="en-US" altLang="zh-CN" dirty="0"/>
              <a:t>s </a:t>
            </a:r>
            <a:r>
              <a:rPr lang="en-US" altLang="en-US" dirty="0"/>
              <a:t>the </a:t>
            </a:r>
            <a:r>
              <a:rPr lang="en-US" altLang="zh-CN" dirty="0"/>
              <a:t>observable cost network, and it consists of intra-trajectory attention and inter-trajectory attention. </a:t>
            </a:r>
            <a:r>
              <a:rPr lang="en-US" altLang="en-US" dirty="0"/>
              <a:t>On the right, it'</a:t>
            </a:r>
            <a:r>
              <a:rPr lang="en-US" altLang="zh-CN" dirty="0"/>
              <a:t>s </a:t>
            </a:r>
            <a:r>
              <a:rPr lang="en-US" altLang="en-US" dirty="0"/>
              <a:t>the </a:t>
            </a:r>
            <a:r>
              <a:rPr lang="en-US" altLang="zh-CN" dirty="0"/>
              <a:t>estimated cost network, and it consists of a context-aware graph attention network and a </a:t>
            </a:r>
            <a:r>
              <a:rPr lang="en-US" altLang="en-US" dirty="0"/>
              <a:t>MLP</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dirty="0"/>
              <a:t>Now let's dive into the observable cost network. </a:t>
            </a:r>
            <a:r>
              <a:rPr lang="en-US" altLang="zh-CN" dirty="0"/>
              <a:t>First, we consider to combine several information together. </a:t>
            </a:r>
            <a:r>
              <a:rPr lang="en-US" altLang="en-US" dirty="0"/>
              <a:t>The </a:t>
            </a:r>
            <a:r>
              <a:rPr lang="en-US" altLang="zh-CN" dirty="0"/>
              <a:t>user, location and temporal representation are </a:t>
            </a:r>
            <a:r>
              <a:rPr lang="en-US" altLang="zh-CN" dirty="0" err="1"/>
              <a:t>concat</a:t>
            </a:r>
            <a:r>
              <a:rPr lang="en-US" altLang="en-US" dirty="0" err="1"/>
              <a:t>enat</a:t>
            </a:r>
            <a:r>
              <a:rPr lang="en-US" altLang="zh-CN" dirty="0" err="1"/>
              <a:t>ed</a:t>
            </a:r>
            <a:r>
              <a:rPr lang="en-US" altLang="zh-CN" dirty="0"/>
              <a:t> into a new vector. Then, GRU is employed to extract sequential </a:t>
            </a:r>
            <a:r>
              <a:rPr lang="en-US" altLang="en-US" dirty="0"/>
              <a:t>dependence.</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sequential </a:t>
            </a:r>
            <a:r>
              <a:rPr lang="en-US" altLang="en-US" dirty="0"/>
              <a:t>hidden states </a:t>
            </a:r>
            <a:r>
              <a:rPr lang="en-US" altLang="zh-CN" dirty="0"/>
              <a:t> extracted by GRU, we propose intra-trajectory attention to capture important characteristics of the entire trajectory. </a:t>
            </a:r>
            <a:endParaRPr lang="en-US" altLang="zh-CN"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Furthermore, the historical trajector</a:t>
            </a:r>
            <a:r>
              <a:rPr lang="en-US" altLang="en-US" dirty="0"/>
              <a:t>ies</a:t>
            </a:r>
            <a:r>
              <a:rPr lang="en-US" altLang="zh-CN" dirty="0"/>
              <a:t> of  </a:t>
            </a:r>
            <a:r>
              <a:rPr lang="en-US" altLang="en-US" dirty="0"/>
              <a:t>the same </a:t>
            </a:r>
            <a:r>
              <a:rPr lang="en-US" altLang="zh-CN" dirty="0"/>
              <a:t>user is also important to model user-preference, hence, we introduce inter-trajectory attention </a:t>
            </a:r>
            <a:r>
              <a:rPr lang="en-US" altLang="en-US" dirty="0"/>
              <a:t>mechanism to take the user's historical trajectories into account.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Once we have learned the </a:t>
            </a:r>
            <a:r>
              <a:rPr lang="en-US" altLang="en-US" dirty="0"/>
              <a:t>finnal representaion</a:t>
            </a:r>
            <a:r>
              <a:rPr lang="en-US" altLang="zh-CN" dirty="0"/>
              <a:t> </a:t>
            </a:r>
            <a:r>
              <a:rPr lang="en-US" altLang="en-US" dirty="0"/>
              <a:t>of</a:t>
            </a:r>
            <a:r>
              <a:rPr lang="en-US" altLang="zh-CN" dirty="0"/>
              <a:t> the </a:t>
            </a:r>
            <a:r>
              <a:rPr lang="en-US" altLang="en-US" dirty="0"/>
              <a:t>trajectory</a:t>
            </a:r>
            <a:r>
              <a:rPr lang="en-US" altLang="zh-CN" dirty="0"/>
              <a:t>, we are able to compute the probability of the next location using a </a:t>
            </a:r>
            <a:r>
              <a:rPr lang="en-US" altLang="zh-CN" dirty="0" err="1"/>
              <a:t>softmax</a:t>
            </a:r>
            <a:r>
              <a:rPr lang="en-US" altLang="zh-CN" dirty="0"/>
              <a:t> function with road network constraint. (</a:t>
            </a:r>
            <a:r>
              <a:rPr lang="zh-CN" altLang="en-US" dirty="0"/>
              <a:t>翻页</a:t>
            </a:r>
            <a:r>
              <a:rPr lang="en-US" altLang="zh-CN"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en-US" dirty="0"/>
              <a:t>Finanly</a:t>
            </a:r>
            <a:r>
              <a:rPr lang="en-US" altLang="zh-CN" dirty="0"/>
              <a:t> the </a:t>
            </a:r>
            <a:r>
              <a:rPr lang="en-US" altLang="zh-CN" sz="1200" dirty="0">
                <a:solidFill>
                  <a:srgbClr val="002060"/>
                </a:solidFill>
                <a:latin typeface="微软雅黑" panose="020B0503020204020204" pitchFamily="34" charset="-122"/>
                <a:ea typeface="微软雅黑" panose="020B0503020204020204" pitchFamily="34" charset="-122"/>
              </a:rPr>
              <a:t>observable cost </a:t>
            </a:r>
            <a:r>
              <a:rPr lang="en-US" altLang="en-US" sz="1200" dirty="0">
                <a:solidFill>
                  <a:srgbClr val="002060"/>
                </a:solidFill>
                <a:latin typeface="微软雅黑" panose="020B0503020204020204" pitchFamily="34" charset="-122"/>
                <a:ea typeface="微软雅黑" panose="020B0503020204020204" pitchFamily="34" charset="-122"/>
              </a:rPr>
              <a:t>g </a:t>
            </a:r>
            <a:r>
              <a:rPr lang="en-US" altLang="zh-CN" sz="1200" dirty="0">
                <a:solidFill>
                  <a:srgbClr val="002060"/>
                </a:solidFill>
                <a:latin typeface="微软雅黑" panose="020B0503020204020204" pitchFamily="34" charset="-122"/>
                <a:ea typeface="微软雅黑" panose="020B0503020204020204" pitchFamily="34" charset="-122"/>
              </a:rPr>
              <a:t>can be calculated as this formula </a:t>
            </a:r>
            <a:r>
              <a:rPr lang="en-US" altLang="en-US" sz="1200" dirty="0">
                <a:solidFill>
                  <a:srgbClr val="002060"/>
                </a:solidFill>
                <a:latin typeface="微软雅黑" panose="020B0503020204020204" pitchFamily="34" charset="-122"/>
                <a:ea typeface="微软雅黑" panose="020B0503020204020204" pitchFamily="34" charset="-122"/>
              </a:rPr>
              <a:t>we have mentioned before.</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rgbClr val="002060"/>
                </a:solidFill>
                <a:latin typeface="微软雅黑" panose="020B0503020204020204" pitchFamily="34" charset="-122"/>
                <a:ea typeface="微软雅黑" panose="020B0503020204020204" pitchFamily="34" charset="-122"/>
              </a:rPr>
              <a:t>and the observable cost network can be optimized by this </a:t>
            </a:r>
            <a:r>
              <a:rPr lang="en-US" altLang="en-US" sz="1200" dirty="0">
                <a:solidFill>
                  <a:srgbClr val="002060"/>
                </a:solidFill>
                <a:latin typeface="微软雅黑" panose="020B0503020204020204" pitchFamily="34" charset="-122"/>
                <a:ea typeface="微软雅黑" panose="020B0503020204020204" pitchFamily="34" charset="-122"/>
              </a:rPr>
              <a:t>loss function</a:t>
            </a:r>
            <a:r>
              <a:rPr lang="en-US" altLang="zh-CN" dirty="0"/>
              <a:t>(</a:t>
            </a:r>
            <a:r>
              <a:rPr lang="zh-CN" altLang="en-US" dirty="0"/>
              <a:t>翻页</a:t>
            </a:r>
            <a:r>
              <a:rPr lang="en-US" altLang="zh-CN" dirty="0"/>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a:t>
            </a:r>
            <a:r>
              <a:rPr lang="en-US" altLang="en-US" dirty="0"/>
              <a:t>model</a:t>
            </a:r>
            <a:r>
              <a:rPr lang="en-US" altLang="zh-CN" dirty="0"/>
              <a:t> the </a:t>
            </a:r>
            <a:r>
              <a:rPr lang="en-US" altLang="en-US" dirty="0"/>
              <a:t>estimated</a:t>
            </a:r>
            <a:r>
              <a:rPr lang="en-US" altLang="zh-CN" dirty="0"/>
              <a:t> cost </a:t>
            </a:r>
            <a:r>
              <a:rPr lang="en-US" altLang="en-US" dirty="0"/>
              <a:t>h </a:t>
            </a:r>
            <a:r>
              <a:rPr lang="en-US" altLang="zh-CN" dirty="0"/>
              <a:t>, we introduce graph neural network in our model. </a:t>
            </a:r>
            <a:r>
              <a:rPr lang="en-US" altLang="en-US" dirty="0"/>
              <a:t>W</a:t>
            </a:r>
            <a:r>
              <a:rPr lang="en-US" altLang="zh-CN" dirty="0"/>
              <a:t>e choose graph attention network to model road network since it’s effective and efficient in previous studies. In graph attention network, </a:t>
            </a:r>
            <a:r>
              <a:rPr lang="en-US" altLang="en-US" dirty="0"/>
              <a:t>the key point is</a:t>
            </a:r>
            <a:r>
              <a:rPr lang="en-US" altLang="zh-CN" dirty="0"/>
              <a:t> to compute the attention weight</a:t>
            </a:r>
            <a:r>
              <a:rPr lang="en-US" altLang="en-US" dirty="0"/>
              <a:t>s</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Based on graph attention network, we propose context-aware graph attention mechanism. </a:t>
            </a:r>
            <a:r>
              <a:rPr lang="en-US" altLang="en-US" dirty="0"/>
              <a:t>Besides node and edge, w</a:t>
            </a:r>
            <a:r>
              <a:rPr lang="en-US" altLang="zh-CN" dirty="0"/>
              <a:t>e </a:t>
            </a:r>
            <a:r>
              <a:rPr lang="en-US" altLang="en-US" dirty="0"/>
              <a:t>alse </a:t>
            </a:r>
            <a:r>
              <a:rPr lang="en-US" altLang="zh-CN" dirty="0"/>
              <a:t>take geographical distance and user preference into consideration. The distance between </a:t>
            </a:r>
            <a:r>
              <a:rPr lang="en-US" altLang="en-US" dirty="0" err="1"/>
              <a:t>location i </a:t>
            </a:r>
            <a:r>
              <a:rPr lang="en-US" altLang="zh-CN" dirty="0"/>
              <a:t>and </a:t>
            </a:r>
            <a:r>
              <a:rPr lang="en-US" altLang="en-US" dirty="0" err="1"/>
              <a:t>j </a:t>
            </a:r>
            <a:r>
              <a:rPr lang="en-US" altLang="zh-CN" dirty="0"/>
              <a:t>is discretized into token, and these token</a:t>
            </a:r>
            <a:r>
              <a:rPr lang="en-US" altLang="en-US" dirty="0"/>
              <a:t>s</a:t>
            </a:r>
            <a:r>
              <a:rPr lang="en-US" altLang="zh-CN" dirty="0"/>
              <a:t> will be embedded into vector.  Moving state </a:t>
            </a:r>
            <a:r>
              <a:rPr lang="en-US" altLang="zh-CN" dirty="0" err="1"/>
              <a:t>h^p</a:t>
            </a:r>
            <a:r>
              <a:rPr lang="en-US" altLang="zh-CN" dirty="0"/>
              <a:t> comes from observable cost network, which is </a:t>
            </a:r>
            <a:r>
              <a:rPr lang="en-US" altLang="en-US" dirty="0"/>
              <a:t>the </a:t>
            </a:r>
            <a:r>
              <a:rPr lang="en-US" altLang="zh-CN" dirty="0"/>
              <a:t>output </a:t>
            </a:r>
            <a:r>
              <a:rPr lang="en-US" altLang="en-US" dirty="0"/>
              <a:t>of</a:t>
            </a:r>
            <a:r>
              <a:rPr lang="en-US" altLang="zh-CN" dirty="0"/>
              <a:t> </a:t>
            </a:r>
            <a:r>
              <a:rPr lang="en-US" altLang="zh-CN" sz="1200" dirty="0">
                <a:solidFill>
                  <a:srgbClr val="002060"/>
                </a:solidFill>
                <a:latin typeface="微软雅黑" panose="020B0503020204020204" pitchFamily="34" charset="-122"/>
                <a:ea typeface="微软雅黑" panose="020B0503020204020204" pitchFamily="34" charset="-122"/>
              </a:rPr>
              <a:t>Inter-Trajectory Attention. </a:t>
            </a:r>
            <a:r>
              <a:rPr lang="en-US" altLang="zh-CN" dirty="0"/>
              <a:t>The distance vector and moving state will be used to compute the attention weight</a:t>
            </a:r>
            <a:r>
              <a:rPr lang="en-US" altLang="en-US" dirty="0"/>
              <a:t>s</a:t>
            </a:r>
            <a:r>
              <a:rPr lang="en-US" altLang="zh-CN" dirty="0"/>
              <a:t>, so as to improve the performance of graph attention network.</a:t>
            </a:r>
            <a:endParaRPr lang="en-US" altLang="zh-CN"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 to </a:t>
            </a:r>
            <a:r>
              <a:rPr lang="en-US" altLang="en-US" dirty="0"/>
              <a:t>the </a:t>
            </a:r>
            <a:r>
              <a:rPr lang="en-US" altLang="zh-CN" dirty="0"/>
              <a:t>transformer, we also use multi-head attention mechanism to stabilizing the learning process</a:t>
            </a: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several iteration</a:t>
            </a:r>
            <a:r>
              <a:rPr lang="en-US" altLang="en-US" dirty="0"/>
              <a:t>s</a:t>
            </a:r>
            <a:r>
              <a:rPr lang="en-US" altLang="zh-CN" dirty="0"/>
              <a:t> of graph attention network, we use a </a:t>
            </a:r>
            <a:r>
              <a:rPr lang="en-US" altLang="en-US" dirty="0"/>
              <a:t>MLP</a:t>
            </a:r>
            <a:r>
              <a:rPr lang="en-US" altLang="zh-CN" dirty="0"/>
              <a:t> to fuse context vector, node representation and distance information.  The </a:t>
            </a:r>
            <a:r>
              <a:rPr lang="en-US" altLang="en-US" dirty="0"/>
              <a:t>MLP</a:t>
            </a:r>
            <a:r>
              <a:rPr lang="en-US" altLang="zh-CN" dirty="0"/>
              <a:t> finally output </a:t>
            </a:r>
            <a:r>
              <a:rPr lang="en-US" altLang="en-US" dirty="0"/>
              <a:t>the </a:t>
            </a:r>
            <a:r>
              <a:rPr lang="en-US" altLang="zh-CN" dirty="0"/>
              <a:t>estimated cost.</a:t>
            </a:r>
            <a:endParaRPr lang="en-US" altLang="zh-CN"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 will talk about the training method of </a:t>
            </a:r>
            <a:r>
              <a:rPr lang="en-US" altLang="en-US" dirty="0"/>
              <a:t>the </a:t>
            </a:r>
            <a:r>
              <a:rPr lang="en-US" altLang="zh-CN" dirty="0"/>
              <a:t>estimated cost network. </a:t>
            </a:r>
            <a:r>
              <a:rPr lang="zh-CN" altLang="en-US" dirty="0"/>
              <a:t>（翻页）</a:t>
            </a:r>
            <a:endParaRPr lang="en-US" altLang="zh-CN" dirty="0"/>
          </a:p>
          <a:p>
            <a:r>
              <a:rPr lang="en-US" altLang="zh-CN" dirty="0"/>
              <a:t>When a location </a:t>
            </a:r>
            <a:r>
              <a:rPr lang="en-US" altLang="en-US" dirty="0" err="1"/>
              <a:t>i</a:t>
            </a:r>
            <a:r>
              <a:rPr lang="en-US" altLang="zh-CN" dirty="0"/>
              <a:t> is selected, an immediate cost </a:t>
            </a:r>
            <a:r>
              <a:rPr lang="en-US" altLang="zh-CN" dirty="0" err="1"/>
              <a:t>c_i</a:t>
            </a:r>
            <a:r>
              <a:rPr lang="en-US" altLang="zh-CN" dirty="0"/>
              <a:t> will be yielded according to this formula.</a:t>
            </a:r>
            <a:r>
              <a:rPr lang="zh-CN" altLang="en-US" dirty="0"/>
              <a:t>  （翻页）</a:t>
            </a:r>
            <a:endParaRPr lang="en-US" altLang="zh-CN" dirty="0"/>
          </a:p>
          <a:p>
            <a:endParaRPr lang="en-US" altLang="zh-CN" dirty="0"/>
          </a:p>
          <a:p>
            <a:r>
              <a:rPr lang="en-US" altLang="en-US" dirty="0"/>
              <a:t>改公式</a:t>
            </a:r>
            <a:endParaRPr lang="en-US" altLang="zh-CN" dirty="0"/>
          </a:p>
          <a:p>
            <a:endParaRPr lang="en-US" altLang="zh-CN" dirty="0"/>
          </a:p>
          <a:p>
            <a:r>
              <a:rPr lang="en-US" altLang="zh-CN" dirty="0"/>
              <a:t>So, the real estimated cost between </a:t>
            </a:r>
            <a:r>
              <a:rPr lang="en-US" altLang="en-US" dirty="0"/>
              <a:t>location i</a:t>
            </a:r>
            <a:r>
              <a:rPr lang="en-US" altLang="zh-CN" dirty="0"/>
              <a:t> and </a:t>
            </a:r>
            <a:r>
              <a:rPr lang="en-US" altLang="en-US" dirty="0"/>
              <a:t>d</a:t>
            </a:r>
            <a:r>
              <a:rPr lang="en-US" altLang="zh-CN" dirty="0"/>
              <a:t> can be modeled as this </a:t>
            </a:r>
            <a:r>
              <a:rPr lang="en-US" altLang="zh-CN" dirty="0">
                <a:sym typeface="+mn-ea"/>
              </a:rPr>
              <a:t>formula.</a:t>
            </a:r>
            <a:r>
              <a:rPr lang="en-US" altLang="zh-CN" dirty="0"/>
              <a:t>  </a:t>
            </a:r>
            <a:r>
              <a:rPr lang="zh-CN" altLang="en-US" dirty="0"/>
              <a:t>（翻页）</a:t>
            </a:r>
            <a:endParaRPr lang="en-US" altLang="zh-CN" dirty="0"/>
          </a:p>
          <a:p>
            <a:endParaRPr lang="en-US" altLang="zh-CN" dirty="0"/>
          </a:p>
          <a:p>
            <a:r>
              <a:rPr lang="en-US" altLang="zh-CN" dirty="0"/>
              <a:t>We use temporal difference learning to optimize </a:t>
            </a:r>
            <a:r>
              <a:rPr lang="en-US" altLang="en-US" dirty="0"/>
              <a:t>this</a:t>
            </a:r>
            <a:r>
              <a:rPr lang="en-US" altLang="zh-CN" dirty="0"/>
              <a:t> network, since the computation of estimated cost is a multi-step decision process and </a:t>
            </a:r>
            <a:r>
              <a:rPr lang="en-US" altLang="en-US" dirty="0"/>
              <a:t>is </a:t>
            </a:r>
            <a:r>
              <a:rPr lang="en-US" altLang="zh-CN" dirty="0"/>
              <a:t>difficult to </a:t>
            </a:r>
            <a:r>
              <a:rPr lang="en-US" altLang="en-US" dirty="0"/>
              <a:t>be optimized directly.</a:t>
            </a:r>
            <a:endParaRPr lang="en-US"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Rounded MT Bold" panose="020F0704030504030204" pitchFamily="34" charset="0"/>
              </a:rPr>
              <a:t>Personalized route recommendation is an important problem, and has became one of the </a:t>
            </a:r>
            <a:r>
              <a:rPr lang="en-US" altLang="en-US" dirty="0">
                <a:latin typeface="Arial Rounded MT Bold" panose="020F0704030504030204" pitchFamily="34" charset="0"/>
              </a:rPr>
              <a:t>most </a:t>
            </a:r>
            <a:r>
              <a:rPr lang="en-US" altLang="zh-CN" dirty="0">
                <a:latin typeface="Arial Rounded MT Bold" panose="020F0704030504030204" pitchFamily="34" charset="0"/>
              </a:rPr>
              <a:t>core functions in many online applications.</a:t>
            </a:r>
            <a:r>
              <a:rPr lang="en-US" altLang="en-US" dirty="0">
                <a:latin typeface="Arial Rounded MT Bold" panose="020F0704030504030204" pitchFamily="34" charset="0"/>
              </a:rPr>
              <a:t>(翻页)</a:t>
            </a:r>
            <a:endParaRPr lang="en-US" altLang="zh-CN" dirty="0">
              <a:latin typeface="Arial Rounded MT Bold" panose="020F0704030504030204" pitchFamily="34" charset="0"/>
            </a:endParaRPr>
          </a:p>
          <a:p>
            <a:endParaRPr lang="en-US" altLang="zh-CN" dirty="0">
              <a:latin typeface="Arial Rounded MT Bold" panose="020F0704030504030204" pitchFamily="34" charset="0"/>
            </a:endParaRPr>
          </a:p>
          <a:p>
            <a:r>
              <a:rPr lang="en-US" altLang="zh-CN" dirty="0">
                <a:latin typeface="Arial Rounded MT Bold" panose="020F0704030504030204" pitchFamily="34" charset="0"/>
              </a:rPr>
              <a:t> </a:t>
            </a:r>
            <a:r>
              <a:rPr lang="en-US" altLang="en-US" dirty="0">
                <a:latin typeface="Arial Rounded MT Bold" panose="020F0704030504030204" pitchFamily="34" charset="0"/>
                <a:sym typeface="+mn-ea"/>
              </a:rPr>
              <a:t>G</a:t>
            </a:r>
            <a:r>
              <a:rPr lang="en-US" altLang="zh-CN" dirty="0">
                <a:latin typeface="Arial Rounded MT Bold" panose="020F0704030504030204" pitchFamily="34" charset="0"/>
                <a:sym typeface="+mn-ea"/>
              </a:rPr>
              <a:t>iven time, </a:t>
            </a:r>
            <a:r>
              <a:rPr lang="en-US" altLang="en-US" dirty="0">
                <a:latin typeface="Arial Rounded MT Bold" panose="020F0704030504030204" pitchFamily="34" charset="0"/>
                <a:sym typeface="+mn-ea"/>
              </a:rPr>
              <a:t>source</a:t>
            </a:r>
            <a:r>
              <a:rPr lang="en-US" altLang="zh-CN" dirty="0">
                <a:latin typeface="Arial Rounded MT Bold" panose="020F0704030504030204" pitchFamily="34" charset="0"/>
                <a:sym typeface="+mn-ea"/>
              </a:rPr>
              <a:t> and destination</a:t>
            </a:r>
            <a:r>
              <a:rPr lang="en-US" altLang="en-US" dirty="0">
                <a:latin typeface="Arial Rounded MT Bold" panose="020F0704030504030204" pitchFamily="34" charset="0"/>
                <a:sym typeface="+mn-ea"/>
              </a:rPr>
              <a:t>,</a:t>
            </a:r>
            <a:r>
              <a:rPr lang="en-US" altLang="zh-CN" dirty="0">
                <a:latin typeface="Arial Rounded MT Bold" panose="020F0704030504030204" pitchFamily="34" charset="0"/>
                <a:sym typeface="+mn-ea"/>
              </a:rPr>
              <a:t> </a:t>
            </a:r>
            <a:r>
              <a:rPr lang="en-US" altLang="en-US" dirty="0">
                <a:latin typeface="Arial Rounded MT Bold" panose="020F0704030504030204" pitchFamily="34" charset="0"/>
                <a:sym typeface="+mn-ea"/>
              </a:rPr>
              <a:t>i</a:t>
            </a:r>
            <a:r>
              <a:rPr lang="en-US" altLang="zh-CN" dirty="0">
                <a:latin typeface="Arial Rounded MT Bold" panose="020F0704030504030204" pitchFamily="34" charset="0"/>
              </a:rPr>
              <a:t>t aims to </a:t>
            </a:r>
            <a:r>
              <a:rPr lang="en-US" altLang="en-US" dirty="0">
                <a:latin typeface="Arial Rounded MT Bold" panose="020F0704030504030204" pitchFamily="34" charset="0"/>
              </a:rPr>
              <a:t>offer</a:t>
            </a:r>
            <a:r>
              <a:rPr lang="en-US" altLang="zh-CN" dirty="0">
                <a:latin typeface="Arial Rounded MT Bold" panose="020F0704030504030204" pitchFamily="34" charset="0"/>
              </a:rPr>
              <a:t> user-specific route suggestions </a:t>
            </a:r>
            <a:endParaRPr lang="zh-CN" altLang="en-US" dirty="0">
              <a:latin typeface="Arial Rounded MT Bold" panose="020F0704030504030204" pitchFamily="34" charset="0"/>
            </a:endParaRPr>
          </a:p>
        </p:txBody>
      </p:sp>
      <p:sp>
        <p:nvSpPr>
          <p:cNvPr id="4" name="灯片编号占位符 3"/>
          <p:cNvSpPr>
            <a:spLocks noGrp="1"/>
          </p:cNvSpPr>
          <p:nvPr>
            <p:ph type="sldNum" sz="quarter" idx="5"/>
          </p:nvPr>
        </p:nvSpPr>
        <p:spPr/>
        <p:txBody>
          <a:bodyPr/>
          <a:lstStyle/>
          <a:p>
            <a:fld id="{2FDD6CFC-DE5B-421D-9FE7-3C2F235A310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en-US" dirty="0"/>
              <a:t>This</a:t>
            </a:r>
            <a:r>
              <a:rPr lang="en-US" altLang="zh-CN" dirty="0"/>
              <a:t> is the training procedure of our model. </a:t>
            </a:r>
            <a:r>
              <a:rPr lang="zh-CN" altLang="en-US" dirty="0"/>
              <a:t>（翻页）</a:t>
            </a:r>
            <a:endParaRPr lang="en-US" altLang="zh-CN" dirty="0"/>
          </a:p>
          <a:p>
            <a:r>
              <a:rPr lang="en-US" altLang="en-US" dirty="0"/>
              <a:t>W</a:t>
            </a:r>
            <a:r>
              <a:rPr lang="en-US" altLang="zh-CN" dirty="0"/>
              <a:t>e first pre-train the </a:t>
            </a:r>
            <a:r>
              <a:rPr lang="en-US" altLang="en-US" dirty="0"/>
              <a:t>GRU based observable cost network</a:t>
            </a:r>
            <a:r>
              <a:rPr lang="en-US" altLang="zh-CN" dirty="0"/>
              <a:t>.</a:t>
            </a:r>
            <a:r>
              <a:rPr lang="zh-CN" altLang="en-US" dirty="0"/>
              <a:t> （翻页）</a:t>
            </a:r>
            <a:endParaRPr lang="en-US" altLang="zh-CN" dirty="0"/>
          </a:p>
          <a:p>
            <a:r>
              <a:rPr lang="en-US" altLang="zh-CN" dirty="0"/>
              <a:t> Then, we </a:t>
            </a:r>
            <a:r>
              <a:rPr lang="en-US" altLang="en-US" dirty="0"/>
              <a:t>train</a:t>
            </a:r>
            <a:r>
              <a:rPr lang="en-US" altLang="zh-CN" dirty="0"/>
              <a:t> the two components </a:t>
            </a:r>
            <a:r>
              <a:rPr lang="en-US" altLang="en-US" dirty="0"/>
              <a:t>jointly </a:t>
            </a:r>
            <a:r>
              <a:rPr lang="en-US" altLang="zh-CN" dirty="0"/>
              <a:t>using alternative optimization by iterating the trajectories in training set.</a:t>
            </a:r>
            <a:endParaRPr lang="en-US" altLang="zh-CN"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we </a:t>
            </a:r>
            <a:r>
              <a:rPr lang="en-US" altLang="en-US" dirty="0"/>
              <a:t>are going to </a:t>
            </a:r>
            <a:r>
              <a:rPr lang="en-US" altLang="zh-CN" dirty="0"/>
              <a:t>talk about </a:t>
            </a:r>
            <a:r>
              <a:rPr lang="en-US" altLang="en-US" dirty="0"/>
              <a:t>the </a:t>
            </a:r>
            <a:r>
              <a:rPr lang="en-US" altLang="zh-CN" dirty="0"/>
              <a:t>experiments. We collected three datasets, named Beijing taxi, </a:t>
            </a:r>
            <a:r>
              <a:rPr lang="en-US" altLang="zh-CN" dirty="0" err="1"/>
              <a:t>porto</a:t>
            </a:r>
            <a:r>
              <a:rPr lang="en-US" altLang="zh-CN" dirty="0"/>
              <a:t> taxi and Beijing bicycle. These data are processed by removing stay points and noisy points. Meanwhile, we collected road network of Beijing and Porto from OpenStreetMap.  Processed trajectories are matched to road network by a</a:t>
            </a:r>
            <a:r>
              <a:rPr lang="en-US" altLang="en-US" dirty="0"/>
              <a:t>n</a:t>
            </a:r>
            <a:r>
              <a:rPr lang="en-US" altLang="zh-CN" dirty="0"/>
              <a:t> open-source map-matching algorithm. Finally, we got three </a:t>
            </a:r>
            <a:r>
              <a:rPr lang="en-US" altLang="en-US" dirty="0"/>
              <a:t>processed datasets</a:t>
            </a:r>
            <a:r>
              <a:rPr lang="en-US" altLang="zh-CN" dirty="0"/>
              <a:t>. Statistics of the three datasets can be seen in table 1.</a:t>
            </a:r>
            <a:endParaRPr lang="en-US" altLang="zh-CN"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the left, it’s the </a:t>
            </a:r>
            <a:r>
              <a:rPr lang="en-US" altLang="en-US" dirty="0"/>
              <a:t>evaluation</a:t>
            </a:r>
            <a:r>
              <a:rPr lang="en-US" altLang="zh-CN" dirty="0"/>
              <a:t> metrics, precision, recall and F1. They can be used to evaluate the difference between </a:t>
            </a:r>
            <a:r>
              <a:rPr lang="en-US" altLang="en-US" dirty="0"/>
              <a:t>the </a:t>
            </a:r>
            <a:r>
              <a:rPr lang="en-US" altLang="zh-CN" dirty="0"/>
              <a:t>inferred route and </a:t>
            </a:r>
            <a:r>
              <a:rPr lang="en-US" altLang="en-US" dirty="0"/>
              <a:t>the groudtruth</a:t>
            </a:r>
            <a:r>
              <a:rPr lang="en-US" altLang="zh-CN" dirty="0"/>
              <a:t>.</a:t>
            </a:r>
            <a:endParaRPr lang="en-US" altLang="zh-CN" dirty="0"/>
          </a:p>
          <a:p>
            <a:r>
              <a:rPr lang="en-US" altLang="en-US" dirty="0"/>
              <a:t>On the r</a:t>
            </a:r>
            <a:r>
              <a:rPr lang="en-US" altLang="zh-CN" dirty="0"/>
              <a:t>ight is our five benchmarks, RICK and MPR </a:t>
            </a:r>
            <a:r>
              <a:rPr lang="en-US" altLang="en-US" dirty="0"/>
              <a:t>are</a:t>
            </a:r>
            <a:r>
              <a:rPr lang="en-US" altLang="zh-CN" dirty="0"/>
              <a:t> search-based method</a:t>
            </a:r>
            <a:r>
              <a:rPr lang="en-US" altLang="en-US" dirty="0"/>
              <a:t>s</a:t>
            </a:r>
            <a:r>
              <a:rPr lang="en-US" altLang="zh-CN" dirty="0"/>
              <a:t> while STRNN and </a:t>
            </a:r>
            <a:r>
              <a:rPr lang="en-US" altLang="zh-CN" dirty="0" err="1"/>
              <a:t>DeepMove</a:t>
            </a:r>
            <a:r>
              <a:rPr lang="en-US" altLang="zh-CN" dirty="0"/>
              <a:t> </a:t>
            </a:r>
            <a:r>
              <a:rPr lang="en-US" altLang="en-US" dirty="0"/>
              <a:t>are </a:t>
            </a:r>
            <a:r>
              <a:rPr lang="en-US" altLang="zh-CN" dirty="0"/>
              <a:t>deep learning method</a:t>
            </a:r>
            <a:r>
              <a:rPr lang="en-US" altLang="en-US" dirty="0"/>
              <a:t>s</a:t>
            </a:r>
            <a:r>
              <a:rPr lang="en-US" altLang="zh-CN" dirty="0"/>
              <a:t>. CTRR is </a:t>
            </a:r>
            <a:r>
              <a:rPr lang="en-US" altLang="en-US" dirty="0"/>
              <a:t>a </a:t>
            </a:r>
            <a:r>
              <a:rPr lang="en-US" altLang="zh-CN" dirty="0"/>
              <a:t>collaborative filtering </a:t>
            </a:r>
            <a:r>
              <a:rPr lang="en-US" altLang="en-US" dirty="0"/>
              <a:t>based </a:t>
            </a:r>
            <a:r>
              <a:rPr lang="en-US" altLang="zh-CN" dirty="0"/>
              <a:t>method. </a:t>
            </a:r>
            <a:endParaRPr lang="en-US" altLang="zh-CN"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evaluate different conditions, we consider short, medium and long query. Short query range</a:t>
            </a:r>
            <a:r>
              <a:rPr lang="en-US" altLang="en-US" dirty="0"/>
              <a:t>s</a:t>
            </a:r>
            <a:r>
              <a:rPr lang="en-US" altLang="zh-CN" dirty="0"/>
              <a:t> from ten to twenty locations, medium query range</a:t>
            </a:r>
            <a:r>
              <a:rPr lang="en-US" altLang="en-US" dirty="0"/>
              <a:t>s</a:t>
            </a:r>
            <a:r>
              <a:rPr lang="en-US" altLang="zh-CN" dirty="0"/>
              <a:t> from twenty to thirty locations, and long query is more than thirty locations. </a:t>
            </a:r>
            <a:endParaRPr lang="en-US" altLang="zh-CN" dirty="0"/>
          </a:p>
          <a:p>
            <a:endParaRPr lang="en-US" altLang="zh-CN" dirty="0"/>
          </a:p>
          <a:p>
            <a:r>
              <a:rPr lang="en-US" altLang="zh-CN" dirty="0"/>
              <a:t>Here is the precision and recall of our model on three datasets.</a:t>
            </a: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dirty="0"/>
              <a:t>Here is the result of F1 score. From</a:t>
            </a:r>
            <a:r>
              <a:rPr lang="en-US" altLang="zh-CN" dirty="0"/>
              <a:t> the two </a:t>
            </a:r>
            <a:r>
              <a:rPr lang="en-US" altLang="en-US" dirty="0"/>
              <a:t>columns</a:t>
            </a:r>
            <a:r>
              <a:rPr lang="en-US" altLang="zh-CN" dirty="0"/>
              <a:t>, </a:t>
            </a:r>
            <a:r>
              <a:rPr lang="en-US" altLang="en-US" dirty="0"/>
              <a:t>you can see</a:t>
            </a:r>
            <a:r>
              <a:rPr lang="en-US" altLang="zh-CN" dirty="0"/>
              <a:t> that our proposed model </a:t>
            </a:r>
            <a:r>
              <a:rPr lang="en-US" altLang="en-US" dirty="0"/>
              <a:t>NASR </a:t>
            </a:r>
            <a:r>
              <a:rPr lang="en-US" altLang="zh-CN" dirty="0">
                <a:solidFill>
                  <a:srgbClr val="002060"/>
                </a:solidFill>
                <a:latin typeface="微软雅黑" panose="020B0503020204020204" pitchFamily="34" charset="-122"/>
                <a:ea typeface="微软雅黑" panose="020B0503020204020204" pitchFamily="34" charset="-122"/>
                <a:sym typeface="+mn-ea"/>
              </a:rPr>
              <a:t>performs best among </a:t>
            </a:r>
            <a:r>
              <a:rPr lang="en-US" altLang="en-US" dirty="0">
                <a:solidFill>
                  <a:srgbClr val="002060"/>
                </a:solidFill>
                <a:latin typeface="微软雅黑" panose="020B0503020204020204" pitchFamily="34" charset="-122"/>
                <a:ea typeface="微软雅黑" panose="020B0503020204020204" pitchFamily="34" charset="-122"/>
                <a:sym typeface="+mn-ea"/>
              </a:rPr>
              <a:t>all the</a:t>
            </a:r>
            <a:r>
              <a:rPr lang="en-US" altLang="zh-CN" dirty="0">
                <a:solidFill>
                  <a:srgbClr val="002060"/>
                </a:solidFill>
                <a:latin typeface="微软雅黑" panose="020B0503020204020204" pitchFamily="34" charset="-122"/>
                <a:ea typeface="微软雅黑" panose="020B0503020204020204" pitchFamily="34" charset="-122"/>
                <a:sym typeface="+mn-ea"/>
              </a:rPr>
              <a:t> methods</a:t>
            </a:r>
            <a:r>
              <a:rPr lang="en-US" altLang="en-US" dirty="0">
                <a:solidFill>
                  <a:srgbClr val="002060"/>
                </a:solidFill>
                <a:latin typeface="微软雅黑" panose="020B0503020204020204" pitchFamily="34" charset="-122"/>
                <a:ea typeface="微软雅黑" panose="020B0503020204020204" pitchFamily="34" charset="-122"/>
                <a:sym typeface="+mn-ea"/>
              </a:rPr>
              <a:t>. Because it </a:t>
            </a:r>
            <a:r>
              <a:rPr lang="en-US" altLang="zh-CN" dirty="0"/>
              <a:t> </a:t>
            </a:r>
            <a:r>
              <a:rPr lang="en-US" altLang="zh-CN" sz="1200" dirty="0">
                <a:solidFill>
                  <a:srgbClr val="002060"/>
                </a:solidFill>
                <a:latin typeface="微软雅黑" panose="020B0503020204020204" pitchFamily="34" charset="-122"/>
                <a:ea typeface="微软雅黑" panose="020B0503020204020204" pitchFamily="34" charset="-122"/>
              </a:rPr>
              <a:t>combine</a:t>
            </a:r>
            <a:r>
              <a:rPr lang="en-US" altLang="en-US" sz="1200" dirty="0">
                <a:solidFill>
                  <a:srgbClr val="002060"/>
                </a:solidFill>
                <a:latin typeface="微软雅黑" panose="020B0503020204020204" pitchFamily="34" charset="-122"/>
                <a:ea typeface="微软雅黑" panose="020B0503020204020204" pitchFamily="34" charset="-122"/>
              </a:rPr>
              <a:t>s</a:t>
            </a:r>
            <a:r>
              <a:rPr lang="en-US" altLang="zh-CN" sz="1200" dirty="0">
                <a:solidFill>
                  <a:srgbClr val="002060"/>
                </a:solidFill>
                <a:latin typeface="微软雅黑" panose="020B0503020204020204" pitchFamily="34" charset="-122"/>
                <a:ea typeface="微软雅黑" panose="020B0503020204020204" pitchFamily="34" charset="-122"/>
              </a:rPr>
              <a:t> both the benefits of heuristic search and neural networks.  </a:t>
            </a:r>
            <a:endParaRPr lang="en-US" altLang="zh-CN"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sz="1200" dirty="0">
                <a:solidFill>
                  <a:srgbClr val="002060"/>
                </a:solidFill>
                <a:latin typeface="微软雅黑" panose="020B0503020204020204" pitchFamily="34" charset="-122"/>
                <a:ea typeface="微软雅黑" panose="020B0503020204020204" pitchFamily="34" charset="-122"/>
              </a:rPr>
              <a:t>As for the h</a:t>
            </a:r>
            <a:r>
              <a:rPr lang="en-US" altLang="zh-CN" dirty="0"/>
              <a:t>euristic search methods, i.e., RICK and MPR, </a:t>
            </a:r>
            <a:r>
              <a:rPr lang="en-US" altLang="en-US" dirty="0"/>
              <a:t>they </a:t>
            </a:r>
            <a:r>
              <a:rPr lang="en-US" altLang="zh-CN" dirty="0"/>
              <a:t>perform very well, especially the RICK. RICK fully </a:t>
            </a:r>
            <a:r>
              <a:rPr lang="en-US" altLang="en-US" dirty="0"/>
              <a:t>utilize</a:t>
            </a:r>
            <a:r>
              <a:rPr lang="en-US" altLang="zh-CN" dirty="0"/>
              <a:t> the road network information and adopts the informed A</a:t>
            </a:r>
            <a:r>
              <a:rPr lang="en-US" altLang="en-US" dirty="0"/>
              <a:t>-star</a:t>
            </a:r>
            <a:r>
              <a:rPr lang="en-US" altLang="zh-CN" dirty="0"/>
              <a:t> algorithm. </a:t>
            </a:r>
            <a:endParaRPr lang="en-US" altLang="zh-CN"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dirty="0"/>
              <a:t>Next,</a:t>
            </a:r>
            <a:r>
              <a:rPr lang="en-US" altLang="zh-CN" dirty="0"/>
              <a:t> the matrix factorization based method CTRR does not perform better than RICK and MPR. A possible reason is that CTRR can not  </a:t>
            </a:r>
            <a:r>
              <a:rPr lang="en-US" altLang="en-US" dirty="0"/>
              <a:t>fully </a:t>
            </a:r>
            <a:r>
              <a:rPr lang="en-US" altLang="zh-CN" dirty="0"/>
              <a:t>utilize the road network information. Besides, it has limited capacities in learning comp</a:t>
            </a:r>
            <a:r>
              <a:rPr lang="en-US" altLang="en-US" dirty="0"/>
              <a:t>lex</a:t>
            </a:r>
            <a:r>
              <a:rPr lang="en-US" altLang="zh-CN" dirty="0"/>
              <a:t> trajectory </a:t>
            </a:r>
            <a:r>
              <a:rPr lang="en-US" altLang="en-US" dirty="0"/>
              <a:t>feature</a:t>
            </a:r>
            <a:r>
              <a:rPr lang="en-US" altLang="zh-CN" dirty="0"/>
              <a:t>s</a:t>
            </a:r>
            <a:endParaRPr lang="en-US" altLang="zh-CN"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dirty="0"/>
              <a:t>Also</a:t>
            </a:r>
            <a:r>
              <a:rPr lang="en-US" altLang="zh-CN" dirty="0"/>
              <a:t>, deep learning method </a:t>
            </a:r>
            <a:r>
              <a:rPr lang="en-US" altLang="zh-CN" dirty="0" err="1"/>
              <a:t>DeepMove</a:t>
            </a:r>
            <a:r>
              <a:rPr lang="en-US" altLang="zh-CN" dirty="0"/>
              <a:t> performs very well among all the baselines, while STRNN gives a worse performance. Compared with STRNN, </a:t>
            </a:r>
            <a:r>
              <a:rPr lang="en-US" altLang="zh-CN" dirty="0" err="1"/>
              <a:t>DeepMove</a:t>
            </a:r>
            <a:r>
              <a:rPr lang="en-US" altLang="zh-CN" dirty="0"/>
              <a:t> considers more kinds of context information and designs more advanced sequential neural networks.</a:t>
            </a:r>
            <a:endParaRPr lang="en-US" altLang="zh-CN"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Here </a:t>
            </a:r>
            <a:r>
              <a:rPr lang="en-US">
                <a:sym typeface="+mn-ea"/>
              </a:rPr>
              <a:t>comes the ablation study, </a:t>
            </a:r>
            <a:r>
              <a:rPr>
                <a:sym typeface="+mn-ea"/>
              </a:rPr>
              <a:t>we consider three variants of the attention mechanism for implementing observable cost function: without attention (NA), using only intra-trajectory attention (IA) and using both intra- and inter-trajectory attention (BA). </a:t>
            </a:r>
            <a:endParaRPr>
              <a:sym typeface="+mn-ea"/>
            </a:endParaRPr>
          </a:p>
          <a:p>
            <a:r>
              <a:rPr>
                <a:sym typeface="+mn-ea"/>
              </a:rPr>
              <a:t>Recall our </a:t>
            </a:r>
            <a:r>
              <a:rPr lang="en-US">
                <a:sym typeface="+mn-ea"/>
              </a:rPr>
              <a:t>GRU</a:t>
            </a:r>
            <a:r>
              <a:rPr>
                <a:sym typeface="+mn-ea"/>
              </a:rPr>
              <a:t> component is also able to learn a vectorized representation for the moving state of users. We further prepare a variant for verifying the effect of the learned moving state in the value network, namely the model that does not provide the moving state to the estimated cost function.</a:t>
            </a:r>
            <a:endParaRPr>
              <a:sym typeface="+mn-ea"/>
            </a:endParaRPr>
          </a:p>
          <a:p>
            <a:endParaRPr>
              <a:sym typeface="+mn-ea"/>
            </a:endParaRPr>
          </a:p>
          <a:p>
            <a:r>
              <a:rPr>
                <a:sym typeface="+mn-ea"/>
              </a:rPr>
              <a:t>It shows that both intra- and inter-trajectory attention are important to improve the performance of the PRR task. Especially, the learned moving state from the </a:t>
            </a:r>
            <a:r>
              <a:rPr lang="en-US">
                <a:sym typeface="+mn-ea"/>
              </a:rPr>
              <a:t>GRU</a:t>
            </a:r>
            <a:r>
              <a:rPr>
                <a:sym typeface="+mn-ea"/>
              </a:rPr>
              <a:t> component is useful for the value network. When the moving state is incorporated, the performance has been greatly improved. </a:t>
            </a:r>
            <a:endParaRPr>
              <a:sym typeface="+mn-ea"/>
            </a:endParaRPr>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On the left, we present four variants of </a:t>
            </a:r>
            <a:r>
              <a:rPr lang="en-US" altLang="en-US" dirty="0">
                <a:sym typeface="+mn-ea"/>
              </a:rPr>
              <a:t>the </a:t>
            </a:r>
            <a:r>
              <a:rPr lang="en-US" altLang="zh-CN" dirty="0">
                <a:sym typeface="+mn-ea"/>
              </a:rPr>
              <a:t>estimated cost function. We can see that the simplest spatial distance baseline ED gives the worst performance, which indicates simple heuristics may not work well in our task. Graph attention networks are more effective to capture structural </a:t>
            </a:r>
            <a:r>
              <a:rPr lang="en-US" altLang="en-US" dirty="0">
                <a:sym typeface="+mn-ea"/>
              </a:rPr>
              <a:t>feature</a:t>
            </a:r>
            <a:r>
              <a:rPr lang="en-US" altLang="zh-CN" dirty="0">
                <a:sym typeface="+mn-ea"/>
              </a:rPr>
              <a:t>s from </a:t>
            </a:r>
            <a:r>
              <a:rPr lang="en-US" altLang="en-US" dirty="0">
                <a:sym typeface="+mn-ea"/>
              </a:rPr>
              <a:t>a </a:t>
            </a:r>
            <a:r>
              <a:rPr lang="en-US" altLang="zh-CN" dirty="0">
                <a:sym typeface="+mn-ea"/>
              </a:rPr>
              <a:t>graph. When incorporating context information, our value network is able to outperform the variant using original implementation. </a:t>
            </a:r>
            <a:endParaRPr lang="en-US" altLang="zh-CN" dirty="0">
              <a:sym typeface="+mn-ea"/>
            </a:endParaRPr>
          </a:p>
          <a:p>
            <a:endParaRPr lang="en-US" altLang="zh-CN" dirty="0"/>
          </a:p>
          <a:p>
            <a:r>
              <a:rPr lang="en-US" altLang="zh-CN" dirty="0">
                <a:sym typeface="+mn-ea"/>
              </a:rPr>
              <a:t>On the right, we present the performance of three training methods. We can see that the simplest supervised learning method performs worst. Since the prediction involves multi-step </a:t>
            </a:r>
            <a:r>
              <a:rPr lang="en-US" altLang="en-US" dirty="0">
                <a:sym typeface="+mn-ea"/>
              </a:rPr>
              <a:t>search</a:t>
            </a:r>
            <a:r>
              <a:rPr lang="en-US" altLang="zh-CN" dirty="0">
                <a:sym typeface="+mn-ea"/>
              </a:rPr>
              <a:t> process, it is not easy to directly fit the distance using traditional supervised learning methods. Compared with all the methods, we can see that the TD learning method is the most effective </a:t>
            </a:r>
            <a:r>
              <a:rPr lang="en-US" altLang="en-US" dirty="0">
                <a:sym typeface="+mn-ea"/>
              </a:rPr>
              <a:t>way </a:t>
            </a:r>
            <a:r>
              <a:rPr lang="en-US" dirty="0">
                <a:sym typeface="+mn-ea"/>
              </a:rPr>
              <a:t>for the estimated cost.</a:t>
            </a:r>
            <a:endParaRPr 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t>Over</a:t>
            </a:r>
            <a:r>
              <a:rPr lang="en-US" altLang="zh-CN" dirty="0"/>
              <a:t> past years, heuristic search has been a basic solution to route recommendation. </a:t>
            </a:r>
            <a:r>
              <a:rPr lang="en-US" altLang="en-US" dirty="0"/>
              <a:t>Such</a:t>
            </a:r>
            <a:r>
              <a:rPr lang="en-US" altLang="zh-CN" dirty="0"/>
              <a:t> algorithms search an optimal path according to</a:t>
            </a:r>
            <a:r>
              <a:rPr lang="zh-CN" altLang="en-US" dirty="0"/>
              <a:t> </a:t>
            </a:r>
            <a:r>
              <a:rPr lang="en-US" altLang="en-US" dirty="0"/>
              <a:t>mannually designed cost functions</a:t>
            </a:r>
            <a:r>
              <a:rPr lang="en-US" altLang="zh-CN" dirty="0"/>
              <a:t>. </a:t>
            </a:r>
            <a:endParaRPr lang="en-US" altLang="zh-CN" dirty="0"/>
          </a:p>
          <a:p>
            <a:endParaRPr lang="en-US" altLang="zh-CN" dirty="0"/>
          </a:p>
          <a:p>
            <a:r>
              <a:rPr lang="en-US" altLang="zh-CN" dirty="0"/>
              <a:t>However,  it’s difficult </a:t>
            </a:r>
            <a:r>
              <a:rPr lang="en-US" altLang="en-US" dirty="0"/>
              <a:t>for such methods </a:t>
            </a:r>
            <a:r>
              <a:rPr lang="en-US" altLang="zh-CN" dirty="0"/>
              <a:t>to utilize complex context information in the search process.</a:t>
            </a:r>
            <a:endParaRPr lang="en-US" altLang="zh-CN" dirty="0"/>
          </a:p>
        </p:txBody>
      </p:sp>
      <p:sp>
        <p:nvSpPr>
          <p:cNvPr id="4" name="投影片編號版面配置區 3"/>
          <p:cNvSpPr>
            <a:spLocks noGrp="1"/>
          </p:cNvSpPr>
          <p:nvPr>
            <p:ph type="sldNum" sz="quarter" idx="5"/>
          </p:nvPr>
        </p:nvSpPr>
        <p:spPr/>
        <p:txBody>
          <a:bodyPr/>
          <a:lstStyle/>
          <a:p>
            <a:fld id="{73674131-BB87-4124-9D15-2D100DAFFA23}" type="slidenum">
              <a:rPr lang="zh-TW" altLang="en-US" smtClean="0"/>
            </a:fld>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a candidate location </a:t>
            </a:r>
            <a:r>
              <a:rPr lang="en-US" altLang="zh-CN" dirty="0" err="1"/>
              <a:t>j</a:t>
            </a:r>
            <a:r>
              <a:rPr lang="en-US" altLang="zh-CN" dirty="0"/>
              <a:t> , we compute its importance by a simple formula on the right, where n(·) is the location representations learned after training.</a:t>
            </a:r>
            <a:endParaRPr lang="en-US" altLang="zh-CN" dirty="0"/>
          </a:p>
          <a:p>
            <a:r>
              <a:rPr lang="en-US" altLang="zh-CN" dirty="0"/>
              <a:t>It can be seen that locations with larger importance have larger visit frequency, which means our graph attention mechanism is effective.</a:t>
            </a: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rgbClr val="002060"/>
                </a:solidFill>
                <a:latin typeface="微软雅黑" panose="020B0503020204020204" pitchFamily="34" charset="-122"/>
                <a:ea typeface="微软雅黑" panose="020B0503020204020204" pitchFamily="34" charset="-122"/>
              </a:rPr>
              <a:t>By comparing </a:t>
            </a:r>
            <a:r>
              <a:rPr lang="en-US" altLang="en-US" sz="1200" dirty="0">
                <a:solidFill>
                  <a:srgbClr val="002060"/>
                </a:solidFill>
                <a:latin typeface="微软雅黑" panose="020B0503020204020204" pitchFamily="34" charset="-122"/>
                <a:ea typeface="微软雅黑" panose="020B0503020204020204" pitchFamily="34" charset="-122"/>
              </a:rPr>
              <a:t>the two figures, one is </a:t>
            </a:r>
            <a:r>
              <a:rPr lang="en-US" altLang="zh-CN" sz="1200" dirty="0">
                <a:solidFill>
                  <a:srgbClr val="002060"/>
                </a:solidFill>
                <a:latin typeface="微软雅黑" panose="020B0503020204020204" pitchFamily="34" charset="-122"/>
                <a:ea typeface="微软雅黑" panose="020B0503020204020204" pitchFamily="34" charset="-122"/>
              </a:rPr>
              <a:t>the original search space and </a:t>
            </a:r>
            <a:r>
              <a:rPr lang="en-US" altLang="en-US" sz="1200" dirty="0">
                <a:solidFill>
                  <a:srgbClr val="002060"/>
                </a:solidFill>
                <a:latin typeface="微软雅黑" panose="020B0503020204020204" pitchFamily="34" charset="-122"/>
                <a:ea typeface="微软雅黑" panose="020B0503020204020204" pitchFamily="34" charset="-122"/>
              </a:rPr>
              <a:t>the other one is  </a:t>
            </a:r>
            <a:r>
              <a:rPr lang="en-US" altLang="zh-CN" sz="1200" dirty="0">
                <a:solidFill>
                  <a:srgbClr val="002060"/>
                </a:solidFill>
                <a:latin typeface="微软雅黑" panose="020B0503020204020204" pitchFamily="34" charset="-122"/>
                <a:ea typeface="微软雅黑" panose="020B0503020204020204" pitchFamily="34" charset="-122"/>
              </a:rPr>
              <a:t>the reduced search space by NASR</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a:solidFill>
                  <a:srgbClr val="002060"/>
                </a:solidFill>
                <a:latin typeface="微软雅黑" panose="020B0503020204020204" pitchFamily="34" charset="-122"/>
                <a:ea typeface="微软雅黑" panose="020B0503020204020204" pitchFamily="34" charset="-122"/>
              </a:rPr>
              <a:t>it can be seen that our model is able to effectively reduce the search space. </a:t>
            </a:r>
            <a:r>
              <a:rPr lang="en-US" altLang="zh-CN" dirty="0"/>
              <a:t> </a:t>
            </a:r>
            <a:endParaRPr lang="en-US" altLang="zh-CN" sz="1200" dirty="0">
              <a:solidFill>
                <a:srgbClr val="00206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When zooming into a subsequence of this route, we further compare the estimated cost values for two candidate locations (</a:t>
            </a:r>
            <a:r>
              <a:rPr lang="en-US" altLang="en-US" dirty="0">
                <a:sym typeface="+mn-ea"/>
              </a:rPr>
              <a:t>which are the </a:t>
            </a:r>
            <a:r>
              <a:rPr lang="en-US" altLang="zh-CN" dirty="0">
                <a:sym typeface="+mn-ea"/>
              </a:rPr>
              <a:t>green points) </a:t>
            </a:r>
            <a:endParaRPr lang="en-US" altLang="zh-CN" dirty="0"/>
          </a:p>
          <a:p>
            <a:endParaRPr lang="en-US" altLang="zh-CN" dirty="0"/>
          </a:p>
          <a:p>
            <a:r>
              <a:rPr lang="en-US" altLang="zh-CN" dirty="0"/>
              <a:t>Although the location </a:t>
            </a:r>
            <a:r>
              <a:rPr lang="en-US" altLang="en-US" dirty="0"/>
              <a:t>on the right </a:t>
            </a:r>
            <a:r>
              <a:rPr lang="en-US" altLang="zh-CN" dirty="0"/>
              <a:t>has a longer distance </a:t>
            </a:r>
            <a:r>
              <a:rPr lang="en-US" altLang="en-US" dirty="0"/>
              <a:t>than the left one</a:t>
            </a:r>
            <a:r>
              <a:rPr lang="en-US" altLang="zh-CN" dirty="0"/>
              <a:t>, it is located on the main road that is </a:t>
            </a:r>
            <a:r>
              <a:rPr lang="en-US" altLang="en-US" dirty="0"/>
              <a:t>much more </a:t>
            </a:r>
            <a:r>
              <a:rPr lang="en-US" altLang="zh-CN" dirty="0"/>
              <a:t>likely to lead a better traffic condition. Our model is able to predict a lower cost for </a:t>
            </a:r>
            <a:r>
              <a:rPr lang="en-US" altLang="en-US" dirty="0"/>
              <a:t>such</a:t>
            </a:r>
            <a:r>
              <a:rPr lang="en-US" altLang="zh-CN" dirty="0"/>
              <a:t> location by effectively learning from road network </a:t>
            </a:r>
            <a:r>
              <a:rPr lang="en-US" altLang="en-US" dirty="0"/>
              <a:t>constraint </a:t>
            </a:r>
            <a:r>
              <a:rPr lang="en-US" altLang="zh-CN" dirty="0"/>
              <a:t>and historical data. </a:t>
            </a: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Recently, neural network has been </a:t>
            </a:r>
            <a:r>
              <a:rPr lang="en-US" altLang="en-US" dirty="0"/>
              <a:t>a rising</a:t>
            </a:r>
            <a:r>
              <a:rPr lang="en-US" altLang="zh-TW" dirty="0"/>
              <a:t> method </a:t>
            </a:r>
            <a:r>
              <a:rPr lang="en-US" altLang="en-US" dirty="0"/>
              <a:t>in the route recommendation filed</a:t>
            </a:r>
            <a:r>
              <a:rPr lang="en-US" altLang="zh-TW" dirty="0"/>
              <a:t>. Many papers utilize recurrent neural network</a:t>
            </a:r>
            <a:r>
              <a:rPr lang="en-US" altLang="en-US" dirty="0"/>
              <a:t>s </a:t>
            </a:r>
            <a:r>
              <a:rPr lang="en-US" altLang="zh-TW" dirty="0"/>
              <a:t>to predict one-step or short-term locations.</a:t>
            </a:r>
            <a:r>
              <a:rPr lang="en-US" altLang="en-US" dirty="0">
                <a:latin typeface="Arial Rounded MT Bold" panose="020F0704030504030204" pitchFamily="34" charset="0"/>
                <a:sym typeface="+mn-ea"/>
              </a:rPr>
              <a:t>(翻页)</a:t>
            </a:r>
            <a:endParaRPr lang="en-US" altLang="zh-TW" dirty="0"/>
          </a:p>
          <a:p>
            <a:endParaRPr lang="en-US" altLang="zh-TW" dirty="0"/>
          </a:p>
          <a:p>
            <a:r>
              <a:rPr lang="en-US" altLang="zh-TW" dirty="0"/>
              <a:t> </a:t>
            </a:r>
            <a:r>
              <a:rPr lang="en-US" altLang="en-US" dirty="0"/>
              <a:t>From</a:t>
            </a:r>
            <a:r>
              <a:rPr lang="en-US" altLang="zh-TW" dirty="0"/>
              <a:t> these work, we </a:t>
            </a:r>
            <a:r>
              <a:rPr lang="en-US" altLang="en-US" dirty="0"/>
              <a:t>can see</a:t>
            </a:r>
            <a:r>
              <a:rPr lang="en-US" altLang="zh-TW" dirty="0"/>
              <a:t> that neural network is a promising way to capture complex pattern</a:t>
            </a:r>
            <a:r>
              <a:rPr lang="en-US" altLang="en-US" dirty="0"/>
              <a:t>s</a:t>
            </a:r>
            <a:r>
              <a:rPr lang="en-US" altLang="zh-TW" dirty="0"/>
              <a:t>.</a:t>
            </a:r>
            <a:endParaRPr lang="en-US" altLang="zh-TW" dirty="0"/>
          </a:p>
        </p:txBody>
      </p:sp>
      <p:sp>
        <p:nvSpPr>
          <p:cNvPr id="4" name="投影片編號版面配置區 3"/>
          <p:cNvSpPr>
            <a:spLocks noGrp="1"/>
          </p:cNvSpPr>
          <p:nvPr>
            <p:ph type="sldNum" sz="quarter" idx="5"/>
          </p:nvPr>
        </p:nvSpPr>
        <p:spPr/>
        <p:txBody>
          <a:bodyPr/>
          <a:lstStyle/>
          <a:p>
            <a:fld id="{73674131-BB87-4124-9D15-2D100DAFFA23}" type="slidenum">
              <a:rPr lang="zh-TW" altLang="en-US" smtClean="0"/>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heuristic search is a great framework for route recommendation and deep learning methods are effective to capture complex data characteristics, we propose to learn </a:t>
            </a:r>
            <a:r>
              <a:rPr lang="en-US" altLang="en-US" dirty="0"/>
              <a:t>the </a:t>
            </a:r>
            <a:r>
              <a:rPr lang="en-US" altLang="zh-CN" dirty="0"/>
              <a:t>cost function</a:t>
            </a:r>
            <a:r>
              <a:rPr lang="en-US" altLang="en-US" dirty="0"/>
              <a:t>s</a:t>
            </a:r>
            <a:r>
              <a:rPr lang="en-US" altLang="zh-CN" dirty="0"/>
              <a:t> of A* search algorithm by neural network</a:t>
            </a:r>
            <a:r>
              <a:rPr lang="en-US" altLang="en-US" dirty="0"/>
              <a:t>s</a:t>
            </a:r>
            <a:r>
              <a:rPr lang="en-US" altLang="zh-CN" dirty="0"/>
              <a:t>.</a:t>
            </a:r>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medium-content-serif-font"/>
              </a:rPr>
              <a:t>To solve </a:t>
            </a:r>
            <a:r>
              <a:rPr lang="en-US" altLang="en-US" dirty="0">
                <a:latin typeface="medium-content-serif-font"/>
              </a:rPr>
              <a:t>this</a:t>
            </a:r>
            <a:r>
              <a:rPr lang="en-US" altLang="zh-TW" dirty="0">
                <a:latin typeface="medium-content-serif-font"/>
              </a:rPr>
              <a:t> problem with the combination of A* search and neural network</a:t>
            </a:r>
            <a:r>
              <a:rPr lang="en-US" altLang="en-US" dirty="0">
                <a:latin typeface="medium-content-serif-font"/>
              </a:rPr>
              <a:t>s</a:t>
            </a:r>
            <a:r>
              <a:rPr lang="en-US" altLang="zh-TW" dirty="0">
                <a:latin typeface="medium-content-serif-font"/>
              </a:rPr>
              <a:t>, there are three key p</a:t>
            </a:r>
            <a:r>
              <a:rPr lang="en-US" altLang="en-US" dirty="0">
                <a:latin typeface="medium-content-serif-font"/>
              </a:rPr>
              <a:t>oint</a:t>
            </a:r>
            <a:r>
              <a:rPr lang="en-US" altLang="zh-TW" dirty="0">
                <a:latin typeface="medium-content-serif-font"/>
              </a:rPr>
              <a:t>s. First</a:t>
            </a:r>
            <a:r>
              <a:rPr lang="en-US" altLang="en-US" dirty="0">
                <a:latin typeface="medium-content-serif-font"/>
              </a:rPr>
              <a:t>ly</a:t>
            </a:r>
            <a:r>
              <a:rPr lang="en-US" altLang="zh-TW" dirty="0">
                <a:latin typeface="medium-content-serif-font"/>
              </a:rPr>
              <a:t>, </a:t>
            </a:r>
            <a:r>
              <a:rPr lang="en-US" altLang="en-US" dirty="0">
                <a:latin typeface="medium-content-serif-font"/>
              </a:rPr>
              <a:t>we need to define a suitable</a:t>
            </a:r>
            <a:r>
              <a:rPr lang="en-US" altLang="zh-TW" dirty="0">
                <a:latin typeface="medium-content-serif-font"/>
              </a:rPr>
              <a:t> form of the cost</a:t>
            </a:r>
            <a:r>
              <a:rPr lang="en-US" altLang="en-US" dirty="0">
                <a:latin typeface="medium-content-serif-font"/>
              </a:rPr>
              <a:t>. What's more</a:t>
            </a:r>
            <a:r>
              <a:rPr lang="en-US" altLang="zh-TW" dirty="0">
                <a:latin typeface="medium-content-serif-font"/>
              </a:rPr>
              <a:t>, </a:t>
            </a:r>
            <a:r>
              <a:rPr lang="en-US" dirty="0">
                <a:latin typeface="medium-content-serif-font"/>
              </a:rPr>
              <a:t>effective models should be designed</a:t>
            </a:r>
            <a:r>
              <a:rPr lang="en-US" altLang="zh-TW" dirty="0">
                <a:latin typeface="medium-content-serif-font"/>
              </a:rPr>
              <a:t> to learn </a:t>
            </a:r>
            <a:r>
              <a:rPr lang="en-US" altLang="en-US" dirty="0">
                <a:latin typeface="medium-content-serif-font"/>
              </a:rPr>
              <a:t>the </a:t>
            </a:r>
            <a:r>
              <a:rPr lang="en-US" altLang="zh-TW" dirty="0">
                <a:latin typeface="medium-content-serif-font"/>
              </a:rPr>
              <a:t>cost function</a:t>
            </a:r>
            <a:r>
              <a:rPr lang="en-US" altLang="en-US" dirty="0">
                <a:latin typeface="medium-content-serif-font"/>
              </a:rPr>
              <a:t>s</a:t>
            </a:r>
            <a:r>
              <a:rPr lang="en-US" altLang="zh-TW" dirty="0">
                <a:latin typeface="medium-content-serif-font"/>
              </a:rPr>
              <a:t> of A* algorithm. </a:t>
            </a:r>
            <a:r>
              <a:rPr lang="en-US" altLang="en-US" dirty="0">
                <a:latin typeface="medium-content-serif-font"/>
              </a:rPr>
              <a:t>Last but not least</a:t>
            </a:r>
            <a:r>
              <a:rPr lang="en-US" altLang="zh-TW" dirty="0">
                <a:latin typeface="medium-content-serif-font"/>
              </a:rPr>
              <a:t>, </a:t>
            </a:r>
            <a:r>
              <a:rPr lang="en-US" altLang="en-US" dirty="0">
                <a:latin typeface="medium-content-serif-font"/>
              </a:rPr>
              <a:t>it will be of great help if we can fully utilize rich context and contraint information. Focusing on</a:t>
            </a:r>
            <a:r>
              <a:rPr lang="en-US" altLang="zh-TW" dirty="0">
                <a:latin typeface="medium-content-serif-font"/>
              </a:rPr>
              <a:t>  the three problems </a:t>
            </a:r>
            <a:r>
              <a:rPr lang="en-US" altLang="en-US" dirty="0">
                <a:latin typeface="medium-content-serif-font"/>
              </a:rPr>
              <a:t>above</a:t>
            </a:r>
            <a:r>
              <a:rPr lang="en-US" altLang="zh-TW" dirty="0">
                <a:latin typeface="medium-content-serif-font"/>
              </a:rPr>
              <a:t>, we propose the </a:t>
            </a:r>
            <a:r>
              <a:rPr lang="en-US" altLang="zh-TW" dirty="0" err="1">
                <a:latin typeface="medium-content-serif-font"/>
              </a:rPr>
              <a:t>Neuralized</a:t>
            </a:r>
            <a:r>
              <a:rPr lang="en-US" altLang="zh-TW" dirty="0">
                <a:latin typeface="medium-content-serif-font"/>
              </a:rPr>
              <a:t> A-Star based personalized Route recommendation Model.</a:t>
            </a:r>
            <a:endParaRPr lang="en-US" altLang="zh-TW" dirty="0">
              <a:latin typeface="medium-content-serif-font"/>
            </a:endParaRPr>
          </a:p>
        </p:txBody>
      </p:sp>
      <p:sp>
        <p:nvSpPr>
          <p:cNvPr id="4" name="投影片編號版面配置區 3"/>
          <p:cNvSpPr>
            <a:spLocks noGrp="1"/>
          </p:cNvSpPr>
          <p:nvPr>
            <p:ph type="sldNum" sz="quarter" idx="5"/>
          </p:nvPr>
        </p:nvSpPr>
        <p:spPr/>
        <p:txBody>
          <a:bodyPr/>
          <a:lstStyle/>
          <a:p>
            <a:fld id="{0FEF7412-3632-4F86-9F0D-96DD7199597B}" type="slidenum">
              <a:rPr lang="zh-TW" altLang="en-US" smtClean="0"/>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dirty="0"/>
              <a:t>We shall first</a:t>
            </a:r>
            <a:r>
              <a:rPr lang="en-US" altLang="zh-CN" dirty="0"/>
              <a:t> give the formula definition of personalized route recommendation. A road network consists of node and edge, node is location and edge is road segment. A route is a location sequence and a trajectory is a route with arrived time of every location. A query consists of departure time, source location and destination location.  Our goal is to infer the most possible route  given </a:t>
            </a:r>
            <a:r>
              <a:rPr lang="en-US" altLang="en-US" dirty="0"/>
              <a:t>a user's query.</a:t>
            </a:r>
            <a:endParaRPr lang="en-US"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introducing our model, I want to do a review of </a:t>
            </a:r>
            <a:r>
              <a:rPr lang="en-US" altLang="en-US" dirty="0"/>
              <a:t>the </a:t>
            </a:r>
            <a:r>
              <a:rPr lang="en-US" altLang="zh-CN" dirty="0"/>
              <a:t> A-Star algorithm. Originally, A-Star algorithm is designed to find the shortest path on graph, and it can be flexibly adapted to different task</a:t>
            </a:r>
            <a:r>
              <a:rPr lang="en-US" altLang="en-US" dirty="0"/>
              <a:t>s</a:t>
            </a:r>
            <a:r>
              <a:rPr lang="en-US" altLang="zh-CN" dirty="0"/>
              <a:t>. Compared with other search algorithm</a:t>
            </a:r>
            <a:r>
              <a:rPr lang="en-US" altLang="en-US" dirty="0"/>
              <a:t>s</a:t>
            </a:r>
            <a:r>
              <a:rPr lang="en-US" altLang="zh-CN" dirty="0"/>
              <a:t> such as Dijkstra and deep first search, it’s effective and efficient. </a:t>
            </a:r>
            <a:endParaRPr lang="en-US" altLang="zh-CN" dirty="0"/>
          </a:p>
          <a:p>
            <a:r>
              <a:rPr lang="en-US" altLang="zh-CN" dirty="0"/>
              <a:t>The core of A-Star Algorithm is </a:t>
            </a:r>
            <a:r>
              <a:rPr lang="en-US" altLang="en-US" dirty="0"/>
              <a:t>the </a:t>
            </a:r>
            <a:r>
              <a:rPr lang="en-US" altLang="zh-CN" dirty="0"/>
              <a:t>cost function</a:t>
            </a:r>
            <a:r>
              <a:rPr lang="en-US" altLang="en-US" dirty="0"/>
              <a:t>s</a:t>
            </a:r>
            <a:r>
              <a:rPr lang="en-US" altLang="zh-CN" dirty="0"/>
              <a:t>. The </a:t>
            </a:r>
            <a:r>
              <a:rPr lang="en-US" altLang="en-US" dirty="0"/>
              <a:t>s</a:t>
            </a:r>
            <a:r>
              <a:rPr lang="en-US" altLang="zh-CN" dirty="0"/>
              <a:t>earch procedure in A-Star algorithm is to find the path with least cost. The cost consists of two part</a:t>
            </a:r>
            <a:r>
              <a:rPr lang="en-US" altLang="en-US" dirty="0"/>
              <a:t>s</a:t>
            </a:r>
            <a:r>
              <a:rPr lang="en-US" altLang="zh-CN" dirty="0"/>
              <a:t>, in this paper, we call them observable cost </a:t>
            </a:r>
            <a:r>
              <a:rPr lang="en-US" altLang="en-US" dirty="0"/>
              <a:t>g </a:t>
            </a:r>
            <a:r>
              <a:rPr lang="en-US" altLang="zh-CN" dirty="0"/>
              <a:t>and estimated cost </a:t>
            </a:r>
            <a:r>
              <a:rPr lang="en-US" altLang="en-US" dirty="0"/>
              <a:t>h</a:t>
            </a:r>
            <a:r>
              <a:rPr lang="en-US" altLang="zh-CN" dirty="0"/>
              <a:t>. </a:t>
            </a:r>
            <a:r>
              <a:rPr lang="en-US" altLang="en-US" dirty="0"/>
              <a:t>In this picture</a:t>
            </a:r>
            <a:r>
              <a:rPr lang="en-US" altLang="zh-CN" dirty="0"/>
              <a:t>, </a:t>
            </a:r>
            <a:r>
              <a:rPr lang="en-US" altLang="en-US" dirty="0"/>
              <a:t>you can see that the </a:t>
            </a:r>
            <a:r>
              <a:rPr lang="en-US" altLang="zh-CN" dirty="0"/>
              <a:t>A-Star algorithm will choose </a:t>
            </a:r>
            <a:r>
              <a:rPr lang="en-US" altLang="en-US" dirty="0"/>
              <a:t>the </a:t>
            </a:r>
            <a:r>
              <a:rPr lang="en-US" altLang="zh-CN" dirty="0"/>
              <a:t>location with least cost at every expansion until it arrive</a:t>
            </a:r>
            <a:r>
              <a:rPr lang="en-US" altLang="en-US" dirty="0"/>
              <a:t>s</a:t>
            </a:r>
            <a:r>
              <a:rPr lang="en-US" altLang="zh-CN" dirty="0"/>
              <a:t> the destination.</a:t>
            </a:r>
            <a:endParaRPr lang="zh-CN" altLang="en-US" dirty="0"/>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sz="1200" dirty="0">
                <a:solidFill>
                  <a:srgbClr val="002060"/>
                </a:solidFill>
                <a:latin typeface="微软雅黑" panose="020B0503020204020204" pitchFamily="34" charset="-122"/>
                <a:ea typeface="微软雅黑" panose="020B0503020204020204" pitchFamily="34" charset="-122"/>
              </a:rPr>
              <a:t>So, a A-star based approach can be summarized as follow, o</a:t>
            </a:r>
            <a:r>
              <a:rPr lang="en-US" altLang="zh-CN" sz="1200" dirty="0">
                <a:solidFill>
                  <a:srgbClr val="002060"/>
                </a:solidFill>
                <a:latin typeface="微软雅黑" panose="020B0503020204020204" pitchFamily="34" charset="-122"/>
                <a:ea typeface="微软雅黑" panose="020B0503020204020204" pitchFamily="34" charset="-122"/>
              </a:rPr>
              <a:t>ur target is to minimize the negative log likelihood. Given a path consisting of m locations, we can factorize the path to compute its cost according to the chain rule .</a:t>
            </a:r>
            <a:endParaRPr lang="en-US" altLang="zh-CN" sz="1200" dirty="0">
              <a:solidFill>
                <a:srgbClr val="002060"/>
              </a:solidFill>
              <a:latin typeface="微软雅黑" panose="020B0503020204020204" pitchFamily="34" charset="-122"/>
              <a:ea typeface="微软雅黑" panose="020B0503020204020204" pitchFamily="34" charset="-122"/>
            </a:endParaRPr>
          </a:p>
          <a:p>
            <a:r>
              <a:rPr lang="en-US" altLang="zh-CN" sz="1200" dirty="0">
                <a:solidFill>
                  <a:srgbClr val="002060"/>
                </a:solidFill>
                <a:latin typeface="微软雅黑" panose="020B0503020204020204" pitchFamily="34" charset="-122"/>
                <a:ea typeface="微软雅黑" panose="020B0503020204020204" pitchFamily="34" charset="-122"/>
              </a:rPr>
              <a:t>We can compute the observable cost of a candidate location </a:t>
            </a:r>
            <a:r>
              <a:rPr lang="en-US" altLang="en-US" sz="1200" dirty="0" err="1">
                <a:solidFill>
                  <a:srgbClr val="002060"/>
                </a:solidFill>
                <a:latin typeface="微软雅黑" panose="020B0503020204020204" pitchFamily="34" charset="-122"/>
                <a:ea typeface="微软雅黑" panose="020B0503020204020204" pitchFamily="34" charset="-122"/>
              </a:rPr>
              <a:t>i </a:t>
            </a:r>
            <a:r>
              <a:rPr lang="en-US" altLang="zh-CN" sz="1200" dirty="0">
                <a:solidFill>
                  <a:srgbClr val="002060"/>
                </a:solidFill>
                <a:latin typeface="微软雅黑" panose="020B0503020204020204" pitchFamily="34" charset="-122"/>
                <a:ea typeface="微软雅黑" panose="020B0503020204020204" pitchFamily="34" charset="-122"/>
              </a:rPr>
              <a:t>as </a:t>
            </a:r>
            <a:r>
              <a:rPr lang="en-US" altLang="en-US" sz="1200" dirty="0">
                <a:solidFill>
                  <a:srgbClr val="002060"/>
                </a:solidFill>
                <a:latin typeface="微软雅黑" panose="020B0503020204020204" pitchFamily="34" charset="-122"/>
                <a:ea typeface="微软雅黑" panose="020B0503020204020204" pitchFamily="34" charset="-122"/>
              </a:rPr>
              <a:t>this foluma</a:t>
            </a:r>
            <a:r>
              <a:rPr lang="en-US" altLang="zh-CN" sz="12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 and</a:t>
            </a: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Pr</a:t>
            </a:r>
            <a:r>
              <a:rPr lang="en-US" altLang="zh-CN" sz="1200" dirty="0">
                <a:solidFill>
                  <a:srgbClr val="002060"/>
                </a:solidFill>
                <a:latin typeface="微软雅黑" panose="020B0503020204020204" pitchFamily="34" charset="-122"/>
                <a:ea typeface="微软雅黑" panose="020B0503020204020204" pitchFamily="34" charset="-122"/>
              </a:rPr>
              <a:t> can be calculated by shallow model</a:t>
            </a:r>
            <a:r>
              <a:rPr lang="en-US" altLang="en-US" sz="1200" dirty="0">
                <a:solidFill>
                  <a:srgbClr val="002060"/>
                </a:solidFill>
                <a:latin typeface="微软雅黑" panose="020B0503020204020204" pitchFamily="34" charset="-122"/>
                <a:ea typeface="微软雅黑" panose="020B0503020204020204" pitchFamily="34" charset="-122"/>
              </a:rPr>
              <a:t>s</a:t>
            </a:r>
            <a:r>
              <a:rPr lang="en-US" altLang="zh-CN"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r>
              <a:rPr lang="en-US" altLang="zh-CN" sz="1200" dirty="0">
                <a:solidFill>
                  <a:srgbClr val="002060"/>
                </a:solidFill>
                <a:latin typeface="微软雅黑" panose="020B0503020204020204" pitchFamily="34" charset="-122"/>
                <a:ea typeface="微软雅黑" panose="020B0503020204020204" pitchFamily="34" charset="-122"/>
              </a:rPr>
              <a:t>Actually, the comput</a:t>
            </a:r>
            <a:r>
              <a:rPr lang="en-US" altLang="en-US" sz="1200" dirty="0">
                <a:solidFill>
                  <a:srgbClr val="002060"/>
                </a:solidFill>
                <a:latin typeface="微软雅黑" panose="020B0503020204020204" pitchFamily="34" charset="-122"/>
                <a:ea typeface="微软雅黑" panose="020B0503020204020204" pitchFamily="34" charset="-122"/>
              </a:rPr>
              <a:t>ation</a:t>
            </a:r>
            <a:r>
              <a:rPr lang="en-US" altLang="zh-CN" sz="1200" dirty="0">
                <a:solidFill>
                  <a:srgbClr val="002060"/>
                </a:solidFill>
                <a:latin typeface="微软雅黑" panose="020B0503020204020204" pitchFamily="34" charset="-122"/>
                <a:ea typeface="微软雅黑" panose="020B0503020204020204" pitchFamily="34" charset="-122"/>
              </a:rPr>
              <a:t> of </a:t>
            </a:r>
            <a:r>
              <a:rPr lang="en-US" altLang="en-US" sz="1200" dirty="0">
                <a:solidFill>
                  <a:srgbClr val="002060"/>
                </a:solidFill>
                <a:latin typeface="微软雅黑" panose="020B0503020204020204" pitchFamily="34" charset="-122"/>
                <a:ea typeface="微软雅黑" panose="020B0503020204020204" pitchFamily="34" charset="-122"/>
              </a:rPr>
              <a:t>the </a:t>
            </a:r>
            <a:r>
              <a:rPr lang="en-US" altLang="zh-CN" sz="1200" dirty="0">
                <a:solidFill>
                  <a:srgbClr val="002060"/>
                </a:solidFill>
                <a:latin typeface="微软雅黑" panose="020B0503020204020204" pitchFamily="34" charset="-122"/>
                <a:ea typeface="微软雅黑" panose="020B0503020204020204" pitchFamily="34" charset="-122"/>
              </a:rPr>
              <a:t>estimated cost is </a:t>
            </a:r>
            <a:r>
              <a:rPr lang="en-US" altLang="en-US" sz="1200" dirty="0">
                <a:solidFill>
                  <a:srgbClr val="002060"/>
                </a:solidFill>
                <a:latin typeface="微软雅黑" panose="020B0503020204020204" pitchFamily="34" charset="-122"/>
                <a:ea typeface="微软雅黑" panose="020B0503020204020204" pitchFamily="34" charset="-122"/>
              </a:rPr>
              <a:t>much </a:t>
            </a:r>
            <a:r>
              <a:rPr lang="en-US" altLang="zh-CN" sz="1200" dirty="0">
                <a:solidFill>
                  <a:srgbClr val="002060"/>
                </a:solidFill>
                <a:latin typeface="微软雅黑" panose="020B0503020204020204" pitchFamily="34" charset="-122"/>
                <a:ea typeface="微软雅黑" panose="020B0503020204020204" pitchFamily="34" charset="-122"/>
              </a:rPr>
              <a:t>more difficult, since the optimal sub-route for </a:t>
            </a:r>
            <a:r>
              <a:rPr lang="en-US" altLang="zh-CN" sz="1200" dirty="0" err="1">
                <a:solidFill>
                  <a:srgbClr val="002060"/>
                </a:solidFill>
                <a:latin typeface="微软雅黑" panose="020B0503020204020204" pitchFamily="34" charset="-122"/>
                <a:ea typeface="微软雅黑" panose="020B0503020204020204" pitchFamily="34" charset="-122"/>
              </a:rPr>
              <a:t>l</a:t>
            </a:r>
            <a:r>
              <a:rPr lang="en-US" altLang="en-US" sz="1200" dirty="0" err="1">
                <a:solidFill>
                  <a:srgbClr val="002060"/>
                </a:solidFill>
                <a:latin typeface="微软雅黑" panose="020B0503020204020204" pitchFamily="34" charset="-122"/>
                <a:ea typeface="微软雅黑" panose="020B0503020204020204" pitchFamily="34" charset="-122"/>
              </a:rPr>
              <a:t>ocation i</a:t>
            </a:r>
            <a:r>
              <a:rPr lang="en-US" altLang="zh-CN" sz="1200" dirty="0">
                <a:solidFill>
                  <a:srgbClr val="002060"/>
                </a:solidFill>
                <a:latin typeface="微软雅黑" panose="020B0503020204020204" pitchFamily="34" charset="-122"/>
                <a:ea typeface="微软雅黑" panose="020B0503020204020204" pitchFamily="34" charset="-122"/>
              </a:rPr>
              <a:t> to </a:t>
            </a:r>
            <a:r>
              <a:rPr lang="en-US" altLang="en-US" sz="1200" dirty="0" err="1">
                <a:solidFill>
                  <a:srgbClr val="002060"/>
                </a:solidFill>
                <a:latin typeface="微软雅黑" panose="020B0503020204020204" pitchFamily="34" charset="-122"/>
                <a:ea typeface="微软雅黑" panose="020B0503020204020204" pitchFamily="34" charset="-122"/>
              </a:rPr>
              <a:t>location d</a:t>
            </a:r>
            <a:r>
              <a:rPr lang="en-US" altLang="zh-CN" sz="1200" dirty="0">
                <a:solidFill>
                  <a:srgbClr val="002060"/>
                </a:solidFill>
                <a:latin typeface="微软雅黑" panose="020B0503020204020204" pitchFamily="34" charset="-122"/>
                <a:ea typeface="微软雅黑" panose="020B0503020204020204" pitchFamily="34" charset="-122"/>
              </a:rPr>
              <a:t> is unknown. People usually design it manually </a:t>
            </a:r>
            <a:r>
              <a:rPr lang="en-US" altLang="en-US" sz="1200" dirty="0">
                <a:solidFill>
                  <a:srgbClr val="002060"/>
                </a:solidFill>
                <a:latin typeface="微软雅黑" panose="020B0503020204020204" pitchFamily="34" charset="-122"/>
                <a:ea typeface="微软雅黑" panose="020B0503020204020204" pitchFamily="34" charset="-122"/>
              </a:rPr>
              <a:t>under certain</a:t>
            </a:r>
            <a:r>
              <a:rPr lang="en-US" altLang="zh-CN" sz="1200" dirty="0">
                <a:solidFill>
                  <a:srgbClr val="002060"/>
                </a:solidFill>
                <a:latin typeface="微软雅黑" panose="020B0503020204020204" pitchFamily="34" charset="-122"/>
                <a:ea typeface="微软雅黑" panose="020B0503020204020204" pitchFamily="34" charset="-122"/>
              </a:rPr>
              <a:t> rules. </a:t>
            </a:r>
            <a:endParaRPr lang="en-US" altLang="zh-CN" sz="1200" dirty="0">
              <a:solidFill>
                <a:srgbClr val="00206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D3A5AE00-BCB8-A443-BAA9-A3620A56ABC9}"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p:cNvSpPr/>
          <p:nvPr userDrawn="1"/>
        </p:nvSpPr>
        <p:spPr>
          <a:xfrm>
            <a:off x="0" y="1248697"/>
            <a:ext cx="12192000" cy="3017758"/>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
        <p:nvSpPr>
          <p:cNvPr id="7" name="标题 1"/>
          <p:cNvSpPr txBox="1"/>
          <p:nvPr userDrawn="1"/>
        </p:nvSpPr>
        <p:spPr bwMode="auto">
          <a:xfrm>
            <a:off x="0" y="1773238"/>
            <a:ext cx="12192000"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ctrTitle"/>
          </p:nvPr>
        </p:nvSpPr>
        <p:spPr>
          <a:xfrm>
            <a:off x="1524000" y="2027582"/>
            <a:ext cx="9144000" cy="1775791"/>
          </a:xfrm>
        </p:spPr>
        <p:txBody>
          <a:bodyPr anchor="ctr">
            <a:normAutofit/>
          </a:bodyPr>
          <a:lstStyle>
            <a:lvl1pPr algn="ctr">
              <a:defRPr sz="4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4366419"/>
            <a:ext cx="9144000" cy="1655762"/>
          </a:xfrm>
        </p:spPr>
        <p:txBody>
          <a:bodyPr>
            <a:normAutofit/>
          </a:bodyPr>
          <a:lstStyle>
            <a:lvl1pPr marL="0" indent="0" algn="ctr">
              <a:buNone/>
              <a:defRPr sz="2800">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980927"/>
            <a:ext cx="12192001" cy="10052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Rectangle 9"/>
          <p:cNvSpPr/>
          <p:nvPr userDrawn="1"/>
        </p:nvSpPr>
        <p:spPr>
          <a:xfrm>
            <a:off x="762002" y="6313226"/>
            <a:ext cx="482943" cy="287067"/>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1350" dirty="0"/>
          </a:p>
        </p:txBody>
      </p:sp>
      <p:sp>
        <p:nvSpPr>
          <p:cNvPr id="7" name="Slide Number Placeholder 5"/>
          <p:cNvSpPr txBox="1"/>
          <p:nvPr userDrawn="1"/>
        </p:nvSpPr>
        <p:spPr>
          <a:xfrm>
            <a:off x="777979" y="6248775"/>
            <a:ext cx="449442" cy="467448"/>
          </a:xfrm>
          <a:prstGeom prst="rect">
            <a:avLst/>
          </a:prstGeom>
        </p:spPr>
        <p:txBody>
          <a:bodyPr vert="horz" lIns="0" tIns="0" rIns="0" bIns="60933"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50" smtClean="0"/>
            </a:fld>
            <a:endParaRPr lang="en-US" sz="1350" dirty="0"/>
          </a:p>
        </p:txBody>
      </p:sp>
      <p:grpSp>
        <p:nvGrpSpPr>
          <p:cNvPr id="2" name="Group 5"/>
          <p:cNvGrpSpPr/>
          <p:nvPr userDrawn="1"/>
        </p:nvGrpSpPr>
        <p:grpSpPr>
          <a:xfrm>
            <a:off x="463229" y="6309326"/>
            <a:ext cx="298776" cy="294875"/>
            <a:chOff x="4328868" y="5502988"/>
            <a:chExt cx="500307" cy="493774"/>
          </a:xfrm>
        </p:grpSpPr>
        <p:sp>
          <p:nvSpPr>
            <p:cNvPr id="9" name="Freeform 7">
              <a:hlinkClick r:id="" action="ppaction://hlinkshowjump?jump=previousslide"/>
            </p:cNvPr>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sz="1350" dirty="0">
                <a:ea typeface="微软雅黑" panose="020B0503020204020204" pitchFamily="34" charset="-122"/>
              </a:endParaRPr>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sz="1350" dirty="0">
                <a:ea typeface="微软雅黑" panose="020B0503020204020204" pitchFamily="34" charset="-122"/>
              </a:endParaRPr>
            </a:p>
          </p:txBody>
        </p:sp>
      </p:grpSp>
      <p:grpSp>
        <p:nvGrpSpPr>
          <p:cNvPr id="3" name="Group 9"/>
          <p:cNvGrpSpPr/>
          <p:nvPr userDrawn="1"/>
        </p:nvGrpSpPr>
        <p:grpSpPr>
          <a:xfrm flipH="1">
            <a:off x="1244945" y="6309326"/>
            <a:ext cx="298776" cy="294875"/>
            <a:chOff x="4328868" y="5502988"/>
            <a:chExt cx="500307" cy="493774"/>
          </a:xfrm>
        </p:grpSpPr>
        <p:sp>
          <p:nvSpPr>
            <p:cNvPr id="12" name="Freeform 10">
              <a:hlinkClick r:id="" action="ppaction://hlinkshowjump?jump=nextslide"/>
            </p:cNvPr>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sz="1350" dirty="0">
                <a:ea typeface="微软雅黑" panose="020B0503020204020204" pitchFamily="34" charset="-122"/>
              </a:endParaRPr>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sz="1350" dirty="0">
                <a:ea typeface="微软雅黑" panose="020B0503020204020204" pitchFamily="34" charset="-122"/>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93228"/>
            <a:ext cx="10515600" cy="5363122"/>
          </a:xfrm>
        </p:spPr>
        <p:txBody>
          <a:bodyPr/>
          <a:lstStyle>
            <a:lvl1pPr>
              <a:defRPr>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2pPr>
            <a:lvl3pPr>
              <a:defRPr>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3pPr>
            <a:lvl4pPr>
              <a:defRPr>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4pPr>
            <a:lvl5pPr>
              <a:defRPr>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dirty="0"/>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
        <p:nvSpPr>
          <p:cNvPr id="7" name="标题 1"/>
          <p:cNvSpPr txBox="1"/>
          <p:nvPr userDrawn="1"/>
        </p:nvSpPr>
        <p:spPr bwMode="auto">
          <a:xfrm>
            <a:off x="-1" y="0"/>
            <a:ext cx="11398469" cy="705563"/>
          </a:xfrm>
          <a:prstGeom prst="rect">
            <a:avLst/>
          </a:prstGeom>
          <a:solidFill>
            <a:schemeClr val="accent5">
              <a:lumMod val="50000"/>
            </a:schemeClr>
          </a:solidFill>
          <a:ln w="38100">
            <a:noFill/>
            <a:miter lim="800000"/>
          </a:ln>
        </p:spPr>
        <p:txBody>
          <a:bodyPr anchor="ctr"/>
          <a:lstStyle/>
          <a:p>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38200" y="0"/>
            <a:ext cx="10515600" cy="702019"/>
          </a:xfrm>
        </p:spPr>
        <p:txBody>
          <a:bodyPr>
            <a:normAutofit/>
          </a:bodyPr>
          <a:lstStyle>
            <a:lvl1pPr>
              <a:defRPr sz="3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dirty="0"/>
              <a:t>单击此处编辑母版标题样式</a:t>
            </a:r>
            <a:endParaRPr kumimoji="1" lang="zh-CN" altLang="en-US" dirty="0"/>
          </a:p>
        </p:txBody>
      </p:sp>
      <p:pic>
        <p:nvPicPr>
          <p:cNvPr id="10" name="图片 9"/>
          <p:cNvPicPr>
            <a:picLocks noChangeAspect="1"/>
          </p:cNvPicPr>
          <p:nvPr userDrawn="1"/>
        </p:nvPicPr>
        <p:blipFill>
          <a:blip r:embed="rId2"/>
          <a:stretch>
            <a:fillRect/>
          </a:stretch>
        </p:blipFill>
        <p:spPr>
          <a:xfrm>
            <a:off x="11438473" y="-3544"/>
            <a:ext cx="710057" cy="70556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
        <p:nvSpPr>
          <p:cNvPr id="7" name="标题 1"/>
          <p:cNvSpPr txBox="1"/>
          <p:nvPr userDrawn="1"/>
        </p:nvSpPr>
        <p:spPr bwMode="auto">
          <a:xfrm>
            <a:off x="-1" y="0"/>
            <a:ext cx="11398469" cy="705563"/>
          </a:xfrm>
          <a:prstGeom prst="rect">
            <a:avLst/>
          </a:prstGeom>
          <a:solidFill>
            <a:schemeClr val="accent5">
              <a:lumMod val="50000"/>
            </a:schemeClr>
          </a:solidFill>
          <a:ln w="38100">
            <a:noFill/>
            <a:miter lim="800000"/>
          </a:ln>
        </p:spPr>
        <p:txBody>
          <a:bodyPr anchor="ctr"/>
          <a:lstStyle/>
          <a:p>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38200" y="1"/>
            <a:ext cx="10515600" cy="702020"/>
          </a:xfrm>
        </p:spPr>
        <p:txBody>
          <a:bodyPr>
            <a:normAutofit/>
          </a:bodyPr>
          <a:lstStyle>
            <a:lvl1pPr>
              <a:defRPr sz="3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dirty="0"/>
              <a:t>单击此处编辑母版标题样式</a:t>
            </a:r>
            <a:endParaRPr kumimoji="1" lang="zh-CN" altLang="en-US" dirty="0"/>
          </a:p>
        </p:txBody>
      </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t="1" r="80412" b="2781"/>
          <a:stretch>
            <a:fillRect/>
          </a:stretch>
        </p:blipFill>
        <p:spPr>
          <a:xfrm>
            <a:off x="11397342" y="67017"/>
            <a:ext cx="752332" cy="56822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
        <p:nvSpPr>
          <p:cNvPr id="6" name="标题 1"/>
          <p:cNvSpPr txBox="1"/>
          <p:nvPr userDrawn="1"/>
        </p:nvSpPr>
        <p:spPr bwMode="auto">
          <a:xfrm>
            <a:off x="348343" y="1773238"/>
            <a:ext cx="11495315"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08030" y="5852746"/>
            <a:ext cx="5776686" cy="1005254"/>
          </a:xfrm>
          <a:prstGeom prst="rect">
            <a:avLst/>
          </a:prstGeom>
        </p:spPr>
      </p:pic>
      <p:sp>
        <p:nvSpPr>
          <p:cNvPr id="3" name="日期占位符 2"/>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
        <p:nvSpPr>
          <p:cNvPr id="6" name="标题 1"/>
          <p:cNvSpPr txBox="1"/>
          <p:nvPr userDrawn="1"/>
        </p:nvSpPr>
        <p:spPr bwMode="auto">
          <a:xfrm>
            <a:off x="0" y="1773238"/>
            <a:ext cx="12191999"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pic>
        <p:nvPicPr>
          <p:cNvPr id="6" name="Picture 2" descr="http://images.smh.com.au/2012/09/20/3649933/art-353-Smiley-300x0.jpg"/>
          <p:cNvPicPr>
            <a:picLocks noChangeAspect="1" noChangeArrowheads="1"/>
          </p:cNvPicPr>
          <p:nvPr userDrawn="1"/>
        </p:nvPicPr>
        <p:blipFill>
          <a:blip r:embed="rId2"/>
          <a:srcRect/>
          <a:stretch>
            <a:fillRect/>
          </a:stretch>
        </p:blipFill>
        <p:spPr bwMode="auto">
          <a:xfrm>
            <a:off x="9889436" y="4357694"/>
            <a:ext cx="1565794" cy="1591890"/>
          </a:xfrm>
          <a:prstGeom prst="rect">
            <a:avLst/>
          </a:prstGeom>
          <a:noFill/>
        </p:spPr>
      </p:pic>
      <p:sp>
        <p:nvSpPr>
          <p:cNvPr id="7" name="标题 1"/>
          <p:cNvSpPr txBox="1"/>
          <p:nvPr userDrawn="1"/>
        </p:nvSpPr>
        <p:spPr bwMode="auto">
          <a:xfrm>
            <a:off x="-1" y="1773238"/>
            <a:ext cx="12186746" cy="2259012"/>
          </a:xfrm>
          <a:prstGeom prst="rect">
            <a:avLst/>
          </a:prstGeom>
          <a:solidFill>
            <a:schemeClr val="accent5">
              <a:lumMod val="50000"/>
            </a:schemeClr>
          </a:solidFill>
          <a:ln w="9525">
            <a:solidFill>
              <a:schemeClr val="tx2"/>
            </a:solidFill>
            <a:miter lim="800000"/>
          </a:ln>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32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标题 1"/>
          <p:cNvSpPr>
            <a:spLocks noGrp="1"/>
          </p:cNvSpPr>
          <p:nvPr>
            <p:ph type="title"/>
          </p:nvPr>
        </p:nvSpPr>
        <p:spPr>
          <a:xfrm>
            <a:off x="838200" y="2239962"/>
            <a:ext cx="10515600" cy="1325563"/>
          </a:xfrm>
        </p:spPr>
        <p:txBody>
          <a:bodyPr/>
          <a:lstStyle>
            <a:lvl1pPr algn="ctr">
              <a:defRPr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endParaRPr kumimoji="1" lang="zh-CN" altLang="en-US"/>
          </a:p>
        </p:txBody>
      </p:sp>
      <p:sp>
        <p:nvSpPr>
          <p:cNvPr id="11" name="文本占位符 3"/>
          <p:cNvSpPr>
            <a:spLocks noGrp="1"/>
          </p:cNvSpPr>
          <p:nvPr>
            <p:ph type="body" sz="half" idx="2"/>
          </p:nvPr>
        </p:nvSpPr>
        <p:spPr>
          <a:xfrm>
            <a:off x="1571604" y="4357694"/>
            <a:ext cx="6581796" cy="804862"/>
          </a:xfrm>
        </p:spPr>
        <p:txBody>
          <a:bodyPr/>
          <a:lstStyle>
            <a:lvl1pPr marL="0" indent="0">
              <a:buNone/>
              <a:defRPr sz="2800">
                <a:solidFill>
                  <a:srgbClr val="002060"/>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8686" y="767984"/>
            <a:ext cx="5776686" cy="100525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单击此处编辑母版标题样式</a:t>
            </a:r>
            <a:endParaRPr kumimoji="1" lang="zh-CN" altLang="en-US" dirty="0"/>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6A46E2D1-5910-EA4E-ABB8-041E9B70CE2C}"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85074ED-9C8F-C341-995A-7A550AC5CFD9}"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6E2D1-5910-EA4E-ABB8-041E9B70CE2C}"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074ED-9C8F-C341-995A-7A550AC5CFD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9.GIF"/><Relationship Id="rId5" Type="http://schemas.openxmlformats.org/officeDocument/2006/relationships/image" Target="../media/image8.pn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9" Type="http://schemas.openxmlformats.org/officeDocument/2006/relationships/image" Target="../media/image40.png"/><Relationship Id="rId8" Type="http://schemas.openxmlformats.org/officeDocument/2006/relationships/image" Target="../media/image39.png"/><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3" Type="http://schemas.openxmlformats.org/officeDocument/2006/relationships/notesSlide" Target="../notesSlides/notesSlide10.xml"/><Relationship Id="rId22" Type="http://schemas.openxmlformats.org/officeDocument/2006/relationships/slideLayout" Target="../slideLayouts/slideLayout2.xml"/><Relationship Id="rId21" Type="http://schemas.openxmlformats.org/officeDocument/2006/relationships/tags" Target="../tags/tag9.xml"/><Relationship Id="rId20" Type="http://schemas.openxmlformats.org/officeDocument/2006/relationships/image" Target="../media/image51.png"/><Relationship Id="rId2" Type="http://schemas.openxmlformats.org/officeDocument/2006/relationships/image" Target="../media/image33.png"/><Relationship Id="rId19" Type="http://schemas.openxmlformats.org/officeDocument/2006/relationships/image" Target="../media/image50.png"/><Relationship Id="rId18" Type="http://schemas.openxmlformats.org/officeDocument/2006/relationships/image" Target="../media/image49.png"/><Relationship Id="rId17" Type="http://schemas.openxmlformats.org/officeDocument/2006/relationships/image" Target="../media/image48.png"/><Relationship Id="rId16" Type="http://schemas.openxmlformats.org/officeDocument/2006/relationships/image" Target="../media/image47.png"/><Relationship Id="rId15" Type="http://schemas.openxmlformats.org/officeDocument/2006/relationships/image" Target="../media/image46.png"/><Relationship Id="rId14" Type="http://schemas.openxmlformats.org/officeDocument/2006/relationships/image" Target="../media/image45.png"/><Relationship Id="rId13" Type="http://schemas.openxmlformats.org/officeDocument/2006/relationships/image" Target="../media/image44.png"/><Relationship Id="rId12" Type="http://schemas.openxmlformats.org/officeDocument/2006/relationships/image" Target="../media/image43.png"/><Relationship Id="rId11" Type="http://schemas.openxmlformats.org/officeDocument/2006/relationships/image" Target="../media/image42.png"/><Relationship Id="rId10" Type="http://schemas.openxmlformats.org/officeDocument/2006/relationships/image" Target="../media/image41.png"/><Relationship Id="rId1" Type="http://schemas.openxmlformats.org/officeDocument/2006/relationships/image" Target="../media/image32.png"/></Relationships>
</file>

<file path=ppt/slides/_rels/slide11.xml.rels><?xml version="1.0" encoding="UTF-8" standalone="yes"?>
<Relationships xmlns="http://schemas.openxmlformats.org/package/2006/relationships"><Relationship Id="rId9" Type="http://schemas.openxmlformats.org/officeDocument/2006/relationships/image" Target="../media/image53.png"/><Relationship Id="rId8" Type="http://schemas.openxmlformats.org/officeDocument/2006/relationships/image" Target="../media/image52.png"/><Relationship Id="rId7" Type="http://schemas.openxmlformats.org/officeDocument/2006/relationships/image" Target="../media/image51.png"/><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34.png"/><Relationship Id="rId12" Type="http://schemas.openxmlformats.org/officeDocument/2006/relationships/notesSlide" Target="../notesSlides/notesSlide11.xml"/><Relationship Id="rId11" Type="http://schemas.openxmlformats.org/officeDocument/2006/relationships/slideLayout" Target="../slideLayouts/slideLayout2.xml"/><Relationship Id="rId10" Type="http://schemas.openxmlformats.org/officeDocument/2006/relationships/tags" Target="../tags/tag10.xml"/><Relationship Id="rId1" Type="http://schemas.openxmlformats.org/officeDocument/2006/relationships/image" Target="../media/image32.png"/></Relationships>
</file>

<file path=ppt/slides/_rels/slide12.xml.rels><?xml version="1.0" encoding="UTF-8" standalone="yes"?>
<Relationships xmlns="http://schemas.openxmlformats.org/package/2006/relationships"><Relationship Id="rId9" Type="http://schemas.openxmlformats.org/officeDocument/2006/relationships/image" Target="../media/image55.png"/><Relationship Id="rId8" Type="http://schemas.openxmlformats.org/officeDocument/2006/relationships/image" Target="../media/image51.png"/><Relationship Id="rId7" Type="http://schemas.openxmlformats.org/officeDocument/2006/relationships/image" Target="../media/image50.png"/><Relationship Id="rId6" Type="http://schemas.openxmlformats.org/officeDocument/2006/relationships/image" Target="../media/image49.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34.png"/><Relationship Id="rId2" Type="http://schemas.openxmlformats.org/officeDocument/2006/relationships/image" Target="../media/image32.png"/><Relationship Id="rId13" Type="http://schemas.openxmlformats.org/officeDocument/2006/relationships/notesSlide" Target="../notesSlides/notesSlide12.xml"/><Relationship Id="rId12" Type="http://schemas.openxmlformats.org/officeDocument/2006/relationships/slideLayout" Target="../slideLayouts/slideLayout2.xml"/><Relationship Id="rId11" Type="http://schemas.openxmlformats.org/officeDocument/2006/relationships/tags" Target="../tags/tag11.xml"/><Relationship Id="rId10" Type="http://schemas.openxmlformats.org/officeDocument/2006/relationships/image" Target="../media/image56.png"/><Relationship Id="rId1" Type="http://schemas.openxmlformats.org/officeDocument/2006/relationships/image" Target="../media/image54.png"/></Relationships>
</file>

<file path=ppt/slides/_rels/slide13.xml.rels><?xml version="1.0" encoding="UTF-8" standalone="yes"?>
<Relationships xmlns="http://schemas.openxmlformats.org/package/2006/relationships"><Relationship Id="rId9" Type="http://schemas.openxmlformats.org/officeDocument/2006/relationships/image" Target="../media/image58.png"/><Relationship Id="rId8" Type="http://schemas.openxmlformats.org/officeDocument/2006/relationships/image" Target="../media/image51.png"/><Relationship Id="rId7" Type="http://schemas.openxmlformats.org/officeDocument/2006/relationships/image" Target="../media/image50.png"/><Relationship Id="rId6" Type="http://schemas.openxmlformats.org/officeDocument/2006/relationships/image" Target="../media/image49.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34.png"/><Relationship Id="rId2" Type="http://schemas.openxmlformats.org/officeDocument/2006/relationships/image" Target="../media/image32.png"/><Relationship Id="rId14" Type="http://schemas.openxmlformats.org/officeDocument/2006/relationships/notesSlide" Target="../notesSlides/notesSlide13.xml"/><Relationship Id="rId13" Type="http://schemas.openxmlformats.org/officeDocument/2006/relationships/slideLayout" Target="../slideLayouts/slideLayout2.xml"/><Relationship Id="rId12" Type="http://schemas.openxmlformats.org/officeDocument/2006/relationships/tags" Target="../tags/tag12.xml"/><Relationship Id="rId11" Type="http://schemas.openxmlformats.org/officeDocument/2006/relationships/image" Target="../media/image60.png"/><Relationship Id="rId10" Type="http://schemas.openxmlformats.org/officeDocument/2006/relationships/image" Target="../media/image59.png"/><Relationship Id="rId1" Type="http://schemas.openxmlformats.org/officeDocument/2006/relationships/image" Target="../media/image57.png"/></Relationships>
</file>

<file path=ppt/slides/_rels/slide14.xml.rels><?xml version="1.0" encoding="UTF-8" standalone="yes"?>
<Relationships xmlns="http://schemas.openxmlformats.org/package/2006/relationships"><Relationship Id="rId9" Type="http://schemas.openxmlformats.org/officeDocument/2006/relationships/image" Target="../media/image62.png"/><Relationship Id="rId8" Type="http://schemas.openxmlformats.org/officeDocument/2006/relationships/image" Target="../media/image61.png"/><Relationship Id="rId7" Type="http://schemas.openxmlformats.org/officeDocument/2006/relationships/image" Target="../media/image51.png"/><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34.png"/><Relationship Id="rId14" Type="http://schemas.openxmlformats.org/officeDocument/2006/relationships/notesSlide" Target="../notesSlides/notesSlide14.xml"/><Relationship Id="rId13" Type="http://schemas.openxmlformats.org/officeDocument/2006/relationships/slideLayout" Target="../slideLayouts/slideLayout2.xml"/><Relationship Id="rId12" Type="http://schemas.openxmlformats.org/officeDocument/2006/relationships/tags" Target="../tags/tag13.xml"/><Relationship Id="rId11" Type="http://schemas.openxmlformats.org/officeDocument/2006/relationships/image" Target="../media/image64.png"/><Relationship Id="rId10" Type="http://schemas.openxmlformats.org/officeDocument/2006/relationships/image" Target="../media/image63.png"/><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tags" Target="../tags/tag14.xml"/><Relationship Id="rId5" Type="http://schemas.openxmlformats.org/officeDocument/2006/relationships/image" Target="../media/image65.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1.png"/><Relationship Id="rId1" Type="http://schemas.openxmlformats.org/officeDocument/2006/relationships/image" Target="../media/image39.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5.xml"/><Relationship Id="rId7" Type="http://schemas.openxmlformats.org/officeDocument/2006/relationships/image" Target="../media/image68.png"/><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1.png"/><Relationship Id="rId10" Type="http://schemas.openxmlformats.org/officeDocument/2006/relationships/notesSlide" Target="../notesSlides/notesSlide16.xml"/><Relationship Id="rId1" Type="http://schemas.openxmlformats.org/officeDocument/2006/relationships/image" Target="../media/image39.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2.xml"/><Relationship Id="rId7" Type="http://schemas.openxmlformats.org/officeDocument/2006/relationships/tags" Target="../tags/tag16.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1.png"/><Relationship Id="rId1" Type="http://schemas.openxmlformats.org/officeDocument/2006/relationships/image" Target="../media/image39.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2.xml"/><Relationship Id="rId7" Type="http://schemas.openxmlformats.org/officeDocument/2006/relationships/tags" Target="../tags/tag1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1.png"/><Relationship Id="rId1" Type="http://schemas.openxmlformats.org/officeDocument/2006/relationships/image" Target="../media/image39.png"/></Relationships>
</file>

<file path=ppt/slides/_rels/slide19.xml.rels><?xml version="1.0" encoding="UTF-8" standalone="yes"?>
<Relationships xmlns="http://schemas.openxmlformats.org/package/2006/relationships"><Relationship Id="rId9" Type="http://schemas.openxmlformats.org/officeDocument/2006/relationships/image" Target="../media/image77.png"/><Relationship Id="rId8" Type="http://schemas.openxmlformats.org/officeDocument/2006/relationships/image" Target="../media/image76.png"/><Relationship Id="rId7" Type="http://schemas.openxmlformats.org/officeDocument/2006/relationships/image" Target="../media/image75.png"/><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1.png"/><Relationship Id="rId14" Type="http://schemas.openxmlformats.org/officeDocument/2006/relationships/notesSlide" Target="../notesSlides/notesSlide19.xml"/><Relationship Id="rId13" Type="http://schemas.openxmlformats.org/officeDocument/2006/relationships/slideLayout" Target="../slideLayouts/slideLayout2.xml"/><Relationship Id="rId12" Type="http://schemas.openxmlformats.org/officeDocument/2006/relationships/tags" Target="../tags/tag18.xml"/><Relationship Id="rId11" Type="http://schemas.openxmlformats.org/officeDocument/2006/relationships/image" Target="../media/image33.png"/><Relationship Id="rId10" Type="http://schemas.openxmlformats.org/officeDocument/2006/relationships/image" Target="../media/image32.png"/><Relationship Id="rId1" Type="http://schemas.openxmlformats.org/officeDocument/2006/relationships/image" Target="../media/image39.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tags" Target="../tags/tag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20.xml"/><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21.xml"/><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image" Target="../media/image8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8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8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8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8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85.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tags" Target="../tags/tag27.xml"/><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8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86.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17.png"/><Relationship Id="rId1" Type="http://schemas.openxmlformats.org/officeDocument/2006/relationships/image" Target="../media/image16.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29.xml"/><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image" Target="../media/image89.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image" Target="../media/image92.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image" Target="../media/image93.png"/><Relationship Id="rId1" Type="http://schemas.openxmlformats.org/officeDocument/2006/relationships/image" Target="../media/image9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image" Target="../media/image19.png"/><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21.png"/><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xml"/><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0" Type="http://schemas.openxmlformats.org/officeDocument/2006/relationships/notesSlide" Target="../notesSlides/notesSlide9.xml"/><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ctrTitle"/>
              </p:nvPr>
            </p:nvSpPr>
            <p:spPr>
              <a:xfrm>
                <a:off x="-1" y="2137749"/>
                <a:ext cx="12192000" cy="1151676"/>
              </a:xfrm>
            </p:spPr>
            <p:txBody>
              <a:bodyPr>
                <a:noAutofit/>
              </a:bodyPr>
              <a:lstStyle/>
              <a:p>
                <a:pPr>
                  <a:lnSpc>
                    <a:spcPct val="150000"/>
                  </a:lnSpc>
                </a:pPr>
                <a:r>
                  <a:rPr kumimoji="1" lang="en-US" altLang="zh-CN" sz="4400" dirty="0"/>
                  <a:t>Empowering </a:t>
                </a:r>
                <a14:m>
                  <m:oMath xmlns:m="http://schemas.openxmlformats.org/officeDocument/2006/math">
                    <m:sSup>
                      <m:sSupPr>
                        <m:ctrlPr>
                          <a:rPr kumimoji="1" lang="en-US" altLang="zh-CN" sz="4400" i="1">
                            <a:latin typeface="Cambria Math" panose="02040503050406030204" pitchFamily="18" charset="0"/>
                          </a:rPr>
                        </m:ctrlPr>
                      </m:sSupPr>
                      <m:e>
                        <m:r>
                          <m:rPr>
                            <m:sty m:val="p"/>
                          </m:rPr>
                          <a:rPr kumimoji="1" lang="en-US" altLang="zh-CN" sz="4400" i="1">
                            <a:latin typeface="Cambria Math" panose="02040503050406030204" pitchFamily="18" charset="0"/>
                          </a:rPr>
                          <m:t>A</m:t>
                        </m:r>
                      </m:e>
                      <m:sup>
                        <m:r>
                          <a:rPr kumimoji="1" lang="en-US" altLang="zh-CN" sz="4400">
                            <a:latin typeface="Cambria Math" panose="02040503050406030204" pitchFamily="18" charset="0"/>
                          </a:rPr>
                          <m:t>∗</m:t>
                        </m:r>
                      </m:sup>
                    </m:sSup>
                    <m:r>
                      <a:rPr kumimoji="1" lang="en-US" altLang="zh-CN" sz="4400">
                        <a:latin typeface="Cambria Math" panose="02040503050406030204" pitchFamily="18" charset="0"/>
                      </a:rPr>
                      <m:t> </m:t>
                    </m:r>
                  </m:oMath>
                </a14:m>
                <a:r>
                  <a:rPr kumimoji="1" lang="en-US" altLang="zh-CN" sz="4400" dirty="0"/>
                  <a:t>Search Algorithms with Neural Networks for Personalized Route Recommendation</a:t>
                </a:r>
                <a:endParaRPr kumimoji="1" lang="zh-CN" altLang="en-US" sz="4400" dirty="0"/>
              </a:p>
            </p:txBody>
          </p:sp>
        </mc:Choice>
        <mc:Fallback>
          <p:sp>
            <p:nvSpPr>
              <p:cNvPr id="2" name="标题 1"/>
              <p:cNvSpPr>
                <a:spLocks noGrp="1" noRot="1" noChangeAspect="1" noMove="1" noResize="1" noEditPoints="1" noAdjustHandles="1" noChangeArrowheads="1" noChangeShapeType="1" noTextEdit="1"/>
              </p:cNvSpPr>
              <p:nvPr>
                <p:ph type="ctrTitle"/>
              </p:nvPr>
            </p:nvSpPr>
            <p:spPr>
              <a:xfrm>
                <a:off x="0" y="1410335"/>
                <a:ext cx="12192000" cy="2666365"/>
              </a:xfrm>
              <a:blipFill rotWithShape="1">
                <a:blip r:embed="rId1"/>
                <a:stretch>
                  <a:fillRect t="-71958" r="-500" b="-105291"/>
                </a:stretch>
              </a:blipFill>
            </p:spPr>
            <p:txBody>
              <a:bodyPr/>
              <a:lstStyle/>
              <a:p>
                <a:r>
                  <a:rPr lang="zh-CN" altLang="en-US">
                    <a:noFill/>
                  </a:rPr>
                  <a:t> </a:t>
                </a:r>
                <a:endParaRPr lang="zh-CN" altLang="en-US">
                  <a:noFill/>
                </a:endParaRPr>
              </a:p>
            </p:txBody>
          </p:sp>
        </mc:Fallback>
      </mc:AlternateContent>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36" y="169548"/>
            <a:ext cx="5729569" cy="871891"/>
          </a:xfrm>
          <a:prstGeom prst="rect">
            <a:avLst/>
          </a:prstGeom>
        </p:spPr>
      </p:pic>
      <p:pic>
        <p:nvPicPr>
          <p:cNvPr id="7" name="Picture 4" descr="http://5b0988e595225.cdn.sohucs.com/images/20170810/fe24d78f5f82432a8607a494b6d15236.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9384" y="4861691"/>
            <a:ext cx="1287537" cy="12510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timgsa.baidu.com/timg?image&amp;quality=80&amp;size=b9999_10000&amp;sec=1559748920484&amp;di=bcf2973ee44438bf697aafae50dcc94d&amp;imgtype=0&amp;src=http%3A%2F%2Fimage.thepaper.cn%2Fwww%2Fimage%2F8%2F528%2F27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799" y="4966231"/>
            <a:ext cx="1287537" cy="12875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文本框 8">
                <a:extLst>
                  <a:ext uri="{FF2B5EF4-FFF2-40B4-BE49-F238E27FC236}">
                    <ele attr="{9600399D-86EB-486D-A772-05097B0B3C77}"/>
                  </a:ext>
                </a:extLst>
              </p:cNvPr>
              <p:cNvSpPr txBox="1"/>
              <p:nvPr/>
            </p:nvSpPr>
            <p:spPr>
              <a:xfrm>
                <a:off x="1582616" y="4368648"/>
                <a:ext cx="9210638" cy="1251046"/>
              </a:xfrm>
              <a:prstGeom prst="rect">
                <a:avLst/>
              </a:prstGeom>
              <a:noFill/>
            </p:spPr>
            <p:txBody>
              <a:bodyPr wrap="square" lIns="91438" tIns="45719" rIns="91438" bIns="45719" rtlCol="0">
                <a:spAutoFit/>
              </a:bodyPr>
              <a:lstStyle/>
              <a:p>
                <a:pPr algn="ctr">
                  <a:lnSpc>
                    <a:spcPct val="130000"/>
                  </a:lnSpc>
                </a:pPr>
                <a:r>
                  <a:rPr lang="en-US" altLang="zh-CN" sz="2000" dirty="0">
                    <a:solidFill>
                      <a:schemeClr val="tx2"/>
                    </a:solidFill>
                    <a:latin typeface="Arial" panose="020B0604020202020204" pitchFamily="34" charset="0"/>
                    <a:ea typeface="微软雅黑" panose="020B0503020204020204" pitchFamily="34" charset="-122"/>
                    <a:sym typeface="Arial" panose="020B0604020202020204" pitchFamily="34" charset="0"/>
                  </a:rPr>
                  <a:t>Jingyua</a:t>
                </a:r>
                <a:r>
                  <a:rPr lang="en-US" altLang="zh-CN" sz="2000" dirty="0" err="1">
                    <a:solidFill>
                      <a:schemeClr val="tx2"/>
                    </a:solidFill>
                    <a:latin typeface="Arial" panose="020B0604020202020204" pitchFamily="34" charset="0"/>
                    <a:ea typeface="微软雅黑" panose="020B0503020204020204" pitchFamily="34" charset="-122"/>
                    <a:sym typeface="Arial" panose="020B0604020202020204" pitchFamily="34" charset="0"/>
                  </a:rPr>
                  <a:t>n</a:t>
                </a:r>
                <a:r>
                  <a:rPr lang="en-US" altLang="zh-CN" sz="2000" dirty="0">
                    <a:solidFill>
                      <a:schemeClr val="tx2"/>
                    </a:solidFill>
                    <a:latin typeface="Arial" panose="020B0604020202020204" pitchFamily="34" charset="0"/>
                    <a:ea typeface="微软雅黑" panose="020B0503020204020204" pitchFamily="34" charset="-122"/>
                    <a:sym typeface="Arial" panose="020B0604020202020204" pitchFamily="34" charset="0"/>
                  </a:rPr>
                  <a:t> Wang, Ning Wu, </a:t>
                </a:r>
                <a14:m>
                  <m:oMath xmlns:m="http://schemas.openxmlformats.org/officeDocument/2006/math">
                    <m:sSup>
                      <m:sSupPr>
                        <m:ctrlPr>
                          <a:rPr lang="en-US" altLang="zh-CN" sz="2000" i="1" smtClean="0">
                            <a:solidFill>
                              <a:schemeClr val="tx2"/>
                            </a:solidFill>
                            <a:latin typeface="Cambria Math" panose="02040503050406030204" pitchFamily="18" charset="0"/>
                            <a:ea typeface="微软雅黑" panose="020B0503020204020204" pitchFamily="34" charset="-122"/>
                            <a:sym typeface="Arial" panose="020B0604020202020204" pitchFamily="34" charset="0"/>
                          </a:rPr>
                        </m:ctrlPr>
                      </m:sSupPr>
                      <m:e>
                        <m:r>
                          <m:rPr>
                            <m:nor/>
                          </m:rPr>
                          <a:rPr lang="en-US" altLang="zh-CN" sz="2000" dirty="0">
                            <a:solidFill>
                              <a:schemeClr val="tx2"/>
                            </a:solidFill>
                            <a:latin typeface="Arial" panose="020B0604020202020204" pitchFamily="34" charset="0"/>
                            <a:sym typeface="Arial" panose="020B0604020202020204" pitchFamily="34" charset="0"/>
                          </a:rPr>
                          <m:t>Wayne</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Xin</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Zhao</m:t>
                        </m:r>
                      </m:e>
                      <m:sup>
                        <m:r>
                          <a:rPr lang="en-US" altLang="zh-CN" sz="2000" b="0" i="1" smtClean="0">
                            <a:solidFill>
                              <a:schemeClr val="tx2"/>
                            </a:solidFill>
                            <a:latin typeface="Cambria Math" panose="02040503050406030204" pitchFamily="18" charset="0"/>
                            <a:ea typeface="微软雅黑" panose="020B0503020204020204" pitchFamily="34" charset="-122"/>
                            <a:sym typeface="Arial" panose="020B0604020202020204" pitchFamily="34" charset="0"/>
                          </a:rPr>
                          <m:t>∗</m:t>
                        </m:r>
                      </m:sup>
                    </m:sSup>
                  </m:oMath>
                </a14:m>
                <a:r>
                  <a:rPr lang="en-US" altLang="zh-CN" sz="2000" dirty="0">
                    <a:solidFill>
                      <a:schemeClr val="tx2"/>
                    </a:solidFill>
                    <a:latin typeface="Arial" panose="020B0604020202020204" pitchFamily="34" charset="0"/>
                    <a:ea typeface="微软雅黑" panose="020B0503020204020204" pitchFamily="34" charset="-122"/>
                    <a:sym typeface="Arial" panose="020B0604020202020204" pitchFamily="34" charset="0"/>
                  </a:rPr>
                  <a:t>, </a:t>
                </a:r>
                <a:r>
                  <a:rPr lang="en-US" altLang="zh-CN" sz="2000" dirty="0" err="1">
                    <a:solidFill>
                      <a:schemeClr val="tx2"/>
                    </a:solidFill>
                    <a:latin typeface="Arial" panose="020B0604020202020204" pitchFamily="34" charset="0"/>
                    <a:ea typeface="微软雅黑" panose="020B0503020204020204" pitchFamily="34" charset="-122"/>
                    <a:sym typeface="Arial" panose="020B0604020202020204" pitchFamily="34" charset="0"/>
                  </a:rPr>
                  <a:t>Fanzhang</a:t>
                </a:r>
                <a:r>
                  <a:rPr lang="en-US" altLang="zh-CN" sz="2000" dirty="0">
                    <a:solidFill>
                      <a:schemeClr val="tx2"/>
                    </a:solidFill>
                    <a:latin typeface="Arial" panose="020B0604020202020204" pitchFamily="34" charset="0"/>
                    <a:ea typeface="微软雅黑" panose="020B0503020204020204" pitchFamily="34" charset="-122"/>
                    <a:sym typeface="Arial" panose="020B0604020202020204" pitchFamily="34" charset="0"/>
                  </a:rPr>
                  <a:t> Peng, Xin Lin</a:t>
                </a:r>
              </a:p>
              <a:p>
                <a:pPr algn="ctr">
                  <a:lnSpc>
                    <a:spcPct val="130000"/>
                  </a:lnSpc>
                </a:pPr>
                <a:r>
                  <a:rPr lang="en-US" altLang="zh-CN" sz="2000" dirty="0">
                    <a:solidFill>
                      <a:schemeClr val="tx2"/>
                    </a:solidFill>
                    <a:latin typeface="Arial" panose="020B0604020202020204" pitchFamily="34" charset="0"/>
                    <a:ea typeface="微软雅黑" panose="020B0503020204020204" pitchFamily="34" charset="-122"/>
                    <a:sym typeface="Arial" panose="020B0604020202020204" pitchFamily="34" charset="0"/>
                  </a:rPr>
                  <a:t>     School of Computer Science and Engineering, </a:t>
                </a:r>
                <a:r>
                  <a:rPr lang="en-US" altLang="zh-CN" sz="2000" dirty="0" err="1">
                    <a:solidFill>
                      <a:schemeClr val="tx2"/>
                    </a:solidFill>
                    <a:latin typeface="Arial" panose="020B0604020202020204" pitchFamily="34" charset="0"/>
                    <a:ea typeface="微软雅黑" panose="020B0503020204020204" pitchFamily="34" charset="-122"/>
                    <a:sym typeface="Arial" panose="020B0604020202020204" pitchFamily="34" charset="0"/>
                  </a:rPr>
                  <a:t>Beihang</a:t>
                </a:r>
                <a:r>
                  <a:rPr lang="en-US" altLang="zh-CN" sz="2000" dirty="0">
                    <a:solidFill>
                      <a:schemeClr val="tx2"/>
                    </a:solidFill>
                    <a:latin typeface="Arial" panose="020B0604020202020204" pitchFamily="34" charset="0"/>
                    <a:ea typeface="微软雅黑" panose="020B0503020204020204" pitchFamily="34" charset="-122"/>
                    <a:sym typeface="Arial" panose="020B0604020202020204" pitchFamily="34" charset="0"/>
                  </a:rPr>
                  <a:t> University                 </a:t>
                </a:r>
                <a14:m>
                  <m:oMath xmlns:m="http://schemas.openxmlformats.org/officeDocument/2006/math">
                    <m:sSup>
                      <m:sSupPr>
                        <m:ctrlPr>
                          <a:rPr lang="en-US" altLang="zh-CN" sz="2000" i="1" smtClean="0">
                            <a:solidFill>
                              <a:schemeClr val="tx2"/>
                            </a:solidFill>
                            <a:latin typeface="Cambria Math" panose="02040503050406030204" pitchFamily="18" charset="0"/>
                            <a:ea typeface="微软雅黑" panose="020B0503020204020204" pitchFamily="34" charset="-122"/>
                            <a:sym typeface="Arial" panose="020B0604020202020204" pitchFamily="34" charset="0"/>
                          </a:rPr>
                        </m:ctrlPr>
                      </m:sSupPr>
                      <m:e>
                        <m:r>
                          <m:rPr>
                            <m:nor/>
                          </m:rPr>
                          <a:rPr lang="en-US" altLang="zh-CN" sz="2000" dirty="0">
                            <a:solidFill>
                              <a:schemeClr val="tx2"/>
                            </a:solidFill>
                            <a:latin typeface="Arial" panose="020B0604020202020204" pitchFamily="34" charset="0"/>
                            <a:sym typeface="Arial" panose="020B0604020202020204" pitchFamily="34" charset="0"/>
                          </a:rPr>
                          <m:t>School</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of</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Information</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Renmin</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University</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of</m:t>
                        </m:r>
                        <m:r>
                          <m:rPr>
                            <m:nor/>
                          </m:rPr>
                          <a:rPr lang="en-US" altLang="zh-CN" sz="2000" dirty="0">
                            <a:solidFill>
                              <a:schemeClr val="tx2"/>
                            </a:solidFill>
                            <a:latin typeface="Arial" panose="020B0604020202020204" pitchFamily="34" charset="0"/>
                            <a:sym typeface="Arial" panose="020B0604020202020204" pitchFamily="34" charset="0"/>
                          </a:rPr>
                          <m:t> </m:t>
                        </m:r>
                        <m:r>
                          <m:rPr>
                            <m:nor/>
                          </m:rPr>
                          <a:rPr lang="en-US" altLang="zh-CN" sz="2000" dirty="0">
                            <a:solidFill>
                              <a:schemeClr val="tx2"/>
                            </a:solidFill>
                            <a:latin typeface="Arial" panose="020B0604020202020204" pitchFamily="34" charset="0"/>
                            <a:sym typeface="Arial" panose="020B0604020202020204" pitchFamily="34" charset="0"/>
                          </a:rPr>
                          <m:t>China</m:t>
                        </m:r>
                      </m:e>
                      <m:sup>
                        <m:r>
                          <a:rPr lang="en-US" altLang="zh-CN" sz="2000" b="0" i="1" smtClean="0">
                            <a:solidFill>
                              <a:schemeClr val="tx2"/>
                            </a:solidFill>
                            <a:latin typeface="Cambria Math" panose="02040503050406030204" pitchFamily="18" charset="0"/>
                            <a:ea typeface="微软雅黑" panose="020B0503020204020204" pitchFamily="34" charset="-122"/>
                            <a:sym typeface="Arial" panose="020B0604020202020204" pitchFamily="34" charset="0"/>
                          </a:rPr>
                          <m:t>∗</m:t>
                        </m:r>
                      </m:sup>
                    </m:sSup>
                  </m:oMath>
                </a14:m>
                <a:endParaRPr lang="zh-CN" altLang="en-US" sz="2000" dirty="0">
                  <a:latin typeface="Arial" panose="020B0604020202020204" pitchFamily="34" charset="0"/>
                  <a:ea typeface="微软雅黑" panose="020B0503020204020204" pitchFamily="34" charset="-122"/>
                  <a:sym typeface="Arial" panose="020B0604020202020204" pitchFamily="3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1582616" y="4368648"/>
                <a:ext cx="9210638" cy="1251046"/>
              </a:xfrm>
              <a:prstGeom prst="rect">
                <a:avLst/>
              </a:prstGeom>
              <a:blipFill rotWithShape="1">
                <a:blip r:embed="rId5"/>
                <a:stretch>
                  <a:fillRect r="-6486" b="-4390"/>
                </a:stretch>
              </a:blipFill>
            </p:spPr>
            <p:txBody>
              <a:bodyPr/>
              <a:lstStyle/>
              <a:p>
                <a:r>
                  <a:rPr lang="zh-CN" altLang="en-US">
                    <a:noFill/>
                  </a:rPr>
                  <a:t> </a:t>
                </a:r>
                <a:endParaRPr lang="zh-CN" altLang="en-US">
                  <a:noFill/>
                </a:endParaRPr>
              </a:p>
            </p:txBody>
          </p:sp>
        </mc:Fallback>
      </mc:AlternateContent>
      <p:pic>
        <p:nvPicPr>
          <p:cNvPr id="10" name="Picture 8" descr="KDD 20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00052" y="108449"/>
            <a:ext cx="1658983" cy="685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en-US" altLang="zh-CN" dirty="0"/>
              <a:t>NASR: Overall</a:t>
            </a:r>
            <a:endParaRPr lang="zh-CN" altLang="en-US" dirty="0"/>
          </a:p>
        </p:txBody>
      </p:sp>
      <p:pic>
        <p:nvPicPr>
          <p:cNvPr id="43" name="图片 42"/>
          <p:cNvPicPr>
            <a:picLocks noChangeAspect="1"/>
          </p:cNvPicPr>
          <p:nvPr/>
        </p:nvPicPr>
        <p:blipFill>
          <a:blip r:embed="rId1"/>
          <a:stretch>
            <a:fillRect/>
          </a:stretch>
        </p:blipFill>
        <p:spPr>
          <a:xfrm>
            <a:off x="3333128" y="1962274"/>
            <a:ext cx="671011" cy="428812"/>
          </a:xfrm>
          <a:prstGeom prst="rect">
            <a:avLst/>
          </a:prstGeom>
        </p:spPr>
      </p:pic>
      <p:grpSp>
        <p:nvGrpSpPr>
          <p:cNvPr id="48" name="组合 47"/>
          <p:cNvGrpSpPr/>
          <p:nvPr/>
        </p:nvGrpSpPr>
        <p:grpSpPr>
          <a:xfrm>
            <a:off x="8609072" y="1926782"/>
            <a:ext cx="706567" cy="428812"/>
            <a:chOff x="8121184" y="1038296"/>
            <a:chExt cx="706567" cy="428812"/>
          </a:xfrm>
        </p:grpSpPr>
        <p:pic>
          <p:nvPicPr>
            <p:cNvPr id="53" name="图片 52"/>
            <p:cNvPicPr>
              <a:picLocks noChangeAspect="1"/>
            </p:cNvPicPr>
            <p:nvPr/>
          </p:nvPicPr>
          <p:blipFill>
            <a:blip r:embed="rId1"/>
            <a:stretch>
              <a:fillRect/>
            </a:stretch>
          </p:blipFill>
          <p:spPr>
            <a:xfrm>
              <a:off x="8156740" y="1038296"/>
              <a:ext cx="671011" cy="428812"/>
            </a:xfrm>
            <a:prstGeom prst="rect">
              <a:avLst/>
            </a:prstGeom>
          </p:spPr>
        </p:pic>
        <p:pic>
          <p:nvPicPr>
            <p:cNvPr id="54" name="图片 53"/>
            <p:cNvPicPr>
              <a:picLocks noChangeAspect="1"/>
            </p:cNvPicPr>
            <p:nvPr/>
          </p:nvPicPr>
          <p:blipFill>
            <a:blip r:embed="rId2"/>
            <a:stretch>
              <a:fillRect/>
            </a:stretch>
          </p:blipFill>
          <p:spPr>
            <a:xfrm>
              <a:off x="8121184" y="1060167"/>
              <a:ext cx="224975" cy="376554"/>
            </a:xfrm>
            <a:prstGeom prst="rect">
              <a:avLst/>
            </a:prstGeom>
          </p:spPr>
        </p:pic>
      </p:grpSp>
      <p:sp>
        <p:nvSpPr>
          <p:cNvPr id="55" name="矩形 54"/>
          <p:cNvSpPr/>
          <p:nvPr/>
        </p:nvSpPr>
        <p:spPr>
          <a:xfrm>
            <a:off x="1924161" y="1327932"/>
            <a:ext cx="550921" cy="46306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2694972" y="1327932"/>
            <a:ext cx="550921" cy="46306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3465783" y="1327932"/>
            <a:ext cx="550921" cy="46306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969328" y="1327932"/>
            <a:ext cx="550921" cy="46306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089043" y="1327932"/>
            <a:ext cx="550921" cy="46306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p:cNvSpPr/>
          <p:nvPr/>
        </p:nvSpPr>
        <p:spPr>
          <a:xfrm>
            <a:off x="7063652" y="1245650"/>
            <a:ext cx="2706631" cy="61311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8127413" y="1327932"/>
            <a:ext cx="550921" cy="463062"/>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连接符: 曲线 61"/>
          <p:cNvCxnSpPr>
            <a:stCxn id="43" idx="0"/>
            <a:endCxn id="59" idx="2"/>
          </p:cNvCxnSpPr>
          <p:nvPr/>
        </p:nvCxnSpPr>
        <p:spPr>
          <a:xfrm rot="5400000" flipH="1" flipV="1">
            <a:off x="4930929" y="528699"/>
            <a:ext cx="171280" cy="2695870"/>
          </a:xfrm>
          <a:prstGeom prst="curvedConnector3">
            <a:avLst>
              <a:gd name="adj1" fmla="val 12926"/>
            </a:avLst>
          </a:prstGeom>
          <a:ln w="38100">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连接符: 曲线 62"/>
          <p:cNvCxnSpPr>
            <a:stCxn id="53" idx="0"/>
            <a:endCxn id="59" idx="2"/>
          </p:cNvCxnSpPr>
          <p:nvPr/>
        </p:nvCxnSpPr>
        <p:spPr>
          <a:xfrm rot="16200000" flipV="1">
            <a:off x="7604425" y="551073"/>
            <a:ext cx="135788" cy="2615630"/>
          </a:xfrm>
          <a:prstGeom prst="curvedConnector3">
            <a:avLst>
              <a:gd name="adj1" fmla="val 12589"/>
            </a:avLst>
          </a:prstGeom>
          <a:ln w="38100">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159660" y="681684"/>
            <a:ext cx="2808076" cy="400110"/>
          </a:xfrm>
          <a:prstGeom prst="rect">
            <a:avLst/>
          </a:prstGeom>
        </p:spPr>
        <p:txBody>
          <a:bodyPr wrap="none">
            <a:spAutoFit/>
          </a:bodyPr>
          <a:lstStyle/>
          <a:p>
            <a:r>
              <a:rPr lang="en-US" altLang="zh-CN" sz="2000" b="1" dirty="0">
                <a:latin typeface="LinBiolinumTI"/>
              </a:rPr>
              <a:t>Observed Sub-Trajectory</a:t>
            </a:r>
            <a:endParaRPr lang="zh-CN" altLang="en-US" sz="2000" b="1" dirty="0"/>
          </a:p>
        </p:txBody>
      </p:sp>
      <p:sp>
        <p:nvSpPr>
          <p:cNvPr id="65" name="矩形 64"/>
          <p:cNvSpPr/>
          <p:nvPr/>
        </p:nvSpPr>
        <p:spPr>
          <a:xfrm>
            <a:off x="6901576" y="670164"/>
            <a:ext cx="3077381" cy="400110"/>
          </a:xfrm>
          <a:prstGeom prst="rect">
            <a:avLst/>
          </a:prstGeom>
        </p:spPr>
        <p:txBody>
          <a:bodyPr wrap="none">
            <a:spAutoFit/>
          </a:bodyPr>
          <a:lstStyle/>
          <a:p>
            <a:r>
              <a:rPr lang="en-US" altLang="zh-CN" sz="2000" b="1" dirty="0">
                <a:latin typeface="LinBiolinumTI"/>
              </a:rPr>
              <a:t>Unobserved Sub-Trajectory</a:t>
            </a:r>
            <a:endParaRPr lang="zh-CN" altLang="en-US" sz="2000" b="1" dirty="0"/>
          </a:p>
        </p:txBody>
      </p:sp>
      <p:sp>
        <p:nvSpPr>
          <p:cNvPr id="66" name="矩形 65"/>
          <p:cNvSpPr/>
          <p:nvPr/>
        </p:nvSpPr>
        <p:spPr>
          <a:xfrm>
            <a:off x="5239545" y="697956"/>
            <a:ext cx="1848498" cy="368300"/>
          </a:xfrm>
          <a:prstGeom prst="rect">
            <a:avLst/>
          </a:prstGeom>
        </p:spPr>
        <p:txBody>
          <a:bodyPr wrap="square">
            <a:spAutoFit/>
          </a:bodyPr>
          <a:lstStyle/>
          <a:p>
            <a:pPr algn="ctr"/>
            <a:r>
              <a:rPr lang="en-US" altLang="zh-CN" b="1" dirty="0">
                <a:solidFill>
                  <a:srgbClr val="C00000"/>
                </a:solidFill>
                <a:latin typeface="LinBiolinumTI"/>
              </a:rPr>
              <a:t>Next Location</a:t>
            </a:r>
            <a:endParaRPr lang="en-US" altLang="zh-CN" b="1" dirty="0">
              <a:solidFill>
                <a:srgbClr val="C00000"/>
              </a:solidFill>
              <a:latin typeface="LinBiolinumTI"/>
            </a:endParaRPr>
          </a:p>
        </p:txBody>
      </p:sp>
      <p:sp>
        <p:nvSpPr>
          <p:cNvPr id="67" name="箭头: 右 66"/>
          <p:cNvSpPr/>
          <p:nvPr/>
        </p:nvSpPr>
        <p:spPr>
          <a:xfrm rot="4619335">
            <a:off x="6086714" y="976058"/>
            <a:ext cx="410471" cy="303896"/>
          </a:xfrm>
          <a:prstGeom prst="rightArrow">
            <a:avLst>
              <a:gd name="adj1" fmla="val 34829"/>
              <a:gd name="adj2" fmla="val 769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右大括号 67"/>
          <p:cNvSpPr/>
          <p:nvPr/>
        </p:nvSpPr>
        <p:spPr>
          <a:xfrm rot="16200000">
            <a:off x="3547399" y="-693138"/>
            <a:ext cx="357201" cy="360367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9" name="右大括号 68"/>
          <p:cNvSpPr/>
          <p:nvPr/>
        </p:nvSpPr>
        <p:spPr>
          <a:xfrm rot="16200000">
            <a:off x="8278025" y="-254983"/>
            <a:ext cx="302071" cy="268245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000"/>
          </a:p>
        </p:txBody>
      </p:sp>
      <p:grpSp>
        <p:nvGrpSpPr>
          <p:cNvPr id="71" name="组合 70"/>
          <p:cNvGrpSpPr/>
          <p:nvPr/>
        </p:nvGrpSpPr>
        <p:grpSpPr>
          <a:xfrm>
            <a:off x="909987" y="2368698"/>
            <a:ext cx="10296957" cy="4376804"/>
            <a:chOff x="1027657" y="1923415"/>
            <a:chExt cx="10238319" cy="4376804"/>
          </a:xfrm>
        </p:grpSpPr>
        <p:cxnSp>
          <p:nvCxnSpPr>
            <p:cNvPr id="75" name="直接连接符 74"/>
            <p:cNvCxnSpPr/>
            <p:nvPr/>
          </p:nvCxnSpPr>
          <p:spPr>
            <a:xfrm>
              <a:off x="1052612" y="1923415"/>
              <a:ext cx="1021336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027657" y="6300219"/>
              <a:ext cx="1021336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cxnSp>
        <p:nvCxnSpPr>
          <p:cNvPr id="77" name="直接连接符 76"/>
          <p:cNvCxnSpPr/>
          <p:nvPr/>
        </p:nvCxnSpPr>
        <p:spPr>
          <a:xfrm>
            <a:off x="6715516" y="2404105"/>
            <a:ext cx="1" cy="430842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8" name="矩形: 圆角 77"/>
          <p:cNvSpPr/>
          <p:nvPr/>
        </p:nvSpPr>
        <p:spPr>
          <a:xfrm>
            <a:off x="3891650" y="4762742"/>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79" name="矩形: 圆角 78"/>
          <p:cNvSpPr/>
          <p:nvPr/>
        </p:nvSpPr>
        <p:spPr>
          <a:xfrm>
            <a:off x="4512973" y="4762742"/>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80" name="矩形: 圆角 79"/>
          <p:cNvSpPr/>
          <p:nvPr/>
        </p:nvSpPr>
        <p:spPr>
          <a:xfrm>
            <a:off x="5134296" y="4762742"/>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81" name="矩形: 圆角 80"/>
          <p:cNvSpPr/>
          <p:nvPr/>
        </p:nvSpPr>
        <p:spPr>
          <a:xfrm>
            <a:off x="5755619" y="4762742"/>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cxnSp>
        <p:nvCxnSpPr>
          <p:cNvPr id="82" name="直接箭头连接符 81"/>
          <p:cNvCxnSpPr>
            <a:stCxn id="78" idx="3"/>
            <a:endCxn id="79" idx="1"/>
          </p:cNvCxnSpPr>
          <p:nvPr/>
        </p:nvCxnSpPr>
        <p:spPr>
          <a:xfrm>
            <a:off x="4270453" y="5193593"/>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79" idx="3"/>
            <a:endCxn id="80" idx="1"/>
          </p:cNvCxnSpPr>
          <p:nvPr/>
        </p:nvCxnSpPr>
        <p:spPr>
          <a:xfrm>
            <a:off x="4891776" y="5193593"/>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80" idx="3"/>
            <a:endCxn id="81" idx="1"/>
          </p:cNvCxnSpPr>
          <p:nvPr/>
        </p:nvCxnSpPr>
        <p:spPr>
          <a:xfrm>
            <a:off x="5513099" y="5193593"/>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81" idx="2"/>
          </p:cNvCxnSpPr>
          <p:nvPr/>
        </p:nvCxnSpPr>
        <p:spPr>
          <a:xfrm flipV="1">
            <a:off x="5945021" y="4447423"/>
            <a:ext cx="5136"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0" idx="2"/>
          </p:cNvCxnSpPr>
          <p:nvPr/>
        </p:nvCxnSpPr>
        <p:spPr>
          <a:xfrm flipH="1" flipV="1">
            <a:off x="5323697" y="4447423"/>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9" idx="2"/>
          </p:cNvCxnSpPr>
          <p:nvPr/>
        </p:nvCxnSpPr>
        <p:spPr>
          <a:xfrm flipH="1" flipV="1">
            <a:off x="4702374" y="4447423"/>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78" idx="2"/>
          </p:cNvCxnSpPr>
          <p:nvPr/>
        </p:nvCxnSpPr>
        <p:spPr>
          <a:xfrm flipH="1" flipV="1">
            <a:off x="4081051" y="4447423"/>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圆角 88"/>
          <p:cNvSpPr/>
          <p:nvPr/>
        </p:nvSpPr>
        <p:spPr>
          <a:xfrm>
            <a:off x="3891650" y="3984396"/>
            <a:ext cx="2316574" cy="447859"/>
          </a:xfrm>
          <a:prstGeom prst="roundRect">
            <a:avLst/>
          </a:prstGeom>
          <a:solidFill>
            <a:schemeClr val="accent4">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Intra-trajectory ATT</a:t>
            </a:r>
            <a:endParaRPr lang="en-US" altLang="zh-CN" b="1" dirty="0">
              <a:solidFill>
                <a:schemeClr val="tx1"/>
              </a:solidFill>
              <a:latin typeface="Times New Roman" panose="02020603050405020304" charset="0"/>
              <a:cs typeface="Times New Roman" panose="02020603050405020304" charset="0"/>
            </a:endParaRPr>
          </a:p>
        </p:txBody>
      </p:sp>
      <p:cxnSp>
        <p:nvCxnSpPr>
          <p:cNvPr id="90" name="直接箭头连接符 89"/>
          <p:cNvCxnSpPr>
            <a:stCxn id="89" idx="0"/>
          </p:cNvCxnSpPr>
          <p:nvPr/>
        </p:nvCxnSpPr>
        <p:spPr>
          <a:xfrm flipH="1" flipV="1">
            <a:off x="4702374" y="3072852"/>
            <a:ext cx="347563" cy="911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89" idx="2"/>
          </p:cNvCxnSpPr>
          <p:nvPr/>
        </p:nvCxnSpPr>
        <p:spPr>
          <a:xfrm flipV="1">
            <a:off x="7346747" y="3062590"/>
            <a:ext cx="406539" cy="7608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207" idx="0"/>
          </p:cNvCxnSpPr>
          <p:nvPr/>
        </p:nvCxnSpPr>
        <p:spPr>
          <a:xfrm flipH="1" flipV="1">
            <a:off x="10196934" y="3088857"/>
            <a:ext cx="334508" cy="783836"/>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矩形: 圆角 92"/>
          <p:cNvSpPr/>
          <p:nvPr/>
        </p:nvSpPr>
        <p:spPr>
          <a:xfrm>
            <a:off x="7314951" y="2630662"/>
            <a:ext cx="3281583" cy="446655"/>
          </a:xfrm>
          <a:prstGeom prst="roundRect">
            <a:avLst/>
          </a:prstGeom>
          <a:solidFill>
            <a:schemeClr val="accent3">
              <a:lumMod val="20000"/>
              <a:lumOff val="80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MLP</a:t>
            </a:r>
            <a:endParaRPr lang="zh-CN" altLang="en-US" dirty="0"/>
          </a:p>
        </p:txBody>
      </p:sp>
      <p:sp>
        <p:nvSpPr>
          <p:cNvPr id="94" name="矩形: 圆角 93"/>
          <p:cNvSpPr/>
          <p:nvPr/>
        </p:nvSpPr>
        <p:spPr>
          <a:xfrm>
            <a:off x="2471027" y="2637022"/>
            <a:ext cx="2840448" cy="441087"/>
          </a:xfrm>
          <a:prstGeom prst="roundRect">
            <a:avLst/>
          </a:prstGeom>
          <a:solidFill>
            <a:schemeClr val="accent2">
              <a:lumMod val="20000"/>
              <a:lumOff val="8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Inter-trajectory ATT</a:t>
            </a:r>
            <a:endParaRPr lang="en-US" altLang="zh-CN" b="1" dirty="0">
              <a:solidFill>
                <a:schemeClr val="tx1"/>
              </a:solidFill>
              <a:latin typeface="Times New Roman" panose="02020603050405020304" charset="0"/>
              <a:cs typeface="Times New Roman" panose="02020603050405020304" charset="0"/>
            </a:endParaRPr>
          </a:p>
        </p:txBody>
      </p:sp>
      <p:cxnSp>
        <p:nvCxnSpPr>
          <p:cNvPr id="95" name="直接箭头连接符 94"/>
          <p:cNvCxnSpPr>
            <a:stCxn id="214" idx="0"/>
          </p:cNvCxnSpPr>
          <p:nvPr/>
        </p:nvCxnSpPr>
        <p:spPr>
          <a:xfrm flipV="1">
            <a:off x="2963180" y="3071749"/>
            <a:ext cx="754889" cy="10438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连接符: 曲线 95"/>
          <p:cNvCxnSpPr>
            <a:stCxn id="94" idx="3"/>
            <a:endCxn id="93" idx="1"/>
          </p:cNvCxnSpPr>
          <p:nvPr/>
        </p:nvCxnSpPr>
        <p:spPr>
          <a:xfrm flipV="1">
            <a:off x="5311475" y="2853990"/>
            <a:ext cx="2003476" cy="3576"/>
          </a:xfrm>
          <a:prstGeom prst="curvedConnector3">
            <a:avLst>
              <a:gd name="adj1" fmla="val 50000"/>
            </a:avLst>
          </a:prstGeom>
          <a:ln w="28575">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3843641" y="6282791"/>
            <a:ext cx="2701925" cy="368300"/>
          </a:xfrm>
          <a:prstGeom prst="rect">
            <a:avLst/>
          </a:prstGeom>
        </p:spPr>
        <p:txBody>
          <a:bodyPr wrap="none">
            <a:spAutoFit/>
          </a:bodyPr>
          <a:lstStyle/>
          <a:p>
            <a:r>
              <a:rPr lang="en-US" altLang="zh-CN" b="1" dirty="0">
                <a:latin typeface="LinBiolinumTI"/>
              </a:rPr>
              <a:t>Current Sub-Trajectory</a:t>
            </a:r>
            <a:endParaRPr lang="en-US" altLang="zh-CN" b="1" dirty="0">
              <a:latin typeface="LinBiolinumTI"/>
            </a:endParaRPr>
          </a:p>
        </p:txBody>
      </p:sp>
      <p:sp>
        <p:nvSpPr>
          <p:cNvPr id="98" name="矩形 97"/>
          <p:cNvSpPr/>
          <p:nvPr/>
        </p:nvSpPr>
        <p:spPr>
          <a:xfrm>
            <a:off x="895072" y="6271165"/>
            <a:ext cx="2907030" cy="368300"/>
          </a:xfrm>
          <a:prstGeom prst="rect">
            <a:avLst/>
          </a:prstGeom>
        </p:spPr>
        <p:txBody>
          <a:bodyPr wrap="none">
            <a:spAutoFit/>
          </a:bodyPr>
          <a:lstStyle/>
          <a:p>
            <a:r>
              <a:rPr lang="en-US" altLang="zh-CN" b="1" dirty="0">
                <a:latin typeface="LinBiolinumTI"/>
              </a:rPr>
              <a:t>User History Trajectories</a:t>
            </a:r>
            <a:endParaRPr lang="en-US" altLang="zh-CN" b="1" dirty="0">
              <a:latin typeface="LinBiolinumTI"/>
            </a:endParaRPr>
          </a:p>
        </p:txBody>
      </p:sp>
      <p:grpSp>
        <p:nvGrpSpPr>
          <p:cNvPr id="99" name="组合 98"/>
          <p:cNvGrpSpPr/>
          <p:nvPr/>
        </p:nvGrpSpPr>
        <p:grpSpPr>
          <a:xfrm>
            <a:off x="4067734" y="5618313"/>
            <a:ext cx="1869106" cy="320282"/>
            <a:chOff x="3408361" y="5059129"/>
            <a:chExt cx="1869106" cy="331154"/>
          </a:xfrm>
        </p:grpSpPr>
        <p:cxnSp>
          <p:nvCxnSpPr>
            <p:cNvPr id="100" name="直接箭头连接符 99"/>
            <p:cNvCxnSpPr/>
            <p:nvPr/>
          </p:nvCxnSpPr>
          <p:spPr>
            <a:xfrm flipV="1">
              <a:off x="5272331" y="5059129"/>
              <a:ext cx="5136"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flipV="1">
              <a:off x="4651007"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flipV="1">
              <a:off x="4029684"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flipV="1">
              <a:off x="3408361"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4" name="图片 103"/>
          <p:cNvPicPr>
            <a:picLocks noChangeAspect="1"/>
          </p:cNvPicPr>
          <p:nvPr/>
        </p:nvPicPr>
        <p:blipFill>
          <a:blip r:embed="rId3"/>
          <a:stretch>
            <a:fillRect/>
          </a:stretch>
        </p:blipFill>
        <p:spPr>
          <a:xfrm>
            <a:off x="5803936" y="5988421"/>
            <a:ext cx="450445" cy="286063"/>
          </a:xfrm>
          <a:prstGeom prst="rect">
            <a:avLst/>
          </a:prstGeom>
        </p:spPr>
      </p:pic>
      <p:sp>
        <p:nvSpPr>
          <p:cNvPr id="105" name="箭头: 右 104"/>
          <p:cNvSpPr/>
          <p:nvPr/>
        </p:nvSpPr>
        <p:spPr>
          <a:xfrm rot="16200000">
            <a:off x="3422206" y="2330799"/>
            <a:ext cx="295829" cy="303895"/>
          </a:xfrm>
          <a:prstGeom prst="rightArrow">
            <a:avLst>
              <a:gd name="adj1" fmla="val 34829"/>
              <a:gd name="adj2" fmla="val 769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855216" y="2382234"/>
            <a:ext cx="10355574" cy="4363268"/>
            <a:chOff x="871447" y="2181370"/>
            <a:chExt cx="10355574" cy="4441264"/>
          </a:xfrm>
        </p:grpSpPr>
        <p:cxnSp>
          <p:nvCxnSpPr>
            <p:cNvPr id="107" name="直接连接符 106"/>
            <p:cNvCxnSpPr/>
            <p:nvPr/>
          </p:nvCxnSpPr>
          <p:spPr>
            <a:xfrm flipV="1">
              <a:off x="11227021" y="2181370"/>
              <a:ext cx="0" cy="4419393"/>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871447" y="2203241"/>
              <a:ext cx="0" cy="4419393"/>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sp>
        <p:nvSpPr>
          <p:cNvPr id="109" name="箭头: 右 108"/>
          <p:cNvSpPr/>
          <p:nvPr/>
        </p:nvSpPr>
        <p:spPr>
          <a:xfrm rot="16200000">
            <a:off x="8736283" y="2309450"/>
            <a:ext cx="335413" cy="303895"/>
          </a:xfrm>
          <a:prstGeom prst="rightArrow">
            <a:avLst>
              <a:gd name="adj1" fmla="val 34829"/>
              <a:gd name="adj2" fmla="val 769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10009750" y="1299320"/>
            <a:ext cx="550921" cy="46306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9831909" y="904823"/>
            <a:ext cx="1289264" cy="369332"/>
          </a:xfrm>
          <a:prstGeom prst="rect">
            <a:avLst/>
          </a:prstGeom>
        </p:spPr>
        <p:txBody>
          <a:bodyPr wrap="none">
            <a:spAutoFit/>
          </a:bodyPr>
          <a:lstStyle/>
          <a:p>
            <a:r>
              <a:rPr lang="en-US" altLang="zh-CN" b="1" dirty="0">
                <a:latin typeface="LinBiolinumTI"/>
              </a:rPr>
              <a:t>Destination</a:t>
            </a:r>
            <a:endParaRPr lang="zh-CN" altLang="en-US" dirty="0"/>
          </a:p>
        </p:txBody>
      </p:sp>
      <p:pic>
        <p:nvPicPr>
          <p:cNvPr id="112" name="图片 111"/>
          <p:cNvPicPr>
            <a:picLocks noChangeAspect="1"/>
          </p:cNvPicPr>
          <p:nvPr/>
        </p:nvPicPr>
        <p:blipFill>
          <a:blip r:embed="rId4"/>
          <a:stretch>
            <a:fillRect/>
          </a:stretch>
        </p:blipFill>
        <p:spPr>
          <a:xfrm>
            <a:off x="1242154" y="1390710"/>
            <a:ext cx="332434" cy="386974"/>
          </a:xfrm>
          <a:prstGeom prst="rect">
            <a:avLst/>
          </a:prstGeom>
        </p:spPr>
      </p:pic>
      <p:pic>
        <p:nvPicPr>
          <p:cNvPr id="113" name="图片 112"/>
          <p:cNvPicPr>
            <a:picLocks noChangeAspect="1"/>
          </p:cNvPicPr>
          <p:nvPr/>
        </p:nvPicPr>
        <p:blipFill>
          <a:blip r:embed="rId5"/>
          <a:stretch>
            <a:fillRect/>
          </a:stretch>
        </p:blipFill>
        <p:spPr>
          <a:xfrm>
            <a:off x="2070049" y="1378578"/>
            <a:ext cx="330970" cy="388530"/>
          </a:xfrm>
          <a:prstGeom prst="rect">
            <a:avLst/>
          </a:prstGeom>
        </p:spPr>
      </p:pic>
      <p:pic>
        <p:nvPicPr>
          <p:cNvPr id="114" name="图片 113"/>
          <p:cNvPicPr>
            <a:picLocks noChangeAspect="1"/>
          </p:cNvPicPr>
          <p:nvPr/>
        </p:nvPicPr>
        <p:blipFill>
          <a:blip r:embed="rId6"/>
          <a:stretch>
            <a:fillRect/>
          </a:stretch>
        </p:blipFill>
        <p:spPr>
          <a:xfrm>
            <a:off x="2797508" y="1391491"/>
            <a:ext cx="272240" cy="353388"/>
          </a:xfrm>
          <a:prstGeom prst="rect">
            <a:avLst/>
          </a:prstGeom>
        </p:spPr>
      </p:pic>
      <p:pic>
        <p:nvPicPr>
          <p:cNvPr id="115" name="图片 114"/>
          <p:cNvPicPr>
            <a:picLocks noChangeAspect="1"/>
          </p:cNvPicPr>
          <p:nvPr/>
        </p:nvPicPr>
        <p:blipFill>
          <a:blip r:embed="rId7"/>
          <a:stretch>
            <a:fillRect/>
          </a:stretch>
        </p:blipFill>
        <p:spPr>
          <a:xfrm>
            <a:off x="3609798" y="1391491"/>
            <a:ext cx="233986" cy="361614"/>
          </a:xfrm>
          <a:prstGeom prst="rect">
            <a:avLst/>
          </a:prstGeom>
        </p:spPr>
      </p:pic>
      <p:pic>
        <p:nvPicPr>
          <p:cNvPr id="116" name="图片 115"/>
          <p:cNvPicPr>
            <a:picLocks noChangeAspect="1"/>
          </p:cNvPicPr>
          <p:nvPr/>
        </p:nvPicPr>
        <p:blipFill>
          <a:blip r:embed="rId8"/>
          <a:stretch>
            <a:fillRect/>
          </a:stretch>
        </p:blipFill>
        <p:spPr>
          <a:xfrm>
            <a:off x="6247782" y="1407169"/>
            <a:ext cx="221389" cy="369820"/>
          </a:xfrm>
          <a:prstGeom prst="rect">
            <a:avLst/>
          </a:prstGeom>
        </p:spPr>
      </p:pic>
      <p:sp>
        <p:nvSpPr>
          <p:cNvPr id="117" name="矩形 116"/>
          <p:cNvSpPr/>
          <p:nvPr/>
        </p:nvSpPr>
        <p:spPr>
          <a:xfrm>
            <a:off x="4047487" y="1360375"/>
            <a:ext cx="824265" cy="357206"/>
          </a:xfrm>
          <a:prstGeom prst="rect">
            <a:avLst/>
          </a:prstGeom>
        </p:spPr>
        <p:txBody>
          <a:bodyPr wrap="none">
            <a:spAutoFit/>
          </a:bodyPr>
          <a:lstStyle/>
          <a:p>
            <a:r>
              <a:rPr lang="en-US" altLang="zh-CN" dirty="0"/>
              <a:t>…………</a:t>
            </a:r>
            <a:endParaRPr lang="zh-CN" altLang="en-US" dirty="0"/>
          </a:p>
        </p:txBody>
      </p:sp>
      <p:pic>
        <p:nvPicPr>
          <p:cNvPr id="118" name="图片 117"/>
          <p:cNvPicPr>
            <a:picLocks noChangeAspect="1"/>
          </p:cNvPicPr>
          <p:nvPr/>
        </p:nvPicPr>
        <p:blipFill>
          <a:blip r:embed="rId9"/>
          <a:stretch>
            <a:fillRect/>
          </a:stretch>
        </p:blipFill>
        <p:spPr>
          <a:xfrm>
            <a:off x="7314639" y="1420474"/>
            <a:ext cx="446259" cy="322065"/>
          </a:xfrm>
          <a:prstGeom prst="rect">
            <a:avLst/>
          </a:prstGeom>
        </p:spPr>
      </p:pic>
      <p:sp>
        <p:nvSpPr>
          <p:cNvPr id="119" name="矩形 118"/>
          <p:cNvSpPr/>
          <p:nvPr/>
        </p:nvSpPr>
        <p:spPr>
          <a:xfrm>
            <a:off x="1148342" y="1327092"/>
            <a:ext cx="550921" cy="46306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0" name="图片 119"/>
          <p:cNvPicPr>
            <a:picLocks noChangeAspect="1"/>
          </p:cNvPicPr>
          <p:nvPr/>
        </p:nvPicPr>
        <p:blipFill>
          <a:blip r:embed="rId10"/>
          <a:stretch>
            <a:fillRect/>
          </a:stretch>
        </p:blipFill>
        <p:spPr>
          <a:xfrm>
            <a:off x="10163372" y="1401504"/>
            <a:ext cx="267986" cy="315918"/>
          </a:xfrm>
          <a:prstGeom prst="rect">
            <a:avLst/>
          </a:prstGeom>
        </p:spPr>
      </p:pic>
      <p:sp>
        <p:nvSpPr>
          <p:cNvPr id="121" name="矩形 120"/>
          <p:cNvSpPr/>
          <p:nvPr/>
        </p:nvSpPr>
        <p:spPr>
          <a:xfrm>
            <a:off x="5324877" y="2535251"/>
            <a:ext cx="952504" cy="646331"/>
          </a:xfrm>
          <a:prstGeom prst="rect">
            <a:avLst/>
          </a:prstGeom>
          <a:noFill/>
        </p:spPr>
        <p:txBody>
          <a:bodyPr wrap="none">
            <a:spAutoFit/>
          </a:bodyPr>
          <a:lstStyle/>
          <a:p>
            <a:pPr algn="ctr"/>
            <a:r>
              <a:rPr lang="en-US" altLang="zh-CN" i="1" dirty="0">
                <a:latin typeface="Times New Roman" panose="02020603050405020304" charset="0"/>
                <a:cs typeface="Times New Roman" panose="02020603050405020304" charset="0"/>
              </a:rPr>
              <a:t>Moving</a:t>
            </a:r>
            <a:r>
              <a:rPr lang="en-US" altLang="zh-CN" dirty="0"/>
              <a:t> </a:t>
            </a:r>
            <a:endParaRPr lang="en-US" altLang="zh-CN" dirty="0"/>
          </a:p>
          <a:p>
            <a:pPr algn="ctr"/>
            <a:r>
              <a:rPr lang="en-US" altLang="zh-CN" i="1" dirty="0">
                <a:latin typeface="Times New Roman" panose="02020603050405020304" charset="0"/>
                <a:cs typeface="Times New Roman" panose="02020603050405020304" charset="0"/>
              </a:rPr>
              <a:t>State</a:t>
            </a:r>
            <a:endParaRPr lang="zh-CN" altLang="en-US" i="1" dirty="0">
              <a:latin typeface="Times New Roman" panose="02020603050405020304" charset="0"/>
              <a:cs typeface="Times New Roman" panose="02020603050405020304" charset="0"/>
            </a:endParaRPr>
          </a:p>
        </p:txBody>
      </p:sp>
      <p:sp>
        <p:nvSpPr>
          <p:cNvPr id="122" name="矩形 121"/>
          <p:cNvSpPr/>
          <p:nvPr/>
        </p:nvSpPr>
        <p:spPr>
          <a:xfrm>
            <a:off x="9460467" y="1288299"/>
            <a:ext cx="508473" cy="369332"/>
          </a:xfrm>
          <a:prstGeom prst="rect">
            <a:avLst/>
          </a:prstGeom>
        </p:spPr>
        <p:txBody>
          <a:bodyPr wrap="none">
            <a:spAutoFit/>
          </a:bodyPr>
          <a:lstStyle/>
          <a:p>
            <a:r>
              <a:rPr lang="en-US" altLang="zh-CN" dirty="0"/>
              <a:t>……</a:t>
            </a:r>
            <a:endParaRPr lang="zh-CN" altLang="en-US" dirty="0"/>
          </a:p>
        </p:txBody>
      </p:sp>
      <p:sp>
        <p:nvSpPr>
          <p:cNvPr id="123" name="矩形 122"/>
          <p:cNvSpPr/>
          <p:nvPr/>
        </p:nvSpPr>
        <p:spPr>
          <a:xfrm>
            <a:off x="7262309" y="1327932"/>
            <a:ext cx="550921" cy="463062"/>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4" name="图片 123"/>
          <p:cNvPicPr>
            <a:picLocks noChangeAspect="1"/>
          </p:cNvPicPr>
          <p:nvPr/>
        </p:nvPicPr>
        <p:blipFill>
          <a:blip r:embed="rId11"/>
          <a:stretch>
            <a:fillRect/>
          </a:stretch>
        </p:blipFill>
        <p:spPr>
          <a:xfrm>
            <a:off x="8166100" y="1427662"/>
            <a:ext cx="458142" cy="302546"/>
          </a:xfrm>
          <a:prstGeom prst="rect">
            <a:avLst/>
          </a:prstGeom>
        </p:spPr>
      </p:pic>
      <p:pic>
        <p:nvPicPr>
          <p:cNvPr id="125" name="图片 124"/>
          <p:cNvPicPr>
            <a:picLocks noChangeAspect="1"/>
          </p:cNvPicPr>
          <p:nvPr/>
        </p:nvPicPr>
        <p:blipFill>
          <a:blip r:embed="rId12"/>
          <a:stretch>
            <a:fillRect/>
          </a:stretch>
        </p:blipFill>
        <p:spPr>
          <a:xfrm>
            <a:off x="9028792" y="1412090"/>
            <a:ext cx="453979" cy="299837"/>
          </a:xfrm>
          <a:prstGeom prst="rect">
            <a:avLst/>
          </a:prstGeom>
        </p:spPr>
      </p:pic>
      <p:sp>
        <p:nvSpPr>
          <p:cNvPr id="126" name="矩形 125"/>
          <p:cNvSpPr/>
          <p:nvPr/>
        </p:nvSpPr>
        <p:spPr>
          <a:xfrm>
            <a:off x="8945539" y="1327932"/>
            <a:ext cx="550921" cy="463062"/>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13"/>
          <a:stretch>
            <a:fillRect/>
          </a:stretch>
        </p:blipFill>
        <p:spPr>
          <a:xfrm>
            <a:off x="3882281" y="6011401"/>
            <a:ext cx="397540" cy="213905"/>
          </a:xfrm>
          <a:prstGeom prst="rect">
            <a:avLst/>
          </a:prstGeom>
        </p:spPr>
      </p:pic>
      <p:pic>
        <p:nvPicPr>
          <p:cNvPr id="128" name="图片 127"/>
          <p:cNvPicPr>
            <a:picLocks noChangeAspect="1"/>
          </p:cNvPicPr>
          <p:nvPr/>
        </p:nvPicPr>
        <p:blipFill>
          <a:blip r:embed="rId14"/>
          <a:stretch>
            <a:fillRect/>
          </a:stretch>
        </p:blipFill>
        <p:spPr>
          <a:xfrm>
            <a:off x="4512973" y="6018545"/>
            <a:ext cx="397539" cy="211133"/>
          </a:xfrm>
          <a:prstGeom prst="rect">
            <a:avLst/>
          </a:prstGeom>
        </p:spPr>
      </p:pic>
      <p:sp>
        <p:nvSpPr>
          <p:cNvPr id="129" name="矩形 128"/>
          <p:cNvSpPr/>
          <p:nvPr/>
        </p:nvSpPr>
        <p:spPr>
          <a:xfrm>
            <a:off x="5065511" y="5913243"/>
            <a:ext cx="508473" cy="369332"/>
          </a:xfrm>
          <a:prstGeom prst="rect">
            <a:avLst/>
          </a:prstGeom>
        </p:spPr>
        <p:txBody>
          <a:bodyPr wrap="none">
            <a:spAutoFit/>
          </a:bodyPr>
          <a:lstStyle/>
          <a:p>
            <a:r>
              <a:rPr lang="en-US" altLang="zh-CN" dirty="0"/>
              <a:t>……</a:t>
            </a:r>
            <a:endParaRPr lang="zh-CN" altLang="en-US" dirty="0"/>
          </a:p>
        </p:txBody>
      </p:sp>
      <p:grpSp>
        <p:nvGrpSpPr>
          <p:cNvPr id="130" name="组合 129"/>
          <p:cNvGrpSpPr/>
          <p:nvPr/>
        </p:nvGrpSpPr>
        <p:grpSpPr>
          <a:xfrm>
            <a:off x="1139772" y="4803883"/>
            <a:ext cx="559504" cy="1309689"/>
            <a:chOff x="806992" y="4755418"/>
            <a:chExt cx="559504" cy="1309689"/>
          </a:xfrm>
        </p:grpSpPr>
        <p:sp>
          <p:nvSpPr>
            <p:cNvPr id="131" name="矩形 130"/>
            <p:cNvSpPr/>
            <p:nvPr/>
          </p:nvSpPr>
          <p:spPr>
            <a:xfrm>
              <a:off x="806992" y="4755418"/>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2" name="组合 131"/>
            <p:cNvGrpSpPr/>
            <p:nvPr/>
          </p:nvGrpSpPr>
          <p:grpSpPr>
            <a:xfrm>
              <a:off x="888712" y="4856091"/>
              <a:ext cx="386151" cy="1077133"/>
              <a:chOff x="1562421" y="4849664"/>
              <a:chExt cx="386151" cy="1077133"/>
            </a:xfrm>
          </p:grpSpPr>
          <p:sp>
            <p:nvSpPr>
              <p:cNvPr id="133" name="椭圆 132"/>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562421" y="5092125"/>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1835411" y="484966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连接符: 曲线 249"/>
              <p:cNvCxnSpPr>
                <a:stCxn id="133" idx="7"/>
                <a:endCxn id="138" idx="3"/>
              </p:cNvCxnSpPr>
              <p:nvPr/>
            </p:nvCxnSpPr>
            <p:spPr>
              <a:xfrm flipV="1">
                <a:off x="1679618" y="5360075"/>
                <a:ext cx="216938" cy="23707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37" name="连接符: 曲线 167"/>
              <p:cNvCxnSpPr>
                <a:stCxn id="134" idx="7"/>
                <a:endCxn id="135" idx="3"/>
              </p:cNvCxnSpPr>
              <p:nvPr/>
            </p:nvCxnSpPr>
            <p:spPr>
              <a:xfrm flipV="1">
                <a:off x="1614437" y="4901569"/>
                <a:ext cx="229899" cy="199461"/>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38" name="椭圆 137"/>
              <p:cNvSpPr/>
              <p:nvPr/>
            </p:nvSpPr>
            <p:spPr>
              <a:xfrm>
                <a:off x="1887631" y="530817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曲线 249"/>
              <p:cNvCxnSpPr>
                <a:stCxn id="138" idx="1"/>
                <a:endCxn id="134" idx="5"/>
              </p:cNvCxnSpPr>
              <p:nvPr/>
            </p:nvCxnSpPr>
            <p:spPr>
              <a:xfrm flipH="1" flipV="1">
                <a:off x="1614437" y="5144030"/>
                <a:ext cx="282119" cy="173045"/>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40" name="椭圆 139"/>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连接符: 曲线 249"/>
              <p:cNvCxnSpPr>
                <a:stCxn id="140" idx="1"/>
                <a:endCxn id="133" idx="4"/>
              </p:cNvCxnSpPr>
              <p:nvPr/>
            </p:nvCxnSpPr>
            <p:spPr>
              <a:xfrm flipH="1" flipV="1">
                <a:off x="1658073" y="5649054"/>
                <a:ext cx="136570" cy="225838"/>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grpSp>
        <p:nvGrpSpPr>
          <p:cNvPr id="142" name="组合 141"/>
          <p:cNvGrpSpPr/>
          <p:nvPr/>
        </p:nvGrpSpPr>
        <p:grpSpPr>
          <a:xfrm>
            <a:off x="1911522" y="4817044"/>
            <a:ext cx="559504" cy="1309689"/>
            <a:chOff x="1545115" y="4768579"/>
            <a:chExt cx="559504" cy="1309689"/>
          </a:xfrm>
        </p:grpSpPr>
        <p:sp>
          <p:nvSpPr>
            <p:cNvPr id="143" name="矩形 142"/>
            <p:cNvSpPr/>
            <p:nvPr/>
          </p:nvSpPr>
          <p:spPr>
            <a:xfrm>
              <a:off x="1545115" y="4768579"/>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1684457" y="4861106"/>
              <a:ext cx="287232" cy="1072118"/>
              <a:chOff x="1618288" y="4854679"/>
              <a:chExt cx="287232" cy="1072118"/>
            </a:xfrm>
          </p:grpSpPr>
          <p:sp>
            <p:nvSpPr>
              <p:cNvPr id="145" name="椭圆 144"/>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1844579" y="5086333"/>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644818" y="485467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8" name="连接符: 曲线 249"/>
              <p:cNvCxnSpPr>
                <a:stCxn id="145" idx="0"/>
                <a:endCxn id="150" idx="4"/>
              </p:cNvCxnSpPr>
              <p:nvPr/>
            </p:nvCxnSpPr>
            <p:spPr>
              <a:xfrm flipH="1" flipV="1">
                <a:off x="1648759" y="5310144"/>
                <a:ext cx="9314" cy="27810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49" name="连接符: 曲线 167"/>
              <p:cNvCxnSpPr>
                <a:stCxn id="146" idx="1"/>
                <a:endCxn id="147" idx="5"/>
              </p:cNvCxnSpPr>
              <p:nvPr/>
            </p:nvCxnSpPr>
            <p:spPr>
              <a:xfrm flipH="1" flipV="1">
                <a:off x="1696834" y="4906584"/>
                <a:ext cx="156670" cy="18865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18288" y="524933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连接符: 曲线 249"/>
              <p:cNvCxnSpPr>
                <a:stCxn id="150" idx="7"/>
                <a:endCxn id="146" idx="3"/>
              </p:cNvCxnSpPr>
              <p:nvPr/>
            </p:nvCxnSpPr>
            <p:spPr>
              <a:xfrm flipV="1">
                <a:off x="1670304" y="5138238"/>
                <a:ext cx="183200" cy="120001"/>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3" name="连接符: 曲线 249"/>
              <p:cNvCxnSpPr>
                <a:stCxn id="152" idx="1"/>
                <a:endCxn id="145" idx="5"/>
              </p:cNvCxnSpPr>
              <p:nvPr/>
            </p:nvCxnSpPr>
            <p:spPr>
              <a:xfrm flipH="1" flipV="1">
                <a:off x="1679618" y="5640149"/>
                <a:ext cx="115025" cy="234743"/>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sp>
        <p:nvSpPr>
          <p:cNvPr id="154" name="矩形 153"/>
          <p:cNvSpPr/>
          <p:nvPr/>
        </p:nvSpPr>
        <p:spPr>
          <a:xfrm rot="16200000" flipH="1" flipV="1">
            <a:off x="3133739" y="5314381"/>
            <a:ext cx="684162" cy="369332"/>
          </a:xfrm>
          <a:prstGeom prst="rect">
            <a:avLst/>
          </a:prstGeom>
        </p:spPr>
        <p:txBody>
          <a:bodyPr wrap="square">
            <a:spAutoFit/>
          </a:bodyPr>
          <a:lstStyle/>
          <a:p>
            <a:r>
              <a:rPr lang="en-US" altLang="zh-CN" dirty="0"/>
              <a:t>……</a:t>
            </a:r>
            <a:endParaRPr lang="zh-CN" altLang="en-US" dirty="0"/>
          </a:p>
        </p:txBody>
      </p:sp>
      <p:grpSp>
        <p:nvGrpSpPr>
          <p:cNvPr id="155" name="组合 154"/>
          <p:cNvGrpSpPr/>
          <p:nvPr/>
        </p:nvGrpSpPr>
        <p:grpSpPr>
          <a:xfrm>
            <a:off x="2683272" y="4817044"/>
            <a:ext cx="559504" cy="1309689"/>
            <a:chOff x="2350492" y="4768579"/>
            <a:chExt cx="559504" cy="1309689"/>
          </a:xfrm>
        </p:grpSpPr>
        <p:sp>
          <p:nvSpPr>
            <p:cNvPr id="156" name="矩形 155"/>
            <p:cNvSpPr/>
            <p:nvPr/>
          </p:nvSpPr>
          <p:spPr>
            <a:xfrm>
              <a:off x="2350492" y="4768579"/>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2424984" y="4908638"/>
              <a:ext cx="418012" cy="1054591"/>
              <a:chOff x="2871057" y="4793485"/>
              <a:chExt cx="418012" cy="1054591"/>
            </a:xfrm>
          </p:grpSpPr>
          <p:grpSp>
            <p:nvGrpSpPr>
              <p:cNvPr id="158" name="组合 157"/>
              <p:cNvGrpSpPr/>
              <p:nvPr/>
            </p:nvGrpSpPr>
            <p:grpSpPr>
              <a:xfrm>
                <a:off x="2871057" y="4793485"/>
                <a:ext cx="418012" cy="1054591"/>
                <a:chOff x="1563663" y="4987401"/>
                <a:chExt cx="418012" cy="1054591"/>
              </a:xfrm>
            </p:grpSpPr>
            <p:sp>
              <p:nvSpPr>
                <p:cNvPr id="161" name="椭圆 160"/>
                <p:cNvSpPr/>
                <p:nvPr/>
              </p:nvSpPr>
              <p:spPr>
                <a:xfrm>
                  <a:off x="1920734" y="5598056"/>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853226" y="506903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594134" y="4987401"/>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4" name="连接符: 曲线 249"/>
                <p:cNvCxnSpPr>
                  <a:stCxn id="161" idx="0"/>
                  <a:endCxn id="166" idx="4"/>
                </p:cNvCxnSpPr>
                <p:nvPr/>
              </p:nvCxnSpPr>
              <p:spPr>
                <a:xfrm flipH="1" flipV="1">
                  <a:off x="1918102" y="5368980"/>
                  <a:ext cx="33103" cy="229076"/>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65" name="连接符: 曲线 167"/>
                <p:cNvCxnSpPr>
                  <a:stCxn id="162" idx="2"/>
                  <a:endCxn id="163" idx="6"/>
                </p:cNvCxnSpPr>
                <p:nvPr/>
              </p:nvCxnSpPr>
              <p:spPr>
                <a:xfrm flipH="1" flipV="1">
                  <a:off x="1655075" y="5017806"/>
                  <a:ext cx="198151" cy="81629"/>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a:off x="1887631" y="530817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连接符: 曲线 249"/>
                <p:cNvCxnSpPr>
                  <a:stCxn id="166" idx="0"/>
                  <a:endCxn id="162" idx="4"/>
                </p:cNvCxnSpPr>
                <p:nvPr/>
              </p:nvCxnSpPr>
              <p:spPr>
                <a:xfrm flipH="1" flipV="1">
                  <a:off x="1883697" y="5129840"/>
                  <a:ext cx="34405" cy="17833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68" name="椭圆 167"/>
                <p:cNvSpPr/>
                <p:nvPr/>
              </p:nvSpPr>
              <p:spPr>
                <a:xfrm>
                  <a:off x="1563663" y="598118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9" name="连接符: 曲线 249"/>
                <p:cNvCxnSpPr>
                  <a:stCxn id="168" idx="6"/>
                  <a:endCxn id="159" idx="3"/>
                </p:cNvCxnSpPr>
                <p:nvPr/>
              </p:nvCxnSpPr>
              <p:spPr>
                <a:xfrm flipV="1">
                  <a:off x="1624604" y="5902033"/>
                  <a:ext cx="183437" cy="10955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sp>
            <p:nvSpPr>
              <p:cNvPr id="159" name="椭圆 158"/>
              <p:cNvSpPr/>
              <p:nvPr/>
            </p:nvSpPr>
            <p:spPr>
              <a:xfrm>
                <a:off x="3106510" y="565621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连接符: 曲线 249"/>
              <p:cNvCxnSpPr>
                <a:stCxn id="159" idx="7"/>
                <a:endCxn id="161" idx="4"/>
              </p:cNvCxnSpPr>
              <p:nvPr/>
            </p:nvCxnSpPr>
            <p:spPr>
              <a:xfrm flipV="1">
                <a:off x="3158526" y="5464950"/>
                <a:ext cx="100073" cy="200167"/>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cxnSp>
        <p:nvCxnSpPr>
          <p:cNvPr id="170" name="直接箭头连接符 169"/>
          <p:cNvCxnSpPr>
            <a:stCxn id="213" idx="0"/>
          </p:cNvCxnSpPr>
          <p:nvPr/>
        </p:nvCxnSpPr>
        <p:spPr>
          <a:xfrm flipV="1">
            <a:off x="2193678" y="3086175"/>
            <a:ext cx="1053919" cy="1003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a:stCxn id="212" idx="0"/>
          </p:cNvCxnSpPr>
          <p:nvPr/>
        </p:nvCxnSpPr>
        <p:spPr>
          <a:xfrm flipV="1">
            <a:off x="1421891" y="3072853"/>
            <a:ext cx="1229595" cy="10352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156" idx="0"/>
            <a:endCxn id="214" idx="2"/>
          </p:cNvCxnSpPr>
          <p:nvPr/>
        </p:nvCxnSpPr>
        <p:spPr>
          <a:xfrm flipV="1">
            <a:off x="2963024" y="4417826"/>
            <a:ext cx="156" cy="399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3" idx="0"/>
            <a:endCxn id="213" idx="2"/>
          </p:cNvCxnSpPr>
          <p:nvPr/>
        </p:nvCxnSpPr>
        <p:spPr>
          <a:xfrm flipV="1">
            <a:off x="2191274" y="4412283"/>
            <a:ext cx="2404" cy="404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31" idx="0"/>
            <a:endCxn id="212" idx="2"/>
          </p:cNvCxnSpPr>
          <p:nvPr/>
        </p:nvCxnSpPr>
        <p:spPr>
          <a:xfrm flipV="1">
            <a:off x="1419524" y="4405412"/>
            <a:ext cx="2367" cy="3984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矩形 174"/>
          <p:cNvSpPr/>
          <p:nvPr/>
        </p:nvSpPr>
        <p:spPr>
          <a:xfrm>
            <a:off x="1055293" y="959815"/>
            <a:ext cx="830612" cy="369332"/>
          </a:xfrm>
          <a:prstGeom prst="rect">
            <a:avLst/>
          </a:prstGeom>
        </p:spPr>
        <p:txBody>
          <a:bodyPr wrap="none">
            <a:spAutoFit/>
          </a:bodyPr>
          <a:lstStyle/>
          <a:p>
            <a:r>
              <a:rPr lang="en-US" altLang="zh-CN" b="1" dirty="0">
                <a:latin typeface="LinBiolinumTI"/>
              </a:rPr>
              <a:t>S</a:t>
            </a:r>
            <a:r>
              <a:rPr lang="zh-CN" altLang="en-US" b="1" dirty="0">
                <a:latin typeface="LinBiolinumTI"/>
              </a:rPr>
              <a:t>ource</a:t>
            </a:r>
            <a:endParaRPr lang="zh-CN" altLang="en-US" b="1" dirty="0">
              <a:latin typeface="LinBiolinumTI"/>
            </a:endParaRPr>
          </a:p>
        </p:txBody>
      </p:sp>
      <p:cxnSp>
        <p:nvCxnSpPr>
          <p:cNvPr id="176" name="直接箭头连接符 175"/>
          <p:cNvCxnSpPr>
            <a:stCxn id="209" idx="0"/>
            <a:endCxn id="93" idx="2"/>
          </p:cNvCxnSpPr>
          <p:nvPr/>
        </p:nvCxnSpPr>
        <p:spPr>
          <a:xfrm flipH="1" flipV="1">
            <a:off x="8955743" y="3077317"/>
            <a:ext cx="72039" cy="85174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8102429" y="6277283"/>
            <a:ext cx="1710405" cy="400110"/>
          </a:xfrm>
          <a:prstGeom prst="rect">
            <a:avLst/>
          </a:prstGeom>
        </p:spPr>
        <p:txBody>
          <a:bodyPr wrap="none">
            <a:spAutoFit/>
          </a:bodyPr>
          <a:lstStyle/>
          <a:p>
            <a:r>
              <a:rPr lang="en-US" altLang="zh-CN" sz="2000" b="1" dirty="0">
                <a:latin typeface="LinBiolinumTI"/>
              </a:rPr>
              <a:t>Road Network</a:t>
            </a:r>
            <a:endParaRPr lang="zh-CN" altLang="en-US" sz="2000" b="1" dirty="0">
              <a:latin typeface="LinBiolinumTI"/>
            </a:endParaRPr>
          </a:p>
        </p:txBody>
      </p:sp>
      <p:pic>
        <p:nvPicPr>
          <p:cNvPr id="178" name="图片 177"/>
          <p:cNvPicPr>
            <a:picLocks noChangeAspect="1"/>
          </p:cNvPicPr>
          <p:nvPr/>
        </p:nvPicPr>
        <p:blipFill>
          <a:blip r:embed="rId15"/>
          <a:stretch>
            <a:fillRect/>
          </a:stretch>
        </p:blipFill>
        <p:spPr>
          <a:xfrm>
            <a:off x="5030491" y="1424556"/>
            <a:ext cx="430654" cy="285080"/>
          </a:xfrm>
          <a:prstGeom prst="rect">
            <a:avLst/>
          </a:prstGeom>
        </p:spPr>
      </p:pic>
      <p:grpSp>
        <p:nvGrpSpPr>
          <p:cNvPr id="179" name="组合 178"/>
          <p:cNvGrpSpPr/>
          <p:nvPr/>
        </p:nvGrpSpPr>
        <p:grpSpPr>
          <a:xfrm>
            <a:off x="6874605" y="3466951"/>
            <a:ext cx="4234777" cy="2780262"/>
            <a:chOff x="6781335" y="3417975"/>
            <a:chExt cx="4234777" cy="2780262"/>
          </a:xfrm>
        </p:grpSpPr>
        <p:sp>
          <p:nvSpPr>
            <p:cNvPr id="180" name="椭圆 179"/>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10394255" y="5233257"/>
              <a:ext cx="274668"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4" name="直接箭头连接符 183"/>
            <p:cNvCxnSpPr>
              <a:stCxn id="180" idx="7"/>
              <a:endCxn id="196"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80" idx="5"/>
              <a:endCxn id="181"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stCxn id="183" idx="5"/>
              <a:endCxn id="182"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stCxn id="181" idx="6"/>
              <a:endCxn id="182"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80" idx="6"/>
              <a:endCxn id="198"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矩形 188"/>
            <p:cNvSpPr/>
            <p:nvPr/>
          </p:nvSpPr>
          <p:spPr>
            <a:xfrm flipV="1">
              <a:off x="7065376" y="3774442"/>
              <a:ext cx="376201" cy="719587"/>
            </a:xfrm>
            <a:prstGeom prst="rect">
              <a:avLst/>
            </a:prstGeom>
            <a:solidFill>
              <a:schemeClr val="accent5">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p:cNvSpPr/>
            <p:nvPr/>
          </p:nvSpPr>
          <p:spPr>
            <a:xfrm flipV="1">
              <a:off x="10249716" y="3774440"/>
              <a:ext cx="386101" cy="719587"/>
            </a:xfrm>
            <a:prstGeom prst="rect">
              <a:avLst/>
            </a:prstGeom>
            <a:solidFill>
              <a:schemeClr val="accent5">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箭头连接符 190"/>
            <p:cNvCxnSpPr>
              <a:stCxn id="180" idx="0"/>
              <a:endCxn id="189" idx="0"/>
            </p:cNvCxnSpPr>
            <p:nvPr/>
          </p:nvCxnSpPr>
          <p:spPr>
            <a:xfrm flipV="1">
              <a:off x="7239663" y="4494029"/>
              <a:ext cx="13814" cy="72486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a:stCxn id="182" idx="0"/>
              <a:endCxn id="190" idx="0"/>
            </p:cNvCxnSpPr>
            <p:nvPr/>
          </p:nvCxnSpPr>
          <p:spPr>
            <a:xfrm flipH="1" flipV="1">
              <a:off x="10442767" y="4494027"/>
              <a:ext cx="88822" cy="73923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93" name="图片 192"/>
            <p:cNvPicPr>
              <a:picLocks noChangeAspect="1"/>
            </p:cNvPicPr>
            <p:nvPr/>
          </p:nvPicPr>
          <p:blipFill>
            <a:blip r:embed="rId8"/>
            <a:stretch>
              <a:fillRect/>
            </a:stretch>
          </p:blipFill>
          <p:spPr>
            <a:xfrm>
              <a:off x="6781335" y="5233578"/>
              <a:ext cx="221389" cy="369820"/>
            </a:xfrm>
            <a:prstGeom prst="rect">
              <a:avLst/>
            </a:prstGeom>
          </p:spPr>
        </p:pic>
        <p:pic>
          <p:nvPicPr>
            <p:cNvPr id="194" name="图片 193"/>
            <p:cNvPicPr>
              <a:picLocks noChangeAspect="1"/>
            </p:cNvPicPr>
            <p:nvPr/>
          </p:nvPicPr>
          <p:blipFill>
            <a:blip r:embed="rId10"/>
            <a:stretch>
              <a:fillRect/>
            </a:stretch>
          </p:blipFill>
          <p:spPr>
            <a:xfrm>
              <a:off x="10748126" y="5217724"/>
              <a:ext cx="267986" cy="315918"/>
            </a:xfrm>
            <a:prstGeom prst="rect">
              <a:avLst/>
            </a:prstGeom>
          </p:spPr>
        </p:pic>
        <p:cxnSp>
          <p:nvCxnSpPr>
            <p:cNvPr id="195" name="直接箭头连接符 194"/>
            <p:cNvCxnSpPr>
              <a:stCxn id="196" idx="4"/>
              <a:endCxn id="198"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7" name="直接箭头连接符 196"/>
            <p:cNvCxnSpPr>
              <a:stCxn id="196" idx="6"/>
              <a:endCxn id="183"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05485" y="5368980"/>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0" name="直接箭头连接符 199"/>
            <p:cNvCxnSpPr>
              <a:stCxn id="198" idx="5"/>
              <a:endCxn id="199"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a:stCxn id="198" idx="6"/>
              <a:endCxn id="182"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a:stCxn id="199" idx="7"/>
              <a:endCxn id="182"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a:stCxn id="180" idx="7"/>
              <a:endCxn id="205" idx="1"/>
            </p:cNvCxnSpPr>
            <p:nvPr/>
          </p:nvCxnSpPr>
          <p:spPr>
            <a:xfrm flipV="1">
              <a:off x="7336773" y="4088451"/>
              <a:ext cx="602929" cy="117019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2" idx="0"/>
              <a:endCxn id="205" idx="3"/>
            </p:cNvCxnSpPr>
            <p:nvPr/>
          </p:nvCxnSpPr>
          <p:spPr>
            <a:xfrm flipH="1" flipV="1">
              <a:off x="9948296" y="4088451"/>
              <a:ext cx="583293" cy="1144806"/>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5" name="矩形 204"/>
            <p:cNvSpPr/>
            <p:nvPr/>
          </p:nvSpPr>
          <p:spPr>
            <a:xfrm flipV="1">
              <a:off x="7939702" y="3903418"/>
              <a:ext cx="2008594" cy="370067"/>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205"/>
            <p:cNvSpPr/>
            <p:nvPr/>
          </p:nvSpPr>
          <p:spPr>
            <a:xfrm>
              <a:off x="7028049" y="3844948"/>
              <a:ext cx="471604" cy="461665"/>
            </a:xfrm>
            <a:prstGeom prst="rect">
              <a:avLst/>
            </a:prstGeom>
          </p:spPr>
          <p:txBody>
            <a:bodyPr wrap="none">
              <a:spAutoFit/>
            </a:bodyPr>
            <a:lstStyle/>
            <a:p>
              <a:r>
                <a:rPr lang="en-US" altLang="zh-CN" sz="2400" b="1" i="1" dirty="0">
                  <a:latin typeface="Times New Roman" panose="02020603050405020304" charset="0"/>
                  <a:cs typeface="Times New Roman" panose="02020603050405020304" charset="0"/>
                </a:rPr>
                <a:t>n</a:t>
              </a:r>
              <a:r>
                <a:rPr lang="en-US" altLang="zh-CN" sz="2400" i="1" baseline="-25000" dirty="0">
                  <a:latin typeface="Times New Roman" panose="02020603050405020304" charset="0"/>
                  <a:cs typeface="Times New Roman" panose="02020603050405020304" charset="0"/>
                </a:rPr>
                <a:t>li</a:t>
              </a:r>
              <a:endParaRPr lang="zh-CN" altLang="en-US" sz="2400" i="1" baseline="-25000" dirty="0">
                <a:latin typeface="Times New Roman" panose="02020603050405020304" charset="0"/>
                <a:cs typeface="Times New Roman" panose="02020603050405020304" charset="0"/>
              </a:endParaRPr>
            </a:p>
          </p:txBody>
        </p:sp>
        <p:sp>
          <p:nvSpPr>
            <p:cNvPr id="207" name="矩形 206"/>
            <p:cNvSpPr/>
            <p:nvPr/>
          </p:nvSpPr>
          <p:spPr>
            <a:xfrm>
              <a:off x="10179928" y="3823717"/>
              <a:ext cx="516488" cy="461665"/>
            </a:xfrm>
            <a:prstGeom prst="rect">
              <a:avLst/>
            </a:prstGeom>
          </p:spPr>
          <p:txBody>
            <a:bodyPr wrap="none">
              <a:spAutoFit/>
            </a:bodyPr>
            <a:lstStyle/>
            <a:p>
              <a:r>
                <a:rPr lang="en-US" altLang="zh-CN" sz="2400" b="1" i="1" dirty="0" err="1">
                  <a:latin typeface="Times New Roman" panose="02020603050405020304" charset="0"/>
                  <a:cs typeface="Times New Roman" panose="02020603050405020304" charset="0"/>
                </a:rPr>
                <a:t>n</a:t>
              </a:r>
              <a:r>
                <a:rPr lang="en-US" altLang="zh-CN" sz="2400" i="1" baseline="-25000" dirty="0" err="1">
                  <a:latin typeface="Times New Roman" panose="02020603050405020304" charset="0"/>
                  <a:cs typeface="Times New Roman" panose="02020603050405020304" charset="0"/>
                </a:rPr>
                <a:t>ld</a:t>
              </a:r>
              <a:endParaRPr lang="zh-CN" altLang="en-US" sz="2400" i="1" baseline="-25000" dirty="0">
                <a:latin typeface="Times New Roman" panose="02020603050405020304" charset="0"/>
                <a:cs typeface="Times New Roman" panose="02020603050405020304" charset="0"/>
              </a:endParaRPr>
            </a:p>
          </p:txBody>
        </p:sp>
        <p:pic>
          <p:nvPicPr>
            <p:cNvPr id="208" name="图片 207"/>
            <p:cNvPicPr>
              <a:picLocks noChangeAspect="1"/>
            </p:cNvPicPr>
            <p:nvPr/>
          </p:nvPicPr>
          <p:blipFill>
            <a:blip r:embed="rId16"/>
            <a:stretch>
              <a:fillRect/>
            </a:stretch>
          </p:blipFill>
          <p:spPr>
            <a:xfrm>
              <a:off x="8582724" y="3417975"/>
              <a:ext cx="610363" cy="255622"/>
            </a:xfrm>
            <a:prstGeom prst="rect">
              <a:avLst/>
            </a:prstGeom>
          </p:spPr>
        </p:pic>
        <p:sp>
          <p:nvSpPr>
            <p:cNvPr id="209" name="矩形 208"/>
            <p:cNvSpPr/>
            <p:nvPr/>
          </p:nvSpPr>
          <p:spPr>
            <a:xfrm>
              <a:off x="7888680" y="3880090"/>
              <a:ext cx="2091663" cy="369332"/>
            </a:xfrm>
            <a:prstGeom prst="rect">
              <a:avLst/>
            </a:prstGeom>
          </p:spPr>
          <p:txBody>
            <a:bodyPr wrap="none">
              <a:spAutoFit/>
            </a:bodyPr>
            <a:lstStyle/>
            <a:p>
              <a:r>
                <a:rPr lang="en-US" altLang="zh-CN" i="1" dirty="0">
                  <a:latin typeface="Times New Roman" panose="02020603050405020304" charset="0"/>
                  <a:cs typeface="Times New Roman" panose="02020603050405020304" charset="0"/>
                </a:rPr>
                <a:t>Distance from l</a:t>
              </a:r>
              <a:r>
                <a:rPr lang="en-US" altLang="zh-CN" i="1" baseline="-25000" dirty="0">
                  <a:latin typeface="Times New Roman" panose="02020603050405020304" charset="0"/>
                  <a:cs typeface="Times New Roman" panose="02020603050405020304" charset="0"/>
                </a:rPr>
                <a:t>i</a:t>
              </a:r>
              <a:r>
                <a:rPr lang="zh-CN" altLang="en-US" i="1"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to</a:t>
              </a:r>
              <a:r>
                <a:rPr lang="zh-CN" altLang="en-US" i="1"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l</a:t>
              </a:r>
              <a:r>
                <a:rPr lang="en-US" altLang="zh-CN" i="1" baseline="-25000" dirty="0">
                  <a:latin typeface="Times New Roman" panose="02020603050405020304" charset="0"/>
                  <a:cs typeface="Times New Roman" panose="02020603050405020304" charset="0"/>
                </a:rPr>
                <a:t>d</a:t>
              </a:r>
              <a:endParaRPr lang="zh-CN" altLang="en-US" i="1" baseline="-25000" dirty="0">
                <a:latin typeface="Times New Roman" panose="02020603050405020304" charset="0"/>
                <a:cs typeface="Times New Roman" panose="02020603050405020304" charset="0"/>
              </a:endParaRPr>
            </a:p>
          </p:txBody>
        </p:sp>
      </p:grpSp>
      <p:cxnSp>
        <p:nvCxnSpPr>
          <p:cNvPr id="210" name="连接符: 曲线 209"/>
          <p:cNvCxnSpPr>
            <a:stCxn id="121" idx="3"/>
            <a:endCxn id="211" idx="2"/>
          </p:cNvCxnSpPr>
          <p:nvPr/>
        </p:nvCxnSpPr>
        <p:spPr>
          <a:xfrm>
            <a:off x="6277381" y="2858417"/>
            <a:ext cx="1420812" cy="3087265"/>
          </a:xfrm>
          <a:prstGeom prst="curvedConnector4">
            <a:avLst>
              <a:gd name="adj1" fmla="val 40583"/>
              <a:gd name="adj2" fmla="val 107405"/>
            </a:avLst>
          </a:prstGeom>
          <a:ln w="28575">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211" name="图片 210"/>
          <p:cNvPicPr>
            <a:picLocks noChangeAspect="1"/>
          </p:cNvPicPr>
          <p:nvPr/>
        </p:nvPicPr>
        <p:blipFill>
          <a:blip r:embed="rId17"/>
          <a:stretch>
            <a:fillRect/>
          </a:stretch>
        </p:blipFill>
        <p:spPr>
          <a:xfrm>
            <a:off x="7430598" y="5695493"/>
            <a:ext cx="535189" cy="250189"/>
          </a:xfrm>
          <a:prstGeom prst="rect">
            <a:avLst/>
          </a:prstGeom>
        </p:spPr>
      </p:pic>
      <p:pic>
        <p:nvPicPr>
          <p:cNvPr id="212" name="图片 211"/>
          <p:cNvPicPr>
            <a:picLocks noChangeAspect="1"/>
          </p:cNvPicPr>
          <p:nvPr/>
        </p:nvPicPr>
        <p:blipFill>
          <a:blip r:embed="rId18"/>
          <a:stretch>
            <a:fillRect/>
          </a:stretch>
        </p:blipFill>
        <p:spPr>
          <a:xfrm>
            <a:off x="1177551" y="4108089"/>
            <a:ext cx="488680" cy="297323"/>
          </a:xfrm>
          <a:prstGeom prst="rect">
            <a:avLst/>
          </a:prstGeom>
        </p:spPr>
      </p:pic>
      <p:pic>
        <p:nvPicPr>
          <p:cNvPr id="213" name="图片 212"/>
          <p:cNvPicPr>
            <a:picLocks noChangeAspect="1"/>
          </p:cNvPicPr>
          <p:nvPr/>
        </p:nvPicPr>
        <p:blipFill>
          <a:blip r:embed="rId19"/>
          <a:stretch>
            <a:fillRect/>
          </a:stretch>
        </p:blipFill>
        <p:spPr>
          <a:xfrm>
            <a:off x="1938731" y="4089697"/>
            <a:ext cx="509894" cy="322586"/>
          </a:xfrm>
          <a:prstGeom prst="rect">
            <a:avLst/>
          </a:prstGeom>
        </p:spPr>
      </p:pic>
      <p:pic>
        <p:nvPicPr>
          <p:cNvPr id="214" name="图片 213"/>
          <p:cNvPicPr>
            <a:picLocks noChangeAspect="1"/>
          </p:cNvPicPr>
          <p:nvPr/>
        </p:nvPicPr>
        <p:blipFill>
          <a:blip r:embed="rId20"/>
          <a:stretch>
            <a:fillRect/>
          </a:stretch>
        </p:blipFill>
        <p:spPr>
          <a:xfrm>
            <a:off x="2684847" y="4115637"/>
            <a:ext cx="556665" cy="302189"/>
          </a:xfrm>
          <a:prstGeom prst="rect">
            <a:avLst/>
          </a:prstGeom>
        </p:spPr>
      </p:pic>
    </p:spTree>
    <p:custDataLst>
      <p:tags r:id="rId2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a:xfrm>
            <a:off x="838200" y="0"/>
            <a:ext cx="10515600" cy="702019"/>
          </a:xfrm>
        </p:spPr>
        <p:txBody>
          <a:bodyPr/>
          <a:lstStyle/>
          <a:p>
            <a:r>
              <a:rPr lang="en-US" altLang="zh-CN" dirty="0"/>
              <a:t>NASR: Observed Cost</a:t>
            </a:r>
            <a:endParaRPr lang="zh-CN" altLang="en-US" dirty="0"/>
          </a:p>
        </p:txBody>
      </p:sp>
      <p:pic>
        <p:nvPicPr>
          <p:cNvPr id="43" name="图片 42"/>
          <p:cNvPicPr>
            <a:picLocks noChangeAspect="1"/>
          </p:cNvPicPr>
          <p:nvPr/>
        </p:nvPicPr>
        <p:blipFill>
          <a:blip r:embed="rId1"/>
          <a:stretch>
            <a:fillRect/>
          </a:stretch>
        </p:blipFill>
        <p:spPr>
          <a:xfrm>
            <a:off x="2527129" y="1290485"/>
            <a:ext cx="671011" cy="428812"/>
          </a:xfrm>
          <a:prstGeom prst="rect">
            <a:avLst/>
          </a:prstGeom>
        </p:spPr>
      </p:pic>
      <p:sp>
        <p:nvSpPr>
          <p:cNvPr id="78" name="矩形: 圆角 77"/>
          <p:cNvSpPr/>
          <p:nvPr/>
        </p:nvSpPr>
        <p:spPr>
          <a:xfrm>
            <a:off x="2902866"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79" name="矩形: 圆角 78"/>
          <p:cNvSpPr/>
          <p:nvPr/>
        </p:nvSpPr>
        <p:spPr>
          <a:xfrm>
            <a:off x="3524189"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80" name="矩形: 圆角 79"/>
          <p:cNvSpPr/>
          <p:nvPr/>
        </p:nvSpPr>
        <p:spPr>
          <a:xfrm>
            <a:off x="4145512"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81" name="矩形: 圆角 80"/>
          <p:cNvSpPr/>
          <p:nvPr/>
        </p:nvSpPr>
        <p:spPr>
          <a:xfrm>
            <a:off x="4766835"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cxnSp>
        <p:nvCxnSpPr>
          <p:cNvPr id="82" name="直接箭头连接符 81"/>
          <p:cNvCxnSpPr>
            <a:stCxn id="78" idx="3"/>
            <a:endCxn id="79" idx="1"/>
          </p:cNvCxnSpPr>
          <p:nvPr/>
        </p:nvCxnSpPr>
        <p:spPr>
          <a:xfrm>
            <a:off x="3281669" y="4536972"/>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79" idx="3"/>
            <a:endCxn id="80" idx="1"/>
          </p:cNvCxnSpPr>
          <p:nvPr/>
        </p:nvCxnSpPr>
        <p:spPr>
          <a:xfrm>
            <a:off x="3902992" y="4536972"/>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80" idx="3"/>
            <a:endCxn id="81" idx="1"/>
          </p:cNvCxnSpPr>
          <p:nvPr/>
        </p:nvCxnSpPr>
        <p:spPr>
          <a:xfrm>
            <a:off x="4524315" y="4536972"/>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81" idx="2"/>
          </p:cNvCxnSpPr>
          <p:nvPr/>
        </p:nvCxnSpPr>
        <p:spPr>
          <a:xfrm flipV="1">
            <a:off x="4956237" y="3790802"/>
            <a:ext cx="5136"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0" idx="2"/>
          </p:cNvCxnSpPr>
          <p:nvPr/>
        </p:nvCxnSpPr>
        <p:spPr>
          <a:xfrm flipH="1" flipV="1">
            <a:off x="4334913" y="3790802"/>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9" idx="2"/>
          </p:cNvCxnSpPr>
          <p:nvPr/>
        </p:nvCxnSpPr>
        <p:spPr>
          <a:xfrm flipH="1" flipV="1">
            <a:off x="3713590" y="3790802"/>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78" idx="2"/>
          </p:cNvCxnSpPr>
          <p:nvPr/>
        </p:nvCxnSpPr>
        <p:spPr>
          <a:xfrm flipH="1" flipV="1">
            <a:off x="3092267" y="3790802"/>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圆角 88"/>
          <p:cNvSpPr/>
          <p:nvPr/>
        </p:nvSpPr>
        <p:spPr>
          <a:xfrm>
            <a:off x="2902866" y="3327775"/>
            <a:ext cx="2316574" cy="447859"/>
          </a:xfrm>
          <a:prstGeom prst="roundRect">
            <a:avLst/>
          </a:prstGeom>
          <a:solidFill>
            <a:schemeClr val="accent4">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Intra-trajectory ATT</a:t>
            </a:r>
            <a:endParaRPr lang="en-US" altLang="zh-CN" b="1" dirty="0">
              <a:solidFill>
                <a:schemeClr val="tx1"/>
              </a:solidFill>
              <a:latin typeface="Times New Roman" panose="02020603050405020304" charset="0"/>
              <a:cs typeface="Times New Roman" panose="02020603050405020304" charset="0"/>
            </a:endParaRPr>
          </a:p>
        </p:txBody>
      </p:sp>
      <p:cxnSp>
        <p:nvCxnSpPr>
          <p:cNvPr id="90" name="直接箭头连接符 89"/>
          <p:cNvCxnSpPr>
            <a:stCxn id="89" idx="0"/>
          </p:cNvCxnSpPr>
          <p:nvPr/>
        </p:nvCxnSpPr>
        <p:spPr>
          <a:xfrm flipH="1" flipV="1">
            <a:off x="3852367" y="2363024"/>
            <a:ext cx="208786" cy="964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圆角 93"/>
          <p:cNvSpPr/>
          <p:nvPr/>
        </p:nvSpPr>
        <p:spPr>
          <a:xfrm>
            <a:off x="1665028" y="1965233"/>
            <a:ext cx="2840448" cy="441087"/>
          </a:xfrm>
          <a:prstGeom prst="roundRect">
            <a:avLst/>
          </a:prstGeom>
          <a:solidFill>
            <a:schemeClr val="accent2">
              <a:lumMod val="20000"/>
              <a:lumOff val="8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Inter-trajectory ATT</a:t>
            </a:r>
            <a:endParaRPr lang="en-US" altLang="zh-CN" b="1" dirty="0">
              <a:solidFill>
                <a:schemeClr val="tx1"/>
              </a:solidFill>
              <a:latin typeface="Times New Roman" panose="02020603050405020304" charset="0"/>
              <a:cs typeface="Times New Roman" panose="02020603050405020304" charset="0"/>
            </a:endParaRPr>
          </a:p>
        </p:txBody>
      </p:sp>
      <p:cxnSp>
        <p:nvCxnSpPr>
          <p:cNvPr id="95" name="直接箭头连接符 94"/>
          <p:cNvCxnSpPr>
            <a:stCxn id="214" idx="0"/>
          </p:cNvCxnSpPr>
          <p:nvPr/>
        </p:nvCxnSpPr>
        <p:spPr>
          <a:xfrm flipV="1">
            <a:off x="2157181" y="2399960"/>
            <a:ext cx="754889" cy="10438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2752622" y="5830640"/>
            <a:ext cx="2701925" cy="368300"/>
          </a:xfrm>
          <a:prstGeom prst="rect">
            <a:avLst/>
          </a:prstGeom>
        </p:spPr>
        <p:txBody>
          <a:bodyPr wrap="none">
            <a:spAutoFit/>
          </a:bodyPr>
          <a:lstStyle/>
          <a:p>
            <a:r>
              <a:rPr lang="en-US" altLang="zh-CN" b="1" dirty="0">
                <a:latin typeface="LinBiolinumTI"/>
              </a:rPr>
              <a:t>Current Sub-Trajectory</a:t>
            </a:r>
            <a:endParaRPr lang="en-US" altLang="zh-CN" b="1" dirty="0">
              <a:latin typeface="LinBiolinumTI"/>
            </a:endParaRPr>
          </a:p>
        </p:txBody>
      </p:sp>
      <p:sp>
        <p:nvSpPr>
          <p:cNvPr id="98" name="矩形 97"/>
          <p:cNvSpPr/>
          <p:nvPr/>
        </p:nvSpPr>
        <p:spPr>
          <a:xfrm>
            <a:off x="63673" y="5617791"/>
            <a:ext cx="2607310" cy="337185"/>
          </a:xfrm>
          <a:prstGeom prst="rect">
            <a:avLst/>
          </a:prstGeom>
        </p:spPr>
        <p:txBody>
          <a:bodyPr wrap="none">
            <a:spAutoFit/>
          </a:bodyPr>
          <a:lstStyle/>
          <a:p>
            <a:r>
              <a:rPr lang="en-US" altLang="zh-CN" sz="1600" b="1" dirty="0">
                <a:latin typeface="LinBiolinumTI"/>
              </a:rPr>
              <a:t>User History Trajectories</a:t>
            </a:r>
            <a:endParaRPr lang="en-US" altLang="zh-CN" sz="1600" b="1" dirty="0">
              <a:latin typeface="LinBiolinumTI"/>
            </a:endParaRPr>
          </a:p>
        </p:txBody>
      </p:sp>
      <p:grpSp>
        <p:nvGrpSpPr>
          <p:cNvPr id="99" name="组合 98"/>
          <p:cNvGrpSpPr/>
          <p:nvPr/>
        </p:nvGrpSpPr>
        <p:grpSpPr>
          <a:xfrm>
            <a:off x="3078950" y="4961692"/>
            <a:ext cx="1869106" cy="320282"/>
            <a:chOff x="3408361" y="5059129"/>
            <a:chExt cx="1869106" cy="331154"/>
          </a:xfrm>
        </p:grpSpPr>
        <p:cxnSp>
          <p:nvCxnSpPr>
            <p:cNvPr id="100" name="直接箭头连接符 99"/>
            <p:cNvCxnSpPr/>
            <p:nvPr/>
          </p:nvCxnSpPr>
          <p:spPr>
            <a:xfrm flipV="1">
              <a:off x="5272331" y="5059129"/>
              <a:ext cx="5136"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flipV="1">
              <a:off x="4651007"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flipV="1">
              <a:off x="4029684"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flipV="1">
              <a:off x="3408361"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4" name="图片 103"/>
          <p:cNvPicPr>
            <a:picLocks noChangeAspect="1"/>
          </p:cNvPicPr>
          <p:nvPr/>
        </p:nvPicPr>
        <p:blipFill>
          <a:blip r:embed="rId2"/>
          <a:stretch>
            <a:fillRect/>
          </a:stretch>
        </p:blipFill>
        <p:spPr>
          <a:xfrm>
            <a:off x="4815152" y="5331800"/>
            <a:ext cx="450445" cy="286063"/>
          </a:xfrm>
          <a:prstGeom prst="rect">
            <a:avLst/>
          </a:prstGeom>
        </p:spPr>
      </p:pic>
      <p:sp>
        <p:nvSpPr>
          <p:cNvPr id="105" name="箭头: 右 104"/>
          <p:cNvSpPr/>
          <p:nvPr/>
        </p:nvSpPr>
        <p:spPr>
          <a:xfrm rot="16200000">
            <a:off x="2616207" y="1659010"/>
            <a:ext cx="295829" cy="303895"/>
          </a:xfrm>
          <a:prstGeom prst="rightArrow">
            <a:avLst>
              <a:gd name="adj1" fmla="val 34829"/>
              <a:gd name="adj2" fmla="val 769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3"/>
          <a:stretch>
            <a:fillRect/>
          </a:stretch>
        </p:blipFill>
        <p:spPr>
          <a:xfrm>
            <a:off x="2893497" y="5354780"/>
            <a:ext cx="397540" cy="213905"/>
          </a:xfrm>
          <a:prstGeom prst="rect">
            <a:avLst/>
          </a:prstGeom>
        </p:spPr>
      </p:pic>
      <p:pic>
        <p:nvPicPr>
          <p:cNvPr id="128" name="图片 127"/>
          <p:cNvPicPr>
            <a:picLocks noChangeAspect="1"/>
          </p:cNvPicPr>
          <p:nvPr/>
        </p:nvPicPr>
        <p:blipFill>
          <a:blip r:embed="rId4"/>
          <a:stretch>
            <a:fillRect/>
          </a:stretch>
        </p:blipFill>
        <p:spPr>
          <a:xfrm>
            <a:off x="3524189" y="5361924"/>
            <a:ext cx="397539" cy="211133"/>
          </a:xfrm>
          <a:prstGeom prst="rect">
            <a:avLst/>
          </a:prstGeom>
        </p:spPr>
      </p:pic>
      <p:sp>
        <p:nvSpPr>
          <p:cNvPr id="129" name="矩形 128"/>
          <p:cNvSpPr/>
          <p:nvPr/>
        </p:nvSpPr>
        <p:spPr>
          <a:xfrm>
            <a:off x="4076727" y="5256622"/>
            <a:ext cx="508473" cy="369332"/>
          </a:xfrm>
          <a:prstGeom prst="rect">
            <a:avLst/>
          </a:prstGeom>
        </p:spPr>
        <p:txBody>
          <a:bodyPr wrap="none">
            <a:spAutoFit/>
          </a:bodyPr>
          <a:lstStyle/>
          <a:p>
            <a:r>
              <a:rPr lang="en-US" altLang="zh-CN" dirty="0"/>
              <a:t>……</a:t>
            </a:r>
            <a:endParaRPr lang="zh-CN" altLang="en-US" dirty="0"/>
          </a:p>
        </p:txBody>
      </p:sp>
      <p:grpSp>
        <p:nvGrpSpPr>
          <p:cNvPr id="130" name="组合 129"/>
          <p:cNvGrpSpPr/>
          <p:nvPr/>
        </p:nvGrpSpPr>
        <p:grpSpPr>
          <a:xfrm>
            <a:off x="333773" y="4132094"/>
            <a:ext cx="559504" cy="1309689"/>
            <a:chOff x="806992" y="4755418"/>
            <a:chExt cx="559504" cy="1309689"/>
          </a:xfrm>
        </p:grpSpPr>
        <p:sp>
          <p:nvSpPr>
            <p:cNvPr id="131" name="矩形 130"/>
            <p:cNvSpPr/>
            <p:nvPr/>
          </p:nvSpPr>
          <p:spPr>
            <a:xfrm>
              <a:off x="806992" y="4755418"/>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2" name="组合 131"/>
            <p:cNvGrpSpPr/>
            <p:nvPr/>
          </p:nvGrpSpPr>
          <p:grpSpPr>
            <a:xfrm>
              <a:off x="888712" y="4856091"/>
              <a:ext cx="386151" cy="1077133"/>
              <a:chOff x="1562421" y="4849664"/>
              <a:chExt cx="386151" cy="1077133"/>
            </a:xfrm>
          </p:grpSpPr>
          <p:sp>
            <p:nvSpPr>
              <p:cNvPr id="133" name="椭圆 132"/>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562421" y="5092125"/>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1835411" y="484966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连接符: 曲线 249"/>
              <p:cNvCxnSpPr>
                <a:stCxn id="133" idx="7"/>
                <a:endCxn id="138" idx="3"/>
              </p:cNvCxnSpPr>
              <p:nvPr/>
            </p:nvCxnSpPr>
            <p:spPr>
              <a:xfrm flipV="1">
                <a:off x="1679618" y="5360075"/>
                <a:ext cx="216938" cy="23707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37" name="连接符: 曲线 167"/>
              <p:cNvCxnSpPr>
                <a:stCxn id="134" idx="7"/>
                <a:endCxn id="135" idx="3"/>
              </p:cNvCxnSpPr>
              <p:nvPr/>
            </p:nvCxnSpPr>
            <p:spPr>
              <a:xfrm flipV="1">
                <a:off x="1614437" y="4901569"/>
                <a:ext cx="229899" cy="199461"/>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38" name="椭圆 137"/>
              <p:cNvSpPr/>
              <p:nvPr/>
            </p:nvSpPr>
            <p:spPr>
              <a:xfrm>
                <a:off x="1887631" y="530817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曲线 249"/>
              <p:cNvCxnSpPr>
                <a:stCxn id="138" idx="1"/>
                <a:endCxn id="134" idx="5"/>
              </p:cNvCxnSpPr>
              <p:nvPr/>
            </p:nvCxnSpPr>
            <p:spPr>
              <a:xfrm flipH="1" flipV="1">
                <a:off x="1614437" y="5144030"/>
                <a:ext cx="282119" cy="173045"/>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40" name="椭圆 139"/>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连接符: 曲线 249"/>
              <p:cNvCxnSpPr>
                <a:stCxn id="140" idx="1"/>
                <a:endCxn id="133" idx="4"/>
              </p:cNvCxnSpPr>
              <p:nvPr/>
            </p:nvCxnSpPr>
            <p:spPr>
              <a:xfrm flipH="1" flipV="1">
                <a:off x="1658073" y="5649054"/>
                <a:ext cx="136570" cy="225838"/>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grpSp>
        <p:nvGrpSpPr>
          <p:cNvPr id="142" name="组合 141"/>
          <p:cNvGrpSpPr/>
          <p:nvPr/>
        </p:nvGrpSpPr>
        <p:grpSpPr>
          <a:xfrm>
            <a:off x="1105523" y="4145255"/>
            <a:ext cx="559504" cy="1309689"/>
            <a:chOff x="1545115" y="4768579"/>
            <a:chExt cx="559504" cy="1309689"/>
          </a:xfrm>
        </p:grpSpPr>
        <p:sp>
          <p:nvSpPr>
            <p:cNvPr id="143" name="矩形 142"/>
            <p:cNvSpPr/>
            <p:nvPr/>
          </p:nvSpPr>
          <p:spPr>
            <a:xfrm>
              <a:off x="1545115" y="4768579"/>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1684457" y="4861106"/>
              <a:ext cx="287232" cy="1072118"/>
              <a:chOff x="1618288" y="4854679"/>
              <a:chExt cx="287232" cy="1072118"/>
            </a:xfrm>
          </p:grpSpPr>
          <p:sp>
            <p:nvSpPr>
              <p:cNvPr id="145" name="椭圆 144"/>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1844579" y="5086333"/>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644818" y="485467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8" name="连接符: 曲线 249"/>
              <p:cNvCxnSpPr>
                <a:stCxn id="145" idx="0"/>
                <a:endCxn id="150" idx="4"/>
              </p:cNvCxnSpPr>
              <p:nvPr/>
            </p:nvCxnSpPr>
            <p:spPr>
              <a:xfrm flipH="1" flipV="1">
                <a:off x="1648759" y="5310144"/>
                <a:ext cx="9314" cy="27810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49" name="连接符: 曲线 167"/>
              <p:cNvCxnSpPr>
                <a:stCxn id="146" idx="1"/>
                <a:endCxn id="147" idx="5"/>
              </p:cNvCxnSpPr>
              <p:nvPr/>
            </p:nvCxnSpPr>
            <p:spPr>
              <a:xfrm flipH="1" flipV="1">
                <a:off x="1696834" y="4906584"/>
                <a:ext cx="156670" cy="18865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18288" y="524933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连接符: 曲线 249"/>
              <p:cNvCxnSpPr>
                <a:stCxn id="150" idx="7"/>
                <a:endCxn id="146" idx="3"/>
              </p:cNvCxnSpPr>
              <p:nvPr/>
            </p:nvCxnSpPr>
            <p:spPr>
              <a:xfrm flipV="1">
                <a:off x="1670304" y="5138238"/>
                <a:ext cx="183200" cy="120001"/>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3" name="连接符: 曲线 249"/>
              <p:cNvCxnSpPr>
                <a:stCxn id="152" idx="1"/>
                <a:endCxn id="145" idx="5"/>
              </p:cNvCxnSpPr>
              <p:nvPr/>
            </p:nvCxnSpPr>
            <p:spPr>
              <a:xfrm flipH="1" flipV="1">
                <a:off x="1679618" y="5640149"/>
                <a:ext cx="115025" cy="234743"/>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sp>
        <p:nvSpPr>
          <p:cNvPr id="154" name="矩形 153"/>
          <p:cNvSpPr/>
          <p:nvPr/>
        </p:nvSpPr>
        <p:spPr>
          <a:xfrm rot="16200000" flipH="1" flipV="1">
            <a:off x="2327740" y="4642592"/>
            <a:ext cx="684162" cy="369332"/>
          </a:xfrm>
          <a:prstGeom prst="rect">
            <a:avLst/>
          </a:prstGeom>
        </p:spPr>
        <p:txBody>
          <a:bodyPr wrap="square">
            <a:spAutoFit/>
          </a:bodyPr>
          <a:lstStyle/>
          <a:p>
            <a:r>
              <a:rPr lang="en-US" altLang="zh-CN" dirty="0"/>
              <a:t>……</a:t>
            </a:r>
            <a:endParaRPr lang="zh-CN" altLang="en-US" dirty="0"/>
          </a:p>
        </p:txBody>
      </p:sp>
      <p:grpSp>
        <p:nvGrpSpPr>
          <p:cNvPr id="155" name="组合 154"/>
          <p:cNvGrpSpPr/>
          <p:nvPr/>
        </p:nvGrpSpPr>
        <p:grpSpPr>
          <a:xfrm>
            <a:off x="1877273" y="4145255"/>
            <a:ext cx="559504" cy="1309689"/>
            <a:chOff x="2350492" y="4768579"/>
            <a:chExt cx="559504" cy="1309689"/>
          </a:xfrm>
        </p:grpSpPr>
        <p:sp>
          <p:nvSpPr>
            <p:cNvPr id="156" name="矩形 155"/>
            <p:cNvSpPr/>
            <p:nvPr/>
          </p:nvSpPr>
          <p:spPr>
            <a:xfrm>
              <a:off x="2350492" y="4768579"/>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2424984" y="4908638"/>
              <a:ext cx="418012" cy="1054591"/>
              <a:chOff x="2871057" y="4793485"/>
              <a:chExt cx="418012" cy="1054591"/>
            </a:xfrm>
          </p:grpSpPr>
          <p:grpSp>
            <p:nvGrpSpPr>
              <p:cNvPr id="158" name="组合 157"/>
              <p:cNvGrpSpPr/>
              <p:nvPr/>
            </p:nvGrpSpPr>
            <p:grpSpPr>
              <a:xfrm>
                <a:off x="2871057" y="4793485"/>
                <a:ext cx="418012" cy="1054591"/>
                <a:chOff x="1563663" y="4987401"/>
                <a:chExt cx="418012" cy="1054591"/>
              </a:xfrm>
            </p:grpSpPr>
            <p:sp>
              <p:nvSpPr>
                <p:cNvPr id="161" name="椭圆 160"/>
                <p:cNvSpPr/>
                <p:nvPr/>
              </p:nvSpPr>
              <p:spPr>
                <a:xfrm>
                  <a:off x="1920734" y="5598056"/>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853226" y="506903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594134" y="4987401"/>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4" name="连接符: 曲线 249"/>
                <p:cNvCxnSpPr>
                  <a:stCxn id="161" idx="0"/>
                  <a:endCxn id="166" idx="4"/>
                </p:cNvCxnSpPr>
                <p:nvPr/>
              </p:nvCxnSpPr>
              <p:spPr>
                <a:xfrm flipH="1" flipV="1">
                  <a:off x="1918102" y="5368980"/>
                  <a:ext cx="33103" cy="229076"/>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65" name="连接符: 曲线 167"/>
                <p:cNvCxnSpPr>
                  <a:stCxn id="162" idx="2"/>
                  <a:endCxn id="163" idx="6"/>
                </p:cNvCxnSpPr>
                <p:nvPr/>
              </p:nvCxnSpPr>
              <p:spPr>
                <a:xfrm flipH="1" flipV="1">
                  <a:off x="1655075" y="5017806"/>
                  <a:ext cx="198151" cy="81629"/>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a:off x="1887631" y="530817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连接符: 曲线 249"/>
                <p:cNvCxnSpPr>
                  <a:stCxn id="166" idx="0"/>
                  <a:endCxn id="162" idx="4"/>
                </p:cNvCxnSpPr>
                <p:nvPr/>
              </p:nvCxnSpPr>
              <p:spPr>
                <a:xfrm flipH="1" flipV="1">
                  <a:off x="1883697" y="5129840"/>
                  <a:ext cx="34405" cy="17833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68" name="椭圆 167"/>
                <p:cNvSpPr/>
                <p:nvPr/>
              </p:nvSpPr>
              <p:spPr>
                <a:xfrm>
                  <a:off x="1563663" y="598118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9" name="连接符: 曲线 249"/>
                <p:cNvCxnSpPr>
                  <a:stCxn id="168" idx="6"/>
                  <a:endCxn id="159" idx="3"/>
                </p:cNvCxnSpPr>
                <p:nvPr/>
              </p:nvCxnSpPr>
              <p:spPr>
                <a:xfrm flipV="1">
                  <a:off x="1624604" y="5902033"/>
                  <a:ext cx="183437" cy="10955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sp>
            <p:nvSpPr>
              <p:cNvPr id="159" name="椭圆 158"/>
              <p:cNvSpPr/>
              <p:nvPr/>
            </p:nvSpPr>
            <p:spPr>
              <a:xfrm>
                <a:off x="3106510" y="565621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连接符: 曲线 249"/>
              <p:cNvCxnSpPr>
                <a:stCxn id="159" idx="7"/>
                <a:endCxn id="161" idx="4"/>
              </p:cNvCxnSpPr>
              <p:nvPr/>
            </p:nvCxnSpPr>
            <p:spPr>
              <a:xfrm flipV="1">
                <a:off x="3158526" y="5464950"/>
                <a:ext cx="100073" cy="200167"/>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cxnSp>
        <p:nvCxnSpPr>
          <p:cNvPr id="170" name="直接箭头连接符 169"/>
          <p:cNvCxnSpPr>
            <a:stCxn id="213" idx="0"/>
          </p:cNvCxnSpPr>
          <p:nvPr/>
        </p:nvCxnSpPr>
        <p:spPr>
          <a:xfrm flipV="1">
            <a:off x="1387679" y="2414386"/>
            <a:ext cx="1053919" cy="1003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a:stCxn id="212" idx="0"/>
          </p:cNvCxnSpPr>
          <p:nvPr/>
        </p:nvCxnSpPr>
        <p:spPr>
          <a:xfrm flipV="1">
            <a:off x="615892" y="2401064"/>
            <a:ext cx="1229595" cy="10352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156" idx="0"/>
            <a:endCxn id="214" idx="2"/>
          </p:cNvCxnSpPr>
          <p:nvPr/>
        </p:nvCxnSpPr>
        <p:spPr>
          <a:xfrm flipV="1">
            <a:off x="2157025" y="3746037"/>
            <a:ext cx="156" cy="399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3" idx="0"/>
            <a:endCxn id="213" idx="2"/>
          </p:cNvCxnSpPr>
          <p:nvPr/>
        </p:nvCxnSpPr>
        <p:spPr>
          <a:xfrm flipV="1">
            <a:off x="1385275" y="3740494"/>
            <a:ext cx="2404" cy="404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31" idx="0"/>
            <a:endCxn id="212" idx="2"/>
          </p:cNvCxnSpPr>
          <p:nvPr/>
        </p:nvCxnSpPr>
        <p:spPr>
          <a:xfrm flipV="1">
            <a:off x="613525" y="3733623"/>
            <a:ext cx="2367" cy="3984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2" name="图片 211"/>
          <p:cNvPicPr>
            <a:picLocks noChangeAspect="1"/>
          </p:cNvPicPr>
          <p:nvPr/>
        </p:nvPicPr>
        <p:blipFill>
          <a:blip r:embed="rId5"/>
          <a:stretch>
            <a:fillRect/>
          </a:stretch>
        </p:blipFill>
        <p:spPr>
          <a:xfrm>
            <a:off x="371552" y="3436300"/>
            <a:ext cx="488680" cy="297323"/>
          </a:xfrm>
          <a:prstGeom prst="rect">
            <a:avLst/>
          </a:prstGeom>
        </p:spPr>
      </p:pic>
      <p:pic>
        <p:nvPicPr>
          <p:cNvPr id="213" name="图片 212"/>
          <p:cNvPicPr>
            <a:picLocks noChangeAspect="1"/>
          </p:cNvPicPr>
          <p:nvPr/>
        </p:nvPicPr>
        <p:blipFill>
          <a:blip r:embed="rId6"/>
          <a:stretch>
            <a:fillRect/>
          </a:stretch>
        </p:blipFill>
        <p:spPr>
          <a:xfrm>
            <a:off x="1132732" y="3417908"/>
            <a:ext cx="509894" cy="322586"/>
          </a:xfrm>
          <a:prstGeom prst="rect">
            <a:avLst/>
          </a:prstGeom>
        </p:spPr>
      </p:pic>
      <p:pic>
        <p:nvPicPr>
          <p:cNvPr id="214" name="图片 213"/>
          <p:cNvPicPr>
            <a:picLocks noChangeAspect="1"/>
          </p:cNvPicPr>
          <p:nvPr/>
        </p:nvPicPr>
        <p:blipFill>
          <a:blip r:embed="rId7"/>
          <a:stretch>
            <a:fillRect/>
          </a:stretch>
        </p:blipFill>
        <p:spPr>
          <a:xfrm>
            <a:off x="1878848" y="3443848"/>
            <a:ext cx="556665" cy="302189"/>
          </a:xfrm>
          <a:prstGeom prst="rect">
            <a:avLst/>
          </a:prstGeom>
        </p:spPr>
      </p:pic>
      <p:sp>
        <p:nvSpPr>
          <p:cNvPr id="176" name="圆角矩形 23"/>
          <p:cNvSpPr/>
          <p:nvPr/>
        </p:nvSpPr>
        <p:spPr>
          <a:xfrm rot="10800000" flipV="1">
            <a:off x="5567632" y="1119652"/>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5909462" y="1023632"/>
            <a:ext cx="5663795"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Embedding Rich Context Information</a:t>
            </a:r>
            <a:endParaRPr lang="zh-CN" altLang="en-US" sz="2400" dirty="0">
              <a:solidFill>
                <a:srgbClr val="00206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8"/>
          <a:stretch>
            <a:fillRect/>
          </a:stretch>
        </p:blipFill>
        <p:spPr>
          <a:xfrm>
            <a:off x="6487345" y="1602634"/>
            <a:ext cx="4198516" cy="580646"/>
          </a:xfrm>
          <a:prstGeom prst="rect">
            <a:avLst/>
          </a:prstGeom>
        </p:spPr>
      </p:pic>
      <p:sp>
        <p:nvSpPr>
          <p:cNvPr id="184" name="文本框 183"/>
          <p:cNvSpPr txBox="1"/>
          <p:nvPr/>
        </p:nvSpPr>
        <p:spPr>
          <a:xfrm>
            <a:off x="6268574" y="3044980"/>
            <a:ext cx="1129734" cy="523218"/>
          </a:xfrm>
          <a:prstGeom prst="rect">
            <a:avLst/>
          </a:prstGeom>
          <a:noFill/>
        </p:spPr>
        <p:txBody>
          <a:bodyPr wrap="square" lIns="91438" tIns="45719" rIns="91438" bIns="45719" rtlCol="0">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user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1" name="圆角矩形 23"/>
          <p:cNvSpPr/>
          <p:nvPr/>
        </p:nvSpPr>
        <p:spPr>
          <a:xfrm rot="10800000" flipV="1">
            <a:off x="5564194" y="3841553"/>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2" name="文本框 91"/>
          <p:cNvSpPr txBox="1"/>
          <p:nvPr/>
        </p:nvSpPr>
        <p:spPr>
          <a:xfrm>
            <a:off x="5906024" y="3745533"/>
            <a:ext cx="5686621"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Extracting Sequential Feature by GRU</a:t>
            </a:r>
            <a:endParaRPr lang="zh-CN" altLang="en-US" sz="24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9"/>
          <a:srcRect t="18288" b="20966"/>
          <a:stretch>
            <a:fillRect/>
          </a:stretch>
        </p:blipFill>
        <p:spPr>
          <a:xfrm>
            <a:off x="6943357" y="5283288"/>
            <a:ext cx="2722841" cy="547308"/>
          </a:xfrm>
          <a:prstGeom prst="rect">
            <a:avLst/>
          </a:prstGeom>
        </p:spPr>
      </p:pic>
      <p:sp>
        <p:nvSpPr>
          <p:cNvPr id="4" name="矩形 3"/>
          <p:cNvSpPr/>
          <p:nvPr/>
        </p:nvSpPr>
        <p:spPr>
          <a:xfrm>
            <a:off x="2752790" y="4012692"/>
            <a:ext cx="2578018" cy="164023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241134" y="4356533"/>
            <a:ext cx="5210163" cy="830997"/>
          </a:xfrm>
          <a:prstGeom prst="rect">
            <a:avLst/>
          </a:prstGeom>
        </p:spPr>
        <p:txBody>
          <a:bodyPr wrap="square">
            <a:spAutoFit/>
          </a:bodyPr>
          <a:lstStyle/>
          <a:p>
            <a:pPr algn="just"/>
            <a:r>
              <a:rPr lang="en-US" altLang="zh-CN" sz="2400" kern="1500" dirty="0">
                <a:solidFill>
                  <a:srgbClr val="002060"/>
                </a:solidFill>
                <a:latin typeface="微软雅黑" panose="020B0503020204020204" pitchFamily="34" charset="-122"/>
                <a:ea typeface="微软雅黑" panose="020B0503020204020204" pitchFamily="34" charset="-122"/>
              </a:rPr>
              <a:t>We employ the widely used GRU network to encode it into a vector.</a:t>
            </a:r>
            <a:endParaRPr lang="zh-CN" altLang="en-US" sz="2400" kern="1500" dirty="0">
              <a:solidFill>
                <a:srgbClr val="002060"/>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7396087" y="3055398"/>
            <a:ext cx="2377334" cy="523218"/>
          </a:xfrm>
          <a:prstGeom prst="rect">
            <a:avLst/>
          </a:prstGeom>
          <a:noFill/>
        </p:spPr>
        <p:txBody>
          <a:bodyPr wrap="square" lIns="91438" tIns="45719" rIns="91438" bIns="45719" rtlCol="0">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location</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9047271" y="2214332"/>
            <a:ext cx="9210638" cy="400108"/>
          </a:xfrm>
          <a:prstGeom prst="rect">
            <a:avLst/>
          </a:prstGeom>
          <a:noFill/>
        </p:spPr>
        <p:txBody>
          <a:bodyPr wrap="square" lIns="91438" tIns="45719" rIns="91438" bIns="45719"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day</a:t>
            </a:r>
            <a:endParaRPr lang="zh-CN" altLang="en-US" sz="2000" dirty="0">
              <a:solidFill>
                <a:srgbClr val="002060"/>
              </a:solidFill>
              <a:latin typeface="微软雅黑" panose="020B0503020204020204" pitchFamily="34" charset="-122"/>
              <a:ea typeface="微软雅黑" panose="020B0503020204020204" pitchFamily="34" charset="-122"/>
            </a:endParaRPr>
          </a:p>
        </p:txBody>
      </p:sp>
      <p:cxnSp>
        <p:nvCxnSpPr>
          <p:cNvPr id="106" name="直接箭头连接符 105"/>
          <p:cNvCxnSpPr/>
          <p:nvPr/>
        </p:nvCxnSpPr>
        <p:spPr>
          <a:xfrm flipH="1">
            <a:off x="6943357" y="2129167"/>
            <a:ext cx="348113" cy="8482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a:off x="8092440" y="2183280"/>
            <a:ext cx="0" cy="7739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8852289" y="2183280"/>
            <a:ext cx="566031" cy="7587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H="1">
            <a:off x="9706845" y="2127675"/>
            <a:ext cx="327975" cy="7884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9047271" y="3033017"/>
            <a:ext cx="9210638" cy="523218"/>
          </a:xfrm>
          <a:prstGeom prst="rect">
            <a:avLst/>
          </a:prstGeom>
          <a:noFill/>
        </p:spPr>
        <p:txBody>
          <a:bodyPr wrap="square" lIns="91438" tIns="45719" rIns="91438" bIns="45719" rtlCol="0">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temporal</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10040287" y="2218646"/>
            <a:ext cx="9210638" cy="400108"/>
          </a:xfrm>
          <a:prstGeom prst="rect">
            <a:avLst/>
          </a:prstGeom>
          <a:noFill/>
        </p:spPr>
        <p:txBody>
          <a:bodyPr wrap="square" lIns="91438" tIns="45719" rIns="91438" bIns="45719"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hour</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5" grpId="0"/>
      <p:bldP spid="184" grpId="0"/>
      <p:bldP spid="91" grpId="0" animBg="1"/>
      <p:bldP spid="92" grpId="0"/>
      <p:bldP spid="6" grpId="0"/>
      <p:bldP spid="93" grpId="0"/>
      <p:bldP spid="96" grpId="0"/>
      <p:bldP spid="110" grpId="0"/>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图片包含 天空, 物体&#10;&#10;描述已自动生成"/>
          <p:cNvPicPr>
            <a:picLocks noChangeAspect="1"/>
          </p:cNvPicPr>
          <p:nvPr/>
        </p:nvPicPr>
        <p:blipFill>
          <a:blip r:embed="rId1"/>
          <a:stretch>
            <a:fillRect/>
          </a:stretch>
        </p:blipFill>
        <p:spPr>
          <a:xfrm>
            <a:off x="6951675" y="1932428"/>
            <a:ext cx="3391194" cy="990686"/>
          </a:xfrm>
          <a:prstGeom prst="rect">
            <a:avLst/>
          </a:prstGeom>
        </p:spPr>
      </p:pic>
      <p:sp>
        <p:nvSpPr>
          <p:cNvPr id="15" name="标题 14"/>
          <p:cNvSpPr>
            <a:spLocks noGrp="1"/>
          </p:cNvSpPr>
          <p:nvPr>
            <p:ph type="title"/>
          </p:nvPr>
        </p:nvSpPr>
        <p:spPr/>
        <p:txBody>
          <a:bodyPr/>
          <a:lstStyle/>
          <a:p>
            <a:r>
              <a:rPr lang="en-US" altLang="zh-CN" dirty="0"/>
              <a:t>NASR: Observed Cost</a:t>
            </a:r>
            <a:endParaRPr lang="zh-CN" altLang="en-US" dirty="0"/>
          </a:p>
        </p:txBody>
      </p:sp>
      <p:pic>
        <p:nvPicPr>
          <p:cNvPr id="43" name="图片 42"/>
          <p:cNvPicPr>
            <a:picLocks noChangeAspect="1"/>
          </p:cNvPicPr>
          <p:nvPr/>
        </p:nvPicPr>
        <p:blipFill>
          <a:blip r:embed="rId2"/>
          <a:stretch>
            <a:fillRect/>
          </a:stretch>
        </p:blipFill>
        <p:spPr>
          <a:xfrm>
            <a:off x="2527129" y="1290485"/>
            <a:ext cx="671011" cy="428812"/>
          </a:xfrm>
          <a:prstGeom prst="rect">
            <a:avLst/>
          </a:prstGeom>
        </p:spPr>
      </p:pic>
      <p:sp>
        <p:nvSpPr>
          <p:cNvPr id="78" name="矩形: 圆角 77"/>
          <p:cNvSpPr/>
          <p:nvPr/>
        </p:nvSpPr>
        <p:spPr>
          <a:xfrm>
            <a:off x="2902866"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79" name="矩形: 圆角 78"/>
          <p:cNvSpPr/>
          <p:nvPr/>
        </p:nvSpPr>
        <p:spPr>
          <a:xfrm>
            <a:off x="3524189"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80" name="矩形: 圆角 79"/>
          <p:cNvSpPr/>
          <p:nvPr/>
        </p:nvSpPr>
        <p:spPr>
          <a:xfrm>
            <a:off x="4145512"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81" name="矩形: 圆角 80"/>
          <p:cNvSpPr/>
          <p:nvPr/>
        </p:nvSpPr>
        <p:spPr>
          <a:xfrm>
            <a:off x="4766835"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cxnSp>
        <p:nvCxnSpPr>
          <p:cNvPr id="82" name="直接箭头连接符 81"/>
          <p:cNvCxnSpPr>
            <a:stCxn id="78" idx="3"/>
            <a:endCxn id="79" idx="1"/>
          </p:cNvCxnSpPr>
          <p:nvPr/>
        </p:nvCxnSpPr>
        <p:spPr>
          <a:xfrm>
            <a:off x="3281669" y="4536972"/>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79" idx="3"/>
            <a:endCxn id="80" idx="1"/>
          </p:cNvCxnSpPr>
          <p:nvPr/>
        </p:nvCxnSpPr>
        <p:spPr>
          <a:xfrm>
            <a:off x="3902992" y="4536972"/>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80" idx="3"/>
            <a:endCxn id="81" idx="1"/>
          </p:cNvCxnSpPr>
          <p:nvPr/>
        </p:nvCxnSpPr>
        <p:spPr>
          <a:xfrm>
            <a:off x="4524315" y="4536972"/>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81" idx="2"/>
          </p:cNvCxnSpPr>
          <p:nvPr/>
        </p:nvCxnSpPr>
        <p:spPr>
          <a:xfrm flipV="1">
            <a:off x="4956237" y="3790802"/>
            <a:ext cx="5136"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0" idx="2"/>
          </p:cNvCxnSpPr>
          <p:nvPr/>
        </p:nvCxnSpPr>
        <p:spPr>
          <a:xfrm flipH="1" flipV="1">
            <a:off x="4334913" y="3790802"/>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9" idx="2"/>
          </p:cNvCxnSpPr>
          <p:nvPr/>
        </p:nvCxnSpPr>
        <p:spPr>
          <a:xfrm flipH="1" flipV="1">
            <a:off x="3713590" y="3790802"/>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78" idx="2"/>
          </p:cNvCxnSpPr>
          <p:nvPr/>
        </p:nvCxnSpPr>
        <p:spPr>
          <a:xfrm flipH="1" flipV="1">
            <a:off x="3092267" y="3790802"/>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圆角 88"/>
          <p:cNvSpPr/>
          <p:nvPr/>
        </p:nvSpPr>
        <p:spPr>
          <a:xfrm>
            <a:off x="2902866" y="3327775"/>
            <a:ext cx="2316574" cy="447859"/>
          </a:xfrm>
          <a:prstGeom prst="roundRect">
            <a:avLst/>
          </a:prstGeom>
          <a:solidFill>
            <a:schemeClr val="accent4">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Intra-trajectory ATT</a:t>
            </a:r>
            <a:endParaRPr lang="en-US" altLang="zh-CN" b="1" dirty="0">
              <a:solidFill>
                <a:schemeClr val="tx1"/>
              </a:solidFill>
              <a:latin typeface="Times New Roman" panose="02020603050405020304" charset="0"/>
              <a:cs typeface="Times New Roman" panose="02020603050405020304" charset="0"/>
            </a:endParaRPr>
          </a:p>
        </p:txBody>
      </p:sp>
      <p:cxnSp>
        <p:nvCxnSpPr>
          <p:cNvPr id="90" name="直接箭头连接符 89"/>
          <p:cNvCxnSpPr>
            <a:stCxn id="89" idx="0"/>
          </p:cNvCxnSpPr>
          <p:nvPr/>
        </p:nvCxnSpPr>
        <p:spPr>
          <a:xfrm flipH="1" flipV="1">
            <a:off x="3852367" y="2363024"/>
            <a:ext cx="208786" cy="964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圆角 93"/>
          <p:cNvSpPr/>
          <p:nvPr/>
        </p:nvSpPr>
        <p:spPr>
          <a:xfrm>
            <a:off x="1665028" y="1965233"/>
            <a:ext cx="2840448" cy="441087"/>
          </a:xfrm>
          <a:prstGeom prst="roundRect">
            <a:avLst/>
          </a:prstGeom>
          <a:solidFill>
            <a:schemeClr val="accent2">
              <a:lumMod val="20000"/>
              <a:lumOff val="8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Inter-trajectory ATT</a:t>
            </a:r>
            <a:endParaRPr lang="en-US" altLang="zh-CN" b="1" dirty="0">
              <a:solidFill>
                <a:schemeClr val="tx1"/>
              </a:solidFill>
              <a:latin typeface="Times New Roman" panose="02020603050405020304" charset="0"/>
              <a:cs typeface="Times New Roman" panose="02020603050405020304" charset="0"/>
            </a:endParaRPr>
          </a:p>
        </p:txBody>
      </p:sp>
      <p:cxnSp>
        <p:nvCxnSpPr>
          <p:cNvPr id="95" name="直接箭头连接符 94"/>
          <p:cNvCxnSpPr>
            <a:stCxn id="214" idx="0"/>
          </p:cNvCxnSpPr>
          <p:nvPr/>
        </p:nvCxnSpPr>
        <p:spPr>
          <a:xfrm flipV="1">
            <a:off x="2157181" y="2399960"/>
            <a:ext cx="754889" cy="10438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2752622" y="5782380"/>
            <a:ext cx="2701925" cy="368300"/>
          </a:xfrm>
          <a:prstGeom prst="rect">
            <a:avLst/>
          </a:prstGeom>
        </p:spPr>
        <p:txBody>
          <a:bodyPr wrap="none">
            <a:spAutoFit/>
          </a:bodyPr>
          <a:lstStyle/>
          <a:p>
            <a:r>
              <a:rPr lang="en-US" altLang="zh-CN" b="1" dirty="0">
                <a:latin typeface="LinBiolinumTI"/>
              </a:rPr>
              <a:t>Current Sub-Trajectory</a:t>
            </a:r>
            <a:endParaRPr lang="en-US" altLang="zh-CN" b="1" dirty="0">
              <a:latin typeface="LinBiolinumTI"/>
            </a:endParaRPr>
          </a:p>
        </p:txBody>
      </p:sp>
      <p:sp>
        <p:nvSpPr>
          <p:cNvPr id="98" name="矩形 97"/>
          <p:cNvSpPr/>
          <p:nvPr/>
        </p:nvSpPr>
        <p:spPr>
          <a:xfrm>
            <a:off x="48433" y="5617791"/>
            <a:ext cx="2607310" cy="337185"/>
          </a:xfrm>
          <a:prstGeom prst="rect">
            <a:avLst/>
          </a:prstGeom>
        </p:spPr>
        <p:txBody>
          <a:bodyPr wrap="none">
            <a:spAutoFit/>
          </a:bodyPr>
          <a:lstStyle/>
          <a:p>
            <a:r>
              <a:rPr lang="en-US" altLang="zh-CN" sz="1600" b="1" dirty="0">
                <a:latin typeface="LinBiolinumTI"/>
              </a:rPr>
              <a:t>User History Trajectories</a:t>
            </a:r>
            <a:endParaRPr lang="en-US" altLang="zh-CN" sz="1600" b="1" dirty="0">
              <a:latin typeface="LinBiolinumTI"/>
            </a:endParaRPr>
          </a:p>
        </p:txBody>
      </p:sp>
      <p:grpSp>
        <p:nvGrpSpPr>
          <p:cNvPr id="99" name="组合 98"/>
          <p:cNvGrpSpPr/>
          <p:nvPr/>
        </p:nvGrpSpPr>
        <p:grpSpPr>
          <a:xfrm>
            <a:off x="3078950" y="4961692"/>
            <a:ext cx="1869106" cy="320282"/>
            <a:chOff x="3408361" y="5059129"/>
            <a:chExt cx="1869106" cy="331154"/>
          </a:xfrm>
        </p:grpSpPr>
        <p:cxnSp>
          <p:nvCxnSpPr>
            <p:cNvPr id="100" name="直接箭头连接符 99"/>
            <p:cNvCxnSpPr/>
            <p:nvPr/>
          </p:nvCxnSpPr>
          <p:spPr>
            <a:xfrm flipV="1">
              <a:off x="5272331" y="5059129"/>
              <a:ext cx="5136"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flipV="1">
              <a:off x="4651007"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flipV="1">
              <a:off x="4029684"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flipV="1">
              <a:off x="3408361"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4" name="图片 103"/>
          <p:cNvPicPr>
            <a:picLocks noChangeAspect="1"/>
          </p:cNvPicPr>
          <p:nvPr/>
        </p:nvPicPr>
        <p:blipFill>
          <a:blip r:embed="rId3"/>
          <a:stretch>
            <a:fillRect/>
          </a:stretch>
        </p:blipFill>
        <p:spPr>
          <a:xfrm>
            <a:off x="4815152" y="5331800"/>
            <a:ext cx="450445" cy="286063"/>
          </a:xfrm>
          <a:prstGeom prst="rect">
            <a:avLst/>
          </a:prstGeom>
        </p:spPr>
      </p:pic>
      <p:sp>
        <p:nvSpPr>
          <p:cNvPr id="105" name="箭头: 右 104"/>
          <p:cNvSpPr/>
          <p:nvPr/>
        </p:nvSpPr>
        <p:spPr>
          <a:xfrm rot="16200000">
            <a:off x="2616207" y="1659010"/>
            <a:ext cx="295829" cy="303895"/>
          </a:xfrm>
          <a:prstGeom prst="rightArrow">
            <a:avLst>
              <a:gd name="adj1" fmla="val 34829"/>
              <a:gd name="adj2" fmla="val 769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4"/>
          <a:stretch>
            <a:fillRect/>
          </a:stretch>
        </p:blipFill>
        <p:spPr>
          <a:xfrm>
            <a:off x="2893497" y="5354780"/>
            <a:ext cx="397540" cy="213905"/>
          </a:xfrm>
          <a:prstGeom prst="rect">
            <a:avLst/>
          </a:prstGeom>
        </p:spPr>
      </p:pic>
      <p:pic>
        <p:nvPicPr>
          <p:cNvPr id="128" name="图片 127"/>
          <p:cNvPicPr>
            <a:picLocks noChangeAspect="1"/>
          </p:cNvPicPr>
          <p:nvPr/>
        </p:nvPicPr>
        <p:blipFill>
          <a:blip r:embed="rId5"/>
          <a:stretch>
            <a:fillRect/>
          </a:stretch>
        </p:blipFill>
        <p:spPr>
          <a:xfrm>
            <a:off x="3524189" y="5361924"/>
            <a:ext cx="397539" cy="211133"/>
          </a:xfrm>
          <a:prstGeom prst="rect">
            <a:avLst/>
          </a:prstGeom>
        </p:spPr>
      </p:pic>
      <p:sp>
        <p:nvSpPr>
          <p:cNvPr id="129" name="矩形 128"/>
          <p:cNvSpPr/>
          <p:nvPr/>
        </p:nvSpPr>
        <p:spPr>
          <a:xfrm>
            <a:off x="4076727" y="5256622"/>
            <a:ext cx="508473" cy="369332"/>
          </a:xfrm>
          <a:prstGeom prst="rect">
            <a:avLst/>
          </a:prstGeom>
        </p:spPr>
        <p:txBody>
          <a:bodyPr wrap="none">
            <a:spAutoFit/>
          </a:bodyPr>
          <a:lstStyle/>
          <a:p>
            <a:r>
              <a:rPr lang="en-US" altLang="zh-CN" dirty="0"/>
              <a:t>……</a:t>
            </a:r>
            <a:endParaRPr lang="zh-CN" altLang="en-US" dirty="0"/>
          </a:p>
        </p:txBody>
      </p:sp>
      <p:grpSp>
        <p:nvGrpSpPr>
          <p:cNvPr id="130" name="组合 129"/>
          <p:cNvGrpSpPr/>
          <p:nvPr/>
        </p:nvGrpSpPr>
        <p:grpSpPr>
          <a:xfrm>
            <a:off x="333773" y="4132094"/>
            <a:ext cx="559504" cy="1309689"/>
            <a:chOff x="806992" y="4755418"/>
            <a:chExt cx="559504" cy="1309689"/>
          </a:xfrm>
        </p:grpSpPr>
        <p:sp>
          <p:nvSpPr>
            <p:cNvPr id="131" name="矩形 130"/>
            <p:cNvSpPr/>
            <p:nvPr/>
          </p:nvSpPr>
          <p:spPr>
            <a:xfrm>
              <a:off x="806992" y="4755418"/>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2" name="组合 131"/>
            <p:cNvGrpSpPr/>
            <p:nvPr/>
          </p:nvGrpSpPr>
          <p:grpSpPr>
            <a:xfrm>
              <a:off x="888712" y="4856091"/>
              <a:ext cx="386151" cy="1077133"/>
              <a:chOff x="1562421" y="4849664"/>
              <a:chExt cx="386151" cy="1077133"/>
            </a:xfrm>
          </p:grpSpPr>
          <p:sp>
            <p:nvSpPr>
              <p:cNvPr id="133" name="椭圆 132"/>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562421" y="5092125"/>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1835411" y="484966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连接符: 曲线 249"/>
              <p:cNvCxnSpPr>
                <a:stCxn id="133" idx="7"/>
                <a:endCxn id="138" idx="3"/>
              </p:cNvCxnSpPr>
              <p:nvPr/>
            </p:nvCxnSpPr>
            <p:spPr>
              <a:xfrm flipV="1">
                <a:off x="1679618" y="5360075"/>
                <a:ext cx="216938" cy="23707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37" name="连接符: 曲线 167"/>
              <p:cNvCxnSpPr>
                <a:stCxn id="134" idx="7"/>
                <a:endCxn id="135" idx="3"/>
              </p:cNvCxnSpPr>
              <p:nvPr/>
            </p:nvCxnSpPr>
            <p:spPr>
              <a:xfrm flipV="1">
                <a:off x="1614437" y="4901569"/>
                <a:ext cx="229899" cy="199461"/>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38" name="椭圆 137"/>
              <p:cNvSpPr/>
              <p:nvPr/>
            </p:nvSpPr>
            <p:spPr>
              <a:xfrm>
                <a:off x="1887631" y="530817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曲线 249"/>
              <p:cNvCxnSpPr>
                <a:stCxn id="138" idx="1"/>
                <a:endCxn id="134" idx="5"/>
              </p:cNvCxnSpPr>
              <p:nvPr/>
            </p:nvCxnSpPr>
            <p:spPr>
              <a:xfrm flipH="1" flipV="1">
                <a:off x="1614437" y="5144030"/>
                <a:ext cx="282119" cy="173045"/>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40" name="椭圆 139"/>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连接符: 曲线 249"/>
              <p:cNvCxnSpPr>
                <a:stCxn id="140" idx="1"/>
                <a:endCxn id="133" idx="4"/>
              </p:cNvCxnSpPr>
              <p:nvPr/>
            </p:nvCxnSpPr>
            <p:spPr>
              <a:xfrm flipH="1" flipV="1">
                <a:off x="1658073" y="5649054"/>
                <a:ext cx="136570" cy="225838"/>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grpSp>
        <p:nvGrpSpPr>
          <p:cNvPr id="142" name="组合 141"/>
          <p:cNvGrpSpPr/>
          <p:nvPr/>
        </p:nvGrpSpPr>
        <p:grpSpPr>
          <a:xfrm>
            <a:off x="1105523" y="4145255"/>
            <a:ext cx="559504" cy="1309689"/>
            <a:chOff x="1545115" y="4768579"/>
            <a:chExt cx="559504" cy="1309689"/>
          </a:xfrm>
        </p:grpSpPr>
        <p:sp>
          <p:nvSpPr>
            <p:cNvPr id="143" name="矩形 142"/>
            <p:cNvSpPr/>
            <p:nvPr/>
          </p:nvSpPr>
          <p:spPr>
            <a:xfrm>
              <a:off x="1545115" y="4768579"/>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1684457" y="4861106"/>
              <a:ext cx="287232" cy="1072118"/>
              <a:chOff x="1618288" y="4854679"/>
              <a:chExt cx="287232" cy="1072118"/>
            </a:xfrm>
          </p:grpSpPr>
          <p:sp>
            <p:nvSpPr>
              <p:cNvPr id="145" name="椭圆 144"/>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1844579" y="5086333"/>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644818" y="485467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8" name="连接符: 曲线 249"/>
              <p:cNvCxnSpPr>
                <a:stCxn id="145" idx="0"/>
                <a:endCxn id="150" idx="4"/>
              </p:cNvCxnSpPr>
              <p:nvPr/>
            </p:nvCxnSpPr>
            <p:spPr>
              <a:xfrm flipH="1" flipV="1">
                <a:off x="1648759" y="5310144"/>
                <a:ext cx="9314" cy="27810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49" name="连接符: 曲线 167"/>
              <p:cNvCxnSpPr>
                <a:stCxn id="146" idx="1"/>
                <a:endCxn id="147" idx="5"/>
              </p:cNvCxnSpPr>
              <p:nvPr/>
            </p:nvCxnSpPr>
            <p:spPr>
              <a:xfrm flipH="1" flipV="1">
                <a:off x="1696834" y="4906584"/>
                <a:ext cx="156670" cy="18865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18288" y="524933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连接符: 曲线 249"/>
              <p:cNvCxnSpPr>
                <a:stCxn id="150" idx="7"/>
                <a:endCxn id="146" idx="3"/>
              </p:cNvCxnSpPr>
              <p:nvPr/>
            </p:nvCxnSpPr>
            <p:spPr>
              <a:xfrm flipV="1">
                <a:off x="1670304" y="5138238"/>
                <a:ext cx="183200" cy="120001"/>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3" name="连接符: 曲线 249"/>
              <p:cNvCxnSpPr>
                <a:stCxn id="152" idx="1"/>
                <a:endCxn id="145" idx="5"/>
              </p:cNvCxnSpPr>
              <p:nvPr/>
            </p:nvCxnSpPr>
            <p:spPr>
              <a:xfrm flipH="1" flipV="1">
                <a:off x="1679618" y="5640149"/>
                <a:ext cx="115025" cy="234743"/>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sp>
        <p:nvSpPr>
          <p:cNvPr id="154" name="矩形 153"/>
          <p:cNvSpPr/>
          <p:nvPr/>
        </p:nvSpPr>
        <p:spPr>
          <a:xfrm rot="16200000" flipH="1" flipV="1">
            <a:off x="2327740" y="4642592"/>
            <a:ext cx="684162" cy="369332"/>
          </a:xfrm>
          <a:prstGeom prst="rect">
            <a:avLst/>
          </a:prstGeom>
        </p:spPr>
        <p:txBody>
          <a:bodyPr wrap="square">
            <a:spAutoFit/>
          </a:bodyPr>
          <a:lstStyle/>
          <a:p>
            <a:r>
              <a:rPr lang="en-US" altLang="zh-CN" dirty="0"/>
              <a:t>……</a:t>
            </a:r>
            <a:endParaRPr lang="zh-CN" altLang="en-US" dirty="0"/>
          </a:p>
        </p:txBody>
      </p:sp>
      <p:grpSp>
        <p:nvGrpSpPr>
          <p:cNvPr id="155" name="组合 154"/>
          <p:cNvGrpSpPr/>
          <p:nvPr/>
        </p:nvGrpSpPr>
        <p:grpSpPr>
          <a:xfrm>
            <a:off x="1877273" y="4145255"/>
            <a:ext cx="559504" cy="1309689"/>
            <a:chOff x="2350492" y="4768579"/>
            <a:chExt cx="559504" cy="1309689"/>
          </a:xfrm>
        </p:grpSpPr>
        <p:sp>
          <p:nvSpPr>
            <p:cNvPr id="156" name="矩形 155"/>
            <p:cNvSpPr/>
            <p:nvPr/>
          </p:nvSpPr>
          <p:spPr>
            <a:xfrm>
              <a:off x="2350492" y="4768579"/>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2424984" y="4908638"/>
              <a:ext cx="418012" cy="1054591"/>
              <a:chOff x="2871057" y="4793485"/>
              <a:chExt cx="418012" cy="1054591"/>
            </a:xfrm>
          </p:grpSpPr>
          <p:grpSp>
            <p:nvGrpSpPr>
              <p:cNvPr id="158" name="组合 157"/>
              <p:cNvGrpSpPr/>
              <p:nvPr/>
            </p:nvGrpSpPr>
            <p:grpSpPr>
              <a:xfrm>
                <a:off x="2871057" y="4793485"/>
                <a:ext cx="418012" cy="1054591"/>
                <a:chOff x="1563663" y="4987401"/>
                <a:chExt cx="418012" cy="1054591"/>
              </a:xfrm>
            </p:grpSpPr>
            <p:sp>
              <p:nvSpPr>
                <p:cNvPr id="161" name="椭圆 160"/>
                <p:cNvSpPr/>
                <p:nvPr/>
              </p:nvSpPr>
              <p:spPr>
                <a:xfrm>
                  <a:off x="1920734" y="5598056"/>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853226" y="506903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594134" y="4987401"/>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4" name="连接符: 曲线 249"/>
                <p:cNvCxnSpPr>
                  <a:stCxn id="161" idx="0"/>
                  <a:endCxn id="166" idx="4"/>
                </p:cNvCxnSpPr>
                <p:nvPr/>
              </p:nvCxnSpPr>
              <p:spPr>
                <a:xfrm flipH="1" flipV="1">
                  <a:off x="1918102" y="5368980"/>
                  <a:ext cx="33103" cy="229076"/>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65" name="连接符: 曲线 167"/>
                <p:cNvCxnSpPr>
                  <a:stCxn id="162" idx="2"/>
                  <a:endCxn id="163" idx="6"/>
                </p:cNvCxnSpPr>
                <p:nvPr/>
              </p:nvCxnSpPr>
              <p:spPr>
                <a:xfrm flipH="1" flipV="1">
                  <a:off x="1655075" y="5017806"/>
                  <a:ext cx="198151" cy="81629"/>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a:off x="1887631" y="530817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连接符: 曲线 249"/>
                <p:cNvCxnSpPr>
                  <a:stCxn id="166" idx="0"/>
                  <a:endCxn id="162" idx="4"/>
                </p:cNvCxnSpPr>
                <p:nvPr/>
              </p:nvCxnSpPr>
              <p:spPr>
                <a:xfrm flipH="1" flipV="1">
                  <a:off x="1883697" y="5129840"/>
                  <a:ext cx="34405" cy="17833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68" name="椭圆 167"/>
                <p:cNvSpPr/>
                <p:nvPr/>
              </p:nvSpPr>
              <p:spPr>
                <a:xfrm>
                  <a:off x="1563663" y="598118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9" name="连接符: 曲线 249"/>
                <p:cNvCxnSpPr>
                  <a:stCxn id="168" idx="6"/>
                  <a:endCxn id="159" idx="3"/>
                </p:cNvCxnSpPr>
                <p:nvPr/>
              </p:nvCxnSpPr>
              <p:spPr>
                <a:xfrm flipV="1">
                  <a:off x="1624604" y="5902033"/>
                  <a:ext cx="183437" cy="10955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sp>
            <p:nvSpPr>
              <p:cNvPr id="159" name="椭圆 158"/>
              <p:cNvSpPr/>
              <p:nvPr/>
            </p:nvSpPr>
            <p:spPr>
              <a:xfrm>
                <a:off x="3106510" y="565621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连接符: 曲线 249"/>
              <p:cNvCxnSpPr>
                <a:stCxn id="159" idx="7"/>
                <a:endCxn id="161" idx="4"/>
              </p:cNvCxnSpPr>
              <p:nvPr/>
            </p:nvCxnSpPr>
            <p:spPr>
              <a:xfrm flipV="1">
                <a:off x="3158526" y="5464950"/>
                <a:ext cx="100073" cy="200167"/>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cxnSp>
        <p:nvCxnSpPr>
          <p:cNvPr id="170" name="直接箭头连接符 169"/>
          <p:cNvCxnSpPr>
            <a:stCxn id="213" idx="0"/>
          </p:cNvCxnSpPr>
          <p:nvPr/>
        </p:nvCxnSpPr>
        <p:spPr>
          <a:xfrm flipV="1">
            <a:off x="1387679" y="2414386"/>
            <a:ext cx="1053919" cy="1003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a:stCxn id="212" idx="0"/>
          </p:cNvCxnSpPr>
          <p:nvPr/>
        </p:nvCxnSpPr>
        <p:spPr>
          <a:xfrm flipV="1">
            <a:off x="615892" y="2401064"/>
            <a:ext cx="1229595" cy="10352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156" idx="0"/>
            <a:endCxn id="214" idx="2"/>
          </p:cNvCxnSpPr>
          <p:nvPr/>
        </p:nvCxnSpPr>
        <p:spPr>
          <a:xfrm flipV="1">
            <a:off x="2157025" y="3746037"/>
            <a:ext cx="156" cy="399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3" idx="0"/>
            <a:endCxn id="213" idx="2"/>
          </p:cNvCxnSpPr>
          <p:nvPr/>
        </p:nvCxnSpPr>
        <p:spPr>
          <a:xfrm flipV="1">
            <a:off x="1385275" y="3740494"/>
            <a:ext cx="2404" cy="404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31" idx="0"/>
            <a:endCxn id="212" idx="2"/>
          </p:cNvCxnSpPr>
          <p:nvPr/>
        </p:nvCxnSpPr>
        <p:spPr>
          <a:xfrm flipV="1">
            <a:off x="613525" y="3733623"/>
            <a:ext cx="2367" cy="3984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2" name="图片 211"/>
          <p:cNvPicPr>
            <a:picLocks noChangeAspect="1"/>
          </p:cNvPicPr>
          <p:nvPr/>
        </p:nvPicPr>
        <p:blipFill>
          <a:blip r:embed="rId6"/>
          <a:stretch>
            <a:fillRect/>
          </a:stretch>
        </p:blipFill>
        <p:spPr>
          <a:xfrm>
            <a:off x="371552" y="3436300"/>
            <a:ext cx="488680" cy="297323"/>
          </a:xfrm>
          <a:prstGeom prst="rect">
            <a:avLst/>
          </a:prstGeom>
        </p:spPr>
      </p:pic>
      <p:pic>
        <p:nvPicPr>
          <p:cNvPr id="213" name="图片 212"/>
          <p:cNvPicPr>
            <a:picLocks noChangeAspect="1"/>
          </p:cNvPicPr>
          <p:nvPr/>
        </p:nvPicPr>
        <p:blipFill>
          <a:blip r:embed="rId7"/>
          <a:stretch>
            <a:fillRect/>
          </a:stretch>
        </p:blipFill>
        <p:spPr>
          <a:xfrm>
            <a:off x="1132732" y="3417908"/>
            <a:ext cx="509894" cy="322586"/>
          </a:xfrm>
          <a:prstGeom prst="rect">
            <a:avLst/>
          </a:prstGeom>
        </p:spPr>
      </p:pic>
      <p:pic>
        <p:nvPicPr>
          <p:cNvPr id="214" name="图片 213"/>
          <p:cNvPicPr>
            <a:picLocks noChangeAspect="1"/>
          </p:cNvPicPr>
          <p:nvPr/>
        </p:nvPicPr>
        <p:blipFill>
          <a:blip r:embed="rId8"/>
          <a:stretch>
            <a:fillRect/>
          </a:stretch>
        </p:blipFill>
        <p:spPr>
          <a:xfrm>
            <a:off x="1878848" y="3443848"/>
            <a:ext cx="556665" cy="302189"/>
          </a:xfrm>
          <a:prstGeom prst="rect">
            <a:avLst/>
          </a:prstGeom>
        </p:spPr>
      </p:pic>
      <p:sp>
        <p:nvSpPr>
          <p:cNvPr id="2" name="文本框 1"/>
          <p:cNvSpPr txBox="1"/>
          <p:nvPr/>
        </p:nvSpPr>
        <p:spPr>
          <a:xfrm flipH="1">
            <a:off x="6021829" y="5249090"/>
            <a:ext cx="6034464" cy="1015663"/>
          </a:xfrm>
          <a:prstGeom prst="rect">
            <a:avLst/>
          </a:prstGeom>
          <a:noFill/>
        </p:spPr>
        <p:txBody>
          <a:bodyPr wrap="square" rtlCol="0">
            <a:spAutoFit/>
          </a:bodyPr>
          <a:lstStyle/>
          <a:p>
            <a:pPr algn="just"/>
            <a:r>
              <a:rPr lang="en-US" altLang="zh-CN" sz="2000" kern="1500" dirty="0">
                <a:solidFill>
                  <a:srgbClr val="002060"/>
                </a:solidFill>
                <a:latin typeface="微软雅黑" panose="020B0503020204020204" pitchFamily="34" charset="-122"/>
                <a:ea typeface="微软雅黑" panose="020B0503020204020204" pitchFamily="34" charset="-122"/>
              </a:rPr>
              <a:t>With intra-trajectory attention, we can discover more important characteristics by considering the entire trajectory.</a:t>
            </a:r>
            <a:endParaRPr lang="zh-CN" altLang="en-US" sz="2000" kern="1500" dirty="0">
              <a:solidFill>
                <a:srgbClr val="002060"/>
              </a:solidFill>
              <a:latin typeface="微软雅黑" panose="020B0503020204020204" pitchFamily="34" charset="-122"/>
              <a:ea typeface="微软雅黑" panose="020B0503020204020204" pitchFamily="34" charset="-122"/>
            </a:endParaRPr>
          </a:p>
        </p:txBody>
      </p:sp>
      <p:sp>
        <p:nvSpPr>
          <p:cNvPr id="181" name="圆角矩形 23"/>
          <p:cNvSpPr/>
          <p:nvPr/>
        </p:nvSpPr>
        <p:spPr>
          <a:xfrm rot="10800000" flipV="1">
            <a:off x="5823763" y="1525004"/>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82" name="文本框 181"/>
          <p:cNvSpPr txBox="1"/>
          <p:nvPr/>
        </p:nvSpPr>
        <p:spPr>
          <a:xfrm>
            <a:off x="6260167" y="1453280"/>
            <a:ext cx="3923575"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Intra-Trajectory Attention</a:t>
            </a:r>
            <a:endParaRPr lang="en-US" altLang="zh-CN" sz="2400" dirty="0">
              <a:solidFill>
                <a:srgbClr val="002060"/>
              </a:solidFill>
              <a:latin typeface="微软雅黑" panose="020B0503020204020204" pitchFamily="34" charset="-122"/>
              <a:ea typeface="微软雅黑" panose="020B0503020204020204" pitchFamily="34" charset="-122"/>
            </a:endParaRPr>
          </a:p>
        </p:txBody>
      </p:sp>
      <p:pic>
        <p:nvPicPr>
          <p:cNvPr id="4" name="图片 3" descr="图片包含 物体&#10;&#10;描述已自动生成"/>
          <p:cNvPicPr>
            <a:picLocks noChangeAspect="1"/>
          </p:cNvPicPr>
          <p:nvPr/>
        </p:nvPicPr>
        <p:blipFill>
          <a:blip r:embed="rId9"/>
          <a:stretch>
            <a:fillRect/>
          </a:stretch>
        </p:blipFill>
        <p:spPr>
          <a:xfrm>
            <a:off x="6260167" y="2975512"/>
            <a:ext cx="4488569" cy="937341"/>
          </a:xfrm>
          <a:prstGeom prst="rect">
            <a:avLst/>
          </a:prstGeom>
        </p:spPr>
      </p:pic>
      <p:pic>
        <p:nvPicPr>
          <p:cNvPr id="8" name="图片 7" descr="图片包含 物体&#10;&#10;描述已自动生成"/>
          <p:cNvPicPr>
            <a:picLocks noChangeAspect="1"/>
          </p:cNvPicPr>
          <p:nvPr/>
        </p:nvPicPr>
        <p:blipFill>
          <a:blip r:embed="rId10"/>
          <a:stretch>
            <a:fillRect/>
          </a:stretch>
        </p:blipFill>
        <p:spPr>
          <a:xfrm>
            <a:off x="6186992" y="4115410"/>
            <a:ext cx="5166808" cy="762066"/>
          </a:xfrm>
          <a:prstGeom prst="rect">
            <a:avLst/>
          </a:prstGeom>
        </p:spPr>
      </p:pic>
      <p:sp>
        <p:nvSpPr>
          <p:cNvPr id="91" name="矩形 90"/>
          <p:cNvSpPr/>
          <p:nvPr/>
        </p:nvSpPr>
        <p:spPr>
          <a:xfrm>
            <a:off x="2814906" y="3125969"/>
            <a:ext cx="2578018" cy="83651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1" grpId="0" animBg="1"/>
      <p:bldP spid="1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6978857" y="4579169"/>
            <a:ext cx="3650296" cy="777307"/>
          </a:xfrm>
          <a:prstGeom prst="rect">
            <a:avLst/>
          </a:prstGeom>
        </p:spPr>
      </p:pic>
      <p:sp>
        <p:nvSpPr>
          <p:cNvPr id="15" name="标题 14"/>
          <p:cNvSpPr>
            <a:spLocks noGrp="1"/>
          </p:cNvSpPr>
          <p:nvPr>
            <p:ph type="title"/>
          </p:nvPr>
        </p:nvSpPr>
        <p:spPr/>
        <p:txBody>
          <a:bodyPr/>
          <a:lstStyle/>
          <a:p>
            <a:r>
              <a:rPr lang="en-US" altLang="zh-CN" dirty="0"/>
              <a:t>NASR: Observed Cost</a:t>
            </a:r>
            <a:endParaRPr lang="zh-CN" altLang="en-US" dirty="0"/>
          </a:p>
        </p:txBody>
      </p:sp>
      <p:pic>
        <p:nvPicPr>
          <p:cNvPr id="43" name="图片 42"/>
          <p:cNvPicPr>
            <a:picLocks noChangeAspect="1"/>
          </p:cNvPicPr>
          <p:nvPr/>
        </p:nvPicPr>
        <p:blipFill>
          <a:blip r:embed="rId2"/>
          <a:stretch>
            <a:fillRect/>
          </a:stretch>
        </p:blipFill>
        <p:spPr>
          <a:xfrm>
            <a:off x="2744842" y="1301371"/>
            <a:ext cx="671011" cy="428812"/>
          </a:xfrm>
          <a:prstGeom prst="rect">
            <a:avLst/>
          </a:prstGeom>
        </p:spPr>
      </p:pic>
      <p:sp>
        <p:nvSpPr>
          <p:cNvPr id="78" name="矩形: 圆角 77"/>
          <p:cNvSpPr/>
          <p:nvPr/>
        </p:nvSpPr>
        <p:spPr>
          <a:xfrm>
            <a:off x="2902866"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79" name="矩形: 圆角 78"/>
          <p:cNvSpPr/>
          <p:nvPr/>
        </p:nvSpPr>
        <p:spPr>
          <a:xfrm>
            <a:off x="3524189"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80" name="矩形: 圆角 79"/>
          <p:cNvSpPr/>
          <p:nvPr/>
        </p:nvSpPr>
        <p:spPr>
          <a:xfrm>
            <a:off x="4145512"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81" name="矩形: 圆角 80"/>
          <p:cNvSpPr/>
          <p:nvPr/>
        </p:nvSpPr>
        <p:spPr>
          <a:xfrm>
            <a:off x="4766835"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cxnSp>
        <p:nvCxnSpPr>
          <p:cNvPr id="82" name="直接箭头连接符 81"/>
          <p:cNvCxnSpPr>
            <a:stCxn id="78" idx="3"/>
            <a:endCxn id="79" idx="1"/>
          </p:cNvCxnSpPr>
          <p:nvPr/>
        </p:nvCxnSpPr>
        <p:spPr>
          <a:xfrm>
            <a:off x="3281669" y="4536972"/>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79" idx="3"/>
            <a:endCxn id="80" idx="1"/>
          </p:cNvCxnSpPr>
          <p:nvPr/>
        </p:nvCxnSpPr>
        <p:spPr>
          <a:xfrm>
            <a:off x="3902992" y="4536972"/>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80" idx="3"/>
            <a:endCxn id="81" idx="1"/>
          </p:cNvCxnSpPr>
          <p:nvPr/>
        </p:nvCxnSpPr>
        <p:spPr>
          <a:xfrm>
            <a:off x="4524315" y="4536972"/>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81" idx="2"/>
          </p:cNvCxnSpPr>
          <p:nvPr/>
        </p:nvCxnSpPr>
        <p:spPr>
          <a:xfrm flipV="1">
            <a:off x="4956237" y="3790802"/>
            <a:ext cx="5136"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0" idx="2"/>
          </p:cNvCxnSpPr>
          <p:nvPr/>
        </p:nvCxnSpPr>
        <p:spPr>
          <a:xfrm flipH="1" flipV="1">
            <a:off x="4334913" y="3790802"/>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9" idx="2"/>
          </p:cNvCxnSpPr>
          <p:nvPr/>
        </p:nvCxnSpPr>
        <p:spPr>
          <a:xfrm flipH="1" flipV="1">
            <a:off x="3713590" y="3790802"/>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78" idx="2"/>
          </p:cNvCxnSpPr>
          <p:nvPr/>
        </p:nvCxnSpPr>
        <p:spPr>
          <a:xfrm flipH="1" flipV="1">
            <a:off x="3092267" y="3790802"/>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圆角 88"/>
          <p:cNvSpPr/>
          <p:nvPr/>
        </p:nvSpPr>
        <p:spPr>
          <a:xfrm>
            <a:off x="2902866" y="3327775"/>
            <a:ext cx="2316574" cy="447859"/>
          </a:xfrm>
          <a:prstGeom prst="roundRect">
            <a:avLst/>
          </a:prstGeom>
          <a:solidFill>
            <a:schemeClr val="accent4">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Intra-trajectory ATT</a:t>
            </a:r>
            <a:endParaRPr lang="en-US" altLang="zh-CN" b="1" dirty="0">
              <a:solidFill>
                <a:schemeClr val="tx1"/>
              </a:solidFill>
              <a:latin typeface="Times New Roman" panose="02020603050405020304" charset="0"/>
              <a:cs typeface="Times New Roman" panose="02020603050405020304" charset="0"/>
            </a:endParaRPr>
          </a:p>
        </p:txBody>
      </p:sp>
      <p:cxnSp>
        <p:nvCxnSpPr>
          <p:cNvPr id="90" name="直接箭头连接符 89"/>
          <p:cNvCxnSpPr>
            <a:stCxn id="89" idx="0"/>
          </p:cNvCxnSpPr>
          <p:nvPr/>
        </p:nvCxnSpPr>
        <p:spPr>
          <a:xfrm flipH="1" flipV="1">
            <a:off x="3852367" y="2363024"/>
            <a:ext cx="208786" cy="964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圆角 93"/>
          <p:cNvSpPr/>
          <p:nvPr/>
        </p:nvSpPr>
        <p:spPr>
          <a:xfrm>
            <a:off x="1665028" y="1965233"/>
            <a:ext cx="2840448" cy="441087"/>
          </a:xfrm>
          <a:prstGeom prst="roundRect">
            <a:avLst/>
          </a:prstGeom>
          <a:solidFill>
            <a:schemeClr val="accent2">
              <a:lumMod val="20000"/>
              <a:lumOff val="8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Inter-trajectory ATT</a:t>
            </a:r>
            <a:endParaRPr lang="en-US" altLang="zh-CN" b="1" dirty="0">
              <a:solidFill>
                <a:schemeClr val="tx1"/>
              </a:solidFill>
              <a:latin typeface="Times New Roman" panose="02020603050405020304" charset="0"/>
              <a:cs typeface="Times New Roman" panose="02020603050405020304" charset="0"/>
            </a:endParaRPr>
          </a:p>
        </p:txBody>
      </p:sp>
      <p:cxnSp>
        <p:nvCxnSpPr>
          <p:cNvPr id="95" name="直接箭头连接符 94"/>
          <p:cNvCxnSpPr>
            <a:stCxn id="214" idx="0"/>
          </p:cNvCxnSpPr>
          <p:nvPr/>
        </p:nvCxnSpPr>
        <p:spPr>
          <a:xfrm flipV="1">
            <a:off x="2157181" y="2399960"/>
            <a:ext cx="754889" cy="10438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2893592" y="5833815"/>
            <a:ext cx="2422525" cy="337185"/>
          </a:xfrm>
          <a:prstGeom prst="rect">
            <a:avLst/>
          </a:prstGeom>
        </p:spPr>
        <p:txBody>
          <a:bodyPr wrap="none">
            <a:spAutoFit/>
          </a:bodyPr>
          <a:lstStyle/>
          <a:p>
            <a:r>
              <a:rPr lang="en-US" altLang="zh-CN" sz="1600" b="1" dirty="0">
                <a:latin typeface="LinBiolinumTI"/>
              </a:rPr>
              <a:t>Current Sub-Trajectory</a:t>
            </a:r>
            <a:endParaRPr lang="en-US" altLang="zh-CN" sz="1600" b="1" dirty="0">
              <a:latin typeface="LinBiolinumTI"/>
            </a:endParaRPr>
          </a:p>
        </p:txBody>
      </p:sp>
      <p:sp>
        <p:nvSpPr>
          <p:cNvPr id="98" name="矩形 97"/>
          <p:cNvSpPr/>
          <p:nvPr/>
        </p:nvSpPr>
        <p:spPr>
          <a:xfrm>
            <a:off x="89073" y="5599376"/>
            <a:ext cx="2607310" cy="337185"/>
          </a:xfrm>
          <a:prstGeom prst="rect">
            <a:avLst/>
          </a:prstGeom>
        </p:spPr>
        <p:txBody>
          <a:bodyPr wrap="none">
            <a:spAutoFit/>
          </a:bodyPr>
          <a:lstStyle/>
          <a:p>
            <a:r>
              <a:rPr lang="en-US" altLang="zh-CN" sz="1600" b="1" dirty="0">
                <a:latin typeface="LinBiolinumTI"/>
              </a:rPr>
              <a:t>User History Trajectories</a:t>
            </a:r>
            <a:endParaRPr lang="en-US" altLang="zh-CN" sz="1600" b="1" dirty="0">
              <a:latin typeface="LinBiolinumTI"/>
            </a:endParaRPr>
          </a:p>
        </p:txBody>
      </p:sp>
      <p:grpSp>
        <p:nvGrpSpPr>
          <p:cNvPr id="99" name="组合 98"/>
          <p:cNvGrpSpPr/>
          <p:nvPr/>
        </p:nvGrpSpPr>
        <p:grpSpPr>
          <a:xfrm>
            <a:off x="3078950" y="4961692"/>
            <a:ext cx="1869106" cy="320282"/>
            <a:chOff x="3408361" y="5059129"/>
            <a:chExt cx="1869106" cy="331154"/>
          </a:xfrm>
        </p:grpSpPr>
        <p:cxnSp>
          <p:nvCxnSpPr>
            <p:cNvPr id="100" name="直接箭头连接符 99"/>
            <p:cNvCxnSpPr/>
            <p:nvPr/>
          </p:nvCxnSpPr>
          <p:spPr>
            <a:xfrm flipV="1">
              <a:off x="5272331" y="5059129"/>
              <a:ext cx="5136"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flipV="1">
              <a:off x="4651007"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flipV="1">
              <a:off x="4029684"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flipV="1">
              <a:off x="3408361"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4" name="图片 103"/>
          <p:cNvPicPr>
            <a:picLocks noChangeAspect="1"/>
          </p:cNvPicPr>
          <p:nvPr/>
        </p:nvPicPr>
        <p:blipFill>
          <a:blip r:embed="rId3"/>
          <a:stretch>
            <a:fillRect/>
          </a:stretch>
        </p:blipFill>
        <p:spPr>
          <a:xfrm>
            <a:off x="4815152" y="5331800"/>
            <a:ext cx="450445" cy="286063"/>
          </a:xfrm>
          <a:prstGeom prst="rect">
            <a:avLst/>
          </a:prstGeom>
        </p:spPr>
      </p:pic>
      <p:sp>
        <p:nvSpPr>
          <p:cNvPr id="105" name="箭头: 右 104"/>
          <p:cNvSpPr/>
          <p:nvPr/>
        </p:nvSpPr>
        <p:spPr>
          <a:xfrm rot="16200000">
            <a:off x="2833920" y="1669896"/>
            <a:ext cx="295829" cy="303895"/>
          </a:xfrm>
          <a:prstGeom prst="rightArrow">
            <a:avLst>
              <a:gd name="adj1" fmla="val 34829"/>
              <a:gd name="adj2" fmla="val 769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4"/>
          <a:stretch>
            <a:fillRect/>
          </a:stretch>
        </p:blipFill>
        <p:spPr>
          <a:xfrm>
            <a:off x="2893497" y="5354780"/>
            <a:ext cx="397540" cy="213905"/>
          </a:xfrm>
          <a:prstGeom prst="rect">
            <a:avLst/>
          </a:prstGeom>
        </p:spPr>
      </p:pic>
      <p:pic>
        <p:nvPicPr>
          <p:cNvPr id="128" name="图片 127"/>
          <p:cNvPicPr>
            <a:picLocks noChangeAspect="1"/>
          </p:cNvPicPr>
          <p:nvPr/>
        </p:nvPicPr>
        <p:blipFill>
          <a:blip r:embed="rId5"/>
          <a:stretch>
            <a:fillRect/>
          </a:stretch>
        </p:blipFill>
        <p:spPr>
          <a:xfrm>
            <a:off x="3524189" y="5361924"/>
            <a:ext cx="397539" cy="211133"/>
          </a:xfrm>
          <a:prstGeom prst="rect">
            <a:avLst/>
          </a:prstGeom>
        </p:spPr>
      </p:pic>
      <p:sp>
        <p:nvSpPr>
          <p:cNvPr id="129" name="矩形 128"/>
          <p:cNvSpPr/>
          <p:nvPr/>
        </p:nvSpPr>
        <p:spPr>
          <a:xfrm>
            <a:off x="4076727" y="5256622"/>
            <a:ext cx="508473" cy="369332"/>
          </a:xfrm>
          <a:prstGeom prst="rect">
            <a:avLst/>
          </a:prstGeom>
        </p:spPr>
        <p:txBody>
          <a:bodyPr wrap="none">
            <a:spAutoFit/>
          </a:bodyPr>
          <a:lstStyle/>
          <a:p>
            <a:r>
              <a:rPr lang="en-US" altLang="zh-CN" dirty="0"/>
              <a:t>……</a:t>
            </a:r>
            <a:endParaRPr lang="zh-CN" altLang="en-US" dirty="0"/>
          </a:p>
        </p:txBody>
      </p:sp>
      <p:grpSp>
        <p:nvGrpSpPr>
          <p:cNvPr id="130" name="组合 129"/>
          <p:cNvGrpSpPr/>
          <p:nvPr/>
        </p:nvGrpSpPr>
        <p:grpSpPr>
          <a:xfrm>
            <a:off x="333773" y="4132094"/>
            <a:ext cx="559504" cy="1309689"/>
            <a:chOff x="806992" y="4755418"/>
            <a:chExt cx="559504" cy="1309689"/>
          </a:xfrm>
        </p:grpSpPr>
        <p:sp>
          <p:nvSpPr>
            <p:cNvPr id="131" name="矩形 130"/>
            <p:cNvSpPr/>
            <p:nvPr/>
          </p:nvSpPr>
          <p:spPr>
            <a:xfrm>
              <a:off x="806992" y="4755418"/>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2" name="组合 131"/>
            <p:cNvGrpSpPr/>
            <p:nvPr/>
          </p:nvGrpSpPr>
          <p:grpSpPr>
            <a:xfrm>
              <a:off x="888712" y="4856091"/>
              <a:ext cx="386151" cy="1077133"/>
              <a:chOff x="1562421" y="4849664"/>
              <a:chExt cx="386151" cy="1077133"/>
            </a:xfrm>
          </p:grpSpPr>
          <p:sp>
            <p:nvSpPr>
              <p:cNvPr id="133" name="椭圆 132"/>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562421" y="5092125"/>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1835411" y="484966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连接符: 曲线 249"/>
              <p:cNvCxnSpPr>
                <a:stCxn id="133" idx="7"/>
                <a:endCxn id="138" idx="3"/>
              </p:cNvCxnSpPr>
              <p:nvPr/>
            </p:nvCxnSpPr>
            <p:spPr>
              <a:xfrm flipV="1">
                <a:off x="1679618" y="5360075"/>
                <a:ext cx="216938" cy="23707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37" name="连接符: 曲线 167"/>
              <p:cNvCxnSpPr>
                <a:stCxn id="134" idx="7"/>
                <a:endCxn id="135" idx="3"/>
              </p:cNvCxnSpPr>
              <p:nvPr/>
            </p:nvCxnSpPr>
            <p:spPr>
              <a:xfrm flipV="1">
                <a:off x="1614437" y="4901569"/>
                <a:ext cx="229899" cy="199461"/>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38" name="椭圆 137"/>
              <p:cNvSpPr/>
              <p:nvPr/>
            </p:nvSpPr>
            <p:spPr>
              <a:xfrm>
                <a:off x="1887631" y="530817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曲线 249"/>
              <p:cNvCxnSpPr>
                <a:stCxn id="138" idx="1"/>
                <a:endCxn id="134" idx="5"/>
              </p:cNvCxnSpPr>
              <p:nvPr/>
            </p:nvCxnSpPr>
            <p:spPr>
              <a:xfrm flipH="1" flipV="1">
                <a:off x="1614437" y="5144030"/>
                <a:ext cx="282119" cy="173045"/>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40" name="椭圆 139"/>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连接符: 曲线 249"/>
              <p:cNvCxnSpPr>
                <a:stCxn id="140" idx="1"/>
                <a:endCxn id="133" idx="4"/>
              </p:cNvCxnSpPr>
              <p:nvPr/>
            </p:nvCxnSpPr>
            <p:spPr>
              <a:xfrm flipH="1" flipV="1">
                <a:off x="1658073" y="5649054"/>
                <a:ext cx="136570" cy="225838"/>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grpSp>
        <p:nvGrpSpPr>
          <p:cNvPr id="142" name="组合 141"/>
          <p:cNvGrpSpPr/>
          <p:nvPr/>
        </p:nvGrpSpPr>
        <p:grpSpPr>
          <a:xfrm>
            <a:off x="1105523" y="4145255"/>
            <a:ext cx="559504" cy="1309689"/>
            <a:chOff x="1545115" y="4768579"/>
            <a:chExt cx="559504" cy="1309689"/>
          </a:xfrm>
        </p:grpSpPr>
        <p:sp>
          <p:nvSpPr>
            <p:cNvPr id="143" name="矩形 142"/>
            <p:cNvSpPr/>
            <p:nvPr/>
          </p:nvSpPr>
          <p:spPr>
            <a:xfrm>
              <a:off x="1545115" y="4768579"/>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1684457" y="4861106"/>
              <a:ext cx="287232" cy="1072118"/>
              <a:chOff x="1618288" y="4854679"/>
              <a:chExt cx="287232" cy="1072118"/>
            </a:xfrm>
          </p:grpSpPr>
          <p:sp>
            <p:nvSpPr>
              <p:cNvPr id="145" name="椭圆 144"/>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1844579" y="5086333"/>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644818" y="485467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8" name="连接符: 曲线 249"/>
              <p:cNvCxnSpPr>
                <a:stCxn id="145" idx="0"/>
                <a:endCxn id="150" idx="4"/>
              </p:cNvCxnSpPr>
              <p:nvPr/>
            </p:nvCxnSpPr>
            <p:spPr>
              <a:xfrm flipH="1" flipV="1">
                <a:off x="1648759" y="5310144"/>
                <a:ext cx="9314" cy="27810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49" name="连接符: 曲线 167"/>
              <p:cNvCxnSpPr>
                <a:stCxn id="146" idx="1"/>
                <a:endCxn id="147" idx="5"/>
              </p:cNvCxnSpPr>
              <p:nvPr/>
            </p:nvCxnSpPr>
            <p:spPr>
              <a:xfrm flipH="1" flipV="1">
                <a:off x="1696834" y="4906584"/>
                <a:ext cx="156670" cy="18865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18288" y="524933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连接符: 曲线 249"/>
              <p:cNvCxnSpPr>
                <a:stCxn id="150" idx="7"/>
                <a:endCxn id="146" idx="3"/>
              </p:cNvCxnSpPr>
              <p:nvPr/>
            </p:nvCxnSpPr>
            <p:spPr>
              <a:xfrm flipV="1">
                <a:off x="1670304" y="5138238"/>
                <a:ext cx="183200" cy="120001"/>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3" name="连接符: 曲线 249"/>
              <p:cNvCxnSpPr>
                <a:stCxn id="152" idx="1"/>
                <a:endCxn id="145" idx="5"/>
              </p:cNvCxnSpPr>
              <p:nvPr/>
            </p:nvCxnSpPr>
            <p:spPr>
              <a:xfrm flipH="1" flipV="1">
                <a:off x="1679618" y="5640149"/>
                <a:ext cx="115025" cy="234743"/>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sp>
        <p:nvSpPr>
          <p:cNvPr id="154" name="矩形 153"/>
          <p:cNvSpPr/>
          <p:nvPr/>
        </p:nvSpPr>
        <p:spPr>
          <a:xfrm rot="16200000" flipH="1" flipV="1">
            <a:off x="2327740" y="4642592"/>
            <a:ext cx="684162" cy="369332"/>
          </a:xfrm>
          <a:prstGeom prst="rect">
            <a:avLst/>
          </a:prstGeom>
        </p:spPr>
        <p:txBody>
          <a:bodyPr wrap="square">
            <a:spAutoFit/>
          </a:bodyPr>
          <a:lstStyle/>
          <a:p>
            <a:r>
              <a:rPr lang="en-US" altLang="zh-CN" dirty="0"/>
              <a:t>……</a:t>
            </a:r>
            <a:endParaRPr lang="zh-CN" altLang="en-US" dirty="0"/>
          </a:p>
        </p:txBody>
      </p:sp>
      <p:grpSp>
        <p:nvGrpSpPr>
          <p:cNvPr id="155" name="组合 154"/>
          <p:cNvGrpSpPr/>
          <p:nvPr/>
        </p:nvGrpSpPr>
        <p:grpSpPr>
          <a:xfrm>
            <a:off x="1877273" y="4145255"/>
            <a:ext cx="559504" cy="1309689"/>
            <a:chOff x="2350492" y="4768579"/>
            <a:chExt cx="559504" cy="1309689"/>
          </a:xfrm>
        </p:grpSpPr>
        <p:sp>
          <p:nvSpPr>
            <p:cNvPr id="156" name="矩形 155"/>
            <p:cNvSpPr/>
            <p:nvPr/>
          </p:nvSpPr>
          <p:spPr>
            <a:xfrm>
              <a:off x="2350492" y="4768579"/>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2424984" y="4908638"/>
              <a:ext cx="418012" cy="1054591"/>
              <a:chOff x="2871057" y="4793485"/>
              <a:chExt cx="418012" cy="1054591"/>
            </a:xfrm>
          </p:grpSpPr>
          <p:grpSp>
            <p:nvGrpSpPr>
              <p:cNvPr id="158" name="组合 157"/>
              <p:cNvGrpSpPr/>
              <p:nvPr/>
            </p:nvGrpSpPr>
            <p:grpSpPr>
              <a:xfrm>
                <a:off x="2871057" y="4793485"/>
                <a:ext cx="418012" cy="1054591"/>
                <a:chOff x="1563663" y="4987401"/>
                <a:chExt cx="418012" cy="1054591"/>
              </a:xfrm>
            </p:grpSpPr>
            <p:sp>
              <p:nvSpPr>
                <p:cNvPr id="161" name="椭圆 160"/>
                <p:cNvSpPr/>
                <p:nvPr/>
              </p:nvSpPr>
              <p:spPr>
                <a:xfrm>
                  <a:off x="1920734" y="5598056"/>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853226" y="506903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594134" y="4987401"/>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4" name="连接符: 曲线 249"/>
                <p:cNvCxnSpPr>
                  <a:stCxn id="161" idx="0"/>
                  <a:endCxn id="166" idx="4"/>
                </p:cNvCxnSpPr>
                <p:nvPr/>
              </p:nvCxnSpPr>
              <p:spPr>
                <a:xfrm flipH="1" flipV="1">
                  <a:off x="1918102" y="5368980"/>
                  <a:ext cx="33103" cy="229076"/>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65" name="连接符: 曲线 167"/>
                <p:cNvCxnSpPr>
                  <a:stCxn id="162" idx="2"/>
                  <a:endCxn id="163" idx="6"/>
                </p:cNvCxnSpPr>
                <p:nvPr/>
              </p:nvCxnSpPr>
              <p:spPr>
                <a:xfrm flipH="1" flipV="1">
                  <a:off x="1655075" y="5017806"/>
                  <a:ext cx="198151" cy="81629"/>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a:off x="1887631" y="530817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连接符: 曲线 249"/>
                <p:cNvCxnSpPr>
                  <a:stCxn id="166" idx="0"/>
                  <a:endCxn id="162" idx="4"/>
                </p:cNvCxnSpPr>
                <p:nvPr/>
              </p:nvCxnSpPr>
              <p:spPr>
                <a:xfrm flipH="1" flipV="1">
                  <a:off x="1883697" y="5129840"/>
                  <a:ext cx="34405" cy="17833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68" name="椭圆 167"/>
                <p:cNvSpPr/>
                <p:nvPr/>
              </p:nvSpPr>
              <p:spPr>
                <a:xfrm>
                  <a:off x="1563663" y="598118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9" name="连接符: 曲线 249"/>
                <p:cNvCxnSpPr>
                  <a:stCxn id="168" idx="6"/>
                  <a:endCxn id="159" idx="3"/>
                </p:cNvCxnSpPr>
                <p:nvPr/>
              </p:nvCxnSpPr>
              <p:spPr>
                <a:xfrm flipV="1">
                  <a:off x="1624604" y="5902033"/>
                  <a:ext cx="183437" cy="10955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sp>
            <p:nvSpPr>
              <p:cNvPr id="159" name="椭圆 158"/>
              <p:cNvSpPr/>
              <p:nvPr/>
            </p:nvSpPr>
            <p:spPr>
              <a:xfrm>
                <a:off x="3106510" y="565621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连接符: 曲线 249"/>
              <p:cNvCxnSpPr>
                <a:stCxn id="159" idx="7"/>
                <a:endCxn id="161" idx="4"/>
              </p:cNvCxnSpPr>
              <p:nvPr/>
            </p:nvCxnSpPr>
            <p:spPr>
              <a:xfrm flipV="1">
                <a:off x="3158526" y="5464950"/>
                <a:ext cx="100073" cy="200167"/>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cxnSp>
        <p:nvCxnSpPr>
          <p:cNvPr id="170" name="直接箭头连接符 169"/>
          <p:cNvCxnSpPr>
            <a:stCxn id="213" idx="0"/>
          </p:cNvCxnSpPr>
          <p:nvPr/>
        </p:nvCxnSpPr>
        <p:spPr>
          <a:xfrm flipV="1">
            <a:off x="1387679" y="2414386"/>
            <a:ext cx="1053919" cy="1003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a:stCxn id="212" idx="0"/>
          </p:cNvCxnSpPr>
          <p:nvPr/>
        </p:nvCxnSpPr>
        <p:spPr>
          <a:xfrm flipV="1">
            <a:off x="615892" y="2401064"/>
            <a:ext cx="1229595" cy="10352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156" idx="0"/>
            <a:endCxn id="214" idx="2"/>
          </p:cNvCxnSpPr>
          <p:nvPr/>
        </p:nvCxnSpPr>
        <p:spPr>
          <a:xfrm flipV="1">
            <a:off x="2157025" y="3746037"/>
            <a:ext cx="156" cy="399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3" idx="0"/>
            <a:endCxn id="213" idx="2"/>
          </p:cNvCxnSpPr>
          <p:nvPr/>
        </p:nvCxnSpPr>
        <p:spPr>
          <a:xfrm flipV="1">
            <a:off x="1385275" y="3740494"/>
            <a:ext cx="2404" cy="404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31" idx="0"/>
            <a:endCxn id="212" idx="2"/>
          </p:cNvCxnSpPr>
          <p:nvPr/>
        </p:nvCxnSpPr>
        <p:spPr>
          <a:xfrm flipV="1">
            <a:off x="613525" y="3733623"/>
            <a:ext cx="2367" cy="3984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2" name="图片 211"/>
          <p:cNvPicPr>
            <a:picLocks noChangeAspect="1"/>
          </p:cNvPicPr>
          <p:nvPr/>
        </p:nvPicPr>
        <p:blipFill>
          <a:blip r:embed="rId6"/>
          <a:stretch>
            <a:fillRect/>
          </a:stretch>
        </p:blipFill>
        <p:spPr>
          <a:xfrm>
            <a:off x="371552" y="3436300"/>
            <a:ext cx="488680" cy="297323"/>
          </a:xfrm>
          <a:prstGeom prst="rect">
            <a:avLst/>
          </a:prstGeom>
        </p:spPr>
      </p:pic>
      <p:pic>
        <p:nvPicPr>
          <p:cNvPr id="213" name="图片 212"/>
          <p:cNvPicPr>
            <a:picLocks noChangeAspect="1"/>
          </p:cNvPicPr>
          <p:nvPr/>
        </p:nvPicPr>
        <p:blipFill>
          <a:blip r:embed="rId7"/>
          <a:stretch>
            <a:fillRect/>
          </a:stretch>
        </p:blipFill>
        <p:spPr>
          <a:xfrm>
            <a:off x="1132732" y="3417908"/>
            <a:ext cx="509894" cy="322586"/>
          </a:xfrm>
          <a:prstGeom prst="rect">
            <a:avLst/>
          </a:prstGeom>
        </p:spPr>
      </p:pic>
      <p:pic>
        <p:nvPicPr>
          <p:cNvPr id="214" name="图片 213"/>
          <p:cNvPicPr>
            <a:picLocks noChangeAspect="1"/>
          </p:cNvPicPr>
          <p:nvPr/>
        </p:nvPicPr>
        <p:blipFill>
          <a:blip r:embed="rId8"/>
          <a:stretch>
            <a:fillRect/>
          </a:stretch>
        </p:blipFill>
        <p:spPr>
          <a:xfrm>
            <a:off x="1878848" y="3443848"/>
            <a:ext cx="556665" cy="302189"/>
          </a:xfrm>
          <a:prstGeom prst="rect">
            <a:avLst/>
          </a:prstGeom>
        </p:spPr>
      </p:pic>
      <p:sp>
        <p:nvSpPr>
          <p:cNvPr id="218" name="文本框 217"/>
          <p:cNvSpPr txBox="1"/>
          <p:nvPr/>
        </p:nvSpPr>
        <p:spPr>
          <a:xfrm flipH="1">
            <a:off x="6166362" y="3596216"/>
            <a:ext cx="5547858" cy="707886"/>
          </a:xfrm>
          <a:prstGeom prst="rect">
            <a:avLst/>
          </a:prstGeom>
          <a:noFill/>
        </p:spPr>
        <p:txBody>
          <a:bodyPr wrap="square" rtlCol="0">
            <a:spAutoFit/>
          </a:bodyPr>
          <a:lstStyle/>
          <a:p>
            <a:pPr algn="just"/>
            <a:r>
              <a:rPr lang="en-US" altLang="zh-CN" sz="2000" dirty="0">
                <a:solidFill>
                  <a:srgbClr val="002060"/>
                </a:solidFill>
                <a:latin typeface="微软雅黑" panose="020B0503020204020204" pitchFamily="34" charset="-122"/>
                <a:ea typeface="微软雅黑" panose="020B0503020204020204" pitchFamily="34" charset="-122"/>
              </a:rPr>
              <a:t>  Given the current trajectory </a:t>
            </a:r>
            <a:r>
              <a:rPr lang="en-US" altLang="zh-CN" sz="2000" i="1" dirty="0">
                <a:solidFill>
                  <a:srgbClr val="002060"/>
                </a:solidFill>
                <a:latin typeface="Cambria Math" panose="02040503050406030204" pitchFamily="18" charset="0"/>
                <a:ea typeface="微软雅黑" panose="020B0503020204020204" pitchFamily="34" charset="-122"/>
              </a:rPr>
              <a:t>p</a:t>
            </a:r>
            <a:r>
              <a:rPr lang="en-US" altLang="zh-CN" sz="2000" dirty="0">
                <a:solidFill>
                  <a:srgbClr val="002060"/>
                </a:solidFill>
                <a:latin typeface="微软雅黑" panose="020B0503020204020204" pitchFamily="34" charset="-122"/>
                <a:ea typeface="微软雅黑" panose="020B0503020204020204" pitchFamily="34" charset="-122"/>
              </a:rPr>
              <a:t>, we attend it to each of the other historical trajectories as</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186" name="圆角矩形 23"/>
          <p:cNvSpPr/>
          <p:nvPr/>
        </p:nvSpPr>
        <p:spPr>
          <a:xfrm rot="10800000" flipV="1">
            <a:off x="5772304" y="2976682"/>
            <a:ext cx="305156"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87" name="文本框 186"/>
          <p:cNvSpPr txBox="1"/>
          <p:nvPr/>
        </p:nvSpPr>
        <p:spPr>
          <a:xfrm>
            <a:off x="6243040" y="2903835"/>
            <a:ext cx="3904915"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Inter-Trajectory Attention</a:t>
            </a:r>
            <a:endParaRPr lang="en-US" altLang="zh-CN" sz="2400" dirty="0">
              <a:solidFill>
                <a:srgbClr val="00206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ele attr="{F511155F-7C8F-4895-BB09-98F67DA5264A}"/>
                  </a:ext>
                </a:extLst>
              </p:cNvPr>
              <p:cNvSpPr txBox="1"/>
              <p:nvPr/>
            </p:nvSpPr>
            <p:spPr>
              <a:xfrm>
                <a:off x="6166362" y="5474831"/>
                <a:ext cx="5319458" cy="734240"/>
              </a:xfrm>
              <a:prstGeom prst="rect">
                <a:avLst/>
              </a:prstGeom>
              <a:noFill/>
            </p:spPr>
            <p:txBody>
              <a:bodyPr wrap="square" rtlCol="0">
                <a:spAutoFit/>
              </a:bodyPr>
              <a:lstStyle/>
              <a:p>
                <a:r>
                  <a:rPr lang="en-US" altLang="zh-CN" sz="2000" dirty="0">
                    <a:solidFill>
                      <a:srgbClr val="002060"/>
                    </a:solidFill>
                    <a:latin typeface="Microsoft YaHei" charset="-122"/>
                    <a:ea typeface="Microsoft YaHei" charset="-122"/>
                  </a:rPr>
                  <a:t>where </a:t>
                </a:r>
                <a14:m>
                  <m:oMath xmlns:m="http://schemas.openxmlformats.org/officeDocument/2006/math">
                    <m:sSup>
                      <m:sSupPr>
                        <m:ctrlPr>
                          <a:rPr lang="en-US" altLang="zh-CN" sz="2000" i="1">
                            <a:solidFill>
                              <a:srgbClr val="002060"/>
                            </a:solidFill>
                            <a:latin typeface="Cambria Math" panose="02040503050406030204" pitchFamily="18" charset="0"/>
                            <a:ea typeface="Microsoft YaHei" charset="-122"/>
                          </a:rPr>
                        </m:ctrlPr>
                      </m:sSupPr>
                      <m:e>
                        <m:r>
                          <a:rPr lang="en-US" altLang="zh-CN" sz="2000" i="1">
                            <a:solidFill>
                              <a:srgbClr val="002060"/>
                            </a:solidFill>
                            <a:latin typeface="Cambria Math" panose="02040503050406030204" pitchFamily="18" charset="0"/>
                            <a:ea typeface="Microsoft YaHei" charset="-122"/>
                          </a:rPr>
                          <m:t>𝑝</m:t>
                        </m:r>
                      </m:e>
                      <m:sup>
                        <m:r>
                          <a:rPr lang="en-US" altLang="zh-CN" sz="2000" i="1">
                            <a:solidFill>
                              <a:srgbClr val="002060"/>
                            </a:solidFill>
                            <a:latin typeface="Cambria Math" panose="02040503050406030204" pitchFamily="18" charset="0"/>
                            <a:ea typeface="Microsoft YaHei" charset="-122"/>
                          </a:rPr>
                          <m:t>𝑢</m:t>
                        </m:r>
                      </m:sup>
                    </m:sSup>
                  </m:oMath>
                </a14:m>
                <a:r>
                  <a:rPr lang="en-US" altLang="zh-CN" sz="2000" i="1" dirty="0">
                    <a:solidFill>
                      <a:srgbClr val="002060"/>
                    </a:solidFill>
                    <a:latin typeface="Cambria Math" panose="02040503050406030204" pitchFamily="18" charset="0"/>
                    <a:ea typeface="Microsoft YaHei" charset="-122"/>
                  </a:rPr>
                  <a:t> </a:t>
                </a:r>
                <a:r>
                  <a:rPr lang="en-US" altLang="zh-CN" sz="2000" dirty="0">
                    <a:solidFill>
                      <a:srgbClr val="002060"/>
                    </a:solidFill>
                    <a:latin typeface="Microsoft YaHei" charset="-122"/>
                    <a:ea typeface="Microsoft YaHei" charset="-122"/>
                  </a:rPr>
                  <a:t>denotes the set of historical trajectories generated by </a:t>
                </a:r>
                <a14:m>
                  <m:oMath xmlns:m="http://schemas.openxmlformats.org/officeDocument/2006/math">
                    <m:r>
                      <a:rPr lang="en-US" altLang="zh-CN" sz="2000" i="1">
                        <a:solidFill>
                          <a:srgbClr val="002060"/>
                        </a:solidFill>
                        <a:latin typeface="Cambria Math" panose="02040503050406030204" pitchFamily="18" charset="0"/>
                        <a:ea typeface="Microsoft YaHei" charset="-122"/>
                      </a:rPr>
                      <m:t>𝑢</m:t>
                    </m:r>
                  </m:oMath>
                </a14:m>
                <a:r>
                  <a:rPr lang="en-US" altLang="zh-CN" sz="2000" dirty="0">
                    <a:solidFill>
                      <a:srgbClr val="002060"/>
                    </a:solidFill>
                    <a:latin typeface="Microsoft YaHei" charset="-122"/>
                    <a:ea typeface="Microsoft YaHei" charset="-122"/>
                  </a:rPr>
                  <a:t>.</a:t>
                </a:r>
                <a:endParaRPr lang="zh-CN" altLang="en-US" sz="2000" dirty="0">
                  <a:solidFill>
                    <a:srgbClr val="002060"/>
                  </a:solidFill>
                  <a:latin typeface="Microsoft YaHei" charset="-122"/>
                  <a:ea typeface="Microsoft YaHei"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6166485" y="5455285"/>
                <a:ext cx="5319395" cy="859790"/>
              </a:xfrm>
              <a:prstGeom prst="rect">
                <a:avLst/>
              </a:prstGeom>
              <a:blipFill rotWithShape="1">
                <a:blip r:embed="rId9"/>
                <a:stretch>
                  <a:fillRect l="-1261" t="-4132" b="-9917"/>
                </a:stretch>
              </a:blipFill>
            </p:spPr>
            <p:txBody>
              <a:bodyPr/>
              <a:lstStyle/>
              <a:p>
                <a:r>
                  <a:rPr lang="zh-CN" altLang="en-US">
                    <a:noFill/>
                  </a:rPr>
                  <a:t> </a:t>
                </a:r>
                <a:endParaRPr lang="zh-CN" altLang="en-US">
                  <a:noFill/>
                </a:endParaRPr>
              </a:p>
            </p:txBody>
          </p:sp>
        </mc:Fallback>
      </mc:AlternateContent>
      <p:sp>
        <p:nvSpPr>
          <p:cNvPr id="91" name="矩形 90"/>
          <p:cNvSpPr/>
          <p:nvPr/>
        </p:nvSpPr>
        <p:spPr>
          <a:xfrm>
            <a:off x="75823" y="3189514"/>
            <a:ext cx="2695415" cy="293914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1244865" y="1730183"/>
            <a:ext cx="3482988" cy="105457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23"/>
          <p:cNvSpPr/>
          <p:nvPr/>
        </p:nvSpPr>
        <p:spPr>
          <a:xfrm rot="10800000" flipV="1">
            <a:off x="5777663" y="887302"/>
            <a:ext cx="305156"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6" name="文本框 95"/>
          <p:cNvSpPr txBox="1"/>
          <p:nvPr/>
        </p:nvSpPr>
        <p:spPr>
          <a:xfrm>
            <a:off x="6248399" y="814455"/>
            <a:ext cx="3766031"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User History Trajectories</a:t>
            </a:r>
            <a:endParaRPr lang="en-US" altLang="zh-CN" sz="2400" dirty="0">
              <a:solidFill>
                <a:srgbClr val="00206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07" name="文本框 106">
                <a:extLst>
                  <a:ext uri="{FF2B5EF4-FFF2-40B4-BE49-F238E27FC236}">
                    <ele attr="{965CAABF-9E51-4DB3-90B5-9592BCD951D0}"/>
                  </a:ext>
                </a:extLst>
              </p:cNvPr>
              <p:cNvSpPr txBox="1"/>
              <p:nvPr/>
            </p:nvSpPr>
            <p:spPr>
              <a:xfrm flipH="1">
                <a:off x="6166362" y="1231037"/>
                <a:ext cx="5654086" cy="734240"/>
              </a:xfrm>
              <a:prstGeom prst="rect">
                <a:avLst/>
              </a:prstGeom>
              <a:noFill/>
            </p:spPr>
            <p:txBody>
              <a:bodyPr wrap="square" rtlCol="0">
                <a:spAutoFit/>
              </a:bodyPr>
              <a:lstStyle/>
              <a:p>
                <a:r>
                  <a:rPr lang="en-US" altLang="zh-CN" sz="2000" dirty="0">
                    <a:solidFill>
                      <a:srgbClr val="002060"/>
                    </a:solidFill>
                    <a:latin typeface="Microsoft YaHei" charset="-122"/>
                    <a:ea typeface="Microsoft YaHei" charset="-122"/>
                  </a:rPr>
                  <a:t>   For every historical trajectory </a:t>
                </a:r>
                <a14:m>
                  <m:oMath xmlns:m="http://schemas.openxmlformats.org/officeDocument/2006/math">
                    <m:sSup>
                      <m:sSupPr>
                        <m:ctrlPr>
                          <a:rPr lang="en-US" altLang="zh-CN" sz="2000" i="1">
                            <a:solidFill>
                              <a:srgbClr val="002060"/>
                            </a:solidFill>
                            <a:latin typeface="Cambria Math" panose="02040503050406030204" pitchFamily="18" charset="0"/>
                            <a:ea typeface="Microsoft YaHei" charset="-122"/>
                          </a:rPr>
                        </m:ctrlPr>
                      </m:sSupPr>
                      <m:e>
                        <m:r>
                          <a:rPr lang="en-US" altLang="zh-CN" sz="2000" i="1">
                            <a:solidFill>
                              <a:srgbClr val="002060"/>
                            </a:solidFill>
                            <a:latin typeface="Cambria Math" panose="02040503050406030204" pitchFamily="18" charset="0"/>
                            <a:ea typeface="Microsoft YaHei" charset="-122"/>
                          </a:rPr>
                          <m:t>𝑝</m:t>
                        </m:r>
                      </m:e>
                      <m:sup>
                        <m:r>
                          <a:rPr lang="en-US" altLang="zh-CN" sz="2000" i="1">
                            <a:solidFill>
                              <a:srgbClr val="002060"/>
                            </a:solidFill>
                            <a:latin typeface="Cambria Math" panose="02040503050406030204" pitchFamily="18" charset="0"/>
                            <a:ea typeface="Microsoft YaHei" charset="-122"/>
                          </a:rPr>
                          <m:t>′</m:t>
                        </m:r>
                      </m:sup>
                    </m:sSup>
                  </m:oMath>
                </a14:m>
                <a:r>
                  <a:rPr lang="en-US" altLang="zh-CN" sz="2000" dirty="0">
                    <a:solidFill>
                      <a:srgbClr val="002060"/>
                    </a:solidFill>
                    <a:latin typeface="Microsoft YaHei" charset="-122"/>
                    <a:ea typeface="Microsoft YaHei" charset="-122"/>
                  </a:rPr>
                  <a:t> of a user, we have:</a:t>
                </a:r>
                <a:endParaRPr lang="zh-CN" altLang="en-US" sz="2000" dirty="0">
                  <a:solidFill>
                    <a:srgbClr val="002060"/>
                  </a:solidFill>
                  <a:latin typeface="Microsoft YaHei" charset="-122"/>
                  <a:ea typeface="Microsoft YaHei" charset="-122"/>
                </a:endParaRPr>
              </a:p>
            </p:txBody>
          </p:sp>
        </mc:Choice>
        <mc:Fallback>
          <p:sp>
            <p:nvSpPr>
              <p:cNvPr id="107" name="文本框 106"/>
              <p:cNvSpPr txBox="1">
                <a:spLocks noRot="1" noChangeAspect="1" noMove="1" noResize="1" noEditPoints="1" noAdjustHandles="1" noChangeArrowheads="1" noChangeShapeType="1" noTextEdit="1"/>
              </p:cNvSpPr>
              <p:nvPr/>
            </p:nvSpPr>
            <p:spPr>
              <a:xfrm flipH="1">
                <a:off x="6166362" y="1231037"/>
                <a:ext cx="5654086" cy="734240"/>
              </a:xfrm>
              <a:prstGeom prst="rect">
                <a:avLst/>
              </a:prstGeom>
              <a:blipFill rotWithShape="1">
                <a:blip r:embed="rId10"/>
                <a:stretch>
                  <a:fillRect l="-1187" t="-5000" b="-10833"/>
                </a:stretch>
              </a:blipFill>
            </p:spPr>
            <p:txBody>
              <a:bodyPr/>
              <a:lstStyle/>
              <a:p>
                <a:r>
                  <a:rPr lang="zh-CN" altLang="en-US">
                    <a:noFill/>
                  </a:rPr>
                  <a:t> </a:t>
                </a:r>
                <a:endParaRPr lang="zh-CN" altLang="en-US">
                  <a:noFill/>
                </a:endParaRPr>
              </a:p>
            </p:txBody>
          </p:sp>
        </mc:Fallback>
      </mc:AlternateContent>
      <p:pic>
        <p:nvPicPr>
          <p:cNvPr id="8" name="图片 7" descr="图片包含 物体&#10;&#10;描述已自动生成"/>
          <p:cNvPicPr>
            <a:picLocks noChangeAspect="1"/>
          </p:cNvPicPr>
          <p:nvPr/>
        </p:nvPicPr>
        <p:blipFill>
          <a:blip r:embed="rId11"/>
          <a:stretch>
            <a:fillRect/>
          </a:stretch>
        </p:blipFill>
        <p:spPr>
          <a:xfrm>
            <a:off x="7066850" y="1999852"/>
            <a:ext cx="3081105" cy="726344"/>
          </a:xfrm>
          <a:prstGeom prst="rect">
            <a:avLst/>
          </a:prstGeom>
        </p:spPr>
      </p:pic>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186" grpId="0" animBg="1"/>
      <p:bldP spid="187" grpId="0"/>
      <p:bldP spid="3" grpId="0" bldLvl="0" animBg="1"/>
      <p:bldP spid="93" grpId="0" animBg="1"/>
      <p:bldP spid="96" grpId="0"/>
      <p:bldP spid="1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en-US" altLang="zh-CN" dirty="0"/>
              <a:t>NASR: Observed Cost</a:t>
            </a:r>
            <a:endParaRPr lang="zh-CN" altLang="en-US" dirty="0"/>
          </a:p>
        </p:txBody>
      </p:sp>
      <p:pic>
        <p:nvPicPr>
          <p:cNvPr id="43" name="图片 42"/>
          <p:cNvPicPr>
            <a:picLocks noChangeAspect="1"/>
          </p:cNvPicPr>
          <p:nvPr/>
        </p:nvPicPr>
        <p:blipFill>
          <a:blip r:embed="rId1"/>
          <a:stretch>
            <a:fillRect/>
          </a:stretch>
        </p:blipFill>
        <p:spPr>
          <a:xfrm>
            <a:off x="2744842" y="1301371"/>
            <a:ext cx="671011" cy="428812"/>
          </a:xfrm>
          <a:prstGeom prst="rect">
            <a:avLst/>
          </a:prstGeom>
        </p:spPr>
      </p:pic>
      <p:sp>
        <p:nvSpPr>
          <p:cNvPr id="78" name="矩形: 圆角 77"/>
          <p:cNvSpPr/>
          <p:nvPr/>
        </p:nvSpPr>
        <p:spPr>
          <a:xfrm>
            <a:off x="2902866"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79" name="矩形: 圆角 78"/>
          <p:cNvSpPr/>
          <p:nvPr/>
        </p:nvSpPr>
        <p:spPr>
          <a:xfrm>
            <a:off x="3524189"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80" name="矩形: 圆角 79"/>
          <p:cNvSpPr/>
          <p:nvPr/>
        </p:nvSpPr>
        <p:spPr>
          <a:xfrm>
            <a:off x="4145512"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sp>
        <p:nvSpPr>
          <p:cNvPr id="81" name="矩形: 圆角 80"/>
          <p:cNvSpPr/>
          <p:nvPr/>
        </p:nvSpPr>
        <p:spPr>
          <a:xfrm>
            <a:off x="4766835" y="4106121"/>
            <a:ext cx="378803" cy="861702"/>
          </a:xfrm>
          <a:prstGeom prst="roundRect">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GRU</a:t>
            </a:r>
            <a:endParaRPr lang="zh-CN" altLang="en-US" b="1" dirty="0">
              <a:solidFill>
                <a:schemeClr val="tx1"/>
              </a:solidFill>
              <a:latin typeface="Times New Roman" panose="02020603050405020304" charset="0"/>
              <a:cs typeface="Times New Roman" panose="02020603050405020304" charset="0"/>
            </a:endParaRPr>
          </a:p>
        </p:txBody>
      </p:sp>
      <p:cxnSp>
        <p:nvCxnSpPr>
          <p:cNvPr id="82" name="直接箭头连接符 81"/>
          <p:cNvCxnSpPr>
            <a:stCxn id="78" idx="3"/>
            <a:endCxn id="79" idx="1"/>
          </p:cNvCxnSpPr>
          <p:nvPr/>
        </p:nvCxnSpPr>
        <p:spPr>
          <a:xfrm>
            <a:off x="3281669" y="4536972"/>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79" idx="3"/>
            <a:endCxn id="80" idx="1"/>
          </p:cNvCxnSpPr>
          <p:nvPr/>
        </p:nvCxnSpPr>
        <p:spPr>
          <a:xfrm>
            <a:off x="3902992" y="4536972"/>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80" idx="3"/>
            <a:endCxn id="81" idx="1"/>
          </p:cNvCxnSpPr>
          <p:nvPr/>
        </p:nvCxnSpPr>
        <p:spPr>
          <a:xfrm>
            <a:off x="4524315" y="4536972"/>
            <a:ext cx="242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81" idx="2"/>
          </p:cNvCxnSpPr>
          <p:nvPr/>
        </p:nvCxnSpPr>
        <p:spPr>
          <a:xfrm flipV="1">
            <a:off x="4956237" y="3790802"/>
            <a:ext cx="5136"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0" idx="2"/>
          </p:cNvCxnSpPr>
          <p:nvPr/>
        </p:nvCxnSpPr>
        <p:spPr>
          <a:xfrm flipH="1" flipV="1">
            <a:off x="4334913" y="3790802"/>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9" idx="2"/>
          </p:cNvCxnSpPr>
          <p:nvPr/>
        </p:nvCxnSpPr>
        <p:spPr>
          <a:xfrm flipH="1" flipV="1">
            <a:off x="3713590" y="3790802"/>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78" idx="2"/>
          </p:cNvCxnSpPr>
          <p:nvPr/>
        </p:nvCxnSpPr>
        <p:spPr>
          <a:xfrm flipH="1" flipV="1">
            <a:off x="3092267" y="3790802"/>
            <a:ext cx="1" cy="320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圆角 88"/>
          <p:cNvSpPr/>
          <p:nvPr/>
        </p:nvSpPr>
        <p:spPr>
          <a:xfrm>
            <a:off x="2902866" y="3327775"/>
            <a:ext cx="2316574" cy="447859"/>
          </a:xfrm>
          <a:prstGeom prst="roundRect">
            <a:avLst/>
          </a:prstGeom>
          <a:solidFill>
            <a:schemeClr val="accent4">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Intra-trajectory ATT</a:t>
            </a:r>
            <a:endParaRPr lang="en-US" altLang="zh-CN" b="1" dirty="0">
              <a:solidFill>
                <a:schemeClr val="tx1"/>
              </a:solidFill>
              <a:latin typeface="Times New Roman" panose="02020603050405020304" charset="0"/>
              <a:cs typeface="Times New Roman" panose="02020603050405020304" charset="0"/>
            </a:endParaRPr>
          </a:p>
        </p:txBody>
      </p:sp>
      <p:cxnSp>
        <p:nvCxnSpPr>
          <p:cNvPr id="90" name="直接箭头连接符 89"/>
          <p:cNvCxnSpPr>
            <a:stCxn id="89" idx="0"/>
          </p:cNvCxnSpPr>
          <p:nvPr/>
        </p:nvCxnSpPr>
        <p:spPr>
          <a:xfrm flipH="1" flipV="1">
            <a:off x="3852367" y="2363024"/>
            <a:ext cx="208786" cy="964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圆角 93"/>
          <p:cNvSpPr/>
          <p:nvPr/>
        </p:nvSpPr>
        <p:spPr>
          <a:xfrm>
            <a:off x="1665028" y="1965233"/>
            <a:ext cx="2840448" cy="441087"/>
          </a:xfrm>
          <a:prstGeom prst="roundRect">
            <a:avLst/>
          </a:prstGeom>
          <a:solidFill>
            <a:schemeClr val="accent2">
              <a:lumMod val="20000"/>
              <a:lumOff val="8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Inter-trajectory ATT</a:t>
            </a:r>
            <a:endParaRPr lang="en-US" altLang="zh-CN" b="1" dirty="0">
              <a:solidFill>
                <a:schemeClr val="tx1"/>
              </a:solidFill>
              <a:latin typeface="Times New Roman" panose="02020603050405020304" charset="0"/>
              <a:cs typeface="Times New Roman" panose="02020603050405020304" charset="0"/>
            </a:endParaRPr>
          </a:p>
        </p:txBody>
      </p:sp>
      <p:cxnSp>
        <p:nvCxnSpPr>
          <p:cNvPr id="95" name="直接箭头连接符 94"/>
          <p:cNvCxnSpPr>
            <a:stCxn id="214" idx="0"/>
          </p:cNvCxnSpPr>
          <p:nvPr/>
        </p:nvCxnSpPr>
        <p:spPr>
          <a:xfrm flipV="1">
            <a:off x="2157181" y="2399960"/>
            <a:ext cx="754889" cy="10438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2710077" y="5760155"/>
            <a:ext cx="2701925" cy="368300"/>
          </a:xfrm>
          <a:prstGeom prst="rect">
            <a:avLst/>
          </a:prstGeom>
        </p:spPr>
        <p:txBody>
          <a:bodyPr wrap="none">
            <a:spAutoFit/>
          </a:bodyPr>
          <a:lstStyle/>
          <a:p>
            <a:r>
              <a:rPr lang="en-US" altLang="zh-CN" b="1" dirty="0">
                <a:latin typeface="LinBiolinumTI"/>
              </a:rPr>
              <a:t>Current Sub-Trajectory</a:t>
            </a:r>
            <a:endParaRPr lang="en-US" altLang="zh-CN" b="1" dirty="0">
              <a:latin typeface="LinBiolinumTI"/>
            </a:endParaRPr>
          </a:p>
        </p:txBody>
      </p:sp>
      <p:sp>
        <p:nvSpPr>
          <p:cNvPr id="98" name="矩形 97"/>
          <p:cNvSpPr/>
          <p:nvPr/>
        </p:nvSpPr>
        <p:spPr>
          <a:xfrm>
            <a:off x="6523" y="5617791"/>
            <a:ext cx="2607310" cy="337185"/>
          </a:xfrm>
          <a:prstGeom prst="rect">
            <a:avLst/>
          </a:prstGeom>
        </p:spPr>
        <p:txBody>
          <a:bodyPr wrap="none">
            <a:spAutoFit/>
          </a:bodyPr>
          <a:lstStyle/>
          <a:p>
            <a:r>
              <a:rPr lang="en-US" altLang="zh-CN" sz="1600" b="1" dirty="0">
                <a:latin typeface="LinBiolinumTI"/>
              </a:rPr>
              <a:t>User History Trajectories</a:t>
            </a:r>
            <a:endParaRPr lang="en-US" altLang="zh-CN" sz="1600" b="1" dirty="0">
              <a:latin typeface="LinBiolinumTI"/>
            </a:endParaRPr>
          </a:p>
        </p:txBody>
      </p:sp>
      <p:grpSp>
        <p:nvGrpSpPr>
          <p:cNvPr id="99" name="组合 98"/>
          <p:cNvGrpSpPr/>
          <p:nvPr/>
        </p:nvGrpSpPr>
        <p:grpSpPr>
          <a:xfrm>
            <a:off x="3078950" y="4961692"/>
            <a:ext cx="1869106" cy="320282"/>
            <a:chOff x="3408361" y="5059129"/>
            <a:chExt cx="1869106" cy="331154"/>
          </a:xfrm>
        </p:grpSpPr>
        <p:cxnSp>
          <p:nvCxnSpPr>
            <p:cNvPr id="100" name="直接箭头连接符 99"/>
            <p:cNvCxnSpPr/>
            <p:nvPr/>
          </p:nvCxnSpPr>
          <p:spPr>
            <a:xfrm flipV="1">
              <a:off x="5272331" y="5059129"/>
              <a:ext cx="5136"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flipV="1">
              <a:off x="4651007"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flipV="1">
              <a:off x="4029684"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flipV="1">
              <a:off x="3408361" y="5059129"/>
              <a:ext cx="1" cy="3311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4" name="图片 103"/>
          <p:cNvPicPr>
            <a:picLocks noChangeAspect="1"/>
          </p:cNvPicPr>
          <p:nvPr/>
        </p:nvPicPr>
        <p:blipFill>
          <a:blip r:embed="rId2"/>
          <a:stretch>
            <a:fillRect/>
          </a:stretch>
        </p:blipFill>
        <p:spPr>
          <a:xfrm>
            <a:off x="4815152" y="5331800"/>
            <a:ext cx="450445" cy="286063"/>
          </a:xfrm>
          <a:prstGeom prst="rect">
            <a:avLst/>
          </a:prstGeom>
        </p:spPr>
      </p:pic>
      <p:sp>
        <p:nvSpPr>
          <p:cNvPr id="105" name="箭头: 右 104"/>
          <p:cNvSpPr/>
          <p:nvPr/>
        </p:nvSpPr>
        <p:spPr>
          <a:xfrm rot="16200000">
            <a:off x="2833920" y="1669896"/>
            <a:ext cx="295829" cy="303895"/>
          </a:xfrm>
          <a:prstGeom prst="rightArrow">
            <a:avLst>
              <a:gd name="adj1" fmla="val 34829"/>
              <a:gd name="adj2" fmla="val 769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3"/>
          <a:stretch>
            <a:fillRect/>
          </a:stretch>
        </p:blipFill>
        <p:spPr>
          <a:xfrm>
            <a:off x="2893497" y="5354780"/>
            <a:ext cx="397540" cy="213905"/>
          </a:xfrm>
          <a:prstGeom prst="rect">
            <a:avLst/>
          </a:prstGeom>
        </p:spPr>
      </p:pic>
      <p:pic>
        <p:nvPicPr>
          <p:cNvPr id="128" name="图片 127"/>
          <p:cNvPicPr>
            <a:picLocks noChangeAspect="1"/>
          </p:cNvPicPr>
          <p:nvPr/>
        </p:nvPicPr>
        <p:blipFill>
          <a:blip r:embed="rId4"/>
          <a:stretch>
            <a:fillRect/>
          </a:stretch>
        </p:blipFill>
        <p:spPr>
          <a:xfrm>
            <a:off x="3524189" y="5361924"/>
            <a:ext cx="397539" cy="211133"/>
          </a:xfrm>
          <a:prstGeom prst="rect">
            <a:avLst/>
          </a:prstGeom>
        </p:spPr>
      </p:pic>
      <p:sp>
        <p:nvSpPr>
          <p:cNvPr id="129" name="矩形 128"/>
          <p:cNvSpPr/>
          <p:nvPr/>
        </p:nvSpPr>
        <p:spPr>
          <a:xfrm>
            <a:off x="4076727" y="5256622"/>
            <a:ext cx="508473" cy="369332"/>
          </a:xfrm>
          <a:prstGeom prst="rect">
            <a:avLst/>
          </a:prstGeom>
        </p:spPr>
        <p:txBody>
          <a:bodyPr wrap="none">
            <a:spAutoFit/>
          </a:bodyPr>
          <a:lstStyle/>
          <a:p>
            <a:r>
              <a:rPr lang="en-US" altLang="zh-CN" dirty="0"/>
              <a:t>……</a:t>
            </a:r>
            <a:endParaRPr lang="zh-CN" altLang="en-US" dirty="0"/>
          </a:p>
        </p:txBody>
      </p:sp>
      <p:grpSp>
        <p:nvGrpSpPr>
          <p:cNvPr id="130" name="组合 129"/>
          <p:cNvGrpSpPr/>
          <p:nvPr/>
        </p:nvGrpSpPr>
        <p:grpSpPr>
          <a:xfrm>
            <a:off x="333773" y="4132094"/>
            <a:ext cx="559504" cy="1309689"/>
            <a:chOff x="806992" y="4755418"/>
            <a:chExt cx="559504" cy="1309689"/>
          </a:xfrm>
        </p:grpSpPr>
        <p:sp>
          <p:nvSpPr>
            <p:cNvPr id="131" name="矩形 130"/>
            <p:cNvSpPr/>
            <p:nvPr/>
          </p:nvSpPr>
          <p:spPr>
            <a:xfrm>
              <a:off x="806992" y="4755418"/>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2" name="组合 131"/>
            <p:cNvGrpSpPr/>
            <p:nvPr/>
          </p:nvGrpSpPr>
          <p:grpSpPr>
            <a:xfrm>
              <a:off x="888712" y="4856091"/>
              <a:ext cx="386151" cy="1077133"/>
              <a:chOff x="1562421" y="4849664"/>
              <a:chExt cx="386151" cy="1077133"/>
            </a:xfrm>
          </p:grpSpPr>
          <p:sp>
            <p:nvSpPr>
              <p:cNvPr id="133" name="椭圆 132"/>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1562421" y="5092125"/>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1835411" y="484966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连接符: 曲线 249"/>
              <p:cNvCxnSpPr>
                <a:stCxn id="133" idx="7"/>
                <a:endCxn id="138" idx="3"/>
              </p:cNvCxnSpPr>
              <p:nvPr/>
            </p:nvCxnSpPr>
            <p:spPr>
              <a:xfrm flipV="1">
                <a:off x="1679618" y="5360075"/>
                <a:ext cx="216938" cy="23707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37" name="连接符: 曲线 167"/>
              <p:cNvCxnSpPr>
                <a:stCxn id="134" idx="7"/>
                <a:endCxn id="135" idx="3"/>
              </p:cNvCxnSpPr>
              <p:nvPr/>
            </p:nvCxnSpPr>
            <p:spPr>
              <a:xfrm flipV="1">
                <a:off x="1614437" y="4901569"/>
                <a:ext cx="229899" cy="199461"/>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38" name="椭圆 137"/>
              <p:cNvSpPr/>
              <p:nvPr/>
            </p:nvSpPr>
            <p:spPr>
              <a:xfrm>
                <a:off x="1887631" y="530817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曲线 249"/>
              <p:cNvCxnSpPr>
                <a:stCxn id="138" idx="1"/>
                <a:endCxn id="134" idx="5"/>
              </p:cNvCxnSpPr>
              <p:nvPr/>
            </p:nvCxnSpPr>
            <p:spPr>
              <a:xfrm flipH="1" flipV="1">
                <a:off x="1614437" y="5144030"/>
                <a:ext cx="282119" cy="173045"/>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40" name="椭圆 139"/>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连接符: 曲线 249"/>
              <p:cNvCxnSpPr>
                <a:stCxn id="140" idx="1"/>
                <a:endCxn id="133" idx="4"/>
              </p:cNvCxnSpPr>
              <p:nvPr/>
            </p:nvCxnSpPr>
            <p:spPr>
              <a:xfrm flipH="1" flipV="1">
                <a:off x="1658073" y="5649054"/>
                <a:ext cx="136570" cy="225838"/>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grpSp>
        <p:nvGrpSpPr>
          <p:cNvPr id="142" name="组合 141"/>
          <p:cNvGrpSpPr/>
          <p:nvPr/>
        </p:nvGrpSpPr>
        <p:grpSpPr>
          <a:xfrm>
            <a:off x="1105523" y="4145255"/>
            <a:ext cx="559504" cy="1309689"/>
            <a:chOff x="1545115" y="4768579"/>
            <a:chExt cx="559504" cy="1309689"/>
          </a:xfrm>
        </p:grpSpPr>
        <p:sp>
          <p:nvSpPr>
            <p:cNvPr id="143" name="矩形 142"/>
            <p:cNvSpPr/>
            <p:nvPr/>
          </p:nvSpPr>
          <p:spPr>
            <a:xfrm>
              <a:off x="1545115" y="4768579"/>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1684457" y="4861106"/>
              <a:ext cx="287232" cy="1072118"/>
              <a:chOff x="1618288" y="4854679"/>
              <a:chExt cx="287232" cy="1072118"/>
            </a:xfrm>
          </p:grpSpPr>
          <p:sp>
            <p:nvSpPr>
              <p:cNvPr id="145" name="椭圆 144"/>
              <p:cNvSpPr/>
              <p:nvPr/>
            </p:nvSpPr>
            <p:spPr>
              <a:xfrm>
                <a:off x="1627602" y="558824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1844579" y="5086333"/>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644818" y="4854679"/>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8" name="连接符: 曲线 249"/>
              <p:cNvCxnSpPr>
                <a:stCxn id="145" idx="0"/>
                <a:endCxn id="150" idx="4"/>
              </p:cNvCxnSpPr>
              <p:nvPr/>
            </p:nvCxnSpPr>
            <p:spPr>
              <a:xfrm flipH="1" flipV="1">
                <a:off x="1648759" y="5310144"/>
                <a:ext cx="9314" cy="27810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49" name="连接符: 曲线 167"/>
              <p:cNvCxnSpPr>
                <a:stCxn id="146" idx="1"/>
                <a:endCxn id="147" idx="5"/>
              </p:cNvCxnSpPr>
              <p:nvPr/>
            </p:nvCxnSpPr>
            <p:spPr>
              <a:xfrm flipH="1" flipV="1">
                <a:off x="1696834" y="4906584"/>
                <a:ext cx="156670" cy="18865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18288" y="5249334"/>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连接符: 曲线 249"/>
              <p:cNvCxnSpPr>
                <a:stCxn id="150" idx="7"/>
                <a:endCxn id="146" idx="3"/>
              </p:cNvCxnSpPr>
              <p:nvPr/>
            </p:nvCxnSpPr>
            <p:spPr>
              <a:xfrm flipV="1">
                <a:off x="1670304" y="5138238"/>
                <a:ext cx="183200" cy="120001"/>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785718" y="5865987"/>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3" name="连接符: 曲线 249"/>
              <p:cNvCxnSpPr>
                <a:stCxn id="152" idx="1"/>
                <a:endCxn id="145" idx="5"/>
              </p:cNvCxnSpPr>
              <p:nvPr/>
            </p:nvCxnSpPr>
            <p:spPr>
              <a:xfrm flipH="1" flipV="1">
                <a:off x="1679618" y="5640149"/>
                <a:ext cx="115025" cy="234743"/>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sp>
        <p:nvSpPr>
          <p:cNvPr id="154" name="矩形 153"/>
          <p:cNvSpPr/>
          <p:nvPr/>
        </p:nvSpPr>
        <p:spPr>
          <a:xfrm rot="16200000" flipH="1" flipV="1">
            <a:off x="2327740" y="4642592"/>
            <a:ext cx="684162" cy="369332"/>
          </a:xfrm>
          <a:prstGeom prst="rect">
            <a:avLst/>
          </a:prstGeom>
        </p:spPr>
        <p:txBody>
          <a:bodyPr wrap="square">
            <a:spAutoFit/>
          </a:bodyPr>
          <a:lstStyle/>
          <a:p>
            <a:r>
              <a:rPr lang="en-US" altLang="zh-CN" dirty="0"/>
              <a:t>……</a:t>
            </a:r>
            <a:endParaRPr lang="zh-CN" altLang="en-US" dirty="0"/>
          </a:p>
        </p:txBody>
      </p:sp>
      <p:grpSp>
        <p:nvGrpSpPr>
          <p:cNvPr id="155" name="组合 154"/>
          <p:cNvGrpSpPr/>
          <p:nvPr/>
        </p:nvGrpSpPr>
        <p:grpSpPr>
          <a:xfrm>
            <a:off x="1877273" y="4145255"/>
            <a:ext cx="559504" cy="1309689"/>
            <a:chOff x="2350492" y="4768579"/>
            <a:chExt cx="559504" cy="1309689"/>
          </a:xfrm>
        </p:grpSpPr>
        <p:sp>
          <p:nvSpPr>
            <p:cNvPr id="156" name="矩形 155"/>
            <p:cNvSpPr/>
            <p:nvPr/>
          </p:nvSpPr>
          <p:spPr>
            <a:xfrm>
              <a:off x="2350492" y="4768579"/>
              <a:ext cx="559504" cy="13096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2424984" y="4908638"/>
              <a:ext cx="418012" cy="1054591"/>
              <a:chOff x="2871057" y="4793485"/>
              <a:chExt cx="418012" cy="1054591"/>
            </a:xfrm>
          </p:grpSpPr>
          <p:grpSp>
            <p:nvGrpSpPr>
              <p:cNvPr id="158" name="组合 157"/>
              <p:cNvGrpSpPr/>
              <p:nvPr/>
            </p:nvGrpSpPr>
            <p:grpSpPr>
              <a:xfrm>
                <a:off x="2871057" y="4793485"/>
                <a:ext cx="418012" cy="1054591"/>
                <a:chOff x="1563663" y="4987401"/>
                <a:chExt cx="418012" cy="1054591"/>
              </a:xfrm>
            </p:grpSpPr>
            <p:sp>
              <p:nvSpPr>
                <p:cNvPr id="161" name="椭圆 160"/>
                <p:cNvSpPr/>
                <p:nvPr/>
              </p:nvSpPr>
              <p:spPr>
                <a:xfrm>
                  <a:off x="1920734" y="5598056"/>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853226" y="506903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594134" y="4987401"/>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4" name="连接符: 曲线 249"/>
                <p:cNvCxnSpPr>
                  <a:stCxn id="161" idx="0"/>
                  <a:endCxn id="166" idx="4"/>
                </p:cNvCxnSpPr>
                <p:nvPr/>
              </p:nvCxnSpPr>
              <p:spPr>
                <a:xfrm flipH="1" flipV="1">
                  <a:off x="1918102" y="5368980"/>
                  <a:ext cx="33103" cy="229076"/>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65" name="连接符: 曲线 167"/>
                <p:cNvCxnSpPr>
                  <a:stCxn id="162" idx="2"/>
                  <a:endCxn id="163" idx="6"/>
                </p:cNvCxnSpPr>
                <p:nvPr/>
              </p:nvCxnSpPr>
              <p:spPr>
                <a:xfrm flipH="1" flipV="1">
                  <a:off x="1655075" y="5017806"/>
                  <a:ext cx="198151" cy="81629"/>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a:off x="1887631" y="5308170"/>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连接符: 曲线 249"/>
                <p:cNvCxnSpPr>
                  <a:stCxn id="166" idx="0"/>
                  <a:endCxn id="162" idx="4"/>
                </p:cNvCxnSpPr>
                <p:nvPr/>
              </p:nvCxnSpPr>
              <p:spPr>
                <a:xfrm flipH="1" flipV="1">
                  <a:off x="1883697" y="5129840"/>
                  <a:ext cx="34405" cy="17833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68" name="椭圆 167"/>
                <p:cNvSpPr/>
                <p:nvPr/>
              </p:nvSpPr>
              <p:spPr>
                <a:xfrm>
                  <a:off x="1563663" y="598118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9" name="连接符: 曲线 249"/>
                <p:cNvCxnSpPr>
                  <a:stCxn id="168" idx="6"/>
                  <a:endCxn id="159" idx="3"/>
                </p:cNvCxnSpPr>
                <p:nvPr/>
              </p:nvCxnSpPr>
              <p:spPr>
                <a:xfrm flipV="1">
                  <a:off x="1624604" y="5902033"/>
                  <a:ext cx="183437" cy="10955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sp>
            <p:nvSpPr>
              <p:cNvPr id="159" name="椭圆 158"/>
              <p:cNvSpPr/>
              <p:nvPr/>
            </p:nvSpPr>
            <p:spPr>
              <a:xfrm>
                <a:off x="3106510" y="5656212"/>
                <a:ext cx="60941" cy="6081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连接符: 曲线 249"/>
              <p:cNvCxnSpPr>
                <a:stCxn id="159" idx="7"/>
                <a:endCxn id="161" idx="4"/>
              </p:cNvCxnSpPr>
              <p:nvPr/>
            </p:nvCxnSpPr>
            <p:spPr>
              <a:xfrm flipV="1">
                <a:off x="3158526" y="5464950"/>
                <a:ext cx="100073" cy="200167"/>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cxnSp>
        <p:nvCxnSpPr>
          <p:cNvPr id="170" name="直接箭头连接符 169"/>
          <p:cNvCxnSpPr>
            <a:stCxn id="213" idx="0"/>
          </p:cNvCxnSpPr>
          <p:nvPr/>
        </p:nvCxnSpPr>
        <p:spPr>
          <a:xfrm flipV="1">
            <a:off x="1387679" y="2414386"/>
            <a:ext cx="1053919" cy="10035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a:stCxn id="212" idx="0"/>
          </p:cNvCxnSpPr>
          <p:nvPr/>
        </p:nvCxnSpPr>
        <p:spPr>
          <a:xfrm flipV="1">
            <a:off x="615892" y="2401064"/>
            <a:ext cx="1229595" cy="10352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156" idx="0"/>
            <a:endCxn id="214" idx="2"/>
          </p:cNvCxnSpPr>
          <p:nvPr/>
        </p:nvCxnSpPr>
        <p:spPr>
          <a:xfrm flipV="1">
            <a:off x="2157025" y="3746037"/>
            <a:ext cx="156" cy="399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3" idx="0"/>
            <a:endCxn id="213" idx="2"/>
          </p:cNvCxnSpPr>
          <p:nvPr/>
        </p:nvCxnSpPr>
        <p:spPr>
          <a:xfrm flipV="1">
            <a:off x="1385275" y="3740494"/>
            <a:ext cx="2404" cy="404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31" idx="0"/>
            <a:endCxn id="212" idx="2"/>
          </p:cNvCxnSpPr>
          <p:nvPr/>
        </p:nvCxnSpPr>
        <p:spPr>
          <a:xfrm flipV="1">
            <a:off x="613525" y="3733623"/>
            <a:ext cx="2367" cy="3984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2" name="图片 211"/>
          <p:cNvPicPr>
            <a:picLocks noChangeAspect="1"/>
          </p:cNvPicPr>
          <p:nvPr/>
        </p:nvPicPr>
        <p:blipFill>
          <a:blip r:embed="rId5"/>
          <a:stretch>
            <a:fillRect/>
          </a:stretch>
        </p:blipFill>
        <p:spPr>
          <a:xfrm>
            <a:off x="371552" y="3436300"/>
            <a:ext cx="488680" cy="297323"/>
          </a:xfrm>
          <a:prstGeom prst="rect">
            <a:avLst/>
          </a:prstGeom>
        </p:spPr>
      </p:pic>
      <p:pic>
        <p:nvPicPr>
          <p:cNvPr id="213" name="图片 212"/>
          <p:cNvPicPr>
            <a:picLocks noChangeAspect="1"/>
          </p:cNvPicPr>
          <p:nvPr/>
        </p:nvPicPr>
        <p:blipFill>
          <a:blip r:embed="rId6"/>
          <a:stretch>
            <a:fillRect/>
          </a:stretch>
        </p:blipFill>
        <p:spPr>
          <a:xfrm>
            <a:off x="1132732" y="3417908"/>
            <a:ext cx="509894" cy="322586"/>
          </a:xfrm>
          <a:prstGeom prst="rect">
            <a:avLst/>
          </a:prstGeom>
        </p:spPr>
      </p:pic>
      <p:pic>
        <p:nvPicPr>
          <p:cNvPr id="214" name="图片 213"/>
          <p:cNvPicPr>
            <a:picLocks noChangeAspect="1"/>
          </p:cNvPicPr>
          <p:nvPr/>
        </p:nvPicPr>
        <p:blipFill>
          <a:blip r:embed="rId7"/>
          <a:stretch>
            <a:fillRect/>
          </a:stretch>
        </p:blipFill>
        <p:spPr>
          <a:xfrm>
            <a:off x="1878848" y="3443848"/>
            <a:ext cx="556665" cy="302189"/>
          </a:xfrm>
          <a:prstGeom prst="rect">
            <a:avLst/>
          </a:prstGeom>
        </p:spPr>
      </p:pic>
      <p:sp>
        <p:nvSpPr>
          <p:cNvPr id="186" name="圆角矩形 23"/>
          <p:cNvSpPr/>
          <p:nvPr/>
        </p:nvSpPr>
        <p:spPr>
          <a:xfrm rot="10800000" flipV="1">
            <a:off x="5804754" y="4095211"/>
            <a:ext cx="305156"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87" name="文本框 186"/>
          <p:cNvSpPr txBox="1"/>
          <p:nvPr/>
        </p:nvSpPr>
        <p:spPr>
          <a:xfrm>
            <a:off x="6275490" y="4022364"/>
            <a:ext cx="4643579"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Observable Cost Computation</a:t>
            </a:r>
            <a:endParaRPr lang="en-US" altLang="zh-CN" sz="2400" dirty="0">
              <a:solidFill>
                <a:srgbClr val="002060"/>
              </a:solidFill>
              <a:latin typeface="微软雅黑" panose="020B0503020204020204" pitchFamily="34" charset="-122"/>
              <a:ea typeface="微软雅黑" panose="020B0503020204020204" pitchFamily="34" charset="-122"/>
            </a:endParaRPr>
          </a:p>
        </p:txBody>
      </p:sp>
      <p:sp>
        <p:nvSpPr>
          <p:cNvPr id="92" name="矩形 91"/>
          <p:cNvSpPr/>
          <p:nvPr/>
        </p:nvSpPr>
        <p:spPr>
          <a:xfrm>
            <a:off x="2486454" y="1195577"/>
            <a:ext cx="1051035" cy="58300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23"/>
          <p:cNvSpPr/>
          <p:nvPr/>
        </p:nvSpPr>
        <p:spPr>
          <a:xfrm rot="10800000" flipV="1">
            <a:off x="5777663" y="887302"/>
            <a:ext cx="305156"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96" name="文本框 95"/>
          <p:cNvSpPr txBox="1"/>
          <p:nvPr/>
        </p:nvSpPr>
        <p:spPr>
          <a:xfrm>
            <a:off x="6275490" y="814455"/>
            <a:ext cx="4044249"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Road Network Constraints</a:t>
            </a:r>
            <a:endParaRPr lang="en-US" altLang="zh-CN" sz="2400"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8"/>
          <a:stretch>
            <a:fillRect/>
          </a:stretch>
        </p:blipFill>
        <p:spPr>
          <a:xfrm>
            <a:off x="6512356" y="2203303"/>
            <a:ext cx="5033960" cy="1039221"/>
          </a:xfrm>
          <a:prstGeom prst="rect">
            <a:avLst/>
          </a:prstGeom>
        </p:spPr>
      </p:pic>
      <p:pic>
        <p:nvPicPr>
          <p:cNvPr id="9" name="图片 8" descr="图片包含 物体&#10;&#10;描述已自动生成"/>
          <p:cNvPicPr>
            <a:picLocks noChangeAspect="1"/>
          </p:cNvPicPr>
          <p:nvPr/>
        </p:nvPicPr>
        <p:blipFill>
          <a:blip r:embed="rId9"/>
          <a:stretch>
            <a:fillRect/>
          </a:stretch>
        </p:blipFill>
        <p:spPr>
          <a:xfrm>
            <a:off x="6552080" y="4526565"/>
            <a:ext cx="4801720" cy="984154"/>
          </a:xfrm>
          <a:prstGeom prst="rect">
            <a:avLst/>
          </a:prstGeom>
        </p:spPr>
      </p:pic>
      <p:sp>
        <p:nvSpPr>
          <p:cNvPr id="106" name="圆角矩形 23"/>
          <p:cNvSpPr/>
          <p:nvPr/>
        </p:nvSpPr>
        <p:spPr>
          <a:xfrm rot="10800000" flipV="1">
            <a:off x="5777663" y="5484059"/>
            <a:ext cx="305156"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8" name="文本框 107"/>
          <p:cNvSpPr txBox="1"/>
          <p:nvPr/>
        </p:nvSpPr>
        <p:spPr>
          <a:xfrm>
            <a:off x="6275490" y="5411212"/>
            <a:ext cx="824265" cy="461665"/>
          </a:xfrm>
          <a:prstGeom prst="rect">
            <a:avLst/>
          </a:prstGeom>
          <a:noFill/>
        </p:spPr>
        <p:txBody>
          <a:bodyPr wrap="non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Loss</a:t>
            </a:r>
            <a:endParaRPr lang="en-US" altLang="zh-CN" sz="2400" dirty="0">
              <a:solidFill>
                <a:srgbClr val="002060"/>
              </a:solidFill>
              <a:latin typeface="微软雅黑" panose="020B0503020204020204" pitchFamily="34" charset="-122"/>
              <a:ea typeface="微软雅黑" panose="020B0503020204020204" pitchFamily="34" charset="-122"/>
            </a:endParaRPr>
          </a:p>
        </p:txBody>
      </p:sp>
      <p:pic>
        <p:nvPicPr>
          <p:cNvPr id="12" name="图片 11" descr="图片包含 物体, 人员, 天空, 时钟&#10;&#10;描述已自动生成"/>
          <p:cNvPicPr>
            <a:picLocks noChangeAspect="1"/>
          </p:cNvPicPr>
          <p:nvPr/>
        </p:nvPicPr>
        <p:blipFill>
          <a:blip r:embed="rId10"/>
          <a:stretch>
            <a:fillRect/>
          </a:stretch>
        </p:blipFill>
        <p:spPr>
          <a:xfrm>
            <a:off x="6509838" y="5842550"/>
            <a:ext cx="2418145" cy="914974"/>
          </a:xfrm>
          <a:prstGeom prst="rect">
            <a:avLst/>
          </a:prstGeom>
        </p:spPr>
      </p:pic>
      <p:pic>
        <p:nvPicPr>
          <p:cNvPr id="14" name="图片 13" descr="图片包含 物体, 时钟, 手表&#10;&#10;描述已自动生成"/>
          <p:cNvPicPr>
            <a:picLocks noChangeAspect="1"/>
          </p:cNvPicPr>
          <p:nvPr/>
        </p:nvPicPr>
        <p:blipFill>
          <a:blip r:embed="rId11"/>
          <a:stretch>
            <a:fillRect/>
          </a:stretch>
        </p:blipFill>
        <p:spPr>
          <a:xfrm>
            <a:off x="6512356" y="3296069"/>
            <a:ext cx="1837912" cy="465198"/>
          </a:xfrm>
          <a:prstGeom prst="rect">
            <a:avLst/>
          </a:prstGeom>
        </p:spPr>
      </p:pic>
      <p:sp>
        <p:nvSpPr>
          <p:cNvPr id="109" name="矩形 108"/>
          <p:cNvSpPr/>
          <p:nvPr/>
        </p:nvSpPr>
        <p:spPr>
          <a:xfrm>
            <a:off x="8949591" y="2722913"/>
            <a:ext cx="995735" cy="51655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p:cNvSpPr txBox="1"/>
          <p:nvPr/>
        </p:nvSpPr>
        <p:spPr>
          <a:xfrm flipH="1">
            <a:off x="6166362" y="1231037"/>
            <a:ext cx="5654086" cy="1015663"/>
          </a:xfrm>
          <a:prstGeom prst="rect">
            <a:avLst/>
          </a:prstGeom>
          <a:noFill/>
        </p:spPr>
        <p:txBody>
          <a:bodyPr wrap="squar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   We are able to compute the probability of the next location using a </a:t>
            </a:r>
            <a:r>
              <a:rPr lang="en-US" altLang="zh-CN" sz="2000" dirty="0" err="1">
                <a:solidFill>
                  <a:srgbClr val="002060"/>
                </a:solidFill>
                <a:latin typeface="微软雅黑" panose="020B0503020204020204" pitchFamily="34" charset="-122"/>
                <a:ea typeface="微软雅黑" panose="020B0503020204020204" pitchFamily="34" charset="-122"/>
              </a:rPr>
              <a:t>softmax</a:t>
            </a:r>
            <a:r>
              <a:rPr lang="en-US" altLang="zh-CN" sz="2000" dirty="0">
                <a:solidFill>
                  <a:srgbClr val="002060"/>
                </a:solidFill>
                <a:latin typeface="微软雅黑" panose="020B0503020204020204" pitchFamily="34" charset="-122"/>
                <a:ea typeface="微软雅黑" panose="020B0503020204020204" pitchFamily="34" charset="-122"/>
              </a:rPr>
              <a:t> function with road network constraint.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bldLvl="0" animBg="1"/>
      <p:bldP spid="187" grpId="0"/>
      <p:bldP spid="106" grpId="0" bldLvl="0" animBg="1"/>
      <p:bldP spid="108" grpId="0"/>
      <p:bldP spid="10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en-US" altLang="zh-CN" dirty="0"/>
              <a:t>NASR: Estimated Cost</a:t>
            </a:r>
            <a:endParaRPr lang="zh-CN" altLang="en-US" dirty="0"/>
          </a:p>
        </p:txBody>
      </p:sp>
      <p:cxnSp>
        <p:nvCxnSpPr>
          <p:cNvPr id="91" name="直接箭头连接符 90"/>
          <p:cNvCxnSpPr>
            <a:stCxn id="189" idx="2"/>
          </p:cNvCxnSpPr>
          <p:nvPr/>
        </p:nvCxnSpPr>
        <p:spPr>
          <a:xfrm flipV="1">
            <a:off x="8191409" y="1825457"/>
            <a:ext cx="406539" cy="7608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207" idx="0"/>
          </p:cNvCxnSpPr>
          <p:nvPr/>
        </p:nvCxnSpPr>
        <p:spPr>
          <a:xfrm flipH="1" flipV="1">
            <a:off x="11041596" y="1851724"/>
            <a:ext cx="334508" cy="783836"/>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矩形: 圆角 92"/>
          <p:cNvSpPr/>
          <p:nvPr/>
        </p:nvSpPr>
        <p:spPr>
          <a:xfrm>
            <a:off x="8158079" y="1373519"/>
            <a:ext cx="3281583" cy="446655"/>
          </a:xfrm>
          <a:prstGeom prst="roundRect">
            <a:avLst/>
          </a:prstGeom>
          <a:solidFill>
            <a:schemeClr val="accent3">
              <a:lumMod val="20000"/>
              <a:lumOff val="80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MLP</a:t>
            </a:r>
            <a:endParaRPr lang="zh-CN" altLang="en-US" dirty="0"/>
          </a:p>
        </p:txBody>
      </p:sp>
      <p:cxnSp>
        <p:nvCxnSpPr>
          <p:cNvPr id="176" name="直接箭头连接符 175"/>
          <p:cNvCxnSpPr>
            <a:stCxn id="209" idx="0"/>
            <a:endCxn id="93" idx="2"/>
          </p:cNvCxnSpPr>
          <p:nvPr/>
        </p:nvCxnSpPr>
        <p:spPr>
          <a:xfrm flipH="1" flipV="1">
            <a:off x="9798871" y="1820174"/>
            <a:ext cx="73573" cy="87175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8947091" y="5040150"/>
            <a:ext cx="1710405" cy="400110"/>
          </a:xfrm>
          <a:prstGeom prst="rect">
            <a:avLst/>
          </a:prstGeom>
        </p:spPr>
        <p:txBody>
          <a:bodyPr wrap="none">
            <a:spAutoFit/>
          </a:bodyPr>
          <a:lstStyle/>
          <a:p>
            <a:r>
              <a:rPr lang="en-US" altLang="zh-CN" sz="2000" b="1" dirty="0">
                <a:latin typeface="LinBiolinumTI"/>
              </a:rPr>
              <a:t>Road Network</a:t>
            </a:r>
            <a:endParaRPr lang="zh-CN" altLang="en-US" sz="2000" b="1" dirty="0">
              <a:latin typeface="LinBiolinumTI"/>
            </a:endParaRPr>
          </a:p>
        </p:txBody>
      </p:sp>
      <p:grpSp>
        <p:nvGrpSpPr>
          <p:cNvPr id="179" name="组合 178"/>
          <p:cNvGrpSpPr/>
          <p:nvPr/>
        </p:nvGrpSpPr>
        <p:grpSpPr>
          <a:xfrm>
            <a:off x="7437936" y="2229818"/>
            <a:ext cx="4516108" cy="2780262"/>
            <a:chOff x="6500004" y="3417975"/>
            <a:chExt cx="4516108" cy="2780262"/>
          </a:xfrm>
        </p:grpSpPr>
        <p:sp>
          <p:nvSpPr>
            <p:cNvPr id="180" name="椭圆 179"/>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10394255" y="5233257"/>
              <a:ext cx="274668"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4" name="直接箭头连接符 183"/>
            <p:cNvCxnSpPr>
              <a:stCxn id="180" idx="7"/>
              <a:endCxn id="196"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80" idx="5"/>
              <a:endCxn id="181"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stCxn id="183" idx="5"/>
              <a:endCxn id="182"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stCxn id="181" idx="6"/>
              <a:endCxn id="182"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80" idx="6"/>
              <a:endCxn id="198"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矩形 188"/>
            <p:cNvSpPr/>
            <p:nvPr/>
          </p:nvSpPr>
          <p:spPr>
            <a:xfrm flipV="1">
              <a:off x="7065376" y="3774442"/>
              <a:ext cx="376201" cy="719587"/>
            </a:xfrm>
            <a:prstGeom prst="rect">
              <a:avLst/>
            </a:prstGeom>
            <a:solidFill>
              <a:schemeClr val="accent5">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p:cNvSpPr/>
            <p:nvPr/>
          </p:nvSpPr>
          <p:spPr>
            <a:xfrm flipV="1">
              <a:off x="10249716" y="3774440"/>
              <a:ext cx="386101" cy="719587"/>
            </a:xfrm>
            <a:prstGeom prst="rect">
              <a:avLst/>
            </a:prstGeom>
            <a:solidFill>
              <a:schemeClr val="accent5">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箭头连接符 190"/>
            <p:cNvCxnSpPr>
              <a:stCxn id="180" idx="0"/>
              <a:endCxn id="189" idx="0"/>
            </p:cNvCxnSpPr>
            <p:nvPr/>
          </p:nvCxnSpPr>
          <p:spPr>
            <a:xfrm flipV="1">
              <a:off x="7239663" y="4494029"/>
              <a:ext cx="13814" cy="72486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a:stCxn id="182" idx="0"/>
              <a:endCxn id="190" idx="0"/>
            </p:cNvCxnSpPr>
            <p:nvPr/>
          </p:nvCxnSpPr>
          <p:spPr>
            <a:xfrm flipH="1" flipV="1">
              <a:off x="10442767" y="4494027"/>
              <a:ext cx="88822" cy="73923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93" name="图片 192"/>
            <p:cNvPicPr>
              <a:picLocks noChangeAspect="1"/>
            </p:cNvPicPr>
            <p:nvPr/>
          </p:nvPicPr>
          <p:blipFill>
            <a:blip r:embed="rId1"/>
            <a:stretch>
              <a:fillRect/>
            </a:stretch>
          </p:blipFill>
          <p:spPr>
            <a:xfrm>
              <a:off x="6500004" y="4513560"/>
              <a:ext cx="221389" cy="369820"/>
            </a:xfrm>
            <a:prstGeom prst="rect">
              <a:avLst/>
            </a:prstGeom>
          </p:spPr>
        </p:pic>
        <p:pic>
          <p:nvPicPr>
            <p:cNvPr id="194" name="图片 193"/>
            <p:cNvPicPr>
              <a:picLocks noChangeAspect="1"/>
            </p:cNvPicPr>
            <p:nvPr/>
          </p:nvPicPr>
          <p:blipFill>
            <a:blip r:embed="rId2"/>
            <a:stretch>
              <a:fillRect/>
            </a:stretch>
          </p:blipFill>
          <p:spPr>
            <a:xfrm>
              <a:off x="10748126" y="5217724"/>
              <a:ext cx="267986" cy="315918"/>
            </a:xfrm>
            <a:prstGeom prst="rect">
              <a:avLst/>
            </a:prstGeom>
          </p:spPr>
        </p:pic>
        <p:cxnSp>
          <p:nvCxnSpPr>
            <p:cNvPr id="195" name="直接箭头连接符 194"/>
            <p:cNvCxnSpPr>
              <a:stCxn id="196" idx="4"/>
              <a:endCxn id="198"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7" name="直接箭头连接符 196"/>
            <p:cNvCxnSpPr>
              <a:stCxn id="196" idx="6"/>
              <a:endCxn id="183"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05485" y="5368980"/>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0" name="直接箭头连接符 199"/>
            <p:cNvCxnSpPr>
              <a:stCxn id="198" idx="5"/>
              <a:endCxn id="199"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a:stCxn id="198" idx="6"/>
              <a:endCxn id="182"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a:stCxn id="199" idx="7"/>
              <a:endCxn id="182"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a:stCxn id="180" idx="7"/>
              <a:endCxn id="205" idx="1"/>
            </p:cNvCxnSpPr>
            <p:nvPr/>
          </p:nvCxnSpPr>
          <p:spPr>
            <a:xfrm flipV="1">
              <a:off x="7336773" y="4088451"/>
              <a:ext cx="602929" cy="117019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2" idx="0"/>
              <a:endCxn id="205" idx="3"/>
            </p:cNvCxnSpPr>
            <p:nvPr/>
          </p:nvCxnSpPr>
          <p:spPr>
            <a:xfrm flipH="1" flipV="1">
              <a:off x="9948296" y="4088451"/>
              <a:ext cx="583293" cy="1144806"/>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5" name="矩形 204"/>
            <p:cNvSpPr/>
            <p:nvPr/>
          </p:nvSpPr>
          <p:spPr>
            <a:xfrm flipV="1">
              <a:off x="7939702" y="3903418"/>
              <a:ext cx="2008594" cy="370067"/>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205"/>
            <p:cNvSpPr/>
            <p:nvPr/>
          </p:nvSpPr>
          <p:spPr>
            <a:xfrm>
              <a:off x="7028049" y="3844948"/>
              <a:ext cx="471604" cy="461665"/>
            </a:xfrm>
            <a:prstGeom prst="rect">
              <a:avLst/>
            </a:prstGeom>
          </p:spPr>
          <p:txBody>
            <a:bodyPr wrap="none">
              <a:spAutoFit/>
            </a:bodyPr>
            <a:lstStyle/>
            <a:p>
              <a:r>
                <a:rPr lang="en-US" altLang="zh-CN" sz="2400" b="1" i="1" dirty="0">
                  <a:latin typeface="Times New Roman" panose="02020603050405020304" charset="0"/>
                  <a:cs typeface="Times New Roman" panose="02020603050405020304" charset="0"/>
                </a:rPr>
                <a:t>n</a:t>
              </a:r>
              <a:r>
                <a:rPr lang="en-US" altLang="zh-CN" sz="2400" i="1" baseline="-25000" dirty="0">
                  <a:latin typeface="Times New Roman" panose="02020603050405020304" charset="0"/>
                  <a:cs typeface="Times New Roman" panose="02020603050405020304" charset="0"/>
                </a:rPr>
                <a:t>li</a:t>
              </a:r>
              <a:endParaRPr lang="zh-CN" altLang="en-US" sz="2400" i="1" baseline="-25000" dirty="0">
                <a:latin typeface="Times New Roman" panose="02020603050405020304" charset="0"/>
                <a:cs typeface="Times New Roman" panose="02020603050405020304" charset="0"/>
              </a:endParaRPr>
            </a:p>
          </p:txBody>
        </p:sp>
        <p:sp>
          <p:nvSpPr>
            <p:cNvPr id="207" name="矩形 206"/>
            <p:cNvSpPr/>
            <p:nvPr/>
          </p:nvSpPr>
          <p:spPr>
            <a:xfrm>
              <a:off x="10179928" y="3823717"/>
              <a:ext cx="516488" cy="461665"/>
            </a:xfrm>
            <a:prstGeom prst="rect">
              <a:avLst/>
            </a:prstGeom>
          </p:spPr>
          <p:txBody>
            <a:bodyPr wrap="none">
              <a:spAutoFit/>
            </a:bodyPr>
            <a:lstStyle/>
            <a:p>
              <a:r>
                <a:rPr lang="en-US" altLang="zh-CN" sz="2400" b="1" i="1" dirty="0" err="1">
                  <a:latin typeface="Times New Roman" panose="02020603050405020304" charset="0"/>
                  <a:cs typeface="Times New Roman" panose="02020603050405020304" charset="0"/>
                </a:rPr>
                <a:t>n</a:t>
              </a:r>
              <a:r>
                <a:rPr lang="en-US" altLang="zh-CN" sz="2400" i="1" baseline="-25000" dirty="0" err="1">
                  <a:latin typeface="Times New Roman" panose="02020603050405020304" charset="0"/>
                  <a:cs typeface="Times New Roman" panose="02020603050405020304" charset="0"/>
                </a:rPr>
                <a:t>ld</a:t>
              </a:r>
              <a:endParaRPr lang="zh-CN" altLang="en-US" sz="2400" i="1" baseline="-25000" dirty="0">
                <a:latin typeface="Times New Roman" panose="02020603050405020304" charset="0"/>
                <a:cs typeface="Times New Roman" panose="02020603050405020304" charset="0"/>
              </a:endParaRPr>
            </a:p>
          </p:txBody>
        </p:sp>
        <p:pic>
          <p:nvPicPr>
            <p:cNvPr id="208" name="图片 207"/>
            <p:cNvPicPr>
              <a:picLocks noChangeAspect="1"/>
            </p:cNvPicPr>
            <p:nvPr/>
          </p:nvPicPr>
          <p:blipFill>
            <a:blip r:embed="rId3"/>
            <a:stretch>
              <a:fillRect/>
            </a:stretch>
          </p:blipFill>
          <p:spPr>
            <a:xfrm>
              <a:off x="8582724" y="3417975"/>
              <a:ext cx="610363" cy="255622"/>
            </a:xfrm>
            <a:prstGeom prst="rect">
              <a:avLst/>
            </a:prstGeom>
          </p:spPr>
        </p:pic>
        <p:sp>
          <p:nvSpPr>
            <p:cNvPr id="209" name="矩形 208"/>
            <p:cNvSpPr/>
            <p:nvPr/>
          </p:nvSpPr>
          <p:spPr>
            <a:xfrm>
              <a:off x="7888680" y="3880090"/>
              <a:ext cx="2091663" cy="369332"/>
            </a:xfrm>
            <a:prstGeom prst="rect">
              <a:avLst/>
            </a:prstGeom>
          </p:spPr>
          <p:txBody>
            <a:bodyPr wrap="none">
              <a:spAutoFit/>
            </a:bodyPr>
            <a:lstStyle/>
            <a:p>
              <a:r>
                <a:rPr lang="en-US" altLang="zh-CN" i="1" dirty="0">
                  <a:latin typeface="Times New Roman" panose="02020603050405020304" charset="0"/>
                  <a:cs typeface="Times New Roman" panose="02020603050405020304" charset="0"/>
                </a:rPr>
                <a:t>Distance from l</a:t>
              </a:r>
              <a:r>
                <a:rPr lang="en-US" altLang="zh-CN" i="1" baseline="-25000" dirty="0">
                  <a:latin typeface="Times New Roman" panose="02020603050405020304" charset="0"/>
                  <a:cs typeface="Times New Roman" panose="02020603050405020304" charset="0"/>
                </a:rPr>
                <a:t>i</a:t>
              </a:r>
              <a:r>
                <a:rPr lang="zh-CN" altLang="en-US" i="1"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to</a:t>
              </a:r>
              <a:r>
                <a:rPr lang="zh-CN" altLang="en-US" i="1"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l</a:t>
              </a:r>
              <a:r>
                <a:rPr lang="en-US" altLang="zh-CN" i="1" baseline="-25000" dirty="0">
                  <a:latin typeface="Times New Roman" panose="02020603050405020304" charset="0"/>
                  <a:cs typeface="Times New Roman" panose="02020603050405020304" charset="0"/>
                </a:rPr>
                <a:t>d</a:t>
              </a:r>
              <a:endParaRPr lang="zh-CN" altLang="en-US" i="1" baseline="-25000" dirty="0">
                <a:latin typeface="Times New Roman" panose="02020603050405020304" charset="0"/>
                <a:cs typeface="Times New Roman" panose="02020603050405020304" charset="0"/>
              </a:endParaRPr>
            </a:p>
          </p:txBody>
        </p:sp>
      </p:grpSp>
      <p:pic>
        <p:nvPicPr>
          <p:cNvPr id="211" name="图片 210"/>
          <p:cNvPicPr>
            <a:picLocks noChangeAspect="1"/>
          </p:cNvPicPr>
          <p:nvPr/>
        </p:nvPicPr>
        <p:blipFill>
          <a:blip r:embed="rId4"/>
          <a:stretch>
            <a:fillRect/>
          </a:stretch>
        </p:blipFill>
        <p:spPr>
          <a:xfrm>
            <a:off x="8275260" y="4458360"/>
            <a:ext cx="535189" cy="250189"/>
          </a:xfrm>
          <a:prstGeom prst="rect">
            <a:avLst/>
          </a:prstGeom>
        </p:spPr>
      </p:pic>
      <p:cxnSp>
        <p:nvCxnSpPr>
          <p:cNvPr id="218" name="连接符: 曲线 217"/>
          <p:cNvCxnSpPr/>
          <p:nvPr/>
        </p:nvCxnSpPr>
        <p:spPr>
          <a:xfrm flipV="1">
            <a:off x="6141201" y="1609410"/>
            <a:ext cx="2003476" cy="3576"/>
          </a:xfrm>
          <a:prstGeom prst="curvedConnector3">
            <a:avLst>
              <a:gd name="adj1" fmla="val 50000"/>
            </a:avLst>
          </a:prstGeom>
          <a:ln w="28575">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19" name="矩形 218"/>
          <p:cNvSpPr/>
          <p:nvPr/>
        </p:nvSpPr>
        <p:spPr>
          <a:xfrm>
            <a:off x="6154603" y="1290671"/>
            <a:ext cx="952504" cy="646331"/>
          </a:xfrm>
          <a:prstGeom prst="rect">
            <a:avLst/>
          </a:prstGeom>
          <a:noFill/>
        </p:spPr>
        <p:txBody>
          <a:bodyPr wrap="none">
            <a:spAutoFit/>
          </a:bodyPr>
          <a:lstStyle/>
          <a:p>
            <a:pPr algn="ctr"/>
            <a:r>
              <a:rPr lang="en-US" altLang="zh-CN" i="1" dirty="0">
                <a:latin typeface="Times New Roman" panose="02020603050405020304" charset="0"/>
                <a:cs typeface="Times New Roman" panose="02020603050405020304" charset="0"/>
              </a:rPr>
              <a:t>Moving</a:t>
            </a:r>
            <a:r>
              <a:rPr lang="en-US" altLang="zh-CN" dirty="0"/>
              <a:t> </a:t>
            </a:r>
            <a:endParaRPr lang="en-US" altLang="zh-CN" dirty="0"/>
          </a:p>
          <a:p>
            <a:pPr algn="ctr"/>
            <a:r>
              <a:rPr lang="en-US" altLang="zh-CN" i="1" dirty="0">
                <a:latin typeface="Times New Roman" panose="02020603050405020304" charset="0"/>
                <a:cs typeface="Times New Roman" panose="02020603050405020304" charset="0"/>
              </a:rPr>
              <a:t>State</a:t>
            </a:r>
            <a:endParaRPr lang="zh-CN" altLang="en-US" i="1" dirty="0">
              <a:latin typeface="Times New Roman" panose="02020603050405020304" charset="0"/>
              <a:cs typeface="Times New Roman" panose="02020603050405020304" charset="0"/>
            </a:endParaRPr>
          </a:p>
        </p:txBody>
      </p:sp>
      <p:cxnSp>
        <p:nvCxnSpPr>
          <p:cNvPr id="220" name="连接符: 曲线 219"/>
          <p:cNvCxnSpPr/>
          <p:nvPr/>
        </p:nvCxnSpPr>
        <p:spPr>
          <a:xfrm>
            <a:off x="7122043" y="1621284"/>
            <a:ext cx="1420812" cy="3087265"/>
          </a:xfrm>
          <a:prstGeom prst="curvedConnector4">
            <a:avLst>
              <a:gd name="adj1" fmla="val 40583"/>
              <a:gd name="adj2" fmla="val 107405"/>
            </a:avLst>
          </a:prstGeom>
          <a:ln w="28575">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23" name="文本框 222"/>
          <p:cNvSpPr txBox="1"/>
          <p:nvPr/>
        </p:nvSpPr>
        <p:spPr>
          <a:xfrm flipH="1">
            <a:off x="470261" y="1338485"/>
            <a:ext cx="6838242" cy="461665"/>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Graph Neural Network</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224" name="矩形 223"/>
          <p:cNvSpPr/>
          <p:nvPr/>
        </p:nvSpPr>
        <p:spPr>
          <a:xfrm>
            <a:off x="5829451" y="1420196"/>
            <a:ext cx="305049" cy="35033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p:cNvSpPr txBox="1"/>
          <p:nvPr/>
        </p:nvSpPr>
        <p:spPr>
          <a:xfrm flipH="1">
            <a:off x="673063" y="2000361"/>
            <a:ext cx="6047502" cy="1015663"/>
          </a:xfrm>
          <a:prstGeom prst="rect">
            <a:avLst/>
          </a:prstGeom>
          <a:noFill/>
        </p:spPr>
        <p:txBody>
          <a:bodyPr wrap="square" rtlCol="0">
            <a:spAutoFit/>
          </a:bodyPr>
          <a:lstStyle/>
          <a:p>
            <a:pPr algn="just"/>
            <a:r>
              <a:rPr lang="en-US" altLang="zh-CN" sz="2000" dirty="0">
                <a:solidFill>
                  <a:srgbClr val="002060"/>
                </a:solidFill>
                <a:latin typeface="微软雅黑" panose="020B0503020204020204" pitchFamily="34" charset="-122"/>
                <a:ea typeface="微软雅黑" panose="020B0503020204020204" pitchFamily="34" charset="-122"/>
              </a:rPr>
              <a:t>Learning effective structural representations for summarizing graph nodes.</a:t>
            </a:r>
            <a:r>
              <a:rPr lang="en-US" altLang="zh-CN" sz="2000" dirty="0"/>
              <a:t> </a:t>
            </a:r>
            <a:r>
              <a:rPr lang="en-US" altLang="zh-CN" sz="2000" dirty="0">
                <a:solidFill>
                  <a:srgbClr val="002060"/>
                </a:solidFill>
                <a:latin typeface="微软雅黑" panose="020B0503020204020204" pitchFamily="34" charset="-122"/>
                <a:ea typeface="微软雅黑" panose="020B0503020204020204" pitchFamily="34" charset="-122"/>
              </a:rPr>
              <a:t>The update of graph neural networks can be given as</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121" name="圆角矩形 23"/>
          <p:cNvSpPr/>
          <p:nvPr/>
        </p:nvSpPr>
        <p:spPr>
          <a:xfrm rot="10800000" flipV="1">
            <a:off x="131158" y="1400289"/>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5"/>
          <a:stretch>
            <a:fillRect/>
          </a:stretch>
        </p:blipFill>
        <p:spPr>
          <a:xfrm>
            <a:off x="1653549" y="3145944"/>
            <a:ext cx="2568163" cy="716342"/>
          </a:xfrm>
          <a:prstGeom prst="rect">
            <a:avLst/>
          </a:prstGeom>
        </p:spPr>
      </p:pic>
      <p:sp>
        <p:nvSpPr>
          <p:cNvPr id="58" name="圆角矩形 23"/>
          <p:cNvSpPr/>
          <p:nvPr/>
        </p:nvSpPr>
        <p:spPr>
          <a:xfrm rot="10800000" flipV="1">
            <a:off x="323951" y="2145696"/>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742337" y="3923935"/>
            <a:ext cx="5968684" cy="1631216"/>
          </a:xfrm>
          <a:prstGeom prst="rect">
            <a:avLst/>
          </a:prstGeom>
          <a:noFill/>
        </p:spPr>
        <p:txBody>
          <a:bodyPr wrap="square" rtlCol="0">
            <a:spAutoFit/>
          </a:bodyPr>
          <a:lstStyle/>
          <a:p>
            <a:pPr algn="just"/>
            <a:r>
              <a:rPr lang="en-US" altLang="zh-CN" sz="2000" dirty="0">
                <a:solidFill>
                  <a:srgbClr val="002060"/>
                </a:solidFill>
                <a:latin typeface="微软雅黑" panose="020B0503020204020204" pitchFamily="34" charset="-122"/>
                <a:ea typeface="微软雅黑" panose="020B0503020204020204" pitchFamily="34" charset="-122"/>
              </a:rPr>
              <a:t>Here, we adopt the recently proposed Graph </a:t>
            </a:r>
            <a:r>
              <a:rPr lang="en-US" altLang="zh-CN" sz="2000" dirty="0" err="1">
                <a:solidFill>
                  <a:srgbClr val="002060"/>
                </a:solidFill>
                <a:latin typeface="微软雅黑" panose="020B0503020204020204" pitchFamily="34" charset="-122"/>
                <a:ea typeface="微软雅黑" panose="020B0503020204020204" pitchFamily="34" charset="-122"/>
              </a:rPr>
              <a:t>ATTention</a:t>
            </a:r>
            <a:r>
              <a:rPr lang="en-US" altLang="zh-CN" sz="2000" dirty="0">
                <a:solidFill>
                  <a:srgbClr val="002060"/>
                </a:solidFill>
                <a:latin typeface="微软雅黑" panose="020B0503020204020204" pitchFamily="34" charset="-122"/>
                <a:ea typeface="微软雅黑" panose="020B0503020204020204" pitchFamily="34" charset="-122"/>
              </a:rPr>
              <a:t> network (GAT) for a good balance between capacity and efficiency. In GAT, the key part is to compute the attention importance of a node on another.</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61" name="圆角矩形 23"/>
          <p:cNvSpPr/>
          <p:nvPr/>
        </p:nvSpPr>
        <p:spPr>
          <a:xfrm rot="10800000" flipV="1">
            <a:off x="349879" y="4000729"/>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矩形 50"/>
          <p:cNvSpPr/>
          <p:nvPr/>
        </p:nvSpPr>
        <p:spPr>
          <a:xfrm>
            <a:off x="7943214" y="2515510"/>
            <a:ext cx="4040225" cy="290160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105" grpId="0"/>
      <p:bldP spid="121" grpId="0" animBg="1"/>
      <p:bldP spid="58" grpId="0" animBg="1"/>
      <p:bldP spid="4" grpId="0"/>
      <p:bldP spid="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en-US" altLang="zh-CN" dirty="0"/>
              <a:t>NASR: Estimated Cost</a:t>
            </a:r>
            <a:endParaRPr lang="zh-CN" altLang="en-US" dirty="0"/>
          </a:p>
        </p:txBody>
      </p:sp>
      <p:cxnSp>
        <p:nvCxnSpPr>
          <p:cNvPr id="91" name="直接箭头连接符 90"/>
          <p:cNvCxnSpPr>
            <a:stCxn id="189" idx="2"/>
          </p:cNvCxnSpPr>
          <p:nvPr/>
        </p:nvCxnSpPr>
        <p:spPr>
          <a:xfrm flipV="1">
            <a:off x="8357797" y="2059497"/>
            <a:ext cx="406539" cy="7608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207" idx="0"/>
          </p:cNvCxnSpPr>
          <p:nvPr/>
        </p:nvCxnSpPr>
        <p:spPr>
          <a:xfrm flipH="1" flipV="1">
            <a:off x="11207984" y="2085764"/>
            <a:ext cx="334508" cy="783836"/>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矩形: 圆角 92"/>
          <p:cNvSpPr/>
          <p:nvPr/>
        </p:nvSpPr>
        <p:spPr>
          <a:xfrm>
            <a:off x="8324467" y="1607559"/>
            <a:ext cx="3281583" cy="446655"/>
          </a:xfrm>
          <a:prstGeom prst="roundRect">
            <a:avLst/>
          </a:prstGeom>
          <a:solidFill>
            <a:schemeClr val="accent3">
              <a:lumMod val="20000"/>
              <a:lumOff val="80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MLP</a:t>
            </a:r>
            <a:endParaRPr lang="zh-CN" altLang="en-US" dirty="0"/>
          </a:p>
        </p:txBody>
      </p:sp>
      <p:cxnSp>
        <p:nvCxnSpPr>
          <p:cNvPr id="176" name="直接箭头连接符 175"/>
          <p:cNvCxnSpPr>
            <a:stCxn id="209" idx="0"/>
            <a:endCxn id="93" idx="2"/>
          </p:cNvCxnSpPr>
          <p:nvPr/>
        </p:nvCxnSpPr>
        <p:spPr>
          <a:xfrm flipH="1" flipV="1">
            <a:off x="9965259" y="2054214"/>
            <a:ext cx="73573" cy="87175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9113479" y="5274190"/>
            <a:ext cx="1710405" cy="400110"/>
          </a:xfrm>
          <a:prstGeom prst="rect">
            <a:avLst/>
          </a:prstGeom>
        </p:spPr>
        <p:txBody>
          <a:bodyPr wrap="none">
            <a:spAutoFit/>
          </a:bodyPr>
          <a:lstStyle/>
          <a:p>
            <a:r>
              <a:rPr lang="en-US" altLang="zh-CN" sz="2000" b="1" dirty="0">
                <a:latin typeface="LinBiolinumTI"/>
              </a:rPr>
              <a:t>Road Network</a:t>
            </a:r>
            <a:endParaRPr lang="zh-CN" altLang="en-US" sz="2000" b="1" dirty="0">
              <a:latin typeface="LinBiolinumTI"/>
            </a:endParaRPr>
          </a:p>
        </p:txBody>
      </p:sp>
      <p:grpSp>
        <p:nvGrpSpPr>
          <p:cNvPr id="179" name="组合 178"/>
          <p:cNvGrpSpPr/>
          <p:nvPr/>
        </p:nvGrpSpPr>
        <p:grpSpPr>
          <a:xfrm>
            <a:off x="7726942" y="2463858"/>
            <a:ext cx="4393490" cy="2780262"/>
            <a:chOff x="6622622" y="3417975"/>
            <a:chExt cx="4393490" cy="2780262"/>
          </a:xfrm>
        </p:grpSpPr>
        <p:sp>
          <p:nvSpPr>
            <p:cNvPr id="180" name="椭圆 179"/>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10394255" y="5233257"/>
              <a:ext cx="274668"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4" name="直接箭头连接符 183"/>
            <p:cNvCxnSpPr>
              <a:stCxn id="180" idx="7"/>
              <a:endCxn id="196"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80" idx="5"/>
              <a:endCxn id="181"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stCxn id="183" idx="5"/>
              <a:endCxn id="182"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stCxn id="181" idx="6"/>
              <a:endCxn id="182"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80" idx="6"/>
              <a:endCxn id="198"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矩形 188"/>
            <p:cNvSpPr/>
            <p:nvPr/>
          </p:nvSpPr>
          <p:spPr>
            <a:xfrm flipV="1">
              <a:off x="7065376" y="3774442"/>
              <a:ext cx="376201" cy="719587"/>
            </a:xfrm>
            <a:prstGeom prst="rect">
              <a:avLst/>
            </a:prstGeom>
            <a:solidFill>
              <a:schemeClr val="accent5">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p:cNvSpPr/>
            <p:nvPr/>
          </p:nvSpPr>
          <p:spPr>
            <a:xfrm flipV="1">
              <a:off x="10249716" y="3774440"/>
              <a:ext cx="386101" cy="719587"/>
            </a:xfrm>
            <a:prstGeom prst="rect">
              <a:avLst/>
            </a:prstGeom>
            <a:solidFill>
              <a:schemeClr val="accent5">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箭头连接符 190"/>
            <p:cNvCxnSpPr>
              <a:stCxn id="180" idx="0"/>
              <a:endCxn id="189" idx="0"/>
            </p:cNvCxnSpPr>
            <p:nvPr/>
          </p:nvCxnSpPr>
          <p:spPr>
            <a:xfrm flipV="1">
              <a:off x="7239663" y="4494029"/>
              <a:ext cx="13814" cy="72486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a:stCxn id="182" idx="0"/>
              <a:endCxn id="190" idx="0"/>
            </p:cNvCxnSpPr>
            <p:nvPr/>
          </p:nvCxnSpPr>
          <p:spPr>
            <a:xfrm flipH="1" flipV="1">
              <a:off x="10442767" y="4494027"/>
              <a:ext cx="88822" cy="73923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93" name="图片 192"/>
            <p:cNvPicPr>
              <a:picLocks noChangeAspect="1"/>
            </p:cNvPicPr>
            <p:nvPr/>
          </p:nvPicPr>
          <p:blipFill>
            <a:blip r:embed="rId1"/>
            <a:stretch>
              <a:fillRect/>
            </a:stretch>
          </p:blipFill>
          <p:spPr>
            <a:xfrm>
              <a:off x="6622622" y="5609791"/>
              <a:ext cx="221389" cy="369820"/>
            </a:xfrm>
            <a:prstGeom prst="rect">
              <a:avLst/>
            </a:prstGeom>
          </p:spPr>
        </p:pic>
        <p:pic>
          <p:nvPicPr>
            <p:cNvPr id="194" name="图片 193"/>
            <p:cNvPicPr>
              <a:picLocks noChangeAspect="1"/>
            </p:cNvPicPr>
            <p:nvPr/>
          </p:nvPicPr>
          <p:blipFill>
            <a:blip r:embed="rId2"/>
            <a:stretch>
              <a:fillRect/>
            </a:stretch>
          </p:blipFill>
          <p:spPr>
            <a:xfrm>
              <a:off x="10748126" y="5217724"/>
              <a:ext cx="267986" cy="315918"/>
            </a:xfrm>
            <a:prstGeom prst="rect">
              <a:avLst/>
            </a:prstGeom>
          </p:spPr>
        </p:pic>
        <p:cxnSp>
          <p:nvCxnSpPr>
            <p:cNvPr id="195" name="直接箭头连接符 194"/>
            <p:cNvCxnSpPr>
              <a:stCxn id="196" idx="4"/>
              <a:endCxn id="198"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7" name="直接箭头连接符 196"/>
            <p:cNvCxnSpPr>
              <a:stCxn id="196" idx="6"/>
              <a:endCxn id="183"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05485" y="5368980"/>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0" name="直接箭头连接符 199"/>
            <p:cNvCxnSpPr>
              <a:stCxn id="198" idx="5"/>
              <a:endCxn id="199"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a:stCxn id="198" idx="6"/>
              <a:endCxn id="182"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a:stCxn id="199" idx="7"/>
              <a:endCxn id="182"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a:stCxn id="180" idx="7"/>
              <a:endCxn id="205" idx="1"/>
            </p:cNvCxnSpPr>
            <p:nvPr/>
          </p:nvCxnSpPr>
          <p:spPr>
            <a:xfrm flipV="1">
              <a:off x="7336773" y="4088451"/>
              <a:ext cx="602929" cy="117019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2" idx="0"/>
              <a:endCxn id="205" idx="3"/>
            </p:cNvCxnSpPr>
            <p:nvPr/>
          </p:nvCxnSpPr>
          <p:spPr>
            <a:xfrm flipH="1" flipV="1">
              <a:off x="9948296" y="4088451"/>
              <a:ext cx="583293" cy="1144806"/>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5" name="矩形 204"/>
            <p:cNvSpPr/>
            <p:nvPr/>
          </p:nvSpPr>
          <p:spPr>
            <a:xfrm flipV="1">
              <a:off x="7939702" y="3903418"/>
              <a:ext cx="2008594" cy="370067"/>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205"/>
            <p:cNvSpPr/>
            <p:nvPr/>
          </p:nvSpPr>
          <p:spPr>
            <a:xfrm>
              <a:off x="7028049" y="3844948"/>
              <a:ext cx="471604" cy="461665"/>
            </a:xfrm>
            <a:prstGeom prst="rect">
              <a:avLst/>
            </a:prstGeom>
          </p:spPr>
          <p:txBody>
            <a:bodyPr wrap="none">
              <a:spAutoFit/>
            </a:bodyPr>
            <a:lstStyle/>
            <a:p>
              <a:r>
                <a:rPr lang="en-US" altLang="zh-CN" sz="2400" b="1" i="1" dirty="0">
                  <a:latin typeface="Times New Roman" panose="02020603050405020304" charset="0"/>
                  <a:cs typeface="Times New Roman" panose="02020603050405020304" charset="0"/>
                </a:rPr>
                <a:t>n</a:t>
              </a:r>
              <a:r>
                <a:rPr lang="en-US" altLang="zh-CN" sz="2400" i="1" baseline="-25000" dirty="0">
                  <a:latin typeface="Times New Roman" panose="02020603050405020304" charset="0"/>
                  <a:cs typeface="Times New Roman" panose="02020603050405020304" charset="0"/>
                </a:rPr>
                <a:t>li</a:t>
              </a:r>
              <a:endParaRPr lang="zh-CN" altLang="en-US" sz="2400" i="1" baseline="-25000" dirty="0">
                <a:latin typeface="Times New Roman" panose="02020603050405020304" charset="0"/>
                <a:cs typeface="Times New Roman" panose="02020603050405020304" charset="0"/>
              </a:endParaRPr>
            </a:p>
          </p:txBody>
        </p:sp>
        <p:sp>
          <p:nvSpPr>
            <p:cNvPr id="207" name="矩形 206"/>
            <p:cNvSpPr/>
            <p:nvPr/>
          </p:nvSpPr>
          <p:spPr>
            <a:xfrm>
              <a:off x="10179928" y="3823717"/>
              <a:ext cx="516488" cy="461665"/>
            </a:xfrm>
            <a:prstGeom prst="rect">
              <a:avLst/>
            </a:prstGeom>
          </p:spPr>
          <p:txBody>
            <a:bodyPr wrap="none">
              <a:spAutoFit/>
            </a:bodyPr>
            <a:lstStyle/>
            <a:p>
              <a:r>
                <a:rPr lang="en-US" altLang="zh-CN" sz="2400" b="1" i="1" dirty="0" err="1">
                  <a:latin typeface="Times New Roman" panose="02020603050405020304" charset="0"/>
                  <a:cs typeface="Times New Roman" panose="02020603050405020304" charset="0"/>
                </a:rPr>
                <a:t>n</a:t>
              </a:r>
              <a:r>
                <a:rPr lang="en-US" altLang="zh-CN" sz="2400" i="1" baseline="-25000" dirty="0" err="1">
                  <a:latin typeface="Times New Roman" panose="02020603050405020304" charset="0"/>
                  <a:cs typeface="Times New Roman" panose="02020603050405020304" charset="0"/>
                </a:rPr>
                <a:t>ld</a:t>
              </a:r>
              <a:endParaRPr lang="zh-CN" altLang="en-US" sz="2400" i="1" baseline="-25000" dirty="0">
                <a:latin typeface="Times New Roman" panose="02020603050405020304" charset="0"/>
                <a:cs typeface="Times New Roman" panose="02020603050405020304" charset="0"/>
              </a:endParaRPr>
            </a:p>
          </p:txBody>
        </p:sp>
        <p:pic>
          <p:nvPicPr>
            <p:cNvPr id="208" name="图片 207"/>
            <p:cNvPicPr>
              <a:picLocks noChangeAspect="1"/>
            </p:cNvPicPr>
            <p:nvPr/>
          </p:nvPicPr>
          <p:blipFill>
            <a:blip r:embed="rId3"/>
            <a:stretch>
              <a:fillRect/>
            </a:stretch>
          </p:blipFill>
          <p:spPr>
            <a:xfrm>
              <a:off x="8582724" y="3417975"/>
              <a:ext cx="610363" cy="255622"/>
            </a:xfrm>
            <a:prstGeom prst="rect">
              <a:avLst/>
            </a:prstGeom>
          </p:spPr>
        </p:pic>
        <p:sp>
          <p:nvSpPr>
            <p:cNvPr id="209" name="矩形 208"/>
            <p:cNvSpPr/>
            <p:nvPr/>
          </p:nvSpPr>
          <p:spPr>
            <a:xfrm>
              <a:off x="7888680" y="3880090"/>
              <a:ext cx="2091663" cy="369332"/>
            </a:xfrm>
            <a:prstGeom prst="rect">
              <a:avLst/>
            </a:prstGeom>
          </p:spPr>
          <p:txBody>
            <a:bodyPr wrap="none">
              <a:spAutoFit/>
            </a:bodyPr>
            <a:lstStyle/>
            <a:p>
              <a:r>
                <a:rPr lang="en-US" altLang="zh-CN" i="1" dirty="0">
                  <a:latin typeface="Times New Roman" panose="02020603050405020304" charset="0"/>
                  <a:cs typeface="Times New Roman" panose="02020603050405020304" charset="0"/>
                </a:rPr>
                <a:t>Distance from l</a:t>
              </a:r>
              <a:r>
                <a:rPr lang="en-US" altLang="zh-CN" i="1" baseline="-25000" dirty="0">
                  <a:latin typeface="Times New Roman" panose="02020603050405020304" charset="0"/>
                  <a:cs typeface="Times New Roman" panose="02020603050405020304" charset="0"/>
                </a:rPr>
                <a:t>i</a:t>
              </a:r>
              <a:r>
                <a:rPr lang="zh-CN" altLang="en-US" i="1"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to</a:t>
              </a:r>
              <a:r>
                <a:rPr lang="zh-CN" altLang="en-US" i="1"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l</a:t>
              </a:r>
              <a:r>
                <a:rPr lang="en-US" altLang="zh-CN" i="1" baseline="-25000" dirty="0">
                  <a:latin typeface="Times New Roman" panose="02020603050405020304" charset="0"/>
                  <a:cs typeface="Times New Roman" panose="02020603050405020304" charset="0"/>
                </a:rPr>
                <a:t>d</a:t>
              </a:r>
              <a:endParaRPr lang="zh-CN" altLang="en-US" i="1" baseline="-25000" dirty="0">
                <a:latin typeface="Times New Roman" panose="02020603050405020304" charset="0"/>
                <a:cs typeface="Times New Roman" panose="02020603050405020304" charset="0"/>
              </a:endParaRPr>
            </a:p>
          </p:txBody>
        </p:sp>
      </p:grpSp>
      <p:pic>
        <p:nvPicPr>
          <p:cNvPr id="211" name="图片 210"/>
          <p:cNvPicPr>
            <a:picLocks noChangeAspect="1"/>
          </p:cNvPicPr>
          <p:nvPr/>
        </p:nvPicPr>
        <p:blipFill>
          <a:blip r:embed="rId4"/>
          <a:stretch>
            <a:fillRect/>
          </a:stretch>
        </p:blipFill>
        <p:spPr>
          <a:xfrm>
            <a:off x="8441648" y="4692400"/>
            <a:ext cx="535189" cy="250189"/>
          </a:xfrm>
          <a:prstGeom prst="rect">
            <a:avLst/>
          </a:prstGeom>
        </p:spPr>
      </p:pic>
      <p:sp>
        <p:nvSpPr>
          <p:cNvPr id="215" name="文本框 214"/>
          <p:cNvSpPr txBox="1"/>
          <p:nvPr/>
        </p:nvSpPr>
        <p:spPr>
          <a:xfrm flipH="1">
            <a:off x="837395" y="950473"/>
            <a:ext cx="6838242" cy="461665"/>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Context-aware Graph Attention</a:t>
            </a:r>
            <a:endParaRPr lang="zh-CN" altLang="en-US" sz="2400" dirty="0">
              <a:solidFill>
                <a:srgbClr val="002060"/>
              </a:solidFill>
              <a:latin typeface="微软雅黑" panose="020B0503020204020204" pitchFamily="34" charset="-122"/>
              <a:ea typeface="微软雅黑" panose="020B0503020204020204" pitchFamily="34" charset="-122"/>
            </a:endParaRPr>
          </a:p>
        </p:txBody>
      </p:sp>
      <p:cxnSp>
        <p:nvCxnSpPr>
          <p:cNvPr id="218" name="连接符: 曲线 217"/>
          <p:cNvCxnSpPr/>
          <p:nvPr/>
        </p:nvCxnSpPr>
        <p:spPr>
          <a:xfrm flipV="1">
            <a:off x="6307589" y="1843450"/>
            <a:ext cx="2003476" cy="3576"/>
          </a:xfrm>
          <a:prstGeom prst="curvedConnector3">
            <a:avLst>
              <a:gd name="adj1" fmla="val 50000"/>
            </a:avLst>
          </a:prstGeom>
          <a:ln w="28575">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19" name="矩形 218"/>
          <p:cNvSpPr/>
          <p:nvPr/>
        </p:nvSpPr>
        <p:spPr>
          <a:xfrm>
            <a:off x="6320991" y="1524711"/>
            <a:ext cx="952504" cy="646331"/>
          </a:xfrm>
          <a:prstGeom prst="rect">
            <a:avLst/>
          </a:prstGeom>
          <a:noFill/>
        </p:spPr>
        <p:txBody>
          <a:bodyPr wrap="none">
            <a:spAutoFit/>
          </a:bodyPr>
          <a:lstStyle/>
          <a:p>
            <a:pPr algn="ctr"/>
            <a:r>
              <a:rPr lang="en-US" altLang="zh-CN" i="1" dirty="0">
                <a:latin typeface="Times New Roman" panose="02020603050405020304" charset="0"/>
                <a:cs typeface="Times New Roman" panose="02020603050405020304" charset="0"/>
              </a:rPr>
              <a:t>Moving</a:t>
            </a:r>
            <a:r>
              <a:rPr lang="en-US" altLang="zh-CN" dirty="0"/>
              <a:t> </a:t>
            </a:r>
            <a:endParaRPr lang="en-US" altLang="zh-CN" dirty="0"/>
          </a:p>
          <a:p>
            <a:pPr algn="ctr"/>
            <a:r>
              <a:rPr lang="en-US" altLang="zh-CN" i="1" dirty="0">
                <a:latin typeface="Times New Roman" panose="02020603050405020304" charset="0"/>
                <a:cs typeface="Times New Roman" panose="02020603050405020304" charset="0"/>
              </a:rPr>
              <a:t>State</a:t>
            </a:r>
            <a:endParaRPr lang="zh-CN" altLang="en-US" i="1" dirty="0">
              <a:latin typeface="Times New Roman" panose="02020603050405020304" charset="0"/>
              <a:cs typeface="Times New Roman" panose="02020603050405020304" charset="0"/>
            </a:endParaRPr>
          </a:p>
        </p:txBody>
      </p:sp>
      <p:cxnSp>
        <p:nvCxnSpPr>
          <p:cNvPr id="220" name="连接符: 曲线 219"/>
          <p:cNvCxnSpPr/>
          <p:nvPr/>
        </p:nvCxnSpPr>
        <p:spPr>
          <a:xfrm>
            <a:off x="7288431" y="1855324"/>
            <a:ext cx="1420812" cy="3087265"/>
          </a:xfrm>
          <a:prstGeom prst="curvedConnector4">
            <a:avLst>
              <a:gd name="adj1" fmla="val 40583"/>
              <a:gd name="adj2" fmla="val 107405"/>
            </a:avLst>
          </a:prstGeom>
          <a:ln w="28575">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24" name="矩形 223"/>
          <p:cNvSpPr/>
          <p:nvPr/>
        </p:nvSpPr>
        <p:spPr>
          <a:xfrm>
            <a:off x="5995839" y="1654236"/>
            <a:ext cx="305049" cy="35033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圆角矩形 23"/>
          <p:cNvSpPr/>
          <p:nvPr/>
        </p:nvSpPr>
        <p:spPr>
          <a:xfrm rot="10800000" flipV="1">
            <a:off x="353408" y="1020042"/>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pic>
        <p:nvPicPr>
          <p:cNvPr id="8" name="图片 7" descr="图片包含 物体&#10;&#10;描述已自动生成"/>
          <p:cNvPicPr>
            <a:picLocks noChangeAspect="1"/>
          </p:cNvPicPr>
          <p:nvPr/>
        </p:nvPicPr>
        <p:blipFill>
          <a:blip r:embed="rId5"/>
          <a:stretch>
            <a:fillRect/>
          </a:stretch>
        </p:blipFill>
        <p:spPr>
          <a:xfrm>
            <a:off x="560050" y="5144863"/>
            <a:ext cx="6224112" cy="1058874"/>
          </a:xfrm>
          <a:prstGeom prst="rect">
            <a:avLst/>
          </a:prstGeom>
        </p:spPr>
      </p:pic>
      <mc:AlternateContent xmlns:mc="http://schemas.openxmlformats.org/markup-compatibility/2006">
        <mc:Choice xmlns:a14="http://schemas.microsoft.com/office/drawing/2010/main" Requires="a14">
          <p:sp>
            <p:nvSpPr>
              <p:cNvPr id="74" name="文本框 73">
                <a:extLst>
                  <a:ext uri="{FF2B5EF4-FFF2-40B4-BE49-F238E27FC236}">
                    <ele attr="{6E91AEE3-2B43-4E7D-90A2-10F9A5478B8E}"/>
                  </a:ext>
                </a:extLst>
              </p:cNvPr>
              <p:cNvSpPr txBox="1"/>
              <p:nvPr/>
            </p:nvSpPr>
            <p:spPr>
              <a:xfrm flipH="1">
                <a:off x="804696" y="1764682"/>
                <a:ext cx="6148955" cy="1716688"/>
              </a:xfrm>
              <a:prstGeom prst="rect">
                <a:avLst/>
              </a:prstGeom>
              <a:noFill/>
            </p:spPr>
            <p:txBody>
              <a:bodyPr wrap="square" rtlCol="0">
                <a:spAutoFit/>
              </a:bodyPr>
              <a:lstStyle/>
              <a:p>
                <a:pPr algn="just"/>
                <a:r>
                  <a:rPr lang="en-US" altLang="zh-CN" sz="2000" dirty="0">
                    <a:solidFill>
                      <a:srgbClr val="002060"/>
                    </a:solidFill>
                    <a:latin typeface="Microsoft YaHei" charset="-122"/>
                    <a:ea typeface="Microsoft YaHei" charset="-122"/>
                  </a:rPr>
                  <a:t>We discretize the distance </a:t>
                </a:r>
                <a14:m>
                  <m:oMath xmlns:m="http://schemas.openxmlformats.org/officeDocument/2006/math">
                    <m:sSub>
                      <m:sSubPr>
                        <m:ctrlPr>
                          <a:rPr lang="en-US" altLang="zh-CN" sz="2000" i="1">
                            <a:solidFill>
                              <a:srgbClr val="002060"/>
                            </a:solidFill>
                            <a:latin typeface="Cambria Math" panose="02040503050406030204" pitchFamily="18" charset="0"/>
                            <a:ea typeface="Microsoft YaHei" charset="-122"/>
                          </a:rPr>
                        </m:ctrlPr>
                      </m:sSubPr>
                      <m:e>
                        <m:r>
                          <a:rPr lang="en-US" altLang="zh-CN" sz="2000" i="1">
                            <a:solidFill>
                              <a:srgbClr val="002060"/>
                            </a:solidFill>
                            <a:latin typeface="Cambria Math" panose="02040503050406030204" pitchFamily="18" charset="0"/>
                            <a:ea typeface="Microsoft YaHei" charset="-122"/>
                          </a:rPr>
                          <m:t>𝑜</m:t>
                        </m:r>
                      </m:e>
                      <m:sub>
                        <m:sSub>
                          <m:sSubPr>
                            <m:ctrlPr>
                              <a:rPr lang="en-US" altLang="zh-CN" sz="2000" i="1">
                                <a:solidFill>
                                  <a:srgbClr val="002060"/>
                                </a:solidFill>
                                <a:latin typeface="Cambria Math" panose="02040503050406030204" pitchFamily="18" charset="0"/>
                                <a:ea typeface="Microsoft YaHei" charset="-122"/>
                              </a:rPr>
                            </m:ctrlPr>
                          </m:sSubPr>
                          <m:e>
                            <m:r>
                              <a:rPr lang="en-US" altLang="zh-CN" sz="2000" i="1">
                                <a:solidFill>
                                  <a:srgbClr val="002060"/>
                                </a:solidFill>
                                <a:latin typeface="Cambria Math" panose="02040503050406030204" pitchFamily="18" charset="0"/>
                                <a:ea typeface="Microsoft YaHei" charset="-122"/>
                              </a:rPr>
                              <m:t>𝑙</m:t>
                            </m:r>
                          </m:e>
                          <m:sub>
                            <m:r>
                              <a:rPr lang="en-US" altLang="zh-CN" sz="2000" i="1">
                                <a:solidFill>
                                  <a:srgbClr val="002060"/>
                                </a:solidFill>
                                <a:latin typeface="Cambria Math" panose="02040503050406030204" pitchFamily="18" charset="0"/>
                                <a:ea typeface="Microsoft YaHei" charset="-122"/>
                              </a:rPr>
                              <m:t>𝑖</m:t>
                            </m:r>
                          </m:sub>
                        </m:sSub>
                        <m:r>
                          <a:rPr lang="en-US" altLang="zh-CN" sz="2000" i="1">
                            <a:solidFill>
                              <a:srgbClr val="002060"/>
                            </a:solidFill>
                            <a:latin typeface="Cambria Math" panose="02040503050406030204" pitchFamily="18" charset="0"/>
                            <a:ea typeface="Microsoft YaHei" charset="-122"/>
                          </a:rPr>
                          <m:t>,</m:t>
                        </m:r>
                        <m:sSub>
                          <m:sSubPr>
                            <m:ctrlPr>
                              <a:rPr lang="en-US" altLang="zh-CN" sz="2000" i="1" smtClean="0">
                                <a:solidFill>
                                  <a:srgbClr val="002060"/>
                                </a:solidFill>
                                <a:latin typeface="Cambria Math" panose="02040503050406030204" pitchFamily="18" charset="0"/>
                                <a:ea typeface="Microsoft YaHei" charset="-122"/>
                              </a:rPr>
                            </m:ctrlPr>
                          </m:sSubPr>
                          <m:e>
                            <m:r>
                              <a:rPr lang="en-US" altLang="zh-CN" sz="2000" i="1">
                                <a:solidFill>
                                  <a:srgbClr val="002060"/>
                                </a:solidFill>
                                <a:latin typeface="Cambria Math" panose="02040503050406030204" pitchFamily="18" charset="0"/>
                                <a:ea typeface="Microsoft YaHei" charset="-122"/>
                              </a:rPr>
                              <m:t>𝑙</m:t>
                            </m:r>
                          </m:e>
                          <m:sub>
                            <m:r>
                              <a:rPr lang="en-US" altLang="zh-CN" sz="2000" b="0" i="1" smtClean="0">
                                <a:solidFill>
                                  <a:srgbClr val="002060"/>
                                </a:solidFill>
                                <a:latin typeface="Cambria Math" panose="02040503050406030204" pitchFamily="18" charset="0"/>
                                <a:ea typeface="Microsoft YaHei" charset="-122"/>
                              </a:rPr>
                              <m:t>𝑗</m:t>
                            </m:r>
                          </m:sub>
                        </m:sSub>
                      </m:sub>
                    </m:sSub>
                    <m:r>
                      <a:rPr lang="en-US" altLang="zh-CN" sz="2000" i="1">
                        <a:solidFill>
                          <a:srgbClr val="002060"/>
                        </a:solidFill>
                        <a:latin typeface="Cambria Math" panose="02040503050406030204" pitchFamily="18" charset="0"/>
                        <a:ea typeface="Microsoft YaHei" charset="-122"/>
                      </a:rPr>
                      <m:t> </m:t>
                    </m:r>
                  </m:oMath>
                </a14:m>
                <a:r>
                  <a:rPr lang="en-US" altLang="zh-CN" sz="2000" dirty="0">
                    <a:solidFill>
                      <a:srgbClr val="002060"/>
                    </a:solidFill>
                    <a:latin typeface="Microsoft YaHei" charset="-122"/>
                    <a:ea typeface="Microsoft YaHei" charset="-122"/>
                  </a:rPr>
                  <a:t>between </a:t>
                </a:r>
              </a:p>
              <a:p>
                <a:pPr algn="just"/>
                <a:r>
                  <a:rPr lang="en-US" altLang="zh-CN" sz="2000" dirty="0">
                    <a:solidFill>
                      <a:srgbClr val="002060"/>
                    </a:solidFill>
                    <a:latin typeface="Microsoft YaHei" charset="-122"/>
                    <a:ea typeface="Microsoft YaHei" charset="-122"/>
                  </a:rPr>
                  <a:t>nodes </a:t>
                </a:r>
                <a14:m>
                  <m:oMath xmlns:m="http://schemas.openxmlformats.org/officeDocument/2006/math">
                    <m:sSub>
                      <m:sSubPr>
                        <m:ctrlPr>
                          <a:rPr lang="en-US" altLang="zh-CN" sz="2000" i="1">
                            <a:solidFill>
                              <a:srgbClr val="002060"/>
                            </a:solidFill>
                            <a:latin typeface="Cambria Math" panose="02040503050406030204" pitchFamily="18" charset="0"/>
                            <a:ea typeface="Microsoft YaHei" charset="-122"/>
                          </a:rPr>
                        </m:ctrlPr>
                      </m:sSubPr>
                      <m:e>
                        <m:r>
                          <a:rPr lang="en-US" altLang="zh-CN" sz="2000" i="1">
                            <a:solidFill>
                              <a:srgbClr val="002060"/>
                            </a:solidFill>
                            <a:latin typeface="Cambria Math" panose="02040503050406030204" pitchFamily="18" charset="0"/>
                            <a:ea typeface="Microsoft YaHei" charset="-122"/>
                          </a:rPr>
                          <m:t>𝑙</m:t>
                        </m:r>
                      </m:e>
                      <m:sub>
                        <m:r>
                          <a:rPr lang="en-US" altLang="zh-CN" sz="2000" i="1">
                            <a:solidFill>
                              <a:srgbClr val="002060"/>
                            </a:solidFill>
                            <a:latin typeface="Cambria Math" panose="02040503050406030204" pitchFamily="18" charset="0"/>
                            <a:ea typeface="Microsoft YaHei" charset="-122"/>
                          </a:rPr>
                          <m:t>𝑖</m:t>
                        </m:r>
                      </m:sub>
                    </m:sSub>
                  </m:oMath>
                </a14:m>
                <a:r>
                  <a:rPr lang="en-US" altLang="zh-CN" sz="2000" dirty="0">
                    <a:solidFill>
                      <a:srgbClr val="002060"/>
                    </a:solidFill>
                    <a:latin typeface="Microsoft YaHei" charset="-122"/>
                    <a:ea typeface="Microsoft YaHei" charset="-122"/>
                  </a:rPr>
                  <a:t> and </a:t>
                </a:r>
                <a14:m>
                  <m:oMath xmlns:m="http://schemas.openxmlformats.org/officeDocument/2006/math">
                    <m:sSub>
                      <m:sSubPr>
                        <m:ctrlPr>
                          <a:rPr lang="en-US" altLang="zh-CN" sz="2000" i="1">
                            <a:solidFill>
                              <a:srgbClr val="002060"/>
                            </a:solidFill>
                            <a:latin typeface="Cambria Math" panose="02040503050406030204" pitchFamily="18" charset="0"/>
                            <a:ea typeface="Microsoft YaHei" charset="-122"/>
                          </a:rPr>
                        </m:ctrlPr>
                      </m:sSubPr>
                      <m:e>
                        <m:r>
                          <a:rPr lang="en-US" altLang="zh-CN" sz="2000" i="1">
                            <a:solidFill>
                              <a:srgbClr val="002060"/>
                            </a:solidFill>
                            <a:latin typeface="Cambria Math" panose="02040503050406030204" pitchFamily="18" charset="0"/>
                            <a:ea typeface="Microsoft YaHei" charset="-122"/>
                          </a:rPr>
                          <m:t>𝑙</m:t>
                        </m:r>
                      </m:e>
                      <m:sub>
                        <m:r>
                          <a:rPr lang="en-US" altLang="zh-CN" sz="2000" i="1">
                            <a:solidFill>
                              <a:srgbClr val="002060"/>
                            </a:solidFill>
                            <a:latin typeface="Cambria Math" panose="02040503050406030204" pitchFamily="18" charset="0"/>
                            <a:ea typeface="Microsoft YaHei" charset="-122"/>
                          </a:rPr>
                          <m:t>𝑗</m:t>
                        </m:r>
                      </m:sub>
                    </m:sSub>
                  </m:oMath>
                </a14:m>
                <a:r>
                  <a:rPr lang="en-US" altLang="zh-CN" sz="2000" dirty="0">
                    <a:solidFill>
                      <a:srgbClr val="002060"/>
                    </a:solidFill>
                    <a:latin typeface="Microsoft YaHei" charset="-122"/>
                    <a:ea typeface="Microsoft YaHei" charset="-122"/>
                  </a:rPr>
                  <a:t> into consecutive value bins</a:t>
                </a:r>
              </a:p>
              <a:p>
                <a:pPr algn="just"/>
                <a:r>
                  <a:rPr lang="en-US" altLang="zh-CN" sz="2000" dirty="0">
                    <a:solidFill>
                      <a:srgbClr val="002060"/>
                    </a:solidFill>
                    <a:latin typeface="Microsoft YaHei" charset="-122"/>
                    <a:ea typeface="Microsoft YaHei" charset="-122"/>
                  </a:rPr>
                  <a:t>and set a unique embedding for each discretized</a:t>
                </a:r>
              </a:p>
              <a:p>
                <a:pPr algn="just"/>
                <a:r>
                  <a:rPr lang="en-US" altLang="zh-CN" sz="2000" dirty="0">
                    <a:solidFill>
                      <a:srgbClr val="002060"/>
                    </a:solidFill>
                    <a:latin typeface="Microsoft YaHei" charset="-122"/>
                    <a:ea typeface="Microsoft YaHei" charset="-122"/>
                  </a:rPr>
                  <a:t>distance value. The embedding will be used to improve attention mechanism.</a:t>
                </a:r>
                <a:endParaRPr lang="zh-CN" altLang="en-US" sz="2000" dirty="0">
                  <a:solidFill>
                    <a:srgbClr val="002060"/>
                  </a:solidFill>
                  <a:latin typeface="Microsoft YaHei" charset="-122"/>
                  <a:ea typeface="Microsoft YaHei" charset="-122"/>
                </a:endParaRPr>
              </a:p>
            </p:txBody>
          </p:sp>
        </mc:Choice>
        <mc:Fallback>
          <p:sp>
            <p:nvSpPr>
              <p:cNvPr id="74" name="文本框 73"/>
              <p:cNvSpPr txBox="1">
                <a:spLocks noRot="1" noChangeAspect="1" noMove="1" noResize="1" noEditPoints="1" noAdjustHandles="1" noChangeArrowheads="1" noChangeShapeType="1" noTextEdit="1"/>
              </p:cNvSpPr>
              <p:nvPr/>
            </p:nvSpPr>
            <p:spPr>
              <a:xfrm flipH="1">
                <a:off x="804696" y="1764682"/>
                <a:ext cx="6148955" cy="1716688"/>
              </a:xfrm>
              <a:prstGeom prst="rect">
                <a:avLst/>
              </a:prstGeom>
              <a:blipFill rotWithShape="1">
                <a:blip r:embed="rId6"/>
                <a:stretch>
                  <a:fillRect l="-991" t="-1773" r="-1090" b="-531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5" name="文本框 74">
                <a:extLst>
                  <a:ext uri="{FF2B5EF4-FFF2-40B4-BE49-F238E27FC236}">
                    <ele attr="{8A4F16C2-6AFD-4A65-88CE-B96374D92078}"/>
                  </a:ext>
                </a:extLst>
              </p:cNvPr>
              <p:cNvSpPr txBox="1"/>
              <p:nvPr/>
            </p:nvSpPr>
            <p:spPr>
              <a:xfrm flipH="1">
                <a:off x="838200" y="3862204"/>
                <a:ext cx="6008298" cy="1028487"/>
              </a:xfrm>
              <a:prstGeom prst="rect">
                <a:avLst/>
              </a:prstGeom>
              <a:noFill/>
            </p:spPr>
            <p:txBody>
              <a:bodyPr wrap="square" rtlCol="0">
                <a:spAutoFit/>
              </a:bodyPr>
              <a:lstStyle/>
              <a:p>
                <a:pPr algn="just"/>
                <a:r>
                  <a:rPr lang="en-US" altLang="zh-CN" sz="2000" dirty="0">
                    <a:solidFill>
                      <a:srgbClr val="002060"/>
                    </a:solidFill>
                    <a:latin typeface="Microsoft YaHei" charset="-122"/>
                    <a:ea typeface="Microsoft YaHei" charset="-122"/>
                  </a:rPr>
                  <a:t>It is likely the previous part of a trajectory will affect the subsequent part and we use </a:t>
                </a:r>
                <a14:m>
                  <m:oMath xmlns:m="http://schemas.openxmlformats.org/officeDocument/2006/math">
                    <m:sSup>
                      <m:sSupPr>
                        <m:ctrlPr>
                          <a:rPr lang="en-US" altLang="zh-CN" sz="2000" i="1">
                            <a:solidFill>
                              <a:srgbClr val="002060"/>
                            </a:solidFill>
                            <a:latin typeface="Cambria Math" panose="02040503050406030204" pitchFamily="18" charset="0"/>
                            <a:ea typeface="Microsoft YaHei" charset="-122"/>
                          </a:rPr>
                        </m:ctrlPr>
                      </m:sSupPr>
                      <m:e>
                        <m:r>
                          <a:rPr lang="en-US" altLang="zh-CN" sz="2000" i="1">
                            <a:solidFill>
                              <a:srgbClr val="002060"/>
                            </a:solidFill>
                            <a:latin typeface="Cambria Math" panose="02040503050406030204" pitchFamily="18" charset="0"/>
                            <a:ea typeface="Microsoft YaHei" charset="-122"/>
                          </a:rPr>
                          <m:t>h</m:t>
                        </m:r>
                      </m:e>
                      <m:sup>
                        <m:r>
                          <a:rPr lang="en-US" altLang="zh-CN" sz="2000" i="1">
                            <a:solidFill>
                              <a:srgbClr val="002060"/>
                            </a:solidFill>
                            <a:latin typeface="Cambria Math" panose="02040503050406030204" pitchFamily="18" charset="0"/>
                            <a:ea typeface="Microsoft YaHei" charset="-122"/>
                          </a:rPr>
                          <m:t>(</m:t>
                        </m:r>
                        <m:r>
                          <a:rPr lang="en-US" altLang="zh-CN" sz="2000" i="1">
                            <a:solidFill>
                              <a:srgbClr val="002060"/>
                            </a:solidFill>
                            <a:latin typeface="Cambria Math" panose="02040503050406030204" pitchFamily="18" charset="0"/>
                            <a:ea typeface="Microsoft YaHei" charset="-122"/>
                          </a:rPr>
                          <m:t>𝑝</m:t>
                        </m:r>
                        <m:r>
                          <a:rPr lang="en-US" altLang="zh-CN" sz="2000" i="1">
                            <a:solidFill>
                              <a:srgbClr val="002060"/>
                            </a:solidFill>
                            <a:latin typeface="Cambria Math" panose="02040503050406030204" pitchFamily="18" charset="0"/>
                            <a:ea typeface="Microsoft YaHei" charset="-122"/>
                          </a:rPr>
                          <m:t>)</m:t>
                        </m:r>
                      </m:sup>
                    </m:sSup>
                  </m:oMath>
                </a14:m>
                <a:r>
                  <a:rPr lang="en-US" altLang="zh-CN" sz="2000" dirty="0">
                    <a:solidFill>
                      <a:srgbClr val="002060"/>
                    </a:solidFill>
                    <a:latin typeface="Microsoft YaHei" charset="-122"/>
                    <a:ea typeface="Microsoft YaHei" charset="-122"/>
                  </a:rPr>
                  <a:t> to enhance attention weight.  </a:t>
                </a:r>
                <a:endParaRPr lang="zh-CN" altLang="en-US" sz="2000" dirty="0">
                  <a:solidFill>
                    <a:srgbClr val="002060"/>
                  </a:solidFill>
                  <a:latin typeface="Microsoft YaHei" charset="-122"/>
                  <a:ea typeface="Microsoft YaHei" charset="-122"/>
                </a:endParaRPr>
              </a:p>
            </p:txBody>
          </p:sp>
        </mc:Choice>
        <mc:Fallback>
          <p:sp>
            <p:nvSpPr>
              <p:cNvPr id="75" name="文本框 74"/>
              <p:cNvSpPr txBox="1">
                <a:spLocks noRot="1" noChangeAspect="1" noMove="1" noResize="1" noEditPoints="1" noAdjustHandles="1" noChangeArrowheads="1" noChangeShapeType="1" noTextEdit="1"/>
              </p:cNvSpPr>
              <p:nvPr/>
            </p:nvSpPr>
            <p:spPr>
              <a:xfrm flipH="1">
                <a:off x="838200" y="3862204"/>
                <a:ext cx="6008298" cy="1028487"/>
              </a:xfrm>
              <a:prstGeom prst="rect">
                <a:avLst/>
              </a:prstGeom>
              <a:blipFill rotWithShape="1">
                <a:blip r:embed="rId7"/>
                <a:stretch>
                  <a:fillRect l="-1117" t="-3571" r="-1015" b="-10119"/>
                </a:stretch>
              </a:blipFill>
            </p:spPr>
            <p:txBody>
              <a:bodyPr/>
              <a:lstStyle/>
              <a:p>
                <a:r>
                  <a:rPr lang="zh-CN" altLang="en-US">
                    <a:noFill/>
                  </a:rPr>
                  <a:t> </a:t>
                </a:r>
                <a:endParaRPr lang="zh-CN" altLang="en-US">
                  <a:noFill/>
                </a:endParaRPr>
              </a:p>
            </p:txBody>
          </p:sp>
        </mc:Fallback>
      </mc:AlternateContent>
      <p:sp>
        <p:nvSpPr>
          <p:cNvPr id="50" name="圆角矩形 23"/>
          <p:cNvSpPr/>
          <p:nvPr/>
        </p:nvSpPr>
        <p:spPr>
          <a:xfrm rot="10800000" flipV="1">
            <a:off x="450235" y="1842272"/>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圆角矩形 23"/>
          <p:cNvSpPr/>
          <p:nvPr/>
        </p:nvSpPr>
        <p:spPr>
          <a:xfrm rot="10800000" flipV="1">
            <a:off x="469514" y="3916060"/>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矩形 51"/>
          <p:cNvSpPr/>
          <p:nvPr/>
        </p:nvSpPr>
        <p:spPr>
          <a:xfrm>
            <a:off x="8386842" y="4583307"/>
            <a:ext cx="657180" cy="45525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91"/>
          <p:cNvSpPr/>
          <p:nvPr/>
        </p:nvSpPr>
        <p:spPr>
          <a:xfrm>
            <a:off x="4402455" y="5243830"/>
            <a:ext cx="1818640" cy="40830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129" grpId="0" animBg="1"/>
      <p:bldP spid="74" grpId="0"/>
      <p:bldP spid="75" grpId="0"/>
      <p:bldP spid="50"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en-US" altLang="zh-CN" dirty="0"/>
              <a:t>NASR: Estimated Cost</a:t>
            </a:r>
            <a:endParaRPr lang="zh-CN" altLang="en-US" dirty="0"/>
          </a:p>
        </p:txBody>
      </p:sp>
      <p:cxnSp>
        <p:nvCxnSpPr>
          <p:cNvPr id="91" name="直接箭头连接符 90"/>
          <p:cNvCxnSpPr>
            <a:stCxn id="189" idx="2"/>
          </p:cNvCxnSpPr>
          <p:nvPr/>
        </p:nvCxnSpPr>
        <p:spPr>
          <a:xfrm flipV="1">
            <a:off x="8308590" y="1951844"/>
            <a:ext cx="406539" cy="7608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207" idx="0"/>
          </p:cNvCxnSpPr>
          <p:nvPr/>
        </p:nvCxnSpPr>
        <p:spPr>
          <a:xfrm flipH="1" flipV="1">
            <a:off x="11158777" y="1978111"/>
            <a:ext cx="334508" cy="783836"/>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矩形: 圆角 92"/>
          <p:cNvSpPr/>
          <p:nvPr/>
        </p:nvSpPr>
        <p:spPr>
          <a:xfrm>
            <a:off x="8275260" y="1499906"/>
            <a:ext cx="3281583" cy="446655"/>
          </a:xfrm>
          <a:prstGeom prst="roundRect">
            <a:avLst/>
          </a:prstGeom>
          <a:solidFill>
            <a:schemeClr val="accent3">
              <a:lumMod val="20000"/>
              <a:lumOff val="80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MLP</a:t>
            </a:r>
            <a:endParaRPr lang="zh-CN" altLang="en-US" dirty="0"/>
          </a:p>
        </p:txBody>
      </p:sp>
      <p:cxnSp>
        <p:nvCxnSpPr>
          <p:cNvPr id="176" name="直接箭头连接符 175"/>
          <p:cNvCxnSpPr>
            <a:stCxn id="209" idx="0"/>
            <a:endCxn id="93" idx="2"/>
          </p:cNvCxnSpPr>
          <p:nvPr/>
        </p:nvCxnSpPr>
        <p:spPr>
          <a:xfrm flipH="1" flipV="1">
            <a:off x="9916052" y="1946561"/>
            <a:ext cx="73573" cy="87175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9064272" y="5166537"/>
            <a:ext cx="1710405" cy="400110"/>
          </a:xfrm>
          <a:prstGeom prst="rect">
            <a:avLst/>
          </a:prstGeom>
        </p:spPr>
        <p:txBody>
          <a:bodyPr wrap="none">
            <a:spAutoFit/>
          </a:bodyPr>
          <a:lstStyle/>
          <a:p>
            <a:r>
              <a:rPr lang="en-US" altLang="zh-CN" sz="2000" b="1" dirty="0">
                <a:latin typeface="LinBiolinumTI"/>
              </a:rPr>
              <a:t>Road Network</a:t>
            </a:r>
            <a:endParaRPr lang="zh-CN" altLang="en-US" sz="2000" b="1" dirty="0">
              <a:latin typeface="LinBiolinumTI"/>
            </a:endParaRPr>
          </a:p>
        </p:txBody>
      </p:sp>
      <p:grpSp>
        <p:nvGrpSpPr>
          <p:cNvPr id="179" name="组合 178"/>
          <p:cNvGrpSpPr/>
          <p:nvPr/>
        </p:nvGrpSpPr>
        <p:grpSpPr>
          <a:xfrm>
            <a:off x="7677735" y="2356205"/>
            <a:ext cx="4393490" cy="2780262"/>
            <a:chOff x="6622622" y="3417975"/>
            <a:chExt cx="4393490" cy="2780262"/>
          </a:xfrm>
        </p:grpSpPr>
        <p:sp>
          <p:nvSpPr>
            <p:cNvPr id="180" name="椭圆 179"/>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10394255" y="5233257"/>
              <a:ext cx="274668"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4" name="直接箭头连接符 183"/>
            <p:cNvCxnSpPr>
              <a:stCxn id="180" idx="7"/>
              <a:endCxn id="196"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80" idx="5"/>
              <a:endCxn id="181"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stCxn id="183" idx="5"/>
              <a:endCxn id="182"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stCxn id="181" idx="6"/>
              <a:endCxn id="182"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80" idx="6"/>
              <a:endCxn id="198"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矩形 188"/>
            <p:cNvSpPr/>
            <p:nvPr/>
          </p:nvSpPr>
          <p:spPr>
            <a:xfrm flipV="1">
              <a:off x="7065376" y="3774442"/>
              <a:ext cx="376201" cy="719587"/>
            </a:xfrm>
            <a:prstGeom prst="rect">
              <a:avLst/>
            </a:prstGeom>
            <a:solidFill>
              <a:schemeClr val="accent5">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p:cNvSpPr/>
            <p:nvPr/>
          </p:nvSpPr>
          <p:spPr>
            <a:xfrm flipV="1">
              <a:off x="10249716" y="3774440"/>
              <a:ext cx="386101" cy="719587"/>
            </a:xfrm>
            <a:prstGeom prst="rect">
              <a:avLst/>
            </a:prstGeom>
            <a:solidFill>
              <a:schemeClr val="accent5">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箭头连接符 190"/>
            <p:cNvCxnSpPr>
              <a:stCxn id="180" idx="0"/>
              <a:endCxn id="189" idx="0"/>
            </p:cNvCxnSpPr>
            <p:nvPr/>
          </p:nvCxnSpPr>
          <p:spPr>
            <a:xfrm flipV="1">
              <a:off x="7239663" y="4494029"/>
              <a:ext cx="13814" cy="72486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a:stCxn id="182" idx="0"/>
              <a:endCxn id="190" idx="0"/>
            </p:cNvCxnSpPr>
            <p:nvPr/>
          </p:nvCxnSpPr>
          <p:spPr>
            <a:xfrm flipH="1" flipV="1">
              <a:off x="10442767" y="4494027"/>
              <a:ext cx="88822" cy="73923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93" name="图片 192"/>
            <p:cNvPicPr>
              <a:picLocks noChangeAspect="1"/>
            </p:cNvPicPr>
            <p:nvPr/>
          </p:nvPicPr>
          <p:blipFill>
            <a:blip r:embed="rId1"/>
            <a:stretch>
              <a:fillRect/>
            </a:stretch>
          </p:blipFill>
          <p:spPr>
            <a:xfrm>
              <a:off x="6622622" y="5609791"/>
              <a:ext cx="221389" cy="369820"/>
            </a:xfrm>
            <a:prstGeom prst="rect">
              <a:avLst/>
            </a:prstGeom>
          </p:spPr>
        </p:pic>
        <p:pic>
          <p:nvPicPr>
            <p:cNvPr id="194" name="图片 193"/>
            <p:cNvPicPr>
              <a:picLocks noChangeAspect="1"/>
            </p:cNvPicPr>
            <p:nvPr/>
          </p:nvPicPr>
          <p:blipFill>
            <a:blip r:embed="rId2"/>
            <a:stretch>
              <a:fillRect/>
            </a:stretch>
          </p:blipFill>
          <p:spPr>
            <a:xfrm>
              <a:off x="10748126" y="5217724"/>
              <a:ext cx="267986" cy="315918"/>
            </a:xfrm>
            <a:prstGeom prst="rect">
              <a:avLst/>
            </a:prstGeom>
          </p:spPr>
        </p:pic>
        <p:cxnSp>
          <p:nvCxnSpPr>
            <p:cNvPr id="195" name="直接箭头连接符 194"/>
            <p:cNvCxnSpPr>
              <a:stCxn id="196" idx="4"/>
              <a:endCxn id="198"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7" name="直接箭头连接符 196"/>
            <p:cNvCxnSpPr>
              <a:stCxn id="196" idx="6"/>
              <a:endCxn id="183"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05485" y="5368980"/>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0" name="直接箭头连接符 199"/>
            <p:cNvCxnSpPr>
              <a:stCxn id="198" idx="5"/>
              <a:endCxn id="199"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a:stCxn id="198" idx="6"/>
              <a:endCxn id="182"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a:stCxn id="199" idx="7"/>
              <a:endCxn id="182"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a:stCxn id="180" idx="7"/>
              <a:endCxn id="205" idx="1"/>
            </p:cNvCxnSpPr>
            <p:nvPr/>
          </p:nvCxnSpPr>
          <p:spPr>
            <a:xfrm flipV="1">
              <a:off x="7336773" y="4088451"/>
              <a:ext cx="602929" cy="117019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2" idx="0"/>
              <a:endCxn id="205" idx="3"/>
            </p:cNvCxnSpPr>
            <p:nvPr/>
          </p:nvCxnSpPr>
          <p:spPr>
            <a:xfrm flipH="1" flipV="1">
              <a:off x="9948296" y="4088451"/>
              <a:ext cx="583293" cy="1144806"/>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5" name="矩形 204"/>
            <p:cNvSpPr/>
            <p:nvPr/>
          </p:nvSpPr>
          <p:spPr>
            <a:xfrm flipV="1">
              <a:off x="7939702" y="3903418"/>
              <a:ext cx="2008594" cy="370067"/>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205"/>
            <p:cNvSpPr/>
            <p:nvPr/>
          </p:nvSpPr>
          <p:spPr>
            <a:xfrm>
              <a:off x="7028049" y="3844948"/>
              <a:ext cx="471604" cy="461665"/>
            </a:xfrm>
            <a:prstGeom prst="rect">
              <a:avLst/>
            </a:prstGeom>
          </p:spPr>
          <p:txBody>
            <a:bodyPr wrap="none">
              <a:spAutoFit/>
            </a:bodyPr>
            <a:lstStyle/>
            <a:p>
              <a:r>
                <a:rPr lang="en-US" altLang="zh-CN" sz="2400" b="1" i="1" dirty="0">
                  <a:latin typeface="Times New Roman" panose="02020603050405020304" charset="0"/>
                  <a:cs typeface="Times New Roman" panose="02020603050405020304" charset="0"/>
                </a:rPr>
                <a:t>n</a:t>
              </a:r>
              <a:r>
                <a:rPr lang="en-US" altLang="zh-CN" sz="2400" i="1" baseline="-25000" dirty="0">
                  <a:latin typeface="Times New Roman" panose="02020603050405020304" charset="0"/>
                  <a:cs typeface="Times New Roman" panose="02020603050405020304" charset="0"/>
                </a:rPr>
                <a:t>li</a:t>
              </a:r>
              <a:endParaRPr lang="zh-CN" altLang="en-US" sz="2400" i="1" baseline="-25000" dirty="0">
                <a:latin typeface="Times New Roman" panose="02020603050405020304" charset="0"/>
                <a:cs typeface="Times New Roman" panose="02020603050405020304" charset="0"/>
              </a:endParaRPr>
            </a:p>
          </p:txBody>
        </p:sp>
        <p:sp>
          <p:nvSpPr>
            <p:cNvPr id="207" name="矩形 206"/>
            <p:cNvSpPr/>
            <p:nvPr/>
          </p:nvSpPr>
          <p:spPr>
            <a:xfrm>
              <a:off x="10179928" y="3823717"/>
              <a:ext cx="516488" cy="461665"/>
            </a:xfrm>
            <a:prstGeom prst="rect">
              <a:avLst/>
            </a:prstGeom>
          </p:spPr>
          <p:txBody>
            <a:bodyPr wrap="none">
              <a:spAutoFit/>
            </a:bodyPr>
            <a:lstStyle/>
            <a:p>
              <a:r>
                <a:rPr lang="en-US" altLang="zh-CN" sz="2400" b="1" i="1" dirty="0" err="1">
                  <a:latin typeface="Times New Roman" panose="02020603050405020304" charset="0"/>
                  <a:cs typeface="Times New Roman" panose="02020603050405020304" charset="0"/>
                </a:rPr>
                <a:t>n</a:t>
              </a:r>
              <a:r>
                <a:rPr lang="en-US" altLang="zh-CN" sz="2400" i="1" baseline="-25000" dirty="0" err="1">
                  <a:latin typeface="Times New Roman" panose="02020603050405020304" charset="0"/>
                  <a:cs typeface="Times New Roman" panose="02020603050405020304" charset="0"/>
                </a:rPr>
                <a:t>ld</a:t>
              </a:r>
              <a:endParaRPr lang="zh-CN" altLang="en-US" sz="2400" i="1" baseline="-25000" dirty="0">
                <a:latin typeface="Times New Roman" panose="02020603050405020304" charset="0"/>
                <a:cs typeface="Times New Roman" panose="02020603050405020304" charset="0"/>
              </a:endParaRPr>
            </a:p>
          </p:txBody>
        </p:sp>
        <p:pic>
          <p:nvPicPr>
            <p:cNvPr id="208" name="图片 207"/>
            <p:cNvPicPr>
              <a:picLocks noChangeAspect="1"/>
            </p:cNvPicPr>
            <p:nvPr/>
          </p:nvPicPr>
          <p:blipFill>
            <a:blip r:embed="rId3"/>
            <a:stretch>
              <a:fillRect/>
            </a:stretch>
          </p:blipFill>
          <p:spPr>
            <a:xfrm>
              <a:off x="8582724" y="3417975"/>
              <a:ext cx="610363" cy="255622"/>
            </a:xfrm>
            <a:prstGeom prst="rect">
              <a:avLst/>
            </a:prstGeom>
          </p:spPr>
        </p:pic>
        <p:sp>
          <p:nvSpPr>
            <p:cNvPr id="209" name="矩形 208"/>
            <p:cNvSpPr/>
            <p:nvPr/>
          </p:nvSpPr>
          <p:spPr>
            <a:xfrm>
              <a:off x="7888680" y="3880090"/>
              <a:ext cx="2091663" cy="369332"/>
            </a:xfrm>
            <a:prstGeom prst="rect">
              <a:avLst/>
            </a:prstGeom>
          </p:spPr>
          <p:txBody>
            <a:bodyPr wrap="none">
              <a:spAutoFit/>
            </a:bodyPr>
            <a:lstStyle/>
            <a:p>
              <a:r>
                <a:rPr lang="en-US" altLang="zh-CN" i="1" dirty="0">
                  <a:latin typeface="Times New Roman" panose="02020603050405020304" charset="0"/>
                  <a:cs typeface="Times New Roman" panose="02020603050405020304" charset="0"/>
                </a:rPr>
                <a:t>Distance from l</a:t>
              </a:r>
              <a:r>
                <a:rPr lang="en-US" altLang="zh-CN" i="1" baseline="-25000" dirty="0">
                  <a:latin typeface="Times New Roman" panose="02020603050405020304" charset="0"/>
                  <a:cs typeface="Times New Roman" panose="02020603050405020304" charset="0"/>
                </a:rPr>
                <a:t>i</a:t>
              </a:r>
              <a:r>
                <a:rPr lang="zh-CN" altLang="en-US" i="1"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to</a:t>
              </a:r>
              <a:r>
                <a:rPr lang="zh-CN" altLang="en-US" i="1"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l</a:t>
              </a:r>
              <a:r>
                <a:rPr lang="en-US" altLang="zh-CN" i="1" baseline="-25000" dirty="0">
                  <a:latin typeface="Times New Roman" panose="02020603050405020304" charset="0"/>
                  <a:cs typeface="Times New Roman" panose="02020603050405020304" charset="0"/>
                </a:rPr>
                <a:t>d</a:t>
              </a:r>
              <a:endParaRPr lang="zh-CN" altLang="en-US" i="1" baseline="-25000" dirty="0">
                <a:latin typeface="Times New Roman" panose="02020603050405020304" charset="0"/>
                <a:cs typeface="Times New Roman" panose="02020603050405020304" charset="0"/>
              </a:endParaRPr>
            </a:p>
          </p:txBody>
        </p:sp>
      </p:grpSp>
      <p:pic>
        <p:nvPicPr>
          <p:cNvPr id="211" name="图片 210"/>
          <p:cNvPicPr>
            <a:picLocks noChangeAspect="1"/>
          </p:cNvPicPr>
          <p:nvPr/>
        </p:nvPicPr>
        <p:blipFill>
          <a:blip r:embed="rId4"/>
          <a:stretch>
            <a:fillRect/>
          </a:stretch>
        </p:blipFill>
        <p:spPr>
          <a:xfrm>
            <a:off x="8392441" y="4584747"/>
            <a:ext cx="535189" cy="250189"/>
          </a:xfrm>
          <a:prstGeom prst="rect">
            <a:avLst/>
          </a:prstGeom>
        </p:spPr>
      </p:pic>
      <p:sp>
        <p:nvSpPr>
          <p:cNvPr id="215" name="文本框 214"/>
          <p:cNvSpPr txBox="1"/>
          <p:nvPr/>
        </p:nvSpPr>
        <p:spPr>
          <a:xfrm flipH="1">
            <a:off x="788188" y="1197529"/>
            <a:ext cx="6838242" cy="461665"/>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Multi-head Attention</a:t>
            </a:r>
            <a:endParaRPr lang="zh-CN" altLang="en-US" sz="2400" dirty="0">
              <a:solidFill>
                <a:srgbClr val="002060"/>
              </a:solidFill>
              <a:latin typeface="微软雅黑" panose="020B0503020204020204" pitchFamily="34" charset="-122"/>
              <a:ea typeface="微软雅黑" panose="020B0503020204020204" pitchFamily="34" charset="-122"/>
            </a:endParaRPr>
          </a:p>
        </p:txBody>
      </p:sp>
      <p:cxnSp>
        <p:nvCxnSpPr>
          <p:cNvPr id="218" name="连接符: 曲线 217"/>
          <p:cNvCxnSpPr/>
          <p:nvPr/>
        </p:nvCxnSpPr>
        <p:spPr>
          <a:xfrm flipV="1">
            <a:off x="6258382" y="1735797"/>
            <a:ext cx="2003476" cy="3576"/>
          </a:xfrm>
          <a:prstGeom prst="curvedConnector3">
            <a:avLst>
              <a:gd name="adj1" fmla="val 50000"/>
            </a:avLst>
          </a:prstGeom>
          <a:ln w="28575">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19" name="矩形 218"/>
          <p:cNvSpPr/>
          <p:nvPr/>
        </p:nvSpPr>
        <p:spPr>
          <a:xfrm>
            <a:off x="6271784" y="1417058"/>
            <a:ext cx="952504" cy="646331"/>
          </a:xfrm>
          <a:prstGeom prst="rect">
            <a:avLst/>
          </a:prstGeom>
          <a:noFill/>
        </p:spPr>
        <p:txBody>
          <a:bodyPr wrap="none">
            <a:spAutoFit/>
          </a:bodyPr>
          <a:lstStyle/>
          <a:p>
            <a:pPr algn="ctr"/>
            <a:r>
              <a:rPr lang="en-US" altLang="zh-CN" i="1" dirty="0">
                <a:latin typeface="Times New Roman" panose="02020603050405020304" charset="0"/>
                <a:cs typeface="Times New Roman" panose="02020603050405020304" charset="0"/>
              </a:rPr>
              <a:t>Moving</a:t>
            </a:r>
            <a:r>
              <a:rPr lang="en-US" altLang="zh-CN" dirty="0"/>
              <a:t> </a:t>
            </a:r>
            <a:endParaRPr lang="en-US" altLang="zh-CN" dirty="0"/>
          </a:p>
          <a:p>
            <a:pPr algn="ctr"/>
            <a:r>
              <a:rPr lang="en-US" altLang="zh-CN" i="1" dirty="0">
                <a:latin typeface="Times New Roman" panose="02020603050405020304" charset="0"/>
                <a:cs typeface="Times New Roman" panose="02020603050405020304" charset="0"/>
              </a:rPr>
              <a:t>State</a:t>
            </a:r>
            <a:endParaRPr lang="zh-CN" altLang="en-US" i="1" dirty="0">
              <a:latin typeface="Times New Roman" panose="02020603050405020304" charset="0"/>
              <a:cs typeface="Times New Roman" panose="02020603050405020304" charset="0"/>
            </a:endParaRPr>
          </a:p>
        </p:txBody>
      </p:sp>
      <p:cxnSp>
        <p:nvCxnSpPr>
          <p:cNvPr id="220" name="连接符: 曲线 219"/>
          <p:cNvCxnSpPr/>
          <p:nvPr/>
        </p:nvCxnSpPr>
        <p:spPr>
          <a:xfrm>
            <a:off x="7239224" y="1747671"/>
            <a:ext cx="1420812" cy="3087265"/>
          </a:xfrm>
          <a:prstGeom prst="curvedConnector4">
            <a:avLst>
              <a:gd name="adj1" fmla="val 40583"/>
              <a:gd name="adj2" fmla="val 107405"/>
            </a:avLst>
          </a:prstGeom>
          <a:ln w="28575">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24" name="矩形 223"/>
          <p:cNvSpPr/>
          <p:nvPr/>
        </p:nvSpPr>
        <p:spPr>
          <a:xfrm>
            <a:off x="5946632" y="1546583"/>
            <a:ext cx="305049" cy="35033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圆角矩形 23"/>
          <p:cNvSpPr/>
          <p:nvPr/>
        </p:nvSpPr>
        <p:spPr>
          <a:xfrm rot="10800000" flipV="1">
            <a:off x="304201" y="1267098"/>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75" name="文本框 74"/>
          <p:cNvSpPr txBox="1"/>
          <p:nvPr/>
        </p:nvSpPr>
        <p:spPr>
          <a:xfrm flipH="1">
            <a:off x="881317" y="2103995"/>
            <a:ext cx="6090313" cy="1015663"/>
          </a:xfrm>
          <a:prstGeom prst="rect">
            <a:avLst/>
          </a:prstGeom>
          <a:noFill/>
        </p:spPr>
        <p:txBody>
          <a:bodyPr wrap="square" rtlCol="0">
            <a:spAutoFit/>
          </a:bodyPr>
          <a:lstStyle/>
          <a:p>
            <a:pPr algn="just"/>
            <a:r>
              <a:rPr lang="en-US" altLang="zh-CN" sz="2000" dirty="0">
                <a:solidFill>
                  <a:srgbClr val="002060"/>
                </a:solidFill>
                <a:latin typeface="微软雅黑" panose="020B0503020204020204" pitchFamily="34" charset="-122"/>
                <a:ea typeface="微软雅黑" panose="020B0503020204020204" pitchFamily="34" charset="-122"/>
              </a:rPr>
              <a:t>Since our attention mechanism involves many kinds of information, we use the multi-head attention for stabilizing the learning process.</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51" name="圆角矩形 23"/>
          <p:cNvSpPr/>
          <p:nvPr/>
        </p:nvSpPr>
        <p:spPr>
          <a:xfrm rot="10800000" flipV="1">
            <a:off x="512631" y="2157851"/>
            <a:ext cx="171040"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descr="图片包含 物体&#10;&#10;描述已自动生成"/>
          <p:cNvPicPr>
            <a:picLocks noChangeAspect="1"/>
          </p:cNvPicPr>
          <p:nvPr/>
        </p:nvPicPr>
        <p:blipFill>
          <a:blip r:embed="rId5"/>
          <a:stretch>
            <a:fillRect/>
          </a:stretch>
        </p:blipFill>
        <p:spPr>
          <a:xfrm>
            <a:off x="1077175" y="3413016"/>
            <a:ext cx="4643338" cy="1236180"/>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ele attr="{3613DFAA-3DE5-4E01-9844-E5FB4052DCB8}"/>
                  </a:ext>
                </a:extLst>
              </p:cNvPr>
              <p:cNvSpPr txBox="1"/>
              <p:nvPr/>
            </p:nvSpPr>
            <p:spPr>
              <a:xfrm>
                <a:off x="909378" y="4750399"/>
                <a:ext cx="6062252" cy="1134478"/>
              </a:xfrm>
              <a:prstGeom prst="rect">
                <a:avLst/>
              </a:prstGeom>
              <a:noFill/>
            </p:spPr>
            <p:txBody>
              <a:bodyPr wrap="square" rtlCol="0">
                <a:spAutoFit/>
              </a:bodyPr>
              <a:lstStyle/>
              <a:p>
                <a:pPr algn="just"/>
                <a:r>
                  <a:rPr lang="en-US" altLang="zh-CN" sz="2000" dirty="0">
                    <a:solidFill>
                      <a:srgbClr val="002060"/>
                    </a:solidFill>
                    <a:latin typeface="Microsoft YaHei" charset="-122"/>
                    <a:ea typeface="Microsoft YaHei" charset="-122"/>
                  </a:rPr>
                  <a:t>where </a:t>
                </a:r>
                <a14:m>
                  <m:oMath xmlns:m="http://schemas.openxmlformats.org/officeDocument/2006/math">
                    <m:sSubSup>
                      <m:sSubSupPr>
                        <m:ctrlPr>
                          <a:rPr lang="en-US" altLang="zh-CN" sz="2000" i="1" smtClean="0">
                            <a:solidFill>
                              <a:srgbClr val="002060"/>
                            </a:solidFill>
                            <a:latin typeface="Cambria Math" panose="02040503050406030204" pitchFamily="18" charset="0"/>
                            <a:ea typeface="Microsoft YaHei" charset="-122"/>
                          </a:rPr>
                        </m:ctrlPr>
                      </m:sSubSupPr>
                      <m:e>
                        <m:r>
                          <a:rPr lang="zh-CN" altLang="en-US" sz="2000" i="1" smtClean="0">
                            <a:solidFill>
                              <a:srgbClr val="002060"/>
                            </a:solidFill>
                            <a:latin typeface="Cambria Math" panose="02040503050406030204" pitchFamily="18" charset="0"/>
                            <a:ea typeface="Microsoft YaHei" charset="-122"/>
                          </a:rPr>
                          <m:t>𝛼</m:t>
                        </m:r>
                      </m:e>
                      <m:sub>
                        <m:r>
                          <m:rPr>
                            <m:sty m:val="p"/>
                          </m:rPr>
                          <a:rPr lang="en-US" altLang="zh-CN" sz="2000" i="1">
                            <a:solidFill>
                              <a:srgbClr val="002060"/>
                            </a:solidFill>
                            <a:latin typeface="Cambria Math" panose="02040503050406030204" pitchFamily="18" charset="0"/>
                            <a:ea typeface="Microsoft YaHei" charset="-122"/>
                          </a:rPr>
                          <m:t>i</m:t>
                        </m:r>
                        <m:r>
                          <a:rPr lang="en-US" altLang="zh-CN" sz="2000" b="0" i="1" smtClean="0">
                            <a:solidFill>
                              <a:srgbClr val="002060"/>
                            </a:solidFill>
                            <a:latin typeface="Cambria Math" panose="02040503050406030204" pitchFamily="18" charset="0"/>
                            <a:ea typeface="Microsoft YaHei" charset="-122"/>
                          </a:rPr>
                          <m:t>,</m:t>
                        </m:r>
                        <m:r>
                          <a:rPr lang="en-US" altLang="zh-CN" sz="2000" b="0" i="1" smtClean="0">
                            <a:solidFill>
                              <a:srgbClr val="002060"/>
                            </a:solidFill>
                            <a:latin typeface="Cambria Math" panose="02040503050406030204" pitchFamily="18" charset="0"/>
                            <a:ea typeface="Microsoft YaHei" charset="-122"/>
                          </a:rPr>
                          <m:t>𝑗</m:t>
                        </m:r>
                      </m:sub>
                      <m:sup>
                        <m:r>
                          <a:rPr lang="en-US" altLang="zh-CN" sz="2000" b="0" i="1" smtClean="0">
                            <a:solidFill>
                              <a:srgbClr val="002060"/>
                            </a:solidFill>
                            <a:latin typeface="Cambria Math" panose="02040503050406030204" pitchFamily="18" charset="0"/>
                            <a:ea typeface="Microsoft YaHei" charset="-122"/>
                          </a:rPr>
                          <m:t>(</m:t>
                        </m:r>
                        <m:r>
                          <a:rPr lang="en-US" altLang="zh-CN" sz="2000" b="0" i="1" smtClean="0">
                            <a:solidFill>
                              <a:srgbClr val="002060"/>
                            </a:solidFill>
                            <a:latin typeface="Cambria Math" panose="02040503050406030204" pitchFamily="18" charset="0"/>
                            <a:ea typeface="Microsoft YaHei" charset="-122"/>
                          </a:rPr>
                          <m:t>𝑎</m:t>
                        </m:r>
                        <m:r>
                          <a:rPr lang="en-US" altLang="zh-CN" sz="2000" b="0" i="1" smtClean="0">
                            <a:solidFill>
                              <a:srgbClr val="002060"/>
                            </a:solidFill>
                            <a:latin typeface="Cambria Math" panose="02040503050406030204" pitchFamily="18" charset="0"/>
                            <a:ea typeface="Microsoft YaHei" charset="-122"/>
                          </a:rPr>
                          <m:t>)</m:t>
                        </m:r>
                      </m:sup>
                    </m:sSubSup>
                  </m:oMath>
                </a14:m>
                <a:r>
                  <a:rPr lang="en-US" altLang="zh-CN" sz="2000" dirty="0">
                    <a:solidFill>
                      <a:srgbClr val="002060"/>
                    </a:solidFill>
                    <a:latin typeface="Microsoft YaHei" charset="-122"/>
                    <a:ea typeface="Microsoft YaHei" charset="-122"/>
                  </a:rPr>
                  <a:t> are the normalized attention scores computed by the a-</a:t>
                </a:r>
                <a:r>
                  <a:rPr lang="en-US" altLang="zh-CN" sz="2000" dirty="0" err="1">
                    <a:solidFill>
                      <a:srgbClr val="002060"/>
                    </a:solidFill>
                    <a:latin typeface="Microsoft YaHei" charset="-122"/>
                    <a:ea typeface="Microsoft YaHei" charset="-122"/>
                  </a:rPr>
                  <a:t>th</a:t>
                </a:r>
                <a:r>
                  <a:rPr lang="en-US" altLang="zh-CN" sz="2000" dirty="0">
                    <a:solidFill>
                      <a:srgbClr val="002060"/>
                    </a:solidFill>
                    <a:latin typeface="Microsoft YaHei" charset="-122"/>
                    <a:ea typeface="Microsoft YaHei" charset="-122"/>
                  </a:rPr>
                  <a:t> attention head, </a:t>
                </a:r>
                <a14:m>
                  <m:oMath xmlns:m="http://schemas.openxmlformats.org/officeDocument/2006/math">
                    <m:d>
                      <m:dPr>
                        <m:begChr m:val="‖"/>
                        <m:endChr m:val=""/>
                        <m:ctrlPr>
                          <a:rPr lang="en-US" altLang="zh-CN" sz="2000" i="1" smtClean="0">
                            <a:solidFill>
                              <a:srgbClr val="002060"/>
                            </a:solidFill>
                            <a:latin typeface="Cambria Math" panose="02040503050406030204" pitchFamily="18" charset="0"/>
                            <a:ea typeface="Microsoft YaHei" charset="-122"/>
                          </a:rPr>
                        </m:ctrlPr>
                      </m:dPr>
                      <m:e>
                        <m:r>
                          <a:rPr lang="en-US" altLang="zh-CN" sz="2000" b="0" i="1" smtClean="0">
                            <a:solidFill>
                              <a:srgbClr val="002060"/>
                            </a:solidFill>
                            <a:latin typeface="Cambria Math" panose="02040503050406030204" pitchFamily="18" charset="0"/>
                            <a:ea typeface="Microsoft YaHei" charset="-122"/>
                          </a:rPr>
                          <m:t> </m:t>
                        </m:r>
                      </m:e>
                    </m:d>
                  </m:oMath>
                </a14:m>
                <a:r>
                  <a:rPr lang="en-US" altLang="zh-CN" sz="2000" dirty="0">
                    <a:solidFill>
                      <a:srgbClr val="002060"/>
                    </a:solidFill>
                    <a:latin typeface="Microsoft YaHei" charset="-122"/>
                    <a:ea typeface="Microsoft YaHei" charset="-122"/>
                  </a:rPr>
                  <a:t>denotes the concatenation operation </a:t>
                </a:r>
                <a:endParaRPr lang="zh-CN" altLang="en-US" sz="2000" dirty="0">
                  <a:solidFill>
                    <a:srgbClr val="002060"/>
                  </a:solidFill>
                  <a:latin typeface="Microsoft YaHei" charset="-122"/>
                  <a:ea typeface="Microsoft YaHei"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909320" y="4750435"/>
                <a:ext cx="6062345" cy="1548765"/>
              </a:xfrm>
              <a:prstGeom prst="rect">
                <a:avLst/>
              </a:prstGeom>
              <a:blipFill rotWithShape="1">
                <a:blip r:embed="rId6"/>
                <a:stretch>
                  <a:fillRect l="-1005" t="-5914" r="-1005" b="-37634"/>
                </a:stretch>
              </a:blipFill>
            </p:spPr>
            <p:txBody>
              <a:bodyPr/>
              <a:lstStyle/>
              <a:p>
                <a:r>
                  <a:rPr lang="zh-CN" altLang="en-US">
                    <a:noFill/>
                  </a:rPr>
                  <a:t> </a:t>
                </a:r>
                <a:endParaRPr lang="zh-CN" altLang="en-US">
                  <a:noFill/>
                </a:endParaRPr>
              </a:p>
            </p:txBody>
          </p:sp>
        </mc:Fallback>
      </mc:AlternateContent>
      <p:sp>
        <p:nvSpPr>
          <p:cNvPr id="50" name="矩形 49"/>
          <p:cNvSpPr/>
          <p:nvPr/>
        </p:nvSpPr>
        <p:spPr>
          <a:xfrm>
            <a:off x="8011024" y="2611827"/>
            <a:ext cx="4067396" cy="29548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129" grpId="0" animBg="1"/>
      <p:bldP spid="75" grpId="0"/>
      <p:bldP spid="51" grpId="0" animBg="1"/>
      <p:bldP spid="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en-US" altLang="zh-CN" dirty="0"/>
              <a:t>NASR: Estimated Cost</a:t>
            </a:r>
            <a:endParaRPr lang="zh-CN" altLang="en-US" dirty="0"/>
          </a:p>
        </p:txBody>
      </p:sp>
      <p:cxnSp>
        <p:nvCxnSpPr>
          <p:cNvPr id="91" name="直接箭头连接符 90"/>
          <p:cNvCxnSpPr>
            <a:stCxn id="189" idx="2"/>
          </p:cNvCxnSpPr>
          <p:nvPr/>
        </p:nvCxnSpPr>
        <p:spPr>
          <a:xfrm flipV="1">
            <a:off x="8336651" y="2351641"/>
            <a:ext cx="406539" cy="7608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207" idx="0"/>
          </p:cNvCxnSpPr>
          <p:nvPr/>
        </p:nvCxnSpPr>
        <p:spPr>
          <a:xfrm flipH="1" flipV="1">
            <a:off x="11186838" y="2377908"/>
            <a:ext cx="334508" cy="783836"/>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矩形: 圆角 92"/>
          <p:cNvSpPr/>
          <p:nvPr/>
        </p:nvSpPr>
        <p:spPr>
          <a:xfrm>
            <a:off x="8303321" y="1899703"/>
            <a:ext cx="3281583" cy="446655"/>
          </a:xfrm>
          <a:prstGeom prst="roundRect">
            <a:avLst/>
          </a:prstGeom>
          <a:solidFill>
            <a:schemeClr val="accent3">
              <a:lumMod val="20000"/>
              <a:lumOff val="80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MLP</a:t>
            </a:r>
            <a:endParaRPr lang="zh-CN" altLang="en-US" dirty="0"/>
          </a:p>
        </p:txBody>
      </p:sp>
      <p:cxnSp>
        <p:nvCxnSpPr>
          <p:cNvPr id="176" name="直接箭头连接符 175"/>
          <p:cNvCxnSpPr>
            <a:stCxn id="209" idx="0"/>
            <a:endCxn id="93" idx="2"/>
          </p:cNvCxnSpPr>
          <p:nvPr/>
        </p:nvCxnSpPr>
        <p:spPr>
          <a:xfrm flipH="1" flipV="1">
            <a:off x="9944113" y="2346358"/>
            <a:ext cx="73573" cy="87175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9092333" y="5566334"/>
            <a:ext cx="1710405" cy="400110"/>
          </a:xfrm>
          <a:prstGeom prst="rect">
            <a:avLst/>
          </a:prstGeom>
        </p:spPr>
        <p:txBody>
          <a:bodyPr wrap="none">
            <a:spAutoFit/>
          </a:bodyPr>
          <a:lstStyle/>
          <a:p>
            <a:r>
              <a:rPr lang="en-US" altLang="zh-CN" sz="2000" b="1" dirty="0">
                <a:latin typeface="LinBiolinumTI"/>
              </a:rPr>
              <a:t>Road Network</a:t>
            </a:r>
            <a:endParaRPr lang="zh-CN" altLang="en-US" sz="2000" b="1" dirty="0">
              <a:latin typeface="LinBiolinumTI"/>
            </a:endParaRPr>
          </a:p>
        </p:txBody>
      </p:sp>
      <p:grpSp>
        <p:nvGrpSpPr>
          <p:cNvPr id="179" name="组合 178"/>
          <p:cNvGrpSpPr/>
          <p:nvPr/>
        </p:nvGrpSpPr>
        <p:grpSpPr>
          <a:xfrm>
            <a:off x="7583178" y="2756002"/>
            <a:ext cx="4516108" cy="2780262"/>
            <a:chOff x="6500004" y="3417975"/>
            <a:chExt cx="4516108" cy="2780262"/>
          </a:xfrm>
        </p:grpSpPr>
        <p:sp>
          <p:nvSpPr>
            <p:cNvPr id="180" name="椭圆 179"/>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10394255" y="5233257"/>
              <a:ext cx="274668"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4" name="直接箭头连接符 183"/>
            <p:cNvCxnSpPr>
              <a:stCxn id="180" idx="7"/>
              <a:endCxn id="196"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80" idx="5"/>
              <a:endCxn id="181"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stCxn id="183" idx="5"/>
              <a:endCxn id="182"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stCxn id="181" idx="6"/>
              <a:endCxn id="182"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80" idx="6"/>
              <a:endCxn id="198"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矩形 188"/>
            <p:cNvSpPr/>
            <p:nvPr/>
          </p:nvSpPr>
          <p:spPr>
            <a:xfrm flipV="1">
              <a:off x="7065376" y="3774442"/>
              <a:ext cx="376201" cy="719587"/>
            </a:xfrm>
            <a:prstGeom prst="rect">
              <a:avLst/>
            </a:prstGeom>
            <a:solidFill>
              <a:schemeClr val="accent5">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p:cNvSpPr/>
            <p:nvPr/>
          </p:nvSpPr>
          <p:spPr>
            <a:xfrm flipV="1">
              <a:off x="10249716" y="3774440"/>
              <a:ext cx="386101" cy="719587"/>
            </a:xfrm>
            <a:prstGeom prst="rect">
              <a:avLst/>
            </a:prstGeom>
            <a:solidFill>
              <a:schemeClr val="accent5">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箭头连接符 190"/>
            <p:cNvCxnSpPr>
              <a:stCxn id="180" idx="0"/>
              <a:endCxn id="189" idx="0"/>
            </p:cNvCxnSpPr>
            <p:nvPr/>
          </p:nvCxnSpPr>
          <p:spPr>
            <a:xfrm flipV="1">
              <a:off x="7239663" y="4494029"/>
              <a:ext cx="13814" cy="72486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a:stCxn id="182" idx="0"/>
              <a:endCxn id="190" idx="0"/>
            </p:cNvCxnSpPr>
            <p:nvPr/>
          </p:nvCxnSpPr>
          <p:spPr>
            <a:xfrm flipH="1" flipV="1">
              <a:off x="10442767" y="4494027"/>
              <a:ext cx="88822" cy="73923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93" name="图片 192"/>
            <p:cNvPicPr>
              <a:picLocks noChangeAspect="1"/>
            </p:cNvPicPr>
            <p:nvPr/>
          </p:nvPicPr>
          <p:blipFill>
            <a:blip r:embed="rId1"/>
            <a:stretch>
              <a:fillRect/>
            </a:stretch>
          </p:blipFill>
          <p:spPr>
            <a:xfrm>
              <a:off x="6500004" y="4761055"/>
              <a:ext cx="221389" cy="369820"/>
            </a:xfrm>
            <a:prstGeom prst="rect">
              <a:avLst/>
            </a:prstGeom>
          </p:spPr>
        </p:pic>
        <p:pic>
          <p:nvPicPr>
            <p:cNvPr id="194" name="图片 193"/>
            <p:cNvPicPr>
              <a:picLocks noChangeAspect="1"/>
            </p:cNvPicPr>
            <p:nvPr/>
          </p:nvPicPr>
          <p:blipFill>
            <a:blip r:embed="rId2"/>
            <a:stretch>
              <a:fillRect/>
            </a:stretch>
          </p:blipFill>
          <p:spPr>
            <a:xfrm>
              <a:off x="10748126" y="5217724"/>
              <a:ext cx="267986" cy="315918"/>
            </a:xfrm>
            <a:prstGeom prst="rect">
              <a:avLst/>
            </a:prstGeom>
          </p:spPr>
        </p:pic>
        <p:cxnSp>
          <p:nvCxnSpPr>
            <p:cNvPr id="195" name="直接箭头连接符 194"/>
            <p:cNvCxnSpPr>
              <a:stCxn id="196" idx="4"/>
              <a:endCxn id="198"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7" name="直接箭头连接符 196"/>
            <p:cNvCxnSpPr>
              <a:stCxn id="196" idx="6"/>
              <a:endCxn id="183"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05485" y="5368980"/>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0" name="直接箭头连接符 199"/>
            <p:cNvCxnSpPr>
              <a:stCxn id="198" idx="5"/>
              <a:endCxn id="199"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a:stCxn id="198" idx="6"/>
              <a:endCxn id="182"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a:stCxn id="199" idx="7"/>
              <a:endCxn id="182"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a:stCxn id="180" idx="7"/>
              <a:endCxn id="205" idx="1"/>
            </p:cNvCxnSpPr>
            <p:nvPr/>
          </p:nvCxnSpPr>
          <p:spPr>
            <a:xfrm flipV="1">
              <a:off x="7336773" y="4088451"/>
              <a:ext cx="602929" cy="117019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2" idx="0"/>
              <a:endCxn id="205" idx="3"/>
            </p:cNvCxnSpPr>
            <p:nvPr/>
          </p:nvCxnSpPr>
          <p:spPr>
            <a:xfrm flipH="1" flipV="1">
              <a:off x="9948296" y="4088451"/>
              <a:ext cx="583293" cy="1144806"/>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5" name="矩形 204"/>
            <p:cNvSpPr/>
            <p:nvPr/>
          </p:nvSpPr>
          <p:spPr>
            <a:xfrm flipV="1">
              <a:off x="7939702" y="3903418"/>
              <a:ext cx="2008594" cy="370067"/>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205"/>
            <p:cNvSpPr/>
            <p:nvPr/>
          </p:nvSpPr>
          <p:spPr>
            <a:xfrm>
              <a:off x="7028049" y="3844948"/>
              <a:ext cx="471604" cy="461665"/>
            </a:xfrm>
            <a:prstGeom prst="rect">
              <a:avLst/>
            </a:prstGeom>
          </p:spPr>
          <p:txBody>
            <a:bodyPr wrap="none">
              <a:spAutoFit/>
            </a:bodyPr>
            <a:lstStyle/>
            <a:p>
              <a:r>
                <a:rPr lang="en-US" altLang="zh-CN" sz="2400" b="1" i="1" dirty="0">
                  <a:latin typeface="Times New Roman" panose="02020603050405020304" charset="0"/>
                  <a:cs typeface="Times New Roman" panose="02020603050405020304" charset="0"/>
                </a:rPr>
                <a:t>n</a:t>
              </a:r>
              <a:r>
                <a:rPr lang="en-US" altLang="zh-CN" sz="2400" i="1" baseline="-25000" dirty="0">
                  <a:latin typeface="Times New Roman" panose="02020603050405020304" charset="0"/>
                  <a:cs typeface="Times New Roman" panose="02020603050405020304" charset="0"/>
                </a:rPr>
                <a:t>li</a:t>
              </a:r>
              <a:endParaRPr lang="zh-CN" altLang="en-US" sz="2400" i="1" baseline="-25000" dirty="0">
                <a:latin typeface="Times New Roman" panose="02020603050405020304" charset="0"/>
                <a:cs typeface="Times New Roman" panose="02020603050405020304" charset="0"/>
              </a:endParaRPr>
            </a:p>
          </p:txBody>
        </p:sp>
        <p:sp>
          <p:nvSpPr>
            <p:cNvPr id="207" name="矩形 206"/>
            <p:cNvSpPr/>
            <p:nvPr/>
          </p:nvSpPr>
          <p:spPr>
            <a:xfrm>
              <a:off x="10179928" y="3823717"/>
              <a:ext cx="516488" cy="461665"/>
            </a:xfrm>
            <a:prstGeom prst="rect">
              <a:avLst/>
            </a:prstGeom>
          </p:spPr>
          <p:txBody>
            <a:bodyPr wrap="none">
              <a:spAutoFit/>
            </a:bodyPr>
            <a:lstStyle/>
            <a:p>
              <a:r>
                <a:rPr lang="en-US" altLang="zh-CN" sz="2400" b="1" i="1" dirty="0" err="1">
                  <a:latin typeface="Times New Roman" panose="02020603050405020304" charset="0"/>
                  <a:cs typeface="Times New Roman" panose="02020603050405020304" charset="0"/>
                </a:rPr>
                <a:t>n</a:t>
              </a:r>
              <a:r>
                <a:rPr lang="en-US" altLang="zh-CN" sz="2400" i="1" baseline="-25000" dirty="0" err="1">
                  <a:latin typeface="Times New Roman" panose="02020603050405020304" charset="0"/>
                  <a:cs typeface="Times New Roman" panose="02020603050405020304" charset="0"/>
                </a:rPr>
                <a:t>ld</a:t>
              </a:r>
              <a:endParaRPr lang="zh-CN" altLang="en-US" sz="2400" i="1" baseline="-25000" dirty="0">
                <a:latin typeface="Times New Roman" panose="02020603050405020304" charset="0"/>
                <a:cs typeface="Times New Roman" panose="02020603050405020304" charset="0"/>
              </a:endParaRPr>
            </a:p>
          </p:txBody>
        </p:sp>
        <p:pic>
          <p:nvPicPr>
            <p:cNvPr id="208" name="图片 207"/>
            <p:cNvPicPr>
              <a:picLocks noChangeAspect="1"/>
            </p:cNvPicPr>
            <p:nvPr/>
          </p:nvPicPr>
          <p:blipFill>
            <a:blip r:embed="rId3"/>
            <a:stretch>
              <a:fillRect/>
            </a:stretch>
          </p:blipFill>
          <p:spPr>
            <a:xfrm>
              <a:off x="8582724" y="3417975"/>
              <a:ext cx="610363" cy="255622"/>
            </a:xfrm>
            <a:prstGeom prst="rect">
              <a:avLst/>
            </a:prstGeom>
          </p:spPr>
        </p:pic>
        <p:sp>
          <p:nvSpPr>
            <p:cNvPr id="209" name="矩形 208"/>
            <p:cNvSpPr/>
            <p:nvPr/>
          </p:nvSpPr>
          <p:spPr>
            <a:xfrm>
              <a:off x="7888680" y="3880090"/>
              <a:ext cx="2091663" cy="369332"/>
            </a:xfrm>
            <a:prstGeom prst="rect">
              <a:avLst/>
            </a:prstGeom>
          </p:spPr>
          <p:txBody>
            <a:bodyPr wrap="none">
              <a:spAutoFit/>
            </a:bodyPr>
            <a:lstStyle/>
            <a:p>
              <a:r>
                <a:rPr lang="en-US" altLang="zh-CN" i="1" dirty="0">
                  <a:latin typeface="Times New Roman" panose="02020603050405020304" charset="0"/>
                  <a:cs typeface="Times New Roman" panose="02020603050405020304" charset="0"/>
                </a:rPr>
                <a:t>Distance from l</a:t>
              </a:r>
              <a:r>
                <a:rPr lang="en-US" altLang="zh-CN" i="1" baseline="-25000" dirty="0">
                  <a:latin typeface="Times New Roman" panose="02020603050405020304" charset="0"/>
                  <a:cs typeface="Times New Roman" panose="02020603050405020304" charset="0"/>
                </a:rPr>
                <a:t>i</a:t>
              </a:r>
              <a:r>
                <a:rPr lang="zh-CN" altLang="en-US" i="1"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to</a:t>
              </a:r>
              <a:r>
                <a:rPr lang="zh-CN" altLang="en-US" i="1"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l</a:t>
              </a:r>
              <a:r>
                <a:rPr lang="en-US" altLang="zh-CN" i="1" baseline="-25000" dirty="0">
                  <a:latin typeface="Times New Roman" panose="02020603050405020304" charset="0"/>
                  <a:cs typeface="Times New Roman" panose="02020603050405020304" charset="0"/>
                </a:rPr>
                <a:t>d</a:t>
              </a:r>
              <a:endParaRPr lang="zh-CN" altLang="en-US" i="1" baseline="-25000" dirty="0">
                <a:latin typeface="Times New Roman" panose="02020603050405020304" charset="0"/>
                <a:cs typeface="Times New Roman" panose="02020603050405020304" charset="0"/>
              </a:endParaRPr>
            </a:p>
          </p:txBody>
        </p:sp>
      </p:grpSp>
      <p:pic>
        <p:nvPicPr>
          <p:cNvPr id="211" name="图片 210"/>
          <p:cNvPicPr>
            <a:picLocks noChangeAspect="1"/>
          </p:cNvPicPr>
          <p:nvPr/>
        </p:nvPicPr>
        <p:blipFill>
          <a:blip r:embed="rId4"/>
          <a:stretch>
            <a:fillRect/>
          </a:stretch>
        </p:blipFill>
        <p:spPr>
          <a:xfrm>
            <a:off x="8420502" y="4984544"/>
            <a:ext cx="535189" cy="250189"/>
          </a:xfrm>
          <a:prstGeom prst="rect">
            <a:avLst/>
          </a:prstGeom>
        </p:spPr>
      </p:pic>
      <p:cxnSp>
        <p:nvCxnSpPr>
          <p:cNvPr id="218" name="连接符: 曲线 217"/>
          <p:cNvCxnSpPr/>
          <p:nvPr/>
        </p:nvCxnSpPr>
        <p:spPr>
          <a:xfrm flipV="1">
            <a:off x="6286443" y="2135594"/>
            <a:ext cx="2003476" cy="3576"/>
          </a:xfrm>
          <a:prstGeom prst="curvedConnector3">
            <a:avLst>
              <a:gd name="adj1" fmla="val 50000"/>
            </a:avLst>
          </a:prstGeom>
          <a:ln w="28575">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19" name="矩形 218"/>
          <p:cNvSpPr/>
          <p:nvPr/>
        </p:nvSpPr>
        <p:spPr>
          <a:xfrm>
            <a:off x="6299845" y="1816855"/>
            <a:ext cx="952504" cy="646331"/>
          </a:xfrm>
          <a:prstGeom prst="rect">
            <a:avLst/>
          </a:prstGeom>
          <a:noFill/>
        </p:spPr>
        <p:txBody>
          <a:bodyPr wrap="none">
            <a:spAutoFit/>
          </a:bodyPr>
          <a:lstStyle/>
          <a:p>
            <a:pPr algn="ctr"/>
            <a:r>
              <a:rPr lang="en-US" altLang="zh-CN" i="1" dirty="0">
                <a:latin typeface="Times New Roman" panose="02020603050405020304" charset="0"/>
                <a:cs typeface="Times New Roman" panose="02020603050405020304" charset="0"/>
              </a:rPr>
              <a:t>Moving</a:t>
            </a:r>
            <a:r>
              <a:rPr lang="en-US" altLang="zh-CN" dirty="0"/>
              <a:t> </a:t>
            </a:r>
            <a:endParaRPr lang="en-US" altLang="zh-CN" dirty="0"/>
          </a:p>
          <a:p>
            <a:pPr algn="ctr"/>
            <a:r>
              <a:rPr lang="en-US" altLang="zh-CN" i="1" dirty="0">
                <a:latin typeface="Times New Roman" panose="02020603050405020304" charset="0"/>
                <a:cs typeface="Times New Roman" panose="02020603050405020304" charset="0"/>
              </a:rPr>
              <a:t>State</a:t>
            </a:r>
            <a:endParaRPr lang="zh-CN" altLang="en-US" i="1" dirty="0">
              <a:latin typeface="Times New Roman" panose="02020603050405020304" charset="0"/>
              <a:cs typeface="Times New Roman" panose="02020603050405020304" charset="0"/>
            </a:endParaRPr>
          </a:p>
        </p:txBody>
      </p:sp>
      <p:cxnSp>
        <p:nvCxnSpPr>
          <p:cNvPr id="220" name="连接符: 曲线 219"/>
          <p:cNvCxnSpPr/>
          <p:nvPr/>
        </p:nvCxnSpPr>
        <p:spPr>
          <a:xfrm>
            <a:off x="7267285" y="2147468"/>
            <a:ext cx="1420812" cy="3087265"/>
          </a:xfrm>
          <a:prstGeom prst="curvedConnector4">
            <a:avLst>
              <a:gd name="adj1" fmla="val 40583"/>
              <a:gd name="adj2" fmla="val 107405"/>
            </a:avLst>
          </a:prstGeom>
          <a:ln w="28575">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24" name="矩形 223"/>
          <p:cNvSpPr/>
          <p:nvPr/>
        </p:nvSpPr>
        <p:spPr>
          <a:xfrm>
            <a:off x="5974693" y="1946380"/>
            <a:ext cx="305049" cy="35033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文本框 226"/>
          <p:cNvSpPr txBox="1"/>
          <p:nvPr/>
        </p:nvSpPr>
        <p:spPr>
          <a:xfrm flipH="1">
            <a:off x="720195" y="2567400"/>
            <a:ext cx="7533230" cy="706755"/>
          </a:xfrm>
          <a:prstGeom prst="rect">
            <a:avLst/>
          </a:prstGeom>
          <a:noFill/>
        </p:spPr>
        <p:txBody>
          <a:bodyPr wrap="squar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Fuse context vector, node representation</a:t>
            </a:r>
            <a:endParaRPr lang="en-US" altLang="zh-CN" sz="2000" dirty="0">
              <a:solidFill>
                <a:srgbClr val="002060"/>
              </a:solidFill>
              <a:latin typeface="微软雅黑" panose="020B0503020204020204" pitchFamily="34" charset="-122"/>
              <a:ea typeface="微软雅黑" panose="020B0503020204020204" pitchFamily="34" charset="-122"/>
            </a:endParaRPr>
          </a:p>
          <a:p>
            <a:r>
              <a:rPr lang="en-US" altLang="zh-CN" sz="2000" dirty="0">
                <a:solidFill>
                  <a:srgbClr val="002060"/>
                </a:solidFill>
                <a:latin typeface="微软雅黑" panose="020B0503020204020204" pitchFamily="34" charset="-122"/>
                <a:ea typeface="微软雅黑" panose="020B0503020204020204" pitchFamily="34" charset="-122"/>
              </a:rPr>
              <a:t> and distance information.</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99" name="圆角矩形 23"/>
          <p:cNvSpPr/>
          <p:nvPr/>
        </p:nvSpPr>
        <p:spPr>
          <a:xfrm rot="10800000" flipV="1">
            <a:off x="382357" y="1376233"/>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0" name="文本框 99"/>
          <p:cNvSpPr txBox="1"/>
          <p:nvPr/>
        </p:nvSpPr>
        <p:spPr>
          <a:xfrm>
            <a:off x="771056" y="1316471"/>
            <a:ext cx="5757499" cy="830997"/>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Predicting the Estimated Cost with A MLP Component</a:t>
            </a:r>
            <a:endParaRPr lang="en-US" altLang="zh-CN" sz="24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5"/>
          <a:srcRect r="5801"/>
          <a:stretch>
            <a:fillRect/>
          </a:stretch>
        </p:blipFill>
        <p:spPr>
          <a:xfrm>
            <a:off x="932249" y="3719100"/>
            <a:ext cx="4592753" cy="707886"/>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ele attr="{030B65FA-0595-4909-B5D1-EC1886EDF204}"/>
                  </a:ext>
                </a:extLst>
              </p:cNvPr>
              <p:cNvSpPr txBox="1"/>
              <p:nvPr/>
            </p:nvSpPr>
            <p:spPr>
              <a:xfrm>
                <a:off x="816947" y="4828358"/>
                <a:ext cx="6522571" cy="1434175"/>
              </a:xfrm>
              <a:prstGeom prst="rect">
                <a:avLst/>
              </a:prstGeom>
              <a:noFill/>
            </p:spPr>
            <p:txBody>
              <a:bodyPr wrap="square" rtlCol="0">
                <a:spAutoFit/>
              </a:bodyPr>
              <a:lstStyle/>
              <a:p>
                <a:pPr algn="just"/>
                <a:r>
                  <a:rPr lang="en-US" altLang="zh-CN" sz="2000" dirty="0">
                    <a:solidFill>
                      <a:srgbClr val="002060"/>
                    </a:solidFill>
                    <a:latin typeface="Microsoft YaHei" charset="-122"/>
                    <a:ea typeface="Microsoft YaHei" charset="-122"/>
                  </a:rPr>
                  <a:t>The MLP component takes as input the moving state </a:t>
                </a:r>
                <a14:m>
                  <m:oMath xmlns:m="http://schemas.openxmlformats.org/officeDocument/2006/math">
                    <m:sSup>
                      <m:sSupPr>
                        <m:ctrlPr>
                          <a:rPr lang="en-US" altLang="zh-CN" sz="2000" b="1" i="1" smtClean="0">
                            <a:solidFill>
                              <a:srgbClr val="002060"/>
                            </a:solidFill>
                            <a:latin typeface="Cambria Math" panose="02040503050406030204" pitchFamily="18" charset="0"/>
                            <a:ea typeface="Microsoft YaHei" charset="-122"/>
                          </a:rPr>
                        </m:ctrlPr>
                      </m:sSupPr>
                      <m:e>
                        <m:r>
                          <a:rPr lang="en-US" altLang="zh-CN" sz="2000" b="1" i="1" smtClean="0">
                            <a:solidFill>
                              <a:srgbClr val="002060"/>
                            </a:solidFill>
                            <a:latin typeface="Cambria Math" panose="02040503050406030204" pitchFamily="18" charset="0"/>
                            <a:ea typeface="Microsoft YaHei" charset="-122"/>
                          </a:rPr>
                          <m:t>𝒉</m:t>
                        </m:r>
                      </m:e>
                      <m:sup>
                        <m:r>
                          <a:rPr lang="en-US" altLang="zh-CN" sz="2000" b="1" i="1" smtClean="0">
                            <a:solidFill>
                              <a:srgbClr val="002060"/>
                            </a:solidFill>
                            <a:latin typeface="Cambria Math" panose="02040503050406030204" pitchFamily="18" charset="0"/>
                            <a:ea typeface="Microsoft YaHei" charset="-122"/>
                          </a:rPr>
                          <m:t>(</m:t>
                        </m:r>
                        <m:r>
                          <a:rPr lang="en-US" altLang="zh-CN" sz="2000" b="1" i="1" smtClean="0">
                            <a:solidFill>
                              <a:srgbClr val="002060"/>
                            </a:solidFill>
                            <a:latin typeface="Cambria Math" panose="02040503050406030204" pitchFamily="18" charset="0"/>
                            <a:ea typeface="Microsoft YaHei" charset="-122"/>
                          </a:rPr>
                          <m:t>𝒑</m:t>
                        </m:r>
                        <m:r>
                          <a:rPr lang="en-US" altLang="zh-CN" sz="2000" b="1" i="1" smtClean="0">
                            <a:solidFill>
                              <a:srgbClr val="002060"/>
                            </a:solidFill>
                            <a:latin typeface="Cambria Math" panose="02040503050406030204" pitchFamily="18" charset="0"/>
                            <a:ea typeface="Microsoft YaHei" charset="-122"/>
                          </a:rPr>
                          <m:t>)</m:t>
                        </m:r>
                      </m:sup>
                    </m:sSup>
                  </m:oMath>
                </a14:m>
                <a:r>
                  <a:rPr lang="en-US" altLang="zh-CN" sz="2000" dirty="0">
                    <a:solidFill>
                      <a:srgbClr val="002060"/>
                    </a:solidFill>
                    <a:latin typeface="Microsoft YaHei" charset="-122"/>
                    <a:ea typeface="Microsoft YaHei" charset="-122"/>
                  </a:rPr>
                  <a:t>, the node representations </a:t>
                </a:r>
                <a14:m>
                  <m:oMath xmlns:m="http://schemas.openxmlformats.org/officeDocument/2006/math">
                    <m:sSub>
                      <m:sSubPr>
                        <m:ctrlPr>
                          <a:rPr lang="en-US" altLang="zh-CN" sz="2000" i="1" smtClean="0">
                            <a:solidFill>
                              <a:srgbClr val="002060"/>
                            </a:solidFill>
                            <a:latin typeface="Cambria Math" panose="02040503050406030204" pitchFamily="18" charset="0"/>
                            <a:ea typeface="Microsoft YaHei" charset="-122"/>
                          </a:rPr>
                        </m:ctrlPr>
                      </m:sSubPr>
                      <m:e>
                        <m:r>
                          <a:rPr lang="en-US" altLang="zh-CN" sz="2000" b="1" i="1" smtClean="0">
                            <a:solidFill>
                              <a:srgbClr val="002060"/>
                            </a:solidFill>
                            <a:latin typeface="Cambria Math" panose="02040503050406030204" pitchFamily="18" charset="0"/>
                            <a:ea typeface="Microsoft YaHei" charset="-122"/>
                          </a:rPr>
                          <m:t>𝒏</m:t>
                        </m:r>
                      </m:e>
                      <m:sub>
                        <m:sSub>
                          <m:sSubPr>
                            <m:ctrlPr>
                              <a:rPr lang="en-US" altLang="zh-CN" sz="2000" i="1" smtClean="0">
                                <a:solidFill>
                                  <a:srgbClr val="002060"/>
                                </a:solidFill>
                                <a:latin typeface="Cambria Math" panose="02040503050406030204" pitchFamily="18" charset="0"/>
                                <a:ea typeface="Microsoft YaHei" charset="-122"/>
                              </a:rPr>
                            </m:ctrlPr>
                          </m:sSubPr>
                          <m:e>
                            <m:r>
                              <a:rPr lang="en-US" altLang="zh-CN" sz="2000" b="0" i="1" smtClean="0">
                                <a:solidFill>
                                  <a:srgbClr val="002060"/>
                                </a:solidFill>
                                <a:latin typeface="Cambria Math" panose="02040503050406030204" pitchFamily="18" charset="0"/>
                                <a:ea typeface="Microsoft YaHei" charset="-122"/>
                              </a:rPr>
                              <m:t>𝑙</m:t>
                            </m:r>
                          </m:e>
                          <m:sub>
                            <m:r>
                              <a:rPr lang="en-US" altLang="zh-CN" sz="2000" b="0" i="1" smtClean="0">
                                <a:solidFill>
                                  <a:srgbClr val="002060"/>
                                </a:solidFill>
                                <a:latin typeface="Cambria Math" panose="02040503050406030204" pitchFamily="18" charset="0"/>
                                <a:ea typeface="Microsoft YaHei" charset="-122"/>
                              </a:rPr>
                              <m:t>𝑖</m:t>
                            </m:r>
                          </m:sub>
                        </m:sSub>
                      </m:sub>
                    </m:sSub>
                  </m:oMath>
                </a14:m>
                <a:r>
                  <a:rPr lang="en-US" altLang="zh-CN" sz="2000" dirty="0">
                    <a:solidFill>
                      <a:srgbClr val="002060"/>
                    </a:solidFill>
                    <a:latin typeface="Microsoft YaHei" charset="-122"/>
                    <a:ea typeface="Microsoft YaHei" charset="-122"/>
                  </a:rPr>
                  <a:t> and </a:t>
                </a:r>
                <a14:m>
                  <m:oMath xmlns:m="http://schemas.openxmlformats.org/officeDocument/2006/math">
                    <m:sSub>
                      <m:sSubPr>
                        <m:ctrlPr>
                          <a:rPr lang="en-US" altLang="zh-CN" sz="2000" i="1">
                            <a:solidFill>
                              <a:srgbClr val="002060"/>
                            </a:solidFill>
                            <a:latin typeface="Cambria Math" panose="02040503050406030204" pitchFamily="18" charset="0"/>
                            <a:ea typeface="Microsoft YaHei" charset="-122"/>
                          </a:rPr>
                        </m:ctrlPr>
                      </m:sSubPr>
                      <m:e>
                        <m:r>
                          <a:rPr lang="en-US" altLang="zh-CN" sz="2000" b="1" i="1">
                            <a:solidFill>
                              <a:srgbClr val="002060"/>
                            </a:solidFill>
                            <a:latin typeface="Cambria Math" panose="02040503050406030204" pitchFamily="18" charset="0"/>
                            <a:ea typeface="Microsoft YaHei" charset="-122"/>
                          </a:rPr>
                          <m:t>𝒏</m:t>
                        </m:r>
                      </m:e>
                      <m:sub>
                        <m:sSub>
                          <m:sSubPr>
                            <m:ctrlPr>
                              <a:rPr lang="en-US" altLang="zh-CN" sz="2000" i="1">
                                <a:solidFill>
                                  <a:srgbClr val="002060"/>
                                </a:solidFill>
                                <a:latin typeface="Cambria Math" panose="02040503050406030204" pitchFamily="18" charset="0"/>
                                <a:ea typeface="Microsoft YaHei" charset="-122"/>
                              </a:rPr>
                            </m:ctrlPr>
                          </m:sSubPr>
                          <m:e>
                            <m:r>
                              <a:rPr lang="en-US" altLang="zh-CN" sz="2000" i="1">
                                <a:solidFill>
                                  <a:srgbClr val="002060"/>
                                </a:solidFill>
                                <a:latin typeface="Cambria Math" panose="02040503050406030204" pitchFamily="18" charset="0"/>
                                <a:ea typeface="Microsoft YaHei" charset="-122"/>
                              </a:rPr>
                              <m:t>𝑙</m:t>
                            </m:r>
                          </m:e>
                          <m:sub>
                            <m:r>
                              <m:rPr>
                                <m:sty m:val="p"/>
                              </m:rPr>
                              <a:rPr lang="en-US" altLang="zh-CN" sz="2000" i="1" smtClean="0">
                                <a:solidFill>
                                  <a:srgbClr val="002060"/>
                                </a:solidFill>
                                <a:latin typeface="Cambria Math" panose="02040503050406030204" pitchFamily="18" charset="0"/>
                                <a:ea typeface="Microsoft YaHei" charset="-122"/>
                              </a:rPr>
                              <m:t>d</m:t>
                            </m:r>
                          </m:sub>
                        </m:sSub>
                      </m:sub>
                    </m:sSub>
                  </m:oMath>
                </a14:m>
                <a:r>
                  <a:rPr lang="en-US" altLang="zh-CN" sz="2000" dirty="0">
                    <a:solidFill>
                      <a:srgbClr val="002060"/>
                    </a:solidFill>
                    <a:latin typeface="Microsoft YaHei" charset="-122"/>
                    <a:ea typeface="Microsoft YaHei" charset="-122"/>
                  </a:rPr>
                  <a:t> for locations of </a:t>
                </a:r>
                <a14:m>
                  <m:oMath xmlns:m="http://schemas.openxmlformats.org/officeDocument/2006/math">
                    <m:sSub>
                      <m:sSubPr>
                        <m:ctrlPr>
                          <a:rPr lang="en-US" altLang="zh-CN" sz="2000" i="1">
                            <a:solidFill>
                              <a:srgbClr val="002060"/>
                            </a:solidFill>
                            <a:latin typeface="Cambria Math" panose="02040503050406030204" pitchFamily="18" charset="0"/>
                            <a:ea typeface="Microsoft YaHei" charset="-122"/>
                          </a:rPr>
                        </m:ctrlPr>
                      </m:sSubPr>
                      <m:e>
                        <m:r>
                          <a:rPr lang="en-US" altLang="zh-CN" sz="2000" i="1">
                            <a:solidFill>
                              <a:srgbClr val="002060"/>
                            </a:solidFill>
                            <a:latin typeface="Cambria Math" panose="02040503050406030204" pitchFamily="18" charset="0"/>
                            <a:ea typeface="Microsoft YaHei" charset="-122"/>
                          </a:rPr>
                          <m:t>𝑙</m:t>
                        </m:r>
                      </m:e>
                      <m:sub>
                        <m:r>
                          <a:rPr lang="en-US" altLang="zh-CN" sz="2000" b="0" i="1" smtClean="0">
                            <a:solidFill>
                              <a:srgbClr val="002060"/>
                            </a:solidFill>
                            <a:latin typeface="Cambria Math" panose="02040503050406030204" pitchFamily="18" charset="0"/>
                            <a:ea typeface="Microsoft YaHei" charset="-122"/>
                          </a:rPr>
                          <m:t>𝑖</m:t>
                        </m:r>
                      </m:sub>
                    </m:sSub>
                  </m:oMath>
                </a14:m>
                <a:r>
                  <a:rPr lang="en-US" altLang="zh-CN" sz="2000" dirty="0">
                    <a:solidFill>
                      <a:srgbClr val="002060"/>
                    </a:solidFill>
                    <a:latin typeface="Microsoft YaHei" charset="-122"/>
                    <a:ea typeface="Microsoft YaHei" charset="-122"/>
                  </a:rPr>
                  <a:t> and </a:t>
                </a:r>
                <a14:m>
                  <m:oMath xmlns:m="http://schemas.openxmlformats.org/officeDocument/2006/math">
                    <m:sSub>
                      <m:sSubPr>
                        <m:ctrlPr>
                          <a:rPr lang="en-US" altLang="zh-CN" sz="2000" i="1">
                            <a:solidFill>
                              <a:srgbClr val="002060"/>
                            </a:solidFill>
                            <a:latin typeface="Cambria Math" panose="02040503050406030204" pitchFamily="18" charset="0"/>
                            <a:ea typeface="Microsoft YaHei" charset="-122"/>
                          </a:rPr>
                        </m:ctrlPr>
                      </m:sSubPr>
                      <m:e>
                        <m:r>
                          <a:rPr lang="en-US" altLang="zh-CN" sz="2000" i="1">
                            <a:solidFill>
                              <a:srgbClr val="002060"/>
                            </a:solidFill>
                            <a:latin typeface="Cambria Math" panose="02040503050406030204" pitchFamily="18" charset="0"/>
                            <a:ea typeface="Microsoft YaHei" charset="-122"/>
                          </a:rPr>
                          <m:t>𝑙</m:t>
                        </m:r>
                      </m:e>
                      <m:sub>
                        <m:r>
                          <a:rPr lang="en-US" altLang="zh-CN" sz="2000" b="0" i="1" smtClean="0">
                            <a:solidFill>
                              <a:srgbClr val="002060"/>
                            </a:solidFill>
                            <a:latin typeface="Cambria Math" panose="02040503050406030204" pitchFamily="18" charset="0"/>
                            <a:ea typeface="Microsoft YaHei" charset="-122"/>
                          </a:rPr>
                          <m:t>𝑑</m:t>
                        </m:r>
                      </m:sub>
                    </m:sSub>
                  </m:oMath>
                </a14:m>
                <a:r>
                  <a:rPr lang="en-US" altLang="zh-CN" sz="2000" dirty="0">
                    <a:solidFill>
                      <a:srgbClr val="002060"/>
                    </a:solidFill>
                    <a:latin typeface="Microsoft YaHei" charset="-122"/>
                    <a:ea typeface="Microsoft YaHei" charset="-122"/>
                  </a:rPr>
                  <a:t>, and the embedding </a:t>
                </a:r>
                <a14:m>
                  <m:oMath xmlns:m="http://schemas.openxmlformats.org/officeDocument/2006/math">
                    <m:sSub>
                      <m:sSubPr>
                        <m:ctrlPr>
                          <a:rPr lang="en-US" altLang="zh-CN" sz="2000" i="1">
                            <a:solidFill>
                              <a:srgbClr val="002060"/>
                            </a:solidFill>
                            <a:latin typeface="Cambria Math" panose="02040503050406030204" pitchFamily="18" charset="0"/>
                            <a:ea typeface="Microsoft YaHei" charset="-122"/>
                          </a:rPr>
                        </m:ctrlPr>
                      </m:sSubPr>
                      <m:e>
                        <m:r>
                          <a:rPr lang="en-US" altLang="zh-CN" sz="2000" b="1" i="1" smtClean="0">
                            <a:solidFill>
                              <a:srgbClr val="002060"/>
                            </a:solidFill>
                            <a:latin typeface="Cambria Math" panose="02040503050406030204" pitchFamily="18" charset="0"/>
                            <a:ea typeface="Microsoft YaHei" charset="-122"/>
                          </a:rPr>
                          <m:t>𝒗</m:t>
                        </m:r>
                      </m:e>
                      <m:sub>
                        <m:sSub>
                          <m:sSubPr>
                            <m:ctrlPr>
                              <a:rPr lang="en-US" altLang="zh-CN" sz="2000" i="1">
                                <a:solidFill>
                                  <a:srgbClr val="002060"/>
                                </a:solidFill>
                                <a:latin typeface="Cambria Math" panose="02040503050406030204" pitchFamily="18" charset="0"/>
                                <a:ea typeface="Microsoft YaHei" charset="-122"/>
                              </a:rPr>
                            </m:ctrlPr>
                          </m:sSubPr>
                          <m:e>
                            <m:r>
                              <a:rPr lang="en-US" altLang="zh-CN" sz="2000" b="0" i="1" smtClean="0">
                                <a:solidFill>
                                  <a:srgbClr val="002060"/>
                                </a:solidFill>
                                <a:latin typeface="Cambria Math" panose="02040503050406030204" pitchFamily="18" charset="0"/>
                                <a:ea typeface="Microsoft YaHei" charset="-122"/>
                              </a:rPr>
                              <m:t>𝑜</m:t>
                            </m:r>
                          </m:e>
                          <m:sub>
                            <m:sSub>
                              <m:sSubPr>
                                <m:ctrlPr>
                                  <a:rPr lang="en-US" altLang="zh-CN" sz="2000" i="1">
                                    <a:solidFill>
                                      <a:srgbClr val="002060"/>
                                    </a:solidFill>
                                    <a:latin typeface="Cambria Math" panose="02040503050406030204" pitchFamily="18" charset="0"/>
                                    <a:ea typeface="Microsoft YaHei" charset="-122"/>
                                  </a:rPr>
                                </m:ctrlPr>
                              </m:sSubPr>
                              <m:e>
                                <m:r>
                                  <a:rPr lang="en-US" altLang="zh-CN" sz="2000" i="1">
                                    <a:solidFill>
                                      <a:srgbClr val="002060"/>
                                    </a:solidFill>
                                    <a:latin typeface="Cambria Math" panose="02040503050406030204" pitchFamily="18" charset="0"/>
                                    <a:ea typeface="Microsoft YaHei" charset="-122"/>
                                  </a:rPr>
                                  <m:t>𝑙</m:t>
                                </m:r>
                              </m:e>
                              <m:sub>
                                <m:r>
                                  <a:rPr lang="en-US" altLang="zh-CN" sz="2000" b="0" i="1" smtClean="0">
                                    <a:solidFill>
                                      <a:srgbClr val="002060"/>
                                    </a:solidFill>
                                    <a:latin typeface="Cambria Math" panose="02040503050406030204" pitchFamily="18" charset="0"/>
                                    <a:ea typeface="Microsoft YaHei" charset="-122"/>
                                  </a:rPr>
                                  <m:t>𝑖</m:t>
                                </m:r>
                              </m:sub>
                            </m:sSub>
                            <m:r>
                              <a:rPr lang="en-US" altLang="zh-CN" sz="2000" b="0" i="1" smtClean="0">
                                <a:solidFill>
                                  <a:srgbClr val="002060"/>
                                </a:solidFill>
                                <a:latin typeface="Cambria Math" panose="02040503050406030204" pitchFamily="18" charset="0"/>
                                <a:ea typeface="Microsoft YaHei" charset="-122"/>
                              </a:rPr>
                              <m:t>,</m:t>
                            </m:r>
                            <m:sSub>
                              <m:sSubPr>
                                <m:ctrlPr>
                                  <a:rPr lang="en-US" altLang="zh-CN" sz="2000" i="1">
                                    <a:solidFill>
                                      <a:srgbClr val="002060"/>
                                    </a:solidFill>
                                    <a:latin typeface="Cambria Math" panose="02040503050406030204" pitchFamily="18" charset="0"/>
                                    <a:ea typeface="Microsoft YaHei" charset="-122"/>
                                  </a:rPr>
                                </m:ctrlPr>
                              </m:sSubPr>
                              <m:e>
                                <m:r>
                                  <a:rPr lang="en-US" altLang="zh-CN" sz="2000" i="1">
                                    <a:solidFill>
                                      <a:srgbClr val="002060"/>
                                    </a:solidFill>
                                    <a:latin typeface="Cambria Math" panose="02040503050406030204" pitchFamily="18" charset="0"/>
                                    <a:ea typeface="Microsoft YaHei" charset="-122"/>
                                  </a:rPr>
                                  <m:t>𝑙</m:t>
                                </m:r>
                              </m:e>
                              <m:sub>
                                <m:r>
                                  <a:rPr lang="en-US" altLang="zh-CN" sz="2000" i="1">
                                    <a:solidFill>
                                      <a:srgbClr val="002060"/>
                                    </a:solidFill>
                                    <a:latin typeface="Cambria Math" panose="02040503050406030204" pitchFamily="18" charset="0"/>
                                    <a:ea typeface="Microsoft YaHei" charset="-122"/>
                                  </a:rPr>
                                  <m:t>𝑑</m:t>
                                </m:r>
                              </m:sub>
                            </m:sSub>
                          </m:sub>
                        </m:sSub>
                      </m:sub>
                    </m:sSub>
                  </m:oMath>
                </a14:m>
                <a:r>
                  <a:rPr lang="en-US" altLang="zh-CN" sz="2000" dirty="0">
                    <a:solidFill>
                      <a:srgbClr val="002060"/>
                    </a:solidFill>
                    <a:latin typeface="Microsoft YaHei" charset="-122"/>
                    <a:ea typeface="Microsoft YaHei" charset="-122"/>
                  </a:rPr>
                  <a:t> for their spatial distance.</a:t>
                </a:r>
                <a:endParaRPr lang="zh-CN" altLang="en-US" sz="2000" dirty="0">
                  <a:solidFill>
                    <a:srgbClr val="002060"/>
                  </a:solidFill>
                  <a:latin typeface="Microsoft YaHei" charset="-122"/>
                  <a:ea typeface="Microsoft YaHei"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782022" y="4644208"/>
                <a:ext cx="6522571" cy="1434175"/>
              </a:xfrm>
              <a:prstGeom prst="rect">
                <a:avLst/>
              </a:prstGeom>
              <a:blipFill rotWithShape="1">
                <a:blip r:embed="rId6"/>
                <a:stretch>
                  <a:fillRect l="-935" t="-2128" r="-1028" b="-6809"/>
                </a:stretch>
              </a:blipFill>
            </p:spPr>
            <p:txBody>
              <a:bodyPr/>
              <a:lstStyle/>
              <a:p>
                <a:r>
                  <a:rPr lang="en-US" altLang="zh-CN">
                    <a:noFill/>
                  </a:rPr>
                  <a:t>wwwwwwwwwwwwwwwwwwwwwwwwwww</a:t>
                </a:r>
                <a:r>
                  <a:rPr lang="zh-CN" altLang="en-US">
                    <a:noFill/>
                  </a:rPr>
                  <a:t> </a:t>
                </a:r>
                <a:endParaRPr lang="zh-CN" altLang="en-US">
                  <a:noFill/>
                </a:endParaRPr>
              </a:p>
            </p:txBody>
          </p:sp>
        </mc:Fallback>
      </mc:AlternateContent>
      <p:sp>
        <p:nvSpPr>
          <p:cNvPr id="50" name="圆角矩形 23"/>
          <p:cNvSpPr/>
          <p:nvPr/>
        </p:nvSpPr>
        <p:spPr>
          <a:xfrm rot="10800000" flipV="1">
            <a:off x="494062" y="2647933"/>
            <a:ext cx="171040"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矩形 50"/>
          <p:cNvSpPr/>
          <p:nvPr/>
        </p:nvSpPr>
        <p:spPr>
          <a:xfrm>
            <a:off x="8022026" y="1693437"/>
            <a:ext cx="3861726" cy="230345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p:bldP spid="99" grpId="0" animBg="1"/>
      <p:bldP spid="100" grpId="0"/>
      <p:bldP spid="4" grpId="0" bldLvl="0"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en-US" altLang="zh-CN" dirty="0"/>
              <a:t>NASR: Estimated Cost</a:t>
            </a:r>
            <a:endParaRPr lang="zh-CN" altLang="en-US" dirty="0"/>
          </a:p>
        </p:txBody>
      </p:sp>
      <p:cxnSp>
        <p:nvCxnSpPr>
          <p:cNvPr id="91" name="直接箭头连接符 90"/>
          <p:cNvCxnSpPr>
            <a:stCxn id="189" idx="2"/>
          </p:cNvCxnSpPr>
          <p:nvPr/>
        </p:nvCxnSpPr>
        <p:spPr>
          <a:xfrm flipV="1">
            <a:off x="8336651" y="2351641"/>
            <a:ext cx="406539" cy="76082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207" idx="0"/>
          </p:cNvCxnSpPr>
          <p:nvPr/>
        </p:nvCxnSpPr>
        <p:spPr>
          <a:xfrm flipH="1" flipV="1">
            <a:off x="11186838" y="2377908"/>
            <a:ext cx="334508" cy="783836"/>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矩形: 圆角 92"/>
          <p:cNvSpPr/>
          <p:nvPr/>
        </p:nvSpPr>
        <p:spPr>
          <a:xfrm>
            <a:off x="8303321" y="1899703"/>
            <a:ext cx="3281583" cy="446655"/>
          </a:xfrm>
          <a:prstGeom prst="roundRect">
            <a:avLst/>
          </a:prstGeom>
          <a:solidFill>
            <a:schemeClr val="accent3">
              <a:lumMod val="20000"/>
              <a:lumOff val="80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charset="0"/>
                <a:cs typeface="Times New Roman" panose="02020603050405020304" charset="0"/>
              </a:rPr>
              <a:t>MLP</a:t>
            </a:r>
            <a:endParaRPr lang="zh-CN" altLang="en-US" dirty="0"/>
          </a:p>
        </p:txBody>
      </p:sp>
      <p:cxnSp>
        <p:nvCxnSpPr>
          <p:cNvPr id="176" name="直接箭头连接符 175"/>
          <p:cNvCxnSpPr>
            <a:stCxn id="209" idx="0"/>
            <a:endCxn id="93" idx="2"/>
          </p:cNvCxnSpPr>
          <p:nvPr/>
        </p:nvCxnSpPr>
        <p:spPr>
          <a:xfrm flipH="1" flipV="1">
            <a:off x="9944113" y="2346358"/>
            <a:ext cx="73573" cy="87175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9092333" y="5566334"/>
            <a:ext cx="1710405" cy="400110"/>
          </a:xfrm>
          <a:prstGeom prst="rect">
            <a:avLst/>
          </a:prstGeom>
        </p:spPr>
        <p:txBody>
          <a:bodyPr wrap="none">
            <a:spAutoFit/>
          </a:bodyPr>
          <a:lstStyle/>
          <a:p>
            <a:r>
              <a:rPr lang="en-US" altLang="zh-CN" sz="2000" b="1" dirty="0">
                <a:latin typeface="LinBiolinumTI"/>
              </a:rPr>
              <a:t>Road Network</a:t>
            </a:r>
            <a:endParaRPr lang="zh-CN" altLang="en-US" sz="2000" b="1" dirty="0">
              <a:latin typeface="LinBiolinumTI"/>
            </a:endParaRPr>
          </a:p>
        </p:txBody>
      </p:sp>
      <p:grpSp>
        <p:nvGrpSpPr>
          <p:cNvPr id="179" name="组合 178"/>
          <p:cNvGrpSpPr/>
          <p:nvPr/>
        </p:nvGrpSpPr>
        <p:grpSpPr>
          <a:xfrm>
            <a:off x="7583178" y="2756002"/>
            <a:ext cx="4516108" cy="2780262"/>
            <a:chOff x="6500004" y="3417975"/>
            <a:chExt cx="4516108" cy="2780262"/>
          </a:xfrm>
        </p:grpSpPr>
        <p:sp>
          <p:nvSpPr>
            <p:cNvPr id="180" name="椭圆 179"/>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10394255" y="5233257"/>
              <a:ext cx="274668" cy="271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4" name="直接箭头连接符 183"/>
            <p:cNvCxnSpPr>
              <a:stCxn id="180" idx="7"/>
              <a:endCxn id="196"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80" idx="5"/>
              <a:endCxn id="181"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stCxn id="183" idx="5"/>
              <a:endCxn id="182"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stCxn id="181" idx="6"/>
              <a:endCxn id="182"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80" idx="6"/>
              <a:endCxn id="198"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矩形 188"/>
            <p:cNvSpPr/>
            <p:nvPr/>
          </p:nvSpPr>
          <p:spPr>
            <a:xfrm flipV="1">
              <a:off x="7065376" y="3774442"/>
              <a:ext cx="376201" cy="719587"/>
            </a:xfrm>
            <a:prstGeom prst="rect">
              <a:avLst/>
            </a:prstGeom>
            <a:solidFill>
              <a:schemeClr val="accent5">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p:cNvSpPr/>
            <p:nvPr/>
          </p:nvSpPr>
          <p:spPr>
            <a:xfrm flipV="1">
              <a:off x="10249716" y="3774440"/>
              <a:ext cx="386101" cy="719587"/>
            </a:xfrm>
            <a:prstGeom prst="rect">
              <a:avLst/>
            </a:prstGeom>
            <a:solidFill>
              <a:schemeClr val="accent5">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箭头连接符 190"/>
            <p:cNvCxnSpPr>
              <a:stCxn id="180" idx="0"/>
              <a:endCxn id="189" idx="0"/>
            </p:cNvCxnSpPr>
            <p:nvPr/>
          </p:nvCxnSpPr>
          <p:spPr>
            <a:xfrm flipV="1">
              <a:off x="7239663" y="4494029"/>
              <a:ext cx="13814" cy="72486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a:stCxn id="182" idx="0"/>
              <a:endCxn id="190" idx="0"/>
            </p:cNvCxnSpPr>
            <p:nvPr/>
          </p:nvCxnSpPr>
          <p:spPr>
            <a:xfrm flipH="1" flipV="1">
              <a:off x="10442767" y="4494027"/>
              <a:ext cx="88822" cy="73923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93" name="图片 192"/>
            <p:cNvPicPr>
              <a:picLocks noChangeAspect="1"/>
            </p:cNvPicPr>
            <p:nvPr/>
          </p:nvPicPr>
          <p:blipFill>
            <a:blip r:embed="rId1"/>
            <a:stretch>
              <a:fillRect/>
            </a:stretch>
          </p:blipFill>
          <p:spPr>
            <a:xfrm>
              <a:off x="6500004" y="4761055"/>
              <a:ext cx="221389" cy="369820"/>
            </a:xfrm>
            <a:prstGeom prst="rect">
              <a:avLst/>
            </a:prstGeom>
          </p:spPr>
        </p:pic>
        <p:pic>
          <p:nvPicPr>
            <p:cNvPr id="194" name="图片 193"/>
            <p:cNvPicPr>
              <a:picLocks noChangeAspect="1"/>
            </p:cNvPicPr>
            <p:nvPr/>
          </p:nvPicPr>
          <p:blipFill>
            <a:blip r:embed="rId2"/>
            <a:stretch>
              <a:fillRect/>
            </a:stretch>
          </p:blipFill>
          <p:spPr>
            <a:xfrm>
              <a:off x="10748126" y="5217724"/>
              <a:ext cx="267986" cy="315918"/>
            </a:xfrm>
            <a:prstGeom prst="rect">
              <a:avLst/>
            </a:prstGeom>
          </p:spPr>
        </p:pic>
        <p:cxnSp>
          <p:nvCxnSpPr>
            <p:cNvPr id="195" name="直接箭头连接符 194"/>
            <p:cNvCxnSpPr>
              <a:stCxn id="196" idx="4"/>
              <a:endCxn id="198"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7" name="直接箭头连接符 196"/>
            <p:cNvCxnSpPr>
              <a:stCxn id="196" idx="6"/>
              <a:endCxn id="183"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05485" y="5368980"/>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0" name="直接箭头连接符 199"/>
            <p:cNvCxnSpPr>
              <a:stCxn id="198" idx="5"/>
              <a:endCxn id="199"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a:stCxn id="198" idx="6"/>
              <a:endCxn id="182"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a:stCxn id="199" idx="7"/>
              <a:endCxn id="182"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a:stCxn id="180" idx="7"/>
              <a:endCxn id="205" idx="1"/>
            </p:cNvCxnSpPr>
            <p:nvPr/>
          </p:nvCxnSpPr>
          <p:spPr>
            <a:xfrm flipV="1">
              <a:off x="7336773" y="4088451"/>
              <a:ext cx="602929" cy="117019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2" idx="0"/>
              <a:endCxn id="205" idx="3"/>
            </p:cNvCxnSpPr>
            <p:nvPr/>
          </p:nvCxnSpPr>
          <p:spPr>
            <a:xfrm flipH="1" flipV="1">
              <a:off x="9948296" y="4088451"/>
              <a:ext cx="583293" cy="1144806"/>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5" name="矩形 204"/>
            <p:cNvSpPr/>
            <p:nvPr/>
          </p:nvSpPr>
          <p:spPr>
            <a:xfrm flipV="1">
              <a:off x="7939702" y="3903418"/>
              <a:ext cx="2008594" cy="370067"/>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205"/>
            <p:cNvSpPr/>
            <p:nvPr/>
          </p:nvSpPr>
          <p:spPr>
            <a:xfrm>
              <a:off x="7028049" y="3844948"/>
              <a:ext cx="471604" cy="461665"/>
            </a:xfrm>
            <a:prstGeom prst="rect">
              <a:avLst/>
            </a:prstGeom>
          </p:spPr>
          <p:txBody>
            <a:bodyPr wrap="none">
              <a:spAutoFit/>
            </a:bodyPr>
            <a:lstStyle/>
            <a:p>
              <a:r>
                <a:rPr lang="en-US" altLang="zh-CN" sz="2400" b="1" i="1" dirty="0">
                  <a:latin typeface="Times New Roman" panose="02020603050405020304" charset="0"/>
                  <a:cs typeface="Times New Roman" panose="02020603050405020304" charset="0"/>
                </a:rPr>
                <a:t>n</a:t>
              </a:r>
              <a:r>
                <a:rPr lang="en-US" altLang="zh-CN" sz="2400" i="1" baseline="-25000" dirty="0">
                  <a:latin typeface="Times New Roman" panose="02020603050405020304" charset="0"/>
                  <a:cs typeface="Times New Roman" panose="02020603050405020304" charset="0"/>
                </a:rPr>
                <a:t>li</a:t>
              </a:r>
              <a:endParaRPr lang="zh-CN" altLang="en-US" sz="2400" i="1" baseline="-25000" dirty="0">
                <a:latin typeface="Times New Roman" panose="02020603050405020304" charset="0"/>
                <a:cs typeface="Times New Roman" panose="02020603050405020304" charset="0"/>
              </a:endParaRPr>
            </a:p>
          </p:txBody>
        </p:sp>
        <p:sp>
          <p:nvSpPr>
            <p:cNvPr id="207" name="矩形 206"/>
            <p:cNvSpPr/>
            <p:nvPr/>
          </p:nvSpPr>
          <p:spPr>
            <a:xfrm>
              <a:off x="10179928" y="3823717"/>
              <a:ext cx="516488" cy="461665"/>
            </a:xfrm>
            <a:prstGeom prst="rect">
              <a:avLst/>
            </a:prstGeom>
          </p:spPr>
          <p:txBody>
            <a:bodyPr wrap="none">
              <a:spAutoFit/>
            </a:bodyPr>
            <a:lstStyle/>
            <a:p>
              <a:r>
                <a:rPr lang="en-US" altLang="zh-CN" sz="2400" b="1" i="1" dirty="0" err="1">
                  <a:latin typeface="Times New Roman" panose="02020603050405020304" charset="0"/>
                  <a:cs typeface="Times New Roman" panose="02020603050405020304" charset="0"/>
                </a:rPr>
                <a:t>n</a:t>
              </a:r>
              <a:r>
                <a:rPr lang="en-US" altLang="zh-CN" sz="2400" i="1" baseline="-25000" dirty="0" err="1">
                  <a:latin typeface="Times New Roman" panose="02020603050405020304" charset="0"/>
                  <a:cs typeface="Times New Roman" panose="02020603050405020304" charset="0"/>
                </a:rPr>
                <a:t>ld</a:t>
              </a:r>
              <a:endParaRPr lang="zh-CN" altLang="en-US" sz="2400" i="1" baseline="-25000" dirty="0">
                <a:latin typeface="Times New Roman" panose="02020603050405020304" charset="0"/>
                <a:cs typeface="Times New Roman" panose="02020603050405020304" charset="0"/>
              </a:endParaRPr>
            </a:p>
          </p:txBody>
        </p:sp>
        <p:pic>
          <p:nvPicPr>
            <p:cNvPr id="208" name="图片 207"/>
            <p:cNvPicPr>
              <a:picLocks noChangeAspect="1"/>
            </p:cNvPicPr>
            <p:nvPr/>
          </p:nvPicPr>
          <p:blipFill>
            <a:blip r:embed="rId3"/>
            <a:stretch>
              <a:fillRect/>
            </a:stretch>
          </p:blipFill>
          <p:spPr>
            <a:xfrm>
              <a:off x="8582724" y="3417975"/>
              <a:ext cx="610363" cy="255622"/>
            </a:xfrm>
            <a:prstGeom prst="rect">
              <a:avLst/>
            </a:prstGeom>
          </p:spPr>
        </p:pic>
        <p:sp>
          <p:nvSpPr>
            <p:cNvPr id="209" name="矩形 208"/>
            <p:cNvSpPr/>
            <p:nvPr/>
          </p:nvSpPr>
          <p:spPr>
            <a:xfrm>
              <a:off x="7888680" y="3880090"/>
              <a:ext cx="2091663" cy="369332"/>
            </a:xfrm>
            <a:prstGeom prst="rect">
              <a:avLst/>
            </a:prstGeom>
          </p:spPr>
          <p:txBody>
            <a:bodyPr wrap="none">
              <a:spAutoFit/>
            </a:bodyPr>
            <a:lstStyle/>
            <a:p>
              <a:r>
                <a:rPr lang="en-US" altLang="zh-CN" i="1" dirty="0">
                  <a:latin typeface="Times New Roman" panose="02020603050405020304" charset="0"/>
                  <a:cs typeface="Times New Roman" panose="02020603050405020304" charset="0"/>
                </a:rPr>
                <a:t>Distance from l</a:t>
              </a:r>
              <a:r>
                <a:rPr lang="en-US" altLang="zh-CN" i="1" baseline="-25000" dirty="0">
                  <a:latin typeface="Times New Roman" panose="02020603050405020304" charset="0"/>
                  <a:cs typeface="Times New Roman" panose="02020603050405020304" charset="0"/>
                </a:rPr>
                <a:t>i</a:t>
              </a:r>
              <a:r>
                <a:rPr lang="zh-CN" altLang="en-US" i="1"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to</a:t>
              </a:r>
              <a:r>
                <a:rPr lang="zh-CN" altLang="en-US" i="1" dirty="0">
                  <a:latin typeface="Times New Roman" panose="02020603050405020304" charset="0"/>
                  <a:cs typeface="Times New Roman" panose="02020603050405020304" charset="0"/>
                </a:rPr>
                <a:t> </a:t>
              </a:r>
              <a:r>
                <a:rPr lang="en-US" altLang="zh-CN" i="1" dirty="0">
                  <a:latin typeface="Times New Roman" panose="02020603050405020304" charset="0"/>
                  <a:cs typeface="Times New Roman" panose="02020603050405020304" charset="0"/>
                </a:rPr>
                <a:t>l</a:t>
              </a:r>
              <a:r>
                <a:rPr lang="en-US" altLang="zh-CN" i="1" baseline="-25000" dirty="0">
                  <a:latin typeface="Times New Roman" panose="02020603050405020304" charset="0"/>
                  <a:cs typeface="Times New Roman" panose="02020603050405020304" charset="0"/>
                </a:rPr>
                <a:t>d</a:t>
              </a:r>
              <a:endParaRPr lang="zh-CN" altLang="en-US" i="1" baseline="-25000" dirty="0">
                <a:latin typeface="Times New Roman" panose="02020603050405020304" charset="0"/>
                <a:cs typeface="Times New Roman" panose="02020603050405020304" charset="0"/>
              </a:endParaRPr>
            </a:p>
          </p:txBody>
        </p:sp>
      </p:grpSp>
      <p:pic>
        <p:nvPicPr>
          <p:cNvPr id="211" name="图片 210"/>
          <p:cNvPicPr>
            <a:picLocks noChangeAspect="1"/>
          </p:cNvPicPr>
          <p:nvPr/>
        </p:nvPicPr>
        <p:blipFill>
          <a:blip r:embed="rId4"/>
          <a:stretch>
            <a:fillRect/>
          </a:stretch>
        </p:blipFill>
        <p:spPr>
          <a:xfrm>
            <a:off x="8420502" y="4984544"/>
            <a:ext cx="535189" cy="250189"/>
          </a:xfrm>
          <a:prstGeom prst="rect">
            <a:avLst/>
          </a:prstGeom>
        </p:spPr>
      </p:pic>
      <p:cxnSp>
        <p:nvCxnSpPr>
          <p:cNvPr id="218" name="连接符: 曲线 217"/>
          <p:cNvCxnSpPr/>
          <p:nvPr/>
        </p:nvCxnSpPr>
        <p:spPr>
          <a:xfrm flipV="1">
            <a:off x="6286443" y="2135594"/>
            <a:ext cx="2003476" cy="3576"/>
          </a:xfrm>
          <a:prstGeom prst="curvedConnector3">
            <a:avLst>
              <a:gd name="adj1" fmla="val 50000"/>
            </a:avLst>
          </a:prstGeom>
          <a:ln w="28575">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19" name="矩形 218"/>
          <p:cNvSpPr/>
          <p:nvPr/>
        </p:nvSpPr>
        <p:spPr>
          <a:xfrm>
            <a:off x="6299845" y="1816855"/>
            <a:ext cx="952504" cy="646331"/>
          </a:xfrm>
          <a:prstGeom prst="rect">
            <a:avLst/>
          </a:prstGeom>
          <a:noFill/>
        </p:spPr>
        <p:txBody>
          <a:bodyPr wrap="none">
            <a:spAutoFit/>
          </a:bodyPr>
          <a:lstStyle/>
          <a:p>
            <a:pPr algn="ctr"/>
            <a:r>
              <a:rPr lang="en-US" altLang="zh-CN" i="1" dirty="0">
                <a:latin typeface="Times New Roman" panose="02020603050405020304" charset="0"/>
                <a:cs typeface="Times New Roman" panose="02020603050405020304" charset="0"/>
              </a:rPr>
              <a:t>Moving</a:t>
            </a:r>
            <a:r>
              <a:rPr lang="en-US" altLang="zh-CN" dirty="0"/>
              <a:t> </a:t>
            </a:r>
            <a:endParaRPr lang="en-US" altLang="zh-CN" dirty="0"/>
          </a:p>
          <a:p>
            <a:pPr algn="ctr"/>
            <a:r>
              <a:rPr lang="en-US" altLang="zh-CN" i="1" dirty="0">
                <a:latin typeface="Times New Roman" panose="02020603050405020304" charset="0"/>
                <a:cs typeface="Times New Roman" panose="02020603050405020304" charset="0"/>
              </a:rPr>
              <a:t>State</a:t>
            </a:r>
            <a:endParaRPr lang="zh-CN" altLang="en-US" i="1" dirty="0">
              <a:latin typeface="Times New Roman" panose="02020603050405020304" charset="0"/>
              <a:cs typeface="Times New Roman" panose="02020603050405020304" charset="0"/>
            </a:endParaRPr>
          </a:p>
        </p:txBody>
      </p:sp>
      <p:cxnSp>
        <p:nvCxnSpPr>
          <p:cNvPr id="220" name="连接符: 曲线 219"/>
          <p:cNvCxnSpPr/>
          <p:nvPr/>
        </p:nvCxnSpPr>
        <p:spPr>
          <a:xfrm>
            <a:off x="7267285" y="2147468"/>
            <a:ext cx="1420812" cy="3087265"/>
          </a:xfrm>
          <a:prstGeom prst="curvedConnector4">
            <a:avLst>
              <a:gd name="adj1" fmla="val 40583"/>
              <a:gd name="adj2" fmla="val 107405"/>
            </a:avLst>
          </a:prstGeom>
          <a:ln w="28575">
            <a:solidFill>
              <a:schemeClr val="tx1">
                <a:lumMod val="75000"/>
                <a:lumOff val="2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24" name="矩形 223"/>
          <p:cNvSpPr/>
          <p:nvPr/>
        </p:nvSpPr>
        <p:spPr>
          <a:xfrm>
            <a:off x="5974693" y="1946380"/>
            <a:ext cx="305049" cy="35033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27" name="文本框 226">
                <a:extLst>
                  <a:ext uri="{FF2B5EF4-FFF2-40B4-BE49-F238E27FC236}">
                    <ele attr="{294CD09A-BA96-45E5-A469-2927D04B188E}"/>
                  </a:ext>
                </a:extLst>
              </p:cNvPr>
              <p:cNvSpPr txBox="1"/>
              <p:nvPr/>
            </p:nvSpPr>
            <p:spPr>
              <a:xfrm flipH="1">
                <a:off x="789607" y="1825846"/>
                <a:ext cx="5099215" cy="1015663"/>
              </a:xfrm>
              <a:prstGeom prst="rect">
                <a:avLst/>
              </a:prstGeom>
              <a:noFill/>
            </p:spPr>
            <p:txBody>
              <a:bodyPr wrap="square" rtlCol="0">
                <a:spAutoFit/>
              </a:bodyPr>
              <a:lstStyle/>
              <a:p>
                <a:r>
                  <a:rPr lang="en-US" altLang="zh-CN" sz="2000" dirty="0">
                    <a:solidFill>
                      <a:srgbClr val="002060"/>
                    </a:solidFill>
                    <a:latin typeface="Microsoft YaHei" charset="-122"/>
                    <a:ea typeface="Microsoft YaHei" charset="-122"/>
                  </a:rPr>
                  <a:t>When a location </a:t>
                </a:r>
                <a14:m>
                  <m:oMath xmlns:m="http://schemas.openxmlformats.org/officeDocument/2006/math">
                    <m:sSub>
                      <m:sSubPr>
                        <m:ctrlPr>
                          <a:rPr lang="en-US" altLang="zh-CN" sz="2000" i="1" smtClean="0">
                            <a:solidFill>
                              <a:srgbClr val="002060"/>
                            </a:solidFill>
                            <a:latin typeface="Cambria Math" panose="02040503050406030204" pitchFamily="18" charset="0"/>
                            <a:ea typeface="Microsoft YaHei" charset="-122"/>
                          </a:rPr>
                        </m:ctrlPr>
                      </m:sSubPr>
                      <m:e>
                        <m:r>
                          <a:rPr lang="en-US" altLang="zh-CN" sz="2000" b="0" i="1" smtClean="0">
                            <a:solidFill>
                              <a:srgbClr val="002060"/>
                            </a:solidFill>
                            <a:latin typeface="Cambria Math" panose="02040503050406030204" pitchFamily="18" charset="0"/>
                            <a:ea typeface="Microsoft YaHei" charset="-122"/>
                          </a:rPr>
                          <m:t>𝑙</m:t>
                        </m:r>
                      </m:e>
                      <m:sub>
                        <m:r>
                          <a:rPr lang="en-US" altLang="zh-CN" sz="2000" b="0" i="1" smtClean="0">
                            <a:solidFill>
                              <a:srgbClr val="002060"/>
                            </a:solidFill>
                            <a:latin typeface="Cambria Math" panose="02040503050406030204" pitchFamily="18" charset="0"/>
                            <a:ea typeface="Microsoft YaHei" charset="-122"/>
                          </a:rPr>
                          <m:t>𝑖</m:t>
                        </m:r>
                      </m:sub>
                    </m:sSub>
                  </m:oMath>
                </a14:m>
                <a:r>
                  <a:rPr lang="en-US" altLang="zh-CN" sz="2000" dirty="0">
                    <a:solidFill>
                      <a:srgbClr val="002060"/>
                    </a:solidFill>
                    <a:latin typeface="Microsoft YaHei" charset="-122"/>
                    <a:ea typeface="Microsoft YaHei" charset="-122"/>
                  </a:rPr>
                  <a:t> is selected, an immediate cost </a:t>
                </a:r>
                <a14:m>
                  <m:oMath xmlns:m="http://schemas.openxmlformats.org/officeDocument/2006/math">
                    <m:sSub>
                      <m:sSubPr>
                        <m:ctrlPr>
                          <a:rPr lang="en-US" altLang="zh-CN" sz="2000" i="1">
                            <a:solidFill>
                              <a:srgbClr val="002060"/>
                            </a:solidFill>
                            <a:latin typeface="Cambria Math" panose="02040503050406030204" pitchFamily="18" charset="0"/>
                            <a:ea typeface="Microsoft YaHei" charset="-122"/>
                          </a:rPr>
                        </m:ctrlPr>
                      </m:sSubPr>
                      <m:e>
                        <m:r>
                          <a:rPr lang="en-US" altLang="zh-CN" sz="2000" b="0" i="1" smtClean="0">
                            <a:solidFill>
                              <a:srgbClr val="002060"/>
                            </a:solidFill>
                            <a:latin typeface="Cambria Math" panose="02040503050406030204" pitchFamily="18" charset="0"/>
                            <a:ea typeface="Microsoft YaHei" charset="-122"/>
                          </a:rPr>
                          <m:t>𝑐</m:t>
                        </m:r>
                      </m:e>
                      <m:sub>
                        <m:r>
                          <a:rPr lang="en-US" altLang="zh-CN" sz="2000" i="1">
                            <a:solidFill>
                              <a:srgbClr val="002060"/>
                            </a:solidFill>
                            <a:latin typeface="Cambria Math" panose="02040503050406030204" pitchFamily="18" charset="0"/>
                            <a:ea typeface="Microsoft YaHei" charset="-122"/>
                          </a:rPr>
                          <m:t>𝑖</m:t>
                        </m:r>
                      </m:sub>
                    </m:sSub>
                  </m:oMath>
                </a14:m>
                <a:r>
                  <a:rPr lang="en-US" altLang="zh-CN" sz="2000" dirty="0">
                    <a:solidFill>
                      <a:srgbClr val="002060"/>
                    </a:solidFill>
                    <a:latin typeface="Microsoft YaHei" charset="-122"/>
                    <a:ea typeface="Microsoft YaHei" charset="-122"/>
                  </a:rPr>
                  <a:t> will be yielded according to:</a:t>
                </a:r>
                <a:endParaRPr lang="zh-CN" altLang="en-US" sz="2000" dirty="0">
                  <a:solidFill>
                    <a:srgbClr val="002060"/>
                  </a:solidFill>
                  <a:latin typeface="Microsoft YaHei" charset="-122"/>
                  <a:ea typeface="Microsoft YaHei" charset="-122"/>
                </a:endParaRPr>
              </a:p>
            </p:txBody>
          </p:sp>
        </mc:Choice>
        <mc:Fallback>
          <p:sp>
            <p:nvSpPr>
              <p:cNvPr id="227" name="文本框 226"/>
              <p:cNvSpPr txBox="1">
                <a:spLocks noRot="1" noChangeAspect="1" noMove="1" noResize="1" noEditPoints="1" noAdjustHandles="1" noChangeArrowheads="1" noChangeShapeType="1" noTextEdit="1"/>
              </p:cNvSpPr>
              <p:nvPr/>
            </p:nvSpPr>
            <p:spPr>
              <a:xfrm flipH="1">
                <a:off x="771525" y="1816735"/>
                <a:ext cx="5099050" cy="1102995"/>
              </a:xfrm>
              <a:prstGeom prst="rect">
                <a:avLst/>
              </a:prstGeom>
              <a:blipFill rotWithShape="1">
                <a:blip r:embed="rId5"/>
                <a:stretch>
                  <a:fillRect l="-1316" t="-3614" b="-10241"/>
                </a:stretch>
              </a:blipFill>
            </p:spPr>
            <p:txBody>
              <a:bodyPr/>
              <a:lstStyle/>
              <a:p>
                <a:r>
                  <a:rPr lang="zh-CN" altLang="en-US">
                    <a:noFill/>
                  </a:rPr>
                  <a:t> </a:t>
                </a:r>
                <a:endParaRPr lang="zh-CN" altLang="en-US">
                  <a:noFill/>
                </a:endParaRPr>
              </a:p>
            </p:txBody>
          </p:sp>
        </mc:Fallback>
      </mc:AlternateContent>
      <p:sp>
        <p:nvSpPr>
          <p:cNvPr id="99" name="圆角矩形 23"/>
          <p:cNvSpPr/>
          <p:nvPr/>
        </p:nvSpPr>
        <p:spPr>
          <a:xfrm rot="10800000" flipV="1">
            <a:off x="382357" y="1376233"/>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0" name="文本框 99"/>
          <p:cNvSpPr txBox="1"/>
          <p:nvPr/>
        </p:nvSpPr>
        <p:spPr>
          <a:xfrm>
            <a:off x="771056" y="1316471"/>
            <a:ext cx="5757499" cy="461665"/>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Estimated Cost Network Training</a:t>
            </a:r>
            <a:endParaRPr lang="en-US" altLang="zh-CN" sz="2400" dirty="0">
              <a:solidFill>
                <a:srgbClr val="002060"/>
              </a:solidFill>
              <a:latin typeface="微软雅黑" panose="020B0503020204020204" pitchFamily="34" charset="-122"/>
              <a:ea typeface="微软雅黑" panose="020B0503020204020204" pitchFamily="34" charset="-122"/>
            </a:endParaRPr>
          </a:p>
        </p:txBody>
      </p:sp>
      <p:sp>
        <p:nvSpPr>
          <p:cNvPr id="50" name="圆角矩形 23"/>
          <p:cNvSpPr/>
          <p:nvPr/>
        </p:nvSpPr>
        <p:spPr>
          <a:xfrm rot="10800000" flipV="1">
            <a:off x="563474" y="1906379"/>
            <a:ext cx="171040"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矩形 50"/>
          <p:cNvSpPr/>
          <p:nvPr/>
        </p:nvSpPr>
        <p:spPr>
          <a:xfrm>
            <a:off x="9541934" y="1031527"/>
            <a:ext cx="952505" cy="7943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descr="图片包含 物体&#10;&#10;描述已自动生成"/>
          <p:cNvPicPr>
            <a:picLocks noChangeAspect="1"/>
          </p:cNvPicPr>
          <p:nvPr/>
        </p:nvPicPr>
        <p:blipFill rotWithShape="1">
          <a:blip r:embed="rId6"/>
          <a:srcRect t="21430" r="7846" b="-319"/>
          <a:stretch>
            <a:fillRect/>
          </a:stretch>
        </p:blipFill>
        <p:spPr>
          <a:xfrm>
            <a:off x="1044804" y="2919775"/>
            <a:ext cx="3321630" cy="386648"/>
          </a:xfrm>
          <a:prstGeom prst="rect">
            <a:avLst/>
          </a:prstGeom>
        </p:spPr>
      </p:pic>
      <p:pic>
        <p:nvPicPr>
          <p:cNvPr id="53" name="图片 52"/>
          <p:cNvPicPr>
            <a:picLocks noChangeAspect="1"/>
          </p:cNvPicPr>
          <p:nvPr/>
        </p:nvPicPr>
        <p:blipFill>
          <a:blip r:embed="rId7"/>
          <a:stretch>
            <a:fillRect/>
          </a:stretch>
        </p:blipFill>
        <p:spPr>
          <a:xfrm>
            <a:off x="1173454" y="4405309"/>
            <a:ext cx="4240780" cy="1564559"/>
          </a:xfrm>
          <a:prstGeom prst="rect">
            <a:avLst/>
          </a:prstGeom>
        </p:spPr>
      </p:pic>
      <p:pic>
        <p:nvPicPr>
          <p:cNvPr id="5" name="图片 4" descr="图片包含 物体&#10;&#10;描述已自动生成"/>
          <p:cNvPicPr>
            <a:picLocks noChangeAspect="1"/>
          </p:cNvPicPr>
          <p:nvPr/>
        </p:nvPicPr>
        <p:blipFill>
          <a:blip r:embed="rId8"/>
          <a:stretch>
            <a:fillRect/>
          </a:stretch>
        </p:blipFill>
        <p:spPr>
          <a:xfrm>
            <a:off x="2107509" y="6125277"/>
            <a:ext cx="2857899" cy="724001"/>
          </a:xfrm>
          <a:prstGeom prst="rect">
            <a:avLst/>
          </a:prstGeom>
        </p:spPr>
      </p:pic>
      <p:sp>
        <p:nvSpPr>
          <p:cNvPr id="6" name="文本框 5"/>
          <p:cNvSpPr txBox="1"/>
          <p:nvPr/>
        </p:nvSpPr>
        <p:spPr>
          <a:xfrm>
            <a:off x="827100" y="3423354"/>
            <a:ext cx="2038828" cy="400110"/>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Estimated cost: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pic>
        <p:nvPicPr>
          <p:cNvPr id="8" name="图片 7" descr="图片包含 物体, 时钟, 手表&#10;&#10;描述已自动生成"/>
          <p:cNvPicPr>
            <a:picLocks noChangeAspect="1"/>
          </p:cNvPicPr>
          <p:nvPr/>
        </p:nvPicPr>
        <p:blipFill>
          <a:blip r:embed="rId9"/>
          <a:stretch>
            <a:fillRect/>
          </a:stretch>
        </p:blipFill>
        <p:spPr>
          <a:xfrm>
            <a:off x="3047724" y="3170521"/>
            <a:ext cx="3023522" cy="833856"/>
          </a:xfrm>
          <a:prstGeom prst="rect">
            <a:avLst/>
          </a:prstGeom>
        </p:spPr>
      </p:pic>
      <p:sp>
        <p:nvSpPr>
          <p:cNvPr id="58" name="圆角矩形 23"/>
          <p:cNvSpPr/>
          <p:nvPr/>
        </p:nvSpPr>
        <p:spPr>
          <a:xfrm rot="10800000" flipV="1">
            <a:off x="563474" y="3501747"/>
            <a:ext cx="171040"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文本框 58"/>
          <p:cNvSpPr txBox="1"/>
          <p:nvPr/>
        </p:nvSpPr>
        <p:spPr>
          <a:xfrm>
            <a:off x="827207" y="3984630"/>
            <a:ext cx="3768339" cy="400110"/>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Temporal difference learning:</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60" name="圆角矩形 23"/>
          <p:cNvSpPr/>
          <p:nvPr/>
        </p:nvSpPr>
        <p:spPr>
          <a:xfrm rot="10800000" flipV="1">
            <a:off x="563474" y="4081122"/>
            <a:ext cx="171040"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文本框 60"/>
          <p:cNvSpPr txBox="1"/>
          <p:nvPr/>
        </p:nvSpPr>
        <p:spPr>
          <a:xfrm>
            <a:off x="909074" y="6233410"/>
            <a:ext cx="779381" cy="400110"/>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rPr>
              <a:t>Loss:</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62" name="圆角矩形 23"/>
          <p:cNvSpPr/>
          <p:nvPr/>
        </p:nvSpPr>
        <p:spPr>
          <a:xfrm rot="10800000" flipV="1">
            <a:off x="563474" y="6346802"/>
            <a:ext cx="171040"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3" name="组合 62"/>
          <p:cNvGrpSpPr/>
          <p:nvPr/>
        </p:nvGrpSpPr>
        <p:grpSpPr>
          <a:xfrm>
            <a:off x="9693403" y="1207663"/>
            <a:ext cx="714467" cy="404749"/>
            <a:chOff x="8121184" y="1038296"/>
            <a:chExt cx="706567" cy="428812"/>
          </a:xfrm>
        </p:grpSpPr>
        <p:pic>
          <p:nvPicPr>
            <p:cNvPr id="64" name="图片 63"/>
            <p:cNvPicPr>
              <a:picLocks noChangeAspect="1"/>
            </p:cNvPicPr>
            <p:nvPr/>
          </p:nvPicPr>
          <p:blipFill>
            <a:blip r:embed="rId10"/>
            <a:stretch>
              <a:fillRect/>
            </a:stretch>
          </p:blipFill>
          <p:spPr>
            <a:xfrm>
              <a:off x="8156740" y="1038296"/>
              <a:ext cx="671011" cy="428812"/>
            </a:xfrm>
            <a:prstGeom prst="rect">
              <a:avLst/>
            </a:prstGeom>
          </p:spPr>
        </p:pic>
        <p:pic>
          <p:nvPicPr>
            <p:cNvPr id="65" name="图片 64"/>
            <p:cNvPicPr>
              <a:picLocks noChangeAspect="1"/>
            </p:cNvPicPr>
            <p:nvPr/>
          </p:nvPicPr>
          <p:blipFill>
            <a:blip r:embed="rId11"/>
            <a:stretch>
              <a:fillRect/>
            </a:stretch>
          </p:blipFill>
          <p:spPr>
            <a:xfrm>
              <a:off x="8121184" y="1060167"/>
              <a:ext cx="224975" cy="376554"/>
            </a:xfrm>
            <a:prstGeom prst="rect">
              <a:avLst/>
            </a:prstGeom>
          </p:spPr>
        </p:pic>
      </p:grpSp>
      <p:sp>
        <p:nvSpPr>
          <p:cNvPr id="66" name="箭头: 右 65"/>
          <p:cNvSpPr/>
          <p:nvPr/>
        </p:nvSpPr>
        <p:spPr>
          <a:xfrm rot="16200000">
            <a:off x="9828514" y="1566269"/>
            <a:ext cx="335413" cy="303895"/>
          </a:xfrm>
          <a:prstGeom prst="rightArrow">
            <a:avLst>
              <a:gd name="adj1" fmla="val 34829"/>
              <a:gd name="adj2" fmla="val 769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ldLvl="0" animBg="1"/>
      <p:bldP spid="50" grpId="0" bldLvl="0" animBg="1"/>
      <p:bldP spid="6" grpId="0"/>
      <p:bldP spid="58" grpId="0" bldLvl="0" animBg="1"/>
      <p:bldP spid="59" grpId="0"/>
      <p:bldP spid="60" grpId="0" bldLvl="0" animBg="1"/>
      <p:bldP spid="61" grpId="0"/>
      <p:bldP spid="6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Image result for uber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32013" y="4700975"/>
            <a:ext cx="1258000" cy="12362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google map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6367" y="4722638"/>
            <a:ext cx="1064719" cy="1046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yelp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307" y="4492680"/>
            <a:ext cx="2356797" cy="1689644"/>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a:off x="377045" y="0"/>
            <a:ext cx="11389907" cy="86177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Personalized Route Recommendation</a:t>
            </a:r>
            <a:endPar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endParaRPr lang="zh-CN" altLang="en-US" dirty="0"/>
          </a:p>
        </p:txBody>
      </p:sp>
      <p:sp>
        <p:nvSpPr>
          <p:cNvPr id="26" name="圆角矩形 23"/>
          <p:cNvSpPr/>
          <p:nvPr/>
        </p:nvSpPr>
        <p:spPr>
          <a:xfrm rot="10800000" flipV="1">
            <a:off x="498026" y="1364589"/>
            <a:ext cx="310606"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文本框 26"/>
          <p:cNvSpPr txBox="1"/>
          <p:nvPr/>
        </p:nvSpPr>
        <p:spPr>
          <a:xfrm>
            <a:off x="943657" y="1234177"/>
            <a:ext cx="10304686" cy="864235"/>
          </a:xfrm>
          <a:prstGeom prst="rect">
            <a:avLst/>
          </a:prstGeom>
          <a:noFill/>
        </p:spPr>
        <p:txBody>
          <a:bodyPr wrap="square" lIns="91438" tIns="45719" rIns="91438" bIns="45719" rtlCol="0">
            <a:spAutoFit/>
          </a:bodyPr>
          <a:lstStyle/>
          <a:p>
            <a:pPr algn="just">
              <a:lnSpc>
                <a:spcPct val="105000"/>
              </a:lnSpc>
              <a:spcBef>
                <a:spcPts val="1000"/>
              </a:spcBef>
            </a:pPr>
            <a:r>
              <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Personalized Route Recommendation System has became one of the </a:t>
            </a:r>
            <a:r>
              <a:rPr lang="en-US" altLang="en-US"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most </a:t>
            </a:r>
            <a:r>
              <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core functions in many online applications, e.g., online map.</a:t>
            </a:r>
            <a:endPar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圆角矩形 23"/>
          <p:cNvSpPr/>
          <p:nvPr/>
        </p:nvSpPr>
        <p:spPr>
          <a:xfrm rot="10800000" flipV="1">
            <a:off x="493787" y="2650685"/>
            <a:ext cx="336649"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nvSpPr>
        <p:spPr>
          <a:xfrm>
            <a:off x="939420" y="2508993"/>
            <a:ext cx="10304686" cy="1232002"/>
          </a:xfrm>
          <a:prstGeom prst="rect">
            <a:avLst/>
          </a:prstGeom>
          <a:noFill/>
        </p:spPr>
        <p:txBody>
          <a:bodyPr wrap="square" lIns="91438" tIns="45719" rIns="91438" bIns="45719" rtlCol="0">
            <a:spAutoFit/>
          </a:bodyPr>
          <a:lstStyle/>
          <a:p>
            <a:pPr algn="just">
              <a:lnSpc>
                <a:spcPct val="105000"/>
              </a:lnSpc>
              <a:spcBef>
                <a:spcPts val="1000"/>
              </a:spcBef>
            </a:pPr>
            <a:r>
              <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Personalized Route Recommendation aims to generate user-specific route suggestions on instant queries about the path planning from a source to a destination.</a:t>
            </a:r>
            <a:endPar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AutoShape 2" descr="See the source image"/>
          <p:cNvSpPr>
            <a:spLocks noChangeAspect="1" noChangeArrowheads="1"/>
          </p:cNvSpPr>
          <p:nvPr/>
        </p:nvSpPr>
        <p:spPr bwMode="auto">
          <a:xfrm>
            <a:off x="4951180" y="3359622"/>
            <a:ext cx="1060078" cy="857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AutoShape 4" descr="See the source image"/>
          <p:cNvSpPr>
            <a:spLocks noChangeAspect="1" noChangeArrowheads="1"/>
          </p:cNvSpPr>
          <p:nvPr/>
        </p:nvSpPr>
        <p:spPr bwMode="auto">
          <a:xfrm>
            <a:off x="5503629" y="3359622"/>
            <a:ext cx="376917"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AutoShape 8" descr="See the source image"/>
          <p:cNvSpPr>
            <a:spLocks noChangeAspect="1" noChangeArrowheads="1"/>
          </p:cNvSpPr>
          <p:nvPr/>
        </p:nvSpPr>
        <p:spPr bwMode="auto">
          <a:xfrm>
            <a:off x="5656029" y="3512022"/>
            <a:ext cx="376917"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5" name="图片 34" descr="图片包含 文字, 地图&#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6448" y="3975479"/>
            <a:ext cx="1462875" cy="2600424"/>
          </a:xfrm>
          <a:prstGeom prst="rect">
            <a:avLst/>
          </a:prstGeom>
        </p:spPr>
      </p:pic>
      <p:pic>
        <p:nvPicPr>
          <p:cNvPr id="36" name="图片 35" descr="图片包含 文字, 地图&#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6059" y="3975478"/>
            <a:ext cx="1462739" cy="2600425"/>
          </a:xfrm>
          <a:prstGeom prst="rect">
            <a:avLst/>
          </a:prstGeom>
        </p:spPr>
      </p:pic>
      <p:sp>
        <p:nvSpPr>
          <p:cNvPr id="37" name="椭圆 36"/>
          <p:cNvSpPr/>
          <p:nvPr/>
        </p:nvSpPr>
        <p:spPr>
          <a:xfrm>
            <a:off x="8845980" y="5674298"/>
            <a:ext cx="342900" cy="448488"/>
          </a:xfrm>
          <a:prstGeom prst="ellipse">
            <a:avLst/>
          </a:prstGeom>
          <a:solidFill>
            <a:schemeClr val="bg1">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See the source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0987" y="4018234"/>
            <a:ext cx="1462739" cy="259828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par>
                                <p:cTn id="21" presetID="1" presetClass="entr" presetSubtype="0" fill="hold" grpId="0" nodeType="withEffect" nodePh="1">
                                  <p:stCondLst>
                                    <p:cond delay="0"/>
                                  </p:stCondLst>
                                  <p:endCondLst>
                                    <p:cond evt="begin" delay="0">
                                      <p:tn val="21"/>
                                    </p:cond>
                                  </p:end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2" grpId="0"/>
      <p:bldP spid="34" grpId="0"/>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en-US" altLang="zh-CN" dirty="0"/>
              <a:t>NASR: Model Training</a:t>
            </a:r>
            <a:endParaRPr lang="zh-CN" altLang="en-US" dirty="0"/>
          </a:p>
        </p:txBody>
      </p:sp>
      <p:sp>
        <p:nvSpPr>
          <p:cNvPr id="23" name="矩形: 圆角 22"/>
          <p:cNvSpPr/>
          <p:nvPr/>
        </p:nvSpPr>
        <p:spPr>
          <a:xfrm>
            <a:off x="8366821" y="1651271"/>
            <a:ext cx="2689895" cy="70201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微软雅黑" panose="020B0503020204020204" pitchFamily="34" charset="-122"/>
                <a:ea typeface="微软雅黑" panose="020B0503020204020204" pitchFamily="34" charset="-122"/>
              </a:rPr>
              <a:t>Pretrain observable cost network</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5" name="矩形: 圆角 34"/>
          <p:cNvSpPr/>
          <p:nvPr/>
        </p:nvSpPr>
        <p:spPr>
          <a:xfrm>
            <a:off x="8034737" y="3898607"/>
            <a:ext cx="3363362" cy="99852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微软雅黑" panose="020B0503020204020204" pitchFamily="34" charset="-122"/>
                <a:ea typeface="微软雅黑" panose="020B0503020204020204" pitchFamily="34" charset="-122"/>
              </a:rPr>
              <a:t>Perform gradient descent on observable cost network </a:t>
            </a:r>
            <a:endParaRPr lang="zh-CN" altLang="en-US" dirty="0">
              <a:solidFill>
                <a:srgbClr val="002060"/>
              </a:solidFill>
              <a:latin typeface="微软雅黑" panose="020B0503020204020204" pitchFamily="34" charset="-122"/>
              <a:ea typeface="微软雅黑" panose="020B0503020204020204" pitchFamily="34" charset="-122"/>
            </a:endParaRPr>
          </a:p>
        </p:txBody>
      </p:sp>
      <p:cxnSp>
        <p:nvCxnSpPr>
          <p:cNvPr id="37" name="直接箭头连接符 36"/>
          <p:cNvCxnSpPr>
            <a:stCxn id="23" idx="2"/>
            <a:endCxn id="8" idx="0"/>
          </p:cNvCxnSpPr>
          <p:nvPr/>
        </p:nvCxnSpPr>
        <p:spPr>
          <a:xfrm>
            <a:off x="9711769" y="2353290"/>
            <a:ext cx="2981" cy="31368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5" name="矩形: 圆角 44"/>
          <p:cNvSpPr/>
          <p:nvPr/>
        </p:nvSpPr>
        <p:spPr>
          <a:xfrm>
            <a:off x="8116205" y="5299482"/>
            <a:ext cx="3183935" cy="99852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微软雅黑" panose="020B0503020204020204" pitchFamily="34" charset="-122"/>
                <a:ea typeface="微软雅黑" panose="020B0503020204020204" pitchFamily="34" charset="-122"/>
              </a:rPr>
              <a:t>Perform TD learning on estimated cost network</a:t>
            </a:r>
            <a:endParaRPr lang="zh-CN" altLang="en-US" dirty="0">
              <a:solidFill>
                <a:srgbClr val="002060"/>
              </a:solidFill>
              <a:latin typeface="微软雅黑" panose="020B0503020204020204" pitchFamily="34" charset="-122"/>
              <a:ea typeface="微软雅黑" panose="020B0503020204020204" pitchFamily="34" charset="-122"/>
            </a:endParaRPr>
          </a:p>
        </p:txBody>
      </p:sp>
      <p:cxnSp>
        <p:nvCxnSpPr>
          <p:cNvPr id="48" name="直接箭头连接符 47"/>
          <p:cNvCxnSpPr>
            <a:stCxn id="35" idx="2"/>
            <a:endCxn id="45" idx="0"/>
          </p:cNvCxnSpPr>
          <p:nvPr/>
        </p:nvCxnSpPr>
        <p:spPr>
          <a:xfrm flipH="1">
            <a:off x="9708173" y="4897131"/>
            <a:ext cx="8245" cy="4023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连接符: 肘形 39"/>
          <p:cNvCxnSpPr>
            <a:stCxn id="8" idx="2"/>
            <a:endCxn id="35" idx="0"/>
          </p:cNvCxnSpPr>
          <p:nvPr/>
        </p:nvCxnSpPr>
        <p:spPr>
          <a:xfrm rot="16200000" flipH="1">
            <a:off x="9521420" y="3703608"/>
            <a:ext cx="388329" cy="1668"/>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矩形: 圆角 19"/>
          <p:cNvSpPr/>
          <p:nvPr/>
        </p:nvSpPr>
        <p:spPr>
          <a:xfrm>
            <a:off x="8777309" y="944669"/>
            <a:ext cx="1868684" cy="33265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微软雅黑" panose="020B0503020204020204" pitchFamily="34" charset="-122"/>
                <a:ea typeface="微软雅黑" panose="020B0503020204020204" pitchFamily="34" charset="-122"/>
              </a:rPr>
              <a:t>Load data</a:t>
            </a:r>
            <a:endParaRPr lang="zh-CN" altLang="en-US" dirty="0">
              <a:solidFill>
                <a:srgbClr val="002060"/>
              </a:solidFill>
              <a:latin typeface="微软雅黑" panose="020B0503020204020204" pitchFamily="34" charset="-122"/>
              <a:ea typeface="微软雅黑" panose="020B0503020204020204" pitchFamily="34" charset="-122"/>
            </a:endParaRPr>
          </a:p>
        </p:txBody>
      </p:sp>
      <p:cxnSp>
        <p:nvCxnSpPr>
          <p:cNvPr id="21" name="直接箭头连接符 20"/>
          <p:cNvCxnSpPr>
            <a:stCxn id="20" idx="2"/>
            <a:endCxn id="23" idx="0"/>
          </p:cNvCxnSpPr>
          <p:nvPr/>
        </p:nvCxnSpPr>
        <p:spPr>
          <a:xfrm>
            <a:off x="9711651" y="1277322"/>
            <a:ext cx="118" cy="3739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8369802" y="2666971"/>
            <a:ext cx="2689895" cy="843307"/>
          </a:xfrm>
          <a:prstGeom prst="flowChartDecision">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微软雅黑" panose="020B0503020204020204" pitchFamily="34" charset="-122"/>
                <a:ea typeface="微软雅黑" panose="020B0503020204020204" pitchFamily="34" charset="-122"/>
              </a:rPr>
              <a:t>Model </a:t>
            </a:r>
            <a:endParaRPr lang="en-US" altLang="zh-CN" dirty="0">
              <a:solidFill>
                <a:srgbClr val="002060"/>
              </a:solidFill>
              <a:latin typeface="微软雅黑" panose="020B0503020204020204" pitchFamily="34" charset="-122"/>
              <a:ea typeface="微软雅黑" panose="020B0503020204020204" pitchFamily="34" charset="-122"/>
            </a:endParaRPr>
          </a:p>
          <a:p>
            <a:pPr algn="ctr"/>
            <a:r>
              <a:rPr lang="en-US" altLang="zh-CN" dirty="0">
                <a:solidFill>
                  <a:srgbClr val="002060"/>
                </a:solidFill>
                <a:latin typeface="微软雅黑" panose="020B0503020204020204" pitchFamily="34" charset="-122"/>
                <a:ea typeface="微软雅黑" panose="020B0503020204020204" pitchFamily="34" charset="-122"/>
              </a:rPr>
              <a:t>converged</a:t>
            </a:r>
            <a:endParaRPr lang="zh-CN" altLang="en-US" dirty="0">
              <a:solidFill>
                <a:srgbClr val="002060"/>
              </a:solidFill>
              <a:latin typeface="微软雅黑" panose="020B0503020204020204" pitchFamily="34" charset="-122"/>
              <a:ea typeface="微软雅黑" panose="020B0503020204020204" pitchFamily="34" charset="-122"/>
            </a:endParaRPr>
          </a:p>
        </p:txBody>
      </p:sp>
      <p:cxnSp>
        <p:nvCxnSpPr>
          <p:cNvPr id="27" name="连接符: 肘形 26"/>
          <p:cNvCxnSpPr>
            <a:stCxn id="45" idx="2"/>
            <a:endCxn id="8" idx="3"/>
          </p:cNvCxnSpPr>
          <p:nvPr/>
        </p:nvCxnSpPr>
        <p:spPr>
          <a:xfrm rot="5400000" flipH="1" flipV="1">
            <a:off x="8779244" y="4017554"/>
            <a:ext cx="3209381" cy="1351524"/>
          </a:xfrm>
          <a:prstGeom prst="bentConnector4">
            <a:avLst>
              <a:gd name="adj1" fmla="val -7123"/>
              <a:gd name="adj2" fmla="val 134705"/>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9714751" y="3496445"/>
            <a:ext cx="519694" cy="369332"/>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No</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7677516" y="2702783"/>
            <a:ext cx="689305" cy="369332"/>
          </a:xfrm>
          <a:prstGeom prst="rect">
            <a:avLst/>
          </a:prstGeom>
          <a:noFill/>
        </p:spPr>
        <p:txBody>
          <a:bodyPr wrap="squar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Yes</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94" name="矩形: 圆角 93"/>
          <p:cNvSpPr/>
          <p:nvPr/>
        </p:nvSpPr>
        <p:spPr>
          <a:xfrm>
            <a:off x="6989613" y="4041940"/>
            <a:ext cx="940536" cy="54390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微软雅黑" panose="020B0503020204020204" pitchFamily="34" charset="-122"/>
                <a:ea typeface="微软雅黑" panose="020B0503020204020204" pitchFamily="34" charset="-122"/>
              </a:rPr>
              <a:t>End</a:t>
            </a:r>
            <a:endParaRPr lang="zh-CN" altLang="en-US" dirty="0">
              <a:solidFill>
                <a:srgbClr val="002060"/>
              </a:solidFill>
              <a:latin typeface="微软雅黑" panose="020B0503020204020204" pitchFamily="34" charset="-122"/>
              <a:ea typeface="微软雅黑" panose="020B0503020204020204" pitchFamily="34" charset="-122"/>
            </a:endParaRPr>
          </a:p>
        </p:txBody>
      </p:sp>
      <p:cxnSp>
        <p:nvCxnSpPr>
          <p:cNvPr id="95" name="连接符: 肘形 94"/>
          <p:cNvCxnSpPr>
            <a:stCxn id="8" idx="1"/>
            <a:endCxn id="94" idx="0"/>
          </p:cNvCxnSpPr>
          <p:nvPr/>
        </p:nvCxnSpPr>
        <p:spPr>
          <a:xfrm rot="10800000" flipV="1">
            <a:off x="7459882" y="3088624"/>
            <a:ext cx="909921" cy="953315"/>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2" name="圆角矩形 23"/>
          <p:cNvSpPr/>
          <p:nvPr/>
        </p:nvSpPr>
        <p:spPr>
          <a:xfrm rot="10800000" flipV="1">
            <a:off x="382357" y="1376233"/>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3" name="文本框 102"/>
          <p:cNvSpPr txBox="1"/>
          <p:nvPr/>
        </p:nvSpPr>
        <p:spPr>
          <a:xfrm>
            <a:off x="771056" y="1316471"/>
            <a:ext cx="5757499" cy="461665"/>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Pretrain</a:t>
            </a:r>
            <a:endParaRPr lang="en-US" altLang="zh-CN" sz="2400" dirty="0">
              <a:solidFill>
                <a:srgbClr val="002060"/>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flipH="1">
            <a:off x="838198" y="2391822"/>
            <a:ext cx="5251837" cy="707886"/>
          </a:xfrm>
          <a:prstGeom prst="rect">
            <a:avLst/>
          </a:prstGeom>
          <a:noFill/>
        </p:spPr>
        <p:txBody>
          <a:bodyPr wrap="square" rtlCol="0">
            <a:spAutoFit/>
          </a:bodyPr>
          <a:lstStyle/>
          <a:p>
            <a:pPr algn="just"/>
            <a:r>
              <a:rPr lang="en-US" altLang="zh-CN" sz="2000" dirty="0">
                <a:solidFill>
                  <a:srgbClr val="002060"/>
                </a:solidFill>
                <a:latin typeface="微软雅黑" panose="020B0503020204020204" pitchFamily="34" charset="-122"/>
                <a:ea typeface="微软雅黑" panose="020B0503020204020204" pitchFamily="34" charset="-122"/>
              </a:rPr>
              <a:t>Pre-train the observable cost network component.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105" name="圆角矩形 23"/>
          <p:cNvSpPr/>
          <p:nvPr/>
        </p:nvSpPr>
        <p:spPr>
          <a:xfrm rot="10800000" flipV="1">
            <a:off x="544924" y="2460154"/>
            <a:ext cx="171040"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6" name="圆角矩形 23"/>
          <p:cNvSpPr/>
          <p:nvPr/>
        </p:nvSpPr>
        <p:spPr>
          <a:xfrm rot="10800000" flipV="1">
            <a:off x="382357" y="403783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7" name="文本框 106"/>
          <p:cNvSpPr txBox="1"/>
          <p:nvPr/>
        </p:nvSpPr>
        <p:spPr>
          <a:xfrm>
            <a:off x="771056" y="3978075"/>
            <a:ext cx="5757499" cy="460375"/>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Joint Learning</a:t>
            </a:r>
            <a:endParaRPr lang="en-US" altLang="zh-CN" sz="2400" dirty="0">
              <a:solidFill>
                <a:srgbClr val="002060"/>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flipH="1">
            <a:off x="870967" y="4973935"/>
            <a:ext cx="5282177" cy="706755"/>
          </a:xfrm>
          <a:prstGeom prst="rect">
            <a:avLst/>
          </a:prstGeom>
          <a:noFill/>
        </p:spPr>
        <p:txBody>
          <a:bodyPr wrap="square" rtlCol="0">
            <a:spAutoFit/>
          </a:bodyPr>
          <a:lstStyle/>
          <a:p>
            <a:pPr algn="just"/>
            <a:r>
              <a:rPr lang="en-US" altLang="en-US" sz="2000" dirty="0">
                <a:solidFill>
                  <a:srgbClr val="002060"/>
                </a:solidFill>
                <a:latin typeface="微软雅黑" panose="020B0503020204020204" pitchFamily="34" charset="-122"/>
                <a:ea typeface="微软雅黑" panose="020B0503020204020204" pitchFamily="34" charset="-122"/>
              </a:rPr>
              <a:t>Train</a:t>
            </a:r>
            <a:r>
              <a:rPr lang="en-US" altLang="zh-CN" sz="2000" dirty="0">
                <a:solidFill>
                  <a:srgbClr val="002060"/>
                </a:solidFill>
                <a:latin typeface="微软雅黑" panose="020B0503020204020204" pitchFamily="34" charset="-122"/>
                <a:ea typeface="微软雅黑" panose="020B0503020204020204" pitchFamily="34" charset="-122"/>
              </a:rPr>
              <a:t> the two components </a:t>
            </a:r>
            <a:r>
              <a:rPr lang="en-US" altLang="en-US" sz="2000" dirty="0">
                <a:solidFill>
                  <a:srgbClr val="002060"/>
                </a:solidFill>
                <a:latin typeface="微软雅黑" panose="020B0503020204020204" pitchFamily="34" charset="-122"/>
                <a:ea typeface="微软雅黑" panose="020B0503020204020204" pitchFamily="34" charset="-122"/>
              </a:rPr>
              <a:t>jointly </a:t>
            </a:r>
            <a:r>
              <a:rPr lang="en-US" altLang="zh-CN" sz="2000" dirty="0">
                <a:solidFill>
                  <a:srgbClr val="002060"/>
                </a:solidFill>
                <a:latin typeface="微软雅黑" panose="020B0503020204020204" pitchFamily="34" charset="-122"/>
                <a:ea typeface="微软雅黑" panose="020B0503020204020204" pitchFamily="34" charset="-122"/>
              </a:rPr>
              <a:t>using alternative optimization </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109" name="圆角矩形 23"/>
          <p:cNvSpPr/>
          <p:nvPr/>
        </p:nvSpPr>
        <p:spPr>
          <a:xfrm rot="10800000" flipV="1">
            <a:off x="577691" y="5042267"/>
            <a:ext cx="171040"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ldLvl="0" animBg="1"/>
      <p:bldP spid="103" grpId="0"/>
      <p:bldP spid="104" grpId="0"/>
      <p:bldP spid="105" grpId="0" bldLvl="0" animBg="1"/>
      <p:bldP spid="106" grpId="0" bldLvl="0" animBg="1"/>
      <p:bldP spid="107" grpId="0"/>
      <p:bldP spid="108" grpId="0"/>
      <p:bldP spid="10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Data Description</a:t>
            </a:r>
            <a:endParaRPr lang="zh-CN" altLang="en-US" dirty="0"/>
          </a:p>
        </p:txBody>
      </p:sp>
      <p:pic>
        <p:nvPicPr>
          <p:cNvPr id="6" name="图片 5"/>
          <p:cNvPicPr>
            <a:picLocks noChangeAspect="1"/>
          </p:cNvPicPr>
          <p:nvPr/>
        </p:nvPicPr>
        <p:blipFill>
          <a:blip r:embed="rId1"/>
          <a:stretch>
            <a:fillRect/>
          </a:stretch>
        </p:blipFill>
        <p:spPr>
          <a:xfrm>
            <a:off x="1866901" y="3429000"/>
            <a:ext cx="8343900" cy="3283921"/>
          </a:xfrm>
          <a:prstGeom prst="rect">
            <a:avLst/>
          </a:prstGeom>
        </p:spPr>
      </p:pic>
      <p:sp>
        <p:nvSpPr>
          <p:cNvPr id="9" name="矩形 8"/>
          <p:cNvSpPr/>
          <p:nvPr/>
        </p:nvSpPr>
        <p:spPr>
          <a:xfrm>
            <a:off x="7421090" y="1323142"/>
            <a:ext cx="1300000" cy="646331"/>
          </a:xfrm>
          <a:prstGeom prst="rect">
            <a:avLst/>
          </a:prstGeom>
          <a:noFill/>
        </p:spPr>
        <p:txBody>
          <a:bodyPr wrap="square">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Map Matching</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3" name="矩形 12"/>
          <p:cNvSpPr/>
          <p:nvPr/>
        </p:nvSpPr>
        <p:spPr>
          <a:xfrm>
            <a:off x="2823380" y="771282"/>
            <a:ext cx="2426970" cy="646331"/>
          </a:xfrm>
          <a:prstGeom prst="rect">
            <a:avLst/>
          </a:prstGeom>
          <a:noFill/>
        </p:spPr>
        <p:txBody>
          <a:bodyPr wrap="square">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Remove stay points and noisy points</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7" name="矩形: 圆角 6"/>
          <p:cNvSpPr/>
          <p:nvPr/>
        </p:nvSpPr>
        <p:spPr>
          <a:xfrm>
            <a:off x="1244630" y="1461647"/>
            <a:ext cx="1959920" cy="64633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latin typeface="微软雅黑" panose="020B0503020204020204" pitchFamily="34" charset="-122"/>
                <a:ea typeface="微软雅黑" panose="020B0503020204020204" pitchFamily="34" charset="-122"/>
              </a:rPr>
              <a:t>Raw</a:t>
            </a:r>
            <a:r>
              <a:rPr lang="en-US" altLang="zh-CN" dirty="0">
                <a:solidFill>
                  <a:schemeClr val="tx1"/>
                </a:solidFill>
                <a:latin typeface="Times New Roman" panose="02020603050405020304" charset="0"/>
                <a:cs typeface="Times New Roman" panose="02020603050405020304" charset="0"/>
              </a:rPr>
              <a:t> </a:t>
            </a:r>
            <a:r>
              <a:rPr lang="en-US" altLang="zh-CN" dirty="0">
                <a:solidFill>
                  <a:srgbClr val="002060"/>
                </a:solidFill>
                <a:latin typeface="微软雅黑" panose="020B0503020204020204" pitchFamily="34" charset="-122"/>
                <a:ea typeface="微软雅黑" panose="020B0503020204020204" pitchFamily="34" charset="-122"/>
              </a:rPr>
              <a:t>Trajectories</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6" name="矩形: 圆角 15"/>
          <p:cNvSpPr/>
          <p:nvPr/>
        </p:nvSpPr>
        <p:spPr>
          <a:xfrm>
            <a:off x="4869180" y="1455601"/>
            <a:ext cx="2426970" cy="64633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Processed Trajectories</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7" name="矩形: 圆角 16"/>
          <p:cNvSpPr/>
          <p:nvPr/>
        </p:nvSpPr>
        <p:spPr>
          <a:xfrm>
            <a:off x="4869180" y="2538395"/>
            <a:ext cx="2426970" cy="64633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Road network from OpenStreetMap</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8" name="矩形: 圆角 17"/>
          <p:cNvSpPr/>
          <p:nvPr/>
        </p:nvSpPr>
        <p:spPr>
          <a:xfrm>
            <a:off x="8183803" y="2043279"/>
            <a:ext cx="2209800" cy="64633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Final Datasets</a:t>
            </a:r>
            <a:endParaRPr lang="zh-CN" altLang="en-US" dirty="0">
              <a:solidFill>
                <a:srgbClr val="002060"/>
              </a:solidFill>
              <a:latin typeface="微软雅黑" panose="020B0503020204020204" pitchFamily="34" charset="-122"/>
              <a:ea typeface="微软雅黑" panose="020B0503020204020204" pitchFamily="34" charset="-122"/>
            </a:endParaRPr>
          </a:p>
        </p:txBody>
      </p:sp>
      <p:cxnSp>
        <p:nvCxnSpPr>
          <p:cNvPr id="15" name="直接箭头连接符 14"/>
          <p:cNvCxnSpPr>
            <a:stCxn id="7" idx="3"/>
            <a:endCxn id="16" idx="1"/>
          </p:cNvCxnSpPr>
          <p:nvPr/>
        </p:nvCxnSpPr>
        <p:spPr>
          <a:xfrm flipV="1">
            <a:off x="3204550" y="1778767"/>
            <a:ext cx="1664630" cy="6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6" idx="3"/>
            <a:endCxn id="18" idx="1"/>
          </p:cNvCxnSpPr>
          <p:nvPr/>
        </p:nvCxnSpPr>
        <p:spPr>
          <a:xfrm>
            <a:off x="7296150" y="1778767"/>
            <a:ext cx="887653" cy="5876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3"/>
            <a:endCxn id="18" idx="1"/>
          </p:cNvCxnSpPr>
          <p:nvPr/>
        </p:nvCxnSpPr>
        <p:spPr>
          <a:xfrm flipV="1">
            <a:off x="7296150" y="2366445"/>
            <a:ext cx="887653" cy="4951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rotWithShape="1">
          <a:blip r:embed="rId2"/>
          <a:srcRect l="18269" t="22353" r="33442" b="26148"/>
          <a:stretch>
            <a:fillRect/>
          </a:stretch>
        </p:blipFill>
        <p:spPr>
          <a:xfrm>
            <a:off x="5163820" y="3845924"/>
            <a:ext cx="414020" cy="358140"/>
          </a:xfrm>
          <a:prstGeom prst="rect">
            <a:avLst/>
          </a:prstGeom>
        </p:spPr>
      </p:pic>
      <p:pic>
        <p:nvPicPr>
          <p:cNvPr id="8" name="图片 7"/>
          <p:cNvPicPr>
            <a:picLocks noChangeAspect="1"/>
          </p:cNvPicPr>
          <p:nvPr/>
        </p:nvPicPr>
        <p:blipFill rotWithShape="1">
          <a:blip r:embed="rId3"/>
          <a:srcRect l="19248" t="28076" r="38292" b="27168"/>
          <a:stretch>
            <a:fillRect/>
          </a:stretch>
        </p:blipFill>
        <p:spPr>
          <a:xfrm>
            <a:off x="8284209" y="3845924"/>
            <a:ext cx="590550" cy="358140"/>
          </a:xfrm>
          <a:prstGeom prst="rect">
            <a:avLst/>
          </a:prstGeom>
        </p:spPr>
      </p:pic>
      <p:pic>
        <p:nvPicPr>
          <p:cNvPr id="19" name="图片 18"/>
          <p:cNvPicPr>
            <a:picLocks noChangeAspect="1"/>
          </p:cNvPicPr>
          <p:nvPr/>
        </p:nvPicPr>
        <p:blipFill rotWithShape="1">
          <a:blip r:embed="rId2"/>
          <a:srcRect l="18269" t="22353" r="33442" b="26148"/>
          <a:stretch>
            <a:fillRect/>
          </a:stretch>
        </p:blipFill>
        <p:spPr>
          <a:xfrm>
            <a:off x="6607449" y="3845924"/>
            <a:ext cx="414020" cy="35814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Metric and Baselines</a:t>
            </a:r>
            <a:endParaRPr lang="zh-CN" altLang="en-US" dirty="0"/>
          </a:p>
        </p:txBody>
      </p:sp>
      <p:pic>
        <p:nvPicPr>
          <p:cNvPr id="5" name="图片 4"/>
          <p:cNvPicPr>
            <a:picLocks noChangeAspect="1"/>
          </p:cNvPicPr>
          <p:nvPr/>
        </p:nvPicPr>
        <p:blipFill>
          <a:blip r:embed="rId1"/>
          <a:stretch>
            <a:fillRect/>
          </a:stretch>
        </p:blipFill>
        <p:spPr>
          <a:xfrm>
            <a:off x="838200" y="2205916"/>
            <a:ext cx="2845255" cy="742512"/>
          </a:xfrm>
          <a:prstGeom prst="rect">
            <a:avLst/>
          </a:prstGeom>
        </p:spPr>
      </p:pic>
      <p:pic>
        <p:nvPicPr>
          <p:cNvPr id="10" name="图片 9" descr="图片包含 物体&#10;&#10;描述已自动生成"/>
          <p:cNvPicPr>
            <a:picLocks noChangeAspect="1"/>
          </p:cNvPicPr>
          <p:nvPr/>
        </p:nvPicPr>
        <p:blipFill>
          <a:blip r:embed="rId2"/>
          <a:stretch>
            <a:fillRect/>
          </a:stretch>
        </p:blipFill>
        <p:spPr>
          <a:xfrm>
            <a:off x="838200" y="3231280"/>
            <a:ext cx="2530930" cy="809121"/>
          </a:xfrm>
          <a:prstGeom prst="rect">
            <a:avLst/>
          </a:prstGeom>
        </p:spPr>
      </p:pic>
      <p:pic>
        <p:nvPicPr>
          <p:cNvPr id="12" name="图片 11" descr="图片包含 物体&#10;&#10;描述已自动生成"/>
          <p:cNvPicPr>
            <a:picLocks noChangeAspect="1"/>
          </p:cNvPicPr>
          <p:nvPr/>
        </p:nvPicPr>
        <p:blipFill>
          <a:blip r:embed="rId3"/>
          <a:stretch>
            <a:fillRect/>
          </a:stretch>
        </p:blipFill>
        <p:spPr>
          <a:xfrm>
            <a:off x="838200" y="4331232"/>
            <a:ext cx="1884124" cy="653417"/>
          </a:xfrm>
          <a:prstGeom prst="rect">
            <a:avLst/>
          </a:prstGeom>
        </p:spPr>
      </p:pic>
      <p:sp>
        <p:nvSpPr>
          <p:cNvPr id="21" name="圆角矩形 23"/>
          <p:cNvSpPr/>
          <p:nvPr/>
        </p:nvSpPr>
        <p:spPr>
          <a:xfrm rot="10800000" flipV="1">
            <a:off x="391002" y="1388698"/>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p:cNvSpPr txBox="1"/>
          <p:nvPr/>
        </p:nvSpPr>
        <p:spPr>
          <a:xfrm>
            <a:off x="838200" y="1201043"/>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Evaluation Metrics</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圆角矩形 23"/>
          <p:cNvSpPr/>
          <p:nvPr/>
        </p:nvSpPr>
        <p:spPr>
          <a:xfrm rot="10800000" flipV="1">
            <a:off x="4676462" y="1369239"/>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5123660" y="1181584"/>
            <a:ext cx="9210638" cy="605292"/>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Benchmarks</a:t>
            </a:r>
            <a:endParaRPr lang="zh-CN" altLang="en-US"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圆角矩形 23"/>
          <p:cNvSpPr/>
          <p:nvPr/>
        </p:nvSpPr>
        <p:spPr>
          <a:xfrm rot="10800000" flipV="1">
            <a:off x="4806185" y="2267667"/>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文本框 26"/>
          <p:cNvSpPr txBox="1"/>
          <p:nvPr/>
        </p:nvSpPr>
        <p:spPr>
          <a:xfrm>
            <a:off x="5123660" y="2089191"/>
            <a:ext cx="9210638" cy="89511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rPr>
              <a:t>RICK [KDD 2012]: Search-based method</a:t>
            </a:r>
            <a:endPar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圆角矩形 23"/>
          <p:cNvSpPr/>
          <p:nvPr/>
        </p:nvSpPr>
        <p:spPr>
          <a:xfrm rot="10800000" flipV="1">
            <a:off x="431224" y="251473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圆角矩形 23"/>
          <p:cNvSpPr/>
          <p:nvPr/>
        </p:nvSpPr>
        <p:spPr>
          <a:xfrm rot="10800000" flipV="1">
            <a:off x="431225" y="353701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圆角矩形 23"/>
          <p:cNvSpPr/>
          <p:nvPr/>
        </p:nvSpPr>
        <p:spPr>
          <a:xfrm rot="10800000" flipV="1">
            <a:off x="431225" y="4582976"/>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圆角矩形 23"/>
          <p:cNvSpPr/>
          <p:nvPr/>
        </p:nvSpPr>
        <p:spPr>
          <a:xfrm rot="10800000" flipV="1">
            <a:off x="4806185" y="3185058"/>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文本框 31"/>
          <p:cNvSpPr txBox="1"/>
          <p:nvPr/>
        </p:nvSpPr>
        <p:spPr>
          <a:xfrm>
            <a:off x="5123660" y="3013593"/>
            <a:ext cx="9210638" cy="532003"/>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rPr>
              <a:t>MPR [KDD 2011]: Search-based method</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3" name="圆角矩形 23"/>
          <p:cNvSpPr/>
          <p:nvPr/>
        </p:nvSpPr>
        <p:spPr>
          <a:xfrm rot="10800000" flipV="1">
            <a:off x="4806185" y="4113249"/>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nvSpPr>
        <p:spPr>
          <a:xfrm>
            <a:off x="5123660" y="3941784"/>
            <a:ext cx="9210638" cy="532003"/>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rPr>
              <a:t>CTRR [IJDE 2018]: Collaborative filtering</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圆角矩形 23"/>
          <p:cNvSpPr/>
          <p:nvPr/>
        </p:nvSpPr>
        <p:spPr>
          <a:xfrm rot="10800000" flipV="1">
            <a:off x="4806185" y="4997897"/>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文本框 35"/>
          <p:cNvSpPr txBox="1"/>
          <p:nvPr/>
        </p:nvSpPr>
        <p:spPr>
          <a:xfrm>
            <a:off x="5123660" y="4880855"/>
            <a:ext cx="9210638" cy="1005786"/>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rPr>
              <a:t>STRNN [AAAI 2016]: RNN with spatial-temporal </a:t>
            </a:r>
            <a:endParaRPr lang="en-US" altLang="zh-CN" sz="2400" dirty="0">
              <a:solidFill>
                <a:srgbClr val="002060"/>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rPr>
              <a:t>contexts</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圆角矩形 23"/>
          <p:cNvSpPr/>
          <p:nvPr/>
        </p:nvSpPr>
        <p:spPr>
          <a:xfrm rot="10800000" flipV="1">
            <a:off x="4806184" y="6013263"/>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文本框 37"/>
          <p:cNvSpPr txBox="1"/>
          <p:nvPr/>
        </p:nvSpPr>
        <p:spPr>
          <a:xfrm>
            <a:off x="5123660" y="5831383"/>
            <a:ext cx="9210638" cy="532003"/>
          </a:xfrm>
          <a:prstGeom prst="rect">
            <a:avLst/>
          </a:prstGeom>
          <a:noFill/>
        </p:spPr>
        <p:txBody>
          <a:bodyPr wrap="square" lIns="91438" tIns="45719" rIns="91438" bIns="45719" rtlCol="0">
            <a:spAutoFit/>
          </a:bodyPr>
          <a:lstStyle/>
          <a:p>
            <a:pPr>
              <a:lnSpc>
                <a:spcPct val="130000"/>
              </a:lnSpc>
            </a:pPr>
            <a:r>
              <a:rPr lang="en-US" altLang="zh-CN" sz="2400" dirty="0" err="1">
                <a:solidFill>
                  <a:srgbClr val="002060"/>
                </a:solidFill>
                <a:latin typeface="微软雅黑" panose="020B0503020204020204" pitchFamily="34" charset="-122"/>
                <a:ea typeface="微软雅黑" panose="020B0503020204020204" pitchFamily="34" charset="-122"/>
              </a:rPr>
              <a:t>DeepMove</a:t>
            </a:r>
            <a:r>
              <a:rPr lang="en-US" altLang="zh-CN" sz="2400" dirty="0">
                <a:solidFill>
                  <a:srgbClr val="002060"/>
                </a:solidFill>
                <a:latin typeface="微软雅黑" panose="020B0503020204020204" pitchFamily="34" charset="-122"/>
                <a:ea typeface="微软雅黑" panose="020B0503020204020204" pitchFamily="34" charset="-122"/>
              </a:rPr>
              <a:t> [WWW 2018]: RNN with attention</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Effectiveness</a:t>
            </a:r>
            <a:endParaRPr lang="zh-CN" altLang="en-US" dirty="0"/>
          </a:p>
        </p:txBody>
      </p:sp>
      <p:pic>
        <p:nvPicPr>
          <p:cNvPr id="4" name="图片 3"/>
          <p:cNvPicPr>
            <a:picLocks noChangeAspect="1"/>
          </p:cNvPicPr>
          <p:nvPr/>
        </p:nvPicPr>
        <p:blipFill>
          <a:blip r:embed="rId1"/>
          <a:stretch>
            <a:fillRect/>
          </a:stretch>
        </p:blipFill>
        <p:spPr>
          <a:xfrm>
            <a:off x="244927" y="3670300"/>
            <a:ext cx="11702146" cy="2838392"/>
          </a:xfrm>
          <a:prstGeom prst="rect">
            <a:avLst/>
          </a:prstGeom>
        </p:spPr>
      </p:pic>
      <p:sp>
        <p:nvSpPr>
          <p:cNvPr id="9" name="圆角矩形 23"/>
          <p:cNvSpPr/>
          <p:nvPr/>
        </p:nvSpPr>
        <p:spPr>
          <a:xfrm rot="10800000" flipV="1">
            <a:off x="722193" y="1308892"/>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nvSpPr>
        <p:spPr>
          <a:xfrm>
            <a:off x="1169390" y="1133937"/>
            <a:ext cx="10184409" cy="2125452"/>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We discuss three types of query</a:t>
            </a:r>
            <a:r>
              <a:rPr lang="zh-CN" altLang="en-US"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Short (</a:t>
            </a:r>
            <a:r>
              <a:rPr lang="en-US" altLang="zh-CN" sz="2400" dirty="0">
                <a:solidFill>
                  <a:srgbClr val="002060"/>
                </a:solidFill>
                <a:latin typeface="微软雅黑" panose="020B0503020204020204" pitchFamily="34" charset="-122"/>
                <a:ea typeface="微软雅黑" panose="020B0503020204020204" pitchFamily="34" charset="-122"/>
              </a:rPr>
              <a:t>10 to 20 locations</a:t>
            </a: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Medium (2</a:t>
            </a:r>
            <a:r>
              <a:rPr lang="en-US" altLang="zh-CN" sz="2400" dirty="0">
                <a:solidFill>
                  <a:srgbClr val="002060"/>
                </a:solidFill>
                <a:latin typeface="微软雅黑" panose="020B0503020204020204" pitchFamily="34" charset="-122"/>
                <a:ea typeface="微软雅黑" panose="020B0503020204020204" pitchFamily="34" charset="-122"/>
              </a:rPr>
              <a:t>0 to 30 locations</a:t>
            </a: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Long (more than</a:t>
            </a:r>
            <a:r>
              <a:rPr lang="en-US" altLang="zh-CN" sz="2400" dirty="0">
                <a:solidFill>
                  <a:srgbClr val="002060"/>
                </a:solidFill>
                <a:latin typeface="微软雅黑" panose="020B0503020204020204" pitchFamily="34" charset="-122"/>
                <a:ea typeface="微软雅黑" panose="020B0503020204020204" pitchFamily="34" charset="-122"/>
              </a:rPr>
              <a:t> 30 locations</a:t>
            </a: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24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Effectiveness</a:t>
            </a:r>
            <a:endParaRPr lang="zh-CN" altLang="en-US" dirty="0"/>
          </a:p>
        </p:txBody>
      </p:sp>
      <p:sp>
        <p:nvSpPr>
          <p:cNvPr id="43" name="文本框 42"/>
          <p:cNvSpPr txBox="1"/>
          <p:nvPr/>
        </p:nvSpPr>
        <p:spPr>
          <a:xfrm>
            <a:off x="1148395" y="4531034"/>
            <a:ext cx="9769976" cy="1770380"/>
          </a:xfrm>
          <a:prstGeom prst="rect">
            <a:avLst/>
          </a:prstGeom>
          <a:noFill/>
        </p:spPr>
        <p:txBody>
          <a:bodyPr wrap="square" rtlCol="0">
            <a:spAutoFit/>
          </a:bodyPr>
          <a:lstStyle/>
          <a:p>
            <a:pPr algn="just">
              <a:lnSpc>
                <a:spcPct val="130000"/>
              </a:lnSpc>
            </a:pPr>
            <a:r>
              <a:rPr lang="en-US" altLang="en-US" sz="2800" dirty="0">
                <a:solidFill>
                  <a:srgbClr val="002060"/>
                </a:solidFill>
                <a:latin typeface="微软雅黑" panose="020B0503020204020204" pitchFamily="34" charset="-122"/>
                <a:ea typeface="微软雅黑" panose="020B0503020204020204" pitchFamily="34" charset="-122"/>
              </a:rPr>
              <a:t>O</a:t>
            </a:r>
            <a:r>
              <a:rPr lang="en-US" altLang="zh-CN" sz="2800" dirty="0">
                <a:solidFill>
                  <a:srgbClr val="002060"/>
                </a:solidFill>
                <a:latin typeface="微软雅黑" panose="020B0503020204020204" pitchFamily="34" charset="-122"/>
                <a:ea typeface="微软雅黑" panose="020B0503020204020204" pitchFamily="34" charset="-122"/>
              </a:rPr>
              <a:t>ur proposed model NASR performs best among all the methods. Because it  combines both the benefits of heuristic search and neural networks.  </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51863" y="1164418"/>
            <a:ext cx="11866756" cy="2874182"/>
          </a:xfrm>
          <a:prstGeom prst="rect">
            <a:avLst/>
          </a:prstGeom>
        </p:spPr>
      </p:pic>
      <p:sp>
        <p:nvSpPr>
          <p:cNvPr id="5" name="矩形 4"/>
          <p:cNvSpPr/>
          <p:nvPr/>
        </p:nvSpPr>
        <p:spPr>
          <a:xfrm>
            <a:off x="6379029" y="1194453"/>
            <a:ext cx="598714" cy="29747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243859" y="1201209"/>
            <a:ext cx="598714" cy="29747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Effectiveness</a:t>
            </a:r>
            <a:endParaRPr lang="zh-CN" altLang="en-US" dirty="0"/>
          </a:p>
        </p:txBody>
      </p:sp>
      <p:sp>
        <p:nvSpPr>
          <p:cNvPr id="43" name="文本框 42"/>
          <p:cNvSpPr txBox="1"/>
          <p:nvPr/>
        </p:nvSpPr>
        <p:spPr>
          <a:xfrm>
            <a:off x="1148395" y="4531034"/>
            <a:ext cx="10129206" cy="1713546"/>
          </a:xfrm>
          <a:prstGeom prst="rect">
            <a:avLst/>
          </a:prstGeom>
          <a:noFill/>
        </p:spPr>
        <p:txBody>
          <a:bodyPr wrap="square" rtlCol="0">
            <a:spAutoFit/>
          </a:bodyPr>
          <a:lstStyle/>
          <a:p>
            <a:pPr algn="just">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Heuristic search methods perform very well, especially the RICK method. RICK fully characterizes the road network information and adopts the informed A ∗ algorithm.  </a:t>
            </a:r>
            <a:endParaRPr lang="zh-CN" altLang="en-US" sz="2800"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51863" y="1164418"/>
            <a:ext cx="11866756" cy="2874182"/>
          </a:xfrm>
          <a:prstGeom prst="rect">
            <a:avLst/>
          </a:prstGeom>
        </p:spPr>
      </p:pic>
      <p:sp>
        <p:nvSpPr>
          <p:cNvPr id="5" name="矩形 4"/>
          <p:cNvSpPr/>
          <p:nvPr/>
        </p:nvSpPr>
        <p:spPr>
          <a:xfrm>
            <a:off x="2362200" y="1205338"/>
            <a:ext cx="1284513" cy="307274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50831" y="1205338"/>
            <a:ext cx="1394458" cy="29747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Effectiveness</a:t>
            </a:r>
            <a:endParaRPr lang="zh-CN" altLang="en-US" dirty="0"/>
          </a:p>
        </p:txBody>
      </p:sp>
      <p:sp>
        <p:nvSpPr>
          <p:cNvPr id="43" name="文本框 42"/>
          <p:cNvSpPr txBox="1"/>
          <p:nvPr/>
        </p:nvSpPr>
        <p:spPr>
          <a:xfrm>
            <a:off x="1148394" y="4531034"/>
            <a:ext cx="10314263" cy="1770380"/>
          </a:xfrm>
          <a:prstGeom prst="rect">
            <a:avLst/>
          </a:prstGeom>
          <a:noFill/>
        </p:spPr>
        <p:txBody>
          <a:bodyPr wrap="square" rtlCol="0">
            <a:spAutoFit/>
          </a:bodyPr>
          <a:lstStyle/>
          <a:p>
            <a:pPr algn="just">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The matrix factorization based method CTRR does not perform better than RICK and MPR. A possible reason is that CTRR can not </a:t>
            </a:r>
            <a:r>
              <a:rPr lang="en-US" altLang="en-US" sz="2800" dirty="0">
                <a:solidFill>
                  <a:srgbClr val="002060"/>
                </a:solidFill>
                <a:latin typeface="微软雅黑" panose="020B0503020204020204" pitchFamily="34" charset="-122"/>
                <a:ea typeface="微软雅黑" panose="020B0503020204020204" pitchFamily="34" charset="-122"/>
              </a:rPr>
              <a:t>fully </a:t>
            </a:r>
            <a:r>
              <a:rPr lang="en-US" altLang="zh-CN" sz="2800" dirty="0">
                <a:solidFill>
                  <a:srgbClr val="002060"/>
                </a:solidFill>
                <a:latin typeface="微软雅黑" panose="020B0503020204020204" pitchFamily="34" charset="-122"/>
                <a:ea typeface="微软雅黑" panose="020B0503020204020204" pitchFamily="34" charset="-122"/>
              </a:rPr>
              <a:t>utilize the road network information. </a:t>
            </a:r>
            <a:endParaRPr lang="zh-CN" altLang="en-US" sz="2800"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51863" y="1164418"/>
            <a:ext cx="11866756" cy="2874182"/>
          </a:xfrm>
          <a:prstGeom prst="rect">
            <a:avLst/>
          </a:prstGeom>
        </p:spPr>
      </p:pic>
      <p:sp>
        <p:nvSpPr>
          <p:cNvPr id="5" name="矩形 4"/>
          <p:cNvSpPr/>
          <p:nvPr/>
        </p:nvSpPr>
        <p:spPr>
          <a:xfrm>
            <a:off x="2362200" y="1205338"/>
            <a:ext cx="1948543" cy="307274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50831" y="1205338"/>
            <a:ext cx="2123798" cy="29747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Effectiveness</a:t>
            </a:r>
            <a:endParaRPr lang="zh-CN" altLang="en-US" dirty="0"/>
          </a:p>
        </p:txBody>
      </p:sp>
      <p:sp>
        <p:nvSpPr>
          <p:cNvPr id="43" name="文本框 42"/>
          <p:cNvSpPr txBox="1"/>
          <p:nvPr/>
        </p:nvSpPr>
        <p:spPr>
          <a:xfrm>
            <a:off x="1024003" y="4500999"/>
            <a:ext cx="10143994" cy="2278381"/>
          </a:xfrm>
          <a:prstGeom prst="rect">
            <a:avLst/>
          </a:prstGeom>
          <a:noFill/>
        </p:spPr>
        <p:txBody>
          <a:bodyPr wrap="square" rtlCol="0">
            <a:spAutoFit/>
          </a:bodyPr>
          <a:lstStyle/>
          <a:p>
            <a:pPr algn="just">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Deep learning method </a:t>
            </a:r>
            <a:r>
              <a:rPr lang="en-US" altLang="zh-CN" sz="2800" dirty="0" err="1">
                <a:solidFill>
                  <a:srgbClr val="002060"/>
                </a:solidFill>
                <a:latin typeface="微软雅黑" panose="020B0503020204020204" pitchFamily="34" charset="-122"/>
                <a:ea typeface="微软雅黑" panose="020B0503020204020204" pitchFamily="34" charset="-122"/>
              </a:rPr>
              <a:t>DeepMove</a:t>
            </a:r>
            <a:r>
              <a:rPr lang="en-US" altLang="zh-CN" sz="2800" dirty="0">
                <a:solidFill>
                  <a:srgbClr val="002060"/>
                </a:solidFill>
                <a:latin typeface="微软雅黑" panose="020B0503020204020204" pitchFamily="34" charset="-122"/>
                <a:ea typeface="微软雅黑" panose="020B0503020204020204" pitchFamily="34" charset="-122"/>
              </a:rPr>
              <a:t> performs very well.</a:t>
            </a:r>
            <a:r>
              <a:rPr lang="en-US" altLang="zh-CN" sz="2800" dirty="0"/>
              <a:t> </a:t>
            </a:r>
            <a:r>
              <a:rPr lang="en-US" altLang="zh-CN" sz="2800" dirty="0">
                <a:solidFill>
                  <a:srgbClr val="002060"/>
                </a:solidFill>
                <a:latin typeface="微软雅黑" panose="020B0503020204020204" pitchFamily="34" charset="-122"/>
                <a:ea typeface="微软雅黑" panose="020B0503020204020204" pitchFamily="34" charset="-122"/>
              </a:rPr>
              <a:t>Compared with STRNN, </a:t>
            </a:r>
            <a:r>
              <a:rPr lang="en-US" altLang="zh-CN" sz="2800" dirty="0" err="1">
                <a:solidFill>
                  <a:srgbClr val="002060"/>
                </a:solidFill>
                <a:latin typeface="微软雅黑" panose="020B0503020204020204" pitchFamily="34" charset="-122"/>
                <a:ea typeface="微软雅黑" panose="020B0503020204020204" pitchFamily="34" charset="-122"/>
              </a:rPr>
              <a:t>DeepMove</a:t>
            </a:r>
            <a:r>
              <a:rPr lang="en-US" altLang="zh-CN" sz="2800" dirty="0">
                <a:solidFill>
                  <a:srgbClr val="002060"/>
                </a:solidFill>
                <a:latin typeface="微软雅黑" panose="020B0503020204020204" pitchFamily="34" charset="-122"/>
                <a:ea typeface="微软雅黑" panose="020B0503020204020204" pitchFamily="34" charset="-122"/>
              </a:rPr>
              <a:t> considers more kinds of context information and designs more advanced sequential neural networks.</a:t>
            </a:r>
            <a:endParaRPr lang="zh-CN" altLang="en-US" sz="2800"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51863" y="1164418"/>
            <a:ext cx="11866756" cy="2874182"/>
          </a:xfrm>
          <a:prstGeom prst="rect">
            <a:avLst/>
          </a:prstGeom>
        </p:spPr>
      </p:pic>
      <p:sp>
        <p:nvSpPr>
          <p:cNvPr id="5" name="矩形 4"/>
          <p:cNvSpPr/>
          <p:nvPr/>
        </p:nvSpPr>
        <p:spPr>
          <a:xfrm>
            <a:off x="4332515" y="1194453"/>
            <a:ext cx="1948543" cy="307274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251771" y="1178123"/>
            <a:ext cx="1948543" cy="307274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Detailed Analysis</a:t>
            </a:r>
            <a:endParaRPr lang="zh-CN" altLang="en-US" dirty="0"/>
          </a:p>
        </p:txBody>
      </p:sp>
      <p:sp>
        <p:nvSpPr>
          <p:cNvPr id="57" name="矩形 56"/>
          <p:cNvSpPr/>
          <p:nvPr/>
        </p:nvSpPr>
        <p:spPr>
          <a:xfrm>
            <a:off x="-382918" y="5738335"/>
            <a:ext cx="12132882" cy="1198880"/>
          </a:xfrm>
          <a:prstGeom prst="rect">
            <a:avLst/>
          </a:prstGeom>
        </p:spPr>
        <p:txBody>
          <a:bodyPr wrap="square">
            <a:spAutoFit/>
          </a:bodyPr>
          <a:lstStyle/>
          <a:p>
            <a:pPr algn="ctr"/>
            <a:r>
              <a:rPr lang="en-US" altLang="zh-CN" sz="2400" b="1" dirty="0">
                <a:solidFill>
                  <a:srgbClr val="002060"/>
                </a:solidFill>
                <a:latin typeface="微软雅黑" panose="020B0503020204020204" pitchFamily="34" charset="-122"/>
                <a:ea typeface="微软雅黑" panose="020B0503020204020204" pitchFamily="34" charset="-122"/>
              </a:rPr>
              <a:t>Conclusion: </a:t>
            </a:r>
            <a:r>
              <a:rPr lang="en-US" altLang="zh-CN" sz="2400" dirty="0">
                <a:solidFill>
                  <a:srgbClr val="002060"/>
                </a:solidFill>
                <a:latin typeface="微软雅黑" panose="020B0503020204020204" pitchFamily="34" charset="-122"/>
                <a:ea typeface="微软雅黑" panose="020B0503020204020204" pitchFamily="34" charset="-122"/>
              </a:rPr>
              <a:t>Inter-trajectory attention and</a:t>
            </a:r>
            <a:endParaRPr lang="en-US" altLang="zh-CN" sz="2400" dirty="0">
              <a:solidFill>
                <a:srgbClr val="002060"/>
              </a:solidFill>
              <a:latin typeface="微软雅黑" panose="020B0503020204020204" pitchFamily="34" charset="-122"/>
              <a:ea typeface="微软雅黑" panose="020B0503020204020204" pitchFamily="34" charset="-122"/>
            </a:endParaRPr>
          </a:p>
          <a:p>
            <a:pPr algn="ctr"/>
            <a:r>
              <a:rPr lang="en-US" altLang="zh-CN" sz="2400" dirty="0">
                <a:solidFill>
                  <a:srgbClr val="002060"/>
                </a:solidFill>
                <a:latin typeface="微软雅黑" panose="020B0503020204020204" pitchFamily="34" charset="-122"/>
                <a:ea typeface="微软雅黑" panose="020B0503020204020204" pitchFamily="34" charset="-122"/>
              </a:rPr>
              <a:t>Intra-trajectory attention are both effective.</a:t>
            </a:r>
            <a:endParaRPr lang="en-US" altLang="zh-CN" sz="2400" dirty="0">
              <a:solidFill>
                <a:srgbClr val="002060"/>
              </a:solidFill>
              <a:latin typeface="微软雅黑" panose="020B0503020204020204" pitchFamily="34" charset="-122"/>
              <a:ea typeface="微软雅黑" panose="020B0503020204020204" pitchFamily="34" charset="-122"/>
            </a:endParaRPr>
          </a:p>
          <a:p>
            <a:pPr algn="ctr"/>
            <a:endParaRPr lang="en-US" altLang="zh-CN" sz="2400" b="1" dirty="0">
              <a:latin typeface="Times New Roman" panose="02020603050405020304" charset="0"/>
              <a:cs typeface="Times New Roman" panose="02020603050405020304" charset="0"/>
            </a:endParaRPr>
          </a:p>
        </p:txBody>
      </p:sp>
      <p:pic>
        <p:nvPicPr>
          <p:cNvPr id="8" name="图片 7" descr="图片包含 屏幕截图&#10;&#10;描述已自动生成"/>
          <p:cNvPicPr>
            <a:picLocks noChangeAspect="1"/>
          </p:cNvPicPr>
          <p:nvPr/>
        </p:nvPicPr>
        <p:blipFill rotWithShape="1">
          <a:blip r:embed="rId1">
            <a:extLst>
              <a:ext uri="{28A0092B-C50C-407E-A947-70E740481C1C}">
                <a14:useLocalDpi xmlns:a14="http://schemas.microsoft.com/office/drawing/2010/main" val="0"/>
              </a:ext>
            </a:extLst>
          </a:blip>
          <a:srcRect r="66096"/>
          <a:stretch>
            <a:fillRect/>
          </a:stretch>
        </p:blipFill>
        <p:spPr>
          <a:xfrm>
            <a:off x="6391275" y="1343837"/>
            <a:ext cx="4543425" cy="3706425"/>
          </a:xfrm>
          <a:prstGeom prst="rect">
            <a:avLst/>
          </a:prstGeom>
        </p:spPr>
      </p:pic>
      <p:sp>
        <p:nvSpPr>
          <p:cNvPr id="14" name="文本框 13"/>
          <p:cNvSpPr txBox="1"/>
          <p:nvPr/>
        </p:nvSpPr>
        <p:spPr>
          <a:xfrm>
            <a:off x="630528" y="1297888"/>
            <a:ext cx="9210638" cy="490220"/>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NA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Without attention.</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圆角矩形 23"/>
          <p:cNvSpPr/>
          <p:nvPr/>
        </p:nvSpPr>
        <p:spPr>
          <a:xfrm rot="10800000" flipV="1">
            <a:off x="395237" y="1440835"/>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nvSpPr>
        <p:spPr>
          <a:xfrm>
            <a:off x="630529" y="2123284"/>
            <a:ext cx="9210638" cy="490220"/>
          </a:xfrm>
          <a:prstGeom prst="rect">
            <a:avLst/>
          </a:prstGeom>
          <a:noFill/>
        </p:spPr>
        <p:txBody>
          <a:bodyPr wrap="square" lIns="91438" tIns="45719" rIns="91438" bIns="45719" rtlCol="0">
            <a:spAutoFit/>
          </a:bodyPr>
          <a:lstStyle/>
          <a:p>
            <a:pPr algn="just">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IA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Using only intra-trajectory attention.</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圆角矩形 23"/>
          <p:cNvSpPr/>
          <p:nvPr/>
        </p:nvSpPr>
        <p:spPr>
          <a:xfrm rot="10800000" flipV="1">
            <a:off x="395238" y="226623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just">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nvSpPr>
        <p:spPr>
          <a:xfrm>
            <a:off x="630529" y="2969981"/>
            <a:ext cx="9210638" cy="890270"/>
          </a:xfrm>
          <a:prstGeom prst="rect">
            <a:avLst/>
          </a:prstGeom>
          <a:noFill/>
        </p:spPr>
        <p:txBody>
          <a:bodyPr wrap="square" lIns="91438" tIns="45719" rIns="91438" bIns="45719" rtlCol="0">
            <a:spAutoFit/>
          </a:bodyPr>
          <a:lstStyle/>
          <a:p>
            <a:pPr algn="just">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BA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Using both intra- and inter-trajectory </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attention.</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圆角矩形 23"/>
          <p:cNvSpPr/>
          <p:nvPr/>
        </p:nvSpPr>
        <p:spPr>
          <a:xfrm rot="10800000" flipV="1">
            <a:off x="395236" y="3112928"/>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just">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20" name="文本框 19">
                <a:extLst>
                  <a:ext uri="{FF2B5EF4-FFF2-40B4-BE49-F238E27FC236}">
                    <ele attr="{201E2C0D-B36D-4057-A65F-A74B6B7D36FC}"/>
                  </a:ext>
                </a:extLst>
              </p:cNvPr>
              <p:cNvSpPr txBox="1"/>
              <p:nvPr/>
            </p:nvSpPr>
            <p:spPr>
              <a:xfrm>
                <a:off x="576310" y="4049468"/>
                <a:ext cx="5224416" cy="853565"/>
              </a:xfrm>
              <a:prstGeom prst="rect">
                <a:avLst/>
              </a:prstGeom>
              <a:noFill/>
            </p:spPr>
            <p:txBody>
              <a:bodyPr wrap="square" lIns="91438" tIns="45719" rIns="91438" bIns="45719" rtlCol="0">
                <a:spAutoFit/>
              </a:bodyPr>
              <a:lstStyle/>
              <a:p>
                <a:pPr algn="just">
                  <a:lnSpc>
                    <a:spcPct val="130000"/>
                  </a:lnSpc>
                </a:pPr>
                <a:r>
                  <a:rPr lang="en-US" altLang="zh-CN" sz="2000" b="1" dirty="0">
                    <a:solidFill>
                      <a:srgbClr val="002060"/>
                    </a:solidFill>
                    <a:ea typeface="Microsoft YaHei" charset="-122"/>
                    <a:sym typeface="Arial" panose="020B0604020202020204" pitchFamily="34" charset="0"/>
                  </a:rPr>
                  <a:t> </a:t>
                </a:r>
                <a14:m>
                  <m:oMath xmlns:m="http://schemas.openxmlformats.org/officeDocument/2006/math">
                    <m:sSub>
                      <m:sSubPr>
                        <m:ctrlPr>
                          <a:rPr lang="en-US" altLang="zh-CN" sz="2000" b="1" i="1" dirty="0">
                            <a:solidFill>
                              <a:srgbClr val="002060"/>
                            </a:solidFill>
                            <a:latin typeface="Cambria Math" panose="02040503050406030204" pitchFamily="18" charset="0"/>
                            <a:ea typeface="Microsoft YaHei" charset="-122"/>
                            <a:sym typeface="Arial" panose="020B0604020202020204" pitchFamily="34" charset="0"/>
                          </a:rPr>
                        </m:ctrlPr>
                      </m:sSubPr>
                      <m:e>
                        <m:r>
                          <a:rPr lang="en-US" altLang="zh-CN" sz="2000" b="1" i="1" dirty="0">
                            <a:solidFill>
                              <a:srgbClr val="002060"/>
                            </a:solidFill>
                            <a:latin typeface="Cambria Math" panose="02040503050406030204" pitchFamily="18" charset="0"/>
                            <a:ea typeface="Microsoft YaHei" charset="-122"/>
                            <a:sym typeface="Arial" panose="020B0604020202020204" pitchFamily="34" charset="0"/>
                          </a:rPr>
                          <m:t>𝐁𝐀</m:t>
                        </m:r>
                      </m:e>
                      <m:sub>
                        <m:r>
                          <a:rPr lang="en-US" altLang="zh-CN" sz="2000" b="1" dirty="0">
                            <a:solidFill>
                              <a:srgbClr val="002060"/>
                            </a:solidFill>
                            <a:latin typeface="Cambria Math" panose="02040503050406030204" pitchFamily="18" charset="0"/>
                            <a:ea typeface="Microsoft YaHei" charset="-122"/>
                            <a:sym typeface="Arial" panose="020B0604020202020204" pitchFamily="34" charset="0"/>
                          </a:rPr>
                          <m:t>¬</m:t>
                        </m:r>
                        <m:r>
                          <a:rPr lang="en-US" altLang="zh-CN" sz="2000" b="1" i="1" dirty="0">
                            <a:solidFill>
                              <a:srgbClr val="002060"/>
                            </a:solidFill>
                            <a:latin typeface="Cambria Math" panose="02040503050406030204" pitchFamily="18" charset="0"/>
                            <a:ea typeface="Microsoft YaHei" charset="-122"/>
                            <a:sym typeface="Arial" panose="020B0604020202020204" pitchFamily="34" charset="0"/>
                          </a:rPr>
                          <m:t>𝐬</m:t>
                        </m:r>
                      </m:sub>
                    </m:sSub>
                  </m:oMath>
                </a14:m>
                <a:r>
                  <a:rPr lang="en-US" altLang="zh-CN" sz="2000" b="1" dirty="0">
                    <a:solidFill>
                      <a:srgbClr val="002060"/>
                    </a:solidFill>
                    <a:latin typeface="Microsoft YaHei" charset="-122"/>
                    <a:ea typeface="Microsoft YaHei" charset="-122"/>
                    <a:sym typeface="Arial" panose="020B0604020202020204" pitchFamily="34" charset="0"/>
                  </a:rPr>
                  <a:t> </a:t>
                </a:r>
                <a:r>
                  <a:rPr lang="en-US" altLang="zh-CN" sz="2000" dirty="0">
                    <a:solidFill>
                      <a:srgbClr val="002060"/>
                    </a:solidFill>
                    <a:latin typeface="Microsoft YaHei" charset="-122"/>
                    <a:ea typeface="Microsoft YaHei" charset="-122"/>
                    <a:sym typeface="Arial" panose="020B0604020202020204" pitchFamily="34" charset="0"/>
                  </a:rPr>
                  <a:t>: </a:t>
                </a:r>
                <a:r>
                  <a:rPr lang="en-US" altLang="zh-CN" sz="2000" dirty="0">
                    <a:solidFill>
                      <a:srgbClr val="002060"/>
                    </a:solidFill>
                    <a:latin typeface="Microsoft YaHei" charset="-122"/>
                    <a:ea typeface="Microsoft YaHei" charset="-122"/>
                  </a:rPr>
                  <a:t>The model that does not provide the moving state to the h(·) function</a:t>
                </a:r>
                <a:endParaRPr lang="zh-CN" altLang="en-US" sz="2000" dirty="0">
                  <a:solidFill>
                    <a:srgbClr val="002060"/>
                  </a:solidFill>
                  <a:latin typeface="Microsoft YaHei" charset="-122"/>
                  <a:ea typeface="Microsoft YaHei" charset="-122"/>
                  <a:sym typeface="Arial" panose="020B0604020202020204" pitchFamily="34"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576580" y="4030345"/>
                <a:ext cx="5224145" cy="872490"/>
              </a:xfrm>
              <a:prstGeom prst="rect">
                <a:avLst/>
              </a:prstGeom>
              <a:blipFill rotWithShape="1">
                <a:blip r:embed="rId2"/>
                <a:stretch>
                  <a:fillRect l="-1284" r="-1167" b="-12143"/>
                </a:stretch>
              </a:blipFill>
            </p:spPr>
            <p:txBody>
              <a:bodyPr/>
              <a:lstStyle/>
              <a:p>
                <a:r>
                  <a:rPr lang="zh-CN" altLang="en-US">
                    <a:noFill/>
                  </a:rPr>
                  <a:t> </a:t>
                </a:r>
                <a:endParaRPr lang="zh-CN" altLang="en-US">
                  <a:noFill/>
                </a:endParaRPr>
              </a:p>
            </p:txBody>
          </p:sp>
        </mc:Fallback>
      </mc:AlternateContent>
      <p:sp>
        <p:nvSpPr>
          <p:cNvPr id="21" name="圆角矩形 23"/>
          <p:cNvSpPr/>
          <p:nvPr/>
        </p:nvSpPr>
        <p:spPr>
          <a:xfrm rot="10800000" flipV="1">
            <a:off x="395237" y="4192415"/>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just">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22" name="文本框 21">
                <a:extLst>
                  <a:ext uri="{FF2B5EF4-FFF2-40B4-BE49-F238E27FC236}">
                    <ele attr="{9D6BB61A-ABD2-46ED-9317-E1D6988049A1}"/>
                  </a:ext>
                </a:extLst>
              </p:cNvPr>
              <p:cNvSpPr txBox="1"/>
              <p:nvPr/>
            </p:nvSpPr>
            <p:spPr>
              <a:xfrm>
                <a:off x="3357581" y="5285384"/>
                <a:ext cx="9210638" cy="453455"/>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Microsoft YaHei" charset="-122"/>
                    <a:ea typeface="Microsoft YaHei" charset="-122"/>
                    <a:sym typeface="Arial" panose="020B0604020202020204" pitchFamily="34" charset="0"/>
                  </a:rPr>
                  <a:t>NA </a:t>
                </a:r>
                <a:r>
                  <a:rPr lang="en-US" altLang="zh-CN" sz="2000" dirty="0">
                    <a:solidFill>
                      <a:srgbClr val="002060"/>
                    </a:solidFill>
                    <a:latin typeface="Microsoft YaHei" charset="-122"/>
                    <a:ea typeface="Microsoft YaHei" charset="-122"/>
                    <a:sym typeface="Arial" panose="020B0604020202020204" pitchFamily="34" charset="0"/>
                  </a:rPr>
                  <a:t>&lt; </a:t>
                </a:r>
                <a:r>
                  <a:rPr lang="en-US" altLang="zh-CN" sz="2000" b="1" dirty="0">
                    <a:solidFill>
                      <a:srgbClr val="002060"/>
                    </a:solidFill>
                    <a:latin typeface="Microsoft YaHei" charset="-122"/>
                    <a:ea typeface="Microsoft YaHei" charset="-122"/>
                    <a:sym typeface="Arial" panose="020B0604020202020204" pitchFamily="34" charset="0"/>
                  </a:rPr>
                  <a:t>IA </a:t>
                </a:r>
                <a:r>
                  <a:rPr lang="en-US" altLang="zh-CN" sz="2000" dirty="0">
                    <a:solidFill>
                      <a:srgbClr val="002060"/>
                    </a:solidFill>
                    <a:latin typeface="Microsoft YaHei" charset="-122"/>
                    <a:ea typeface="Microsoft YaHei" charset="-122"/>
                    <a:sym typeface="Arial" panose="020B0604020202020204" pitchFamily="34" charset="0"/>
                  </a:rPr>
                  <a:t>&lt; </a:t>
                </a:r>
                <a:r>
                  <a:rPr lang="en-US" altLang="zh-CN" sz="2000" b="1" dirty="0">
                    <a:solidFill>
                      <a:srgbClr val="002060"/>
                    </a:solidFill>
                    <a:latin typeface="Microsoft YaHei" charset="-122"/>
                    <a:ea typeface="Microsoft YaHei" charset="-122"/>
                    <a:sym typeface="Arial" panose="020B0604020202020204" pitchFamily="34" charset="0"/>
                  </a:rPr>
                  <a:t>BA </a:t>
                </a:r>
                <a:r>
                  <a:rPr lang="en-US" altLang="zh-CN" sz="2000" dirty="0">
                    <a:solidFill>
                      <a:srgbClr val="002060"/>
                    </a:solidFill>
                    <a:latin typeface="Microsoft YaHei" charset="-122"/>
                    <a:ea typeface="Microsoft YaHei" charset="-122"/>
                    <a:sym typeface="Arial" panose="020B0604020202020204" pitchFamily="34" charset="0"/>
                  </a:rPr>
                  <a:t>and</a:t>
                </a:r>
                <a:r>
                  <a:rPr lang="en-US" altLang="zh-CN" sz="2000" b="1" dirty="0">
                    <a:solidFill>
                      <a:srgbClr val="002060"/>
                    </a:solidFill>
                    <a:latin typeface="Microsoft YaHei" charset="-122"/>
                    <a:ea typeface="Microsoft YaHei" charset="-122"/>
                    <a:sym typeface="Arial" panose="020B0604020202020204" pitchFamily="34" charset="0"/>
                  </a:rPr>
                  <a:t> </a:t>
                </a:r>
                <a14:m>
                  <m:oMath xmlns:m="http://schemas.openxmlformats.org/officeDocument/2006/math">
                    <m:sSub>
                      <m:sSubPr>
                        <m:ctrlPr>
                          <a:rPr lang="en-US" altLang="zh-CN" sz="2000" b="1" i="1" dirty="0">
                            <a:solidFill>
                              <a:srgbClr val="002060"/>
                            </a:solidFill>
                            <a:latin typeface="Cambria Math" panose="02040503050406030204" pitchFamily="18" charset="0"/>
                            <a:ea typeface="Microsoft YaHei" charset="-122"/>
                            <a:sym typeface="Arial" panose="020B0604020202020204" pitchFamily="34" charset="0"/>
                          </a:rPr>
                        </m:ctrlPr>
                      </m:sSubPr>
                      <m:e>
                        <m:r>
                          <a:rPr lang="en-US" altLang="zh-CN" sz="2000" b="1" i="1" dirty="0">
                            <a:solidFill>
                              <a:srgbClr val="002060"/>
                            </a:solidFill>
                            <a:latin typeface="Cambria Math" panose="02040503050406030204" pitchFamily="18" charset="0"/>
                            <a:ea typeface="Microsoft YaHei" charset="-122"/>
                            <a:sym typeface="Arial" panose="020B0604020202020204" pitchFamily="34" charset="0"/>
                          </a:rPr>
                          <m:t>𝐁𝐀</m:t>
                        </m:r>
                      </m:e>
                      <m:sub>
                        <m:r>
                          <a:rPr lang="en-US" altLang="zh-CN" sz="2000" b="1" dirty="0">
                            <a:solidFill>
                              <a:srgbClr val="002060"/>
                            </a:solidFill>
                            <a:latin typeface="Cambria Math" panose="02040503050406030204" pitchFamily="18" charset="0"/>
                            <a:ea typeface="Microsoft YaHei" charset="-122"/>
                            <a:sym typeface="Arial" panose="020B0604020202020204" pitchFamily="34" charset="0"/>
                          </a:rPr>
                          <m:t>¬</m:t>
                        </m:r>
                        <m:r>
                          <a:rPr lang="en-US" altLang="zh-CN" sz="2000" b="1" i="1" dirty="0">
                            <a:solidFill>
                              <a:srgbClr val="002060"/>
                            </a:solidFill>
                            <a:latin typeface="Cambria Math" panose="02040503050406030204" pitchFamily="18" charset="0"/>
                            <a:ea typeface="Microsoft YaHei" charset="-122"/>
                            <a:sym typeface="Arial" panose="020B0604020202020204" pitchFamily="34" charset="0"/>
                          </a:rPr>
                          <m:t>𝐬</m:t>
                        </m:r>
                      </m:sub>
                    </m:sSub>
                  </m:oMath>
                </a14:m>
                <a:r>
                  <a:rPr lang="en-US" altLang="zh-CN" sz="2000" b="1" dirty="0">
                    <a:solidFill>
                      <a:srgbClr val="002060"/>
                    </a:solidFill>
                    <a:latin typeface="Microsoft YaHei" charset="-122"/>
                    <a:ea typeface="Microsoft YaHei" charset="-122"/>
                    <a:sym typeface="Arial" panose="020B0604020202020204" pitchFamily="34" charset="0"/>
                  </a:rPr>
                  <a:t> </a:t>
                </a:r>
                <a:r>
                  <a:rPr lang="en-US" altLang="zh-CN" sz="2000" dirty="0">
                    <a:solidFill>
                      <a:srgbClr val="002060"/>
                    </a:solidFill>
                    <a:latin typeface="Microsoft YaHei" charset="-122"/>
                    <a:ea typeface="Microsoft YaHei" charset="-122"/>
                    <a:sym typeface="Arial" panose="020B0604020202020204" pitchFamily="34" charset="0"/>
                  </a:rPr>
                  <a:t>&lt;</a:t>
                </a:r>
                <a:r>
                  <a:rPr lang="en-US" altLang="zh-CN" sz="2000" b="1" dirty="0">
                    <a:solidFill>
                      <a:srgbClr val="002060"/>
                    </a:solidFill>
                    <a:latin typeface="Microsoft YaHei" charset="-122"/>
                    <a:ea typeface="Microsoft YaHei" charset="-122"/>
                    <a:sym typeface="Arial" panose="020B0604020202020204" pitchFamily="34" charset="0"/>
                  </a:rPr>
                  <a:t> BA </a:t>
                </a:r>
                <a:endParaRPr lang="zh-CN" altLang="en-US" sz="2000" dirty="0">
                  <a:solidFill>
                    <a:srgbClr val="002060"/>
                  </a:solidFill>
                  <a:latin typeface="Microsoft YaHei" charset="-122"/>
                  <a:ea typeface="Microsoft YaHei" charset="-122"/>
                  <a:sym typeface="Arial" panose="020B0604020202020204" pitchFamily="34" charset="0"/>
                </a:endParaRPr>
              </a:p>
            </p:txBody>
          </p:sp>
        </mc:Choice>
        <mc:Fallback>
          <p:sp>
            <p:nvSpPr>
              <p:cNvPr id="22" name="文本框 21"/>
              <p:cNvSpPr txBox="1">
                <a:spLocks noRot="1" noChangeAspect="1" noMove="1" noResize="1" noEditPoints="1" noAdjustHandles="1" noChangeArrowheads="1" noChangeShapeType="1" noTextEdit="1"/>
              </p:cNvSpPr>
              <p:nvPr/>
            </p:nvSpPr>
            <p:spPr>
              <a:xfrm>
                <a:off x="3357880" y="5224780"/>
                <a:ext cx="9210675" cy="513715"/>
              </a:xfrm>
              <a:prstGeom prst="rect">
                <a:avLst/>
              </a:prstGeom>
              <a:blipFill rotWithShape="1">
                <a:blip r:embed="rId3"/>
                <a:stretch>
                  <a:fillRect l="-728" b="-24324"/>
                </a:stretch>
              </a:blipFill>
            </p:spPr>
            <p:txBody>
              <a:bodyPr/>
              <a:lstStyle/>
              <a:p>
                <a:r>
                  <a:rPr lang="zh-CN" altLang="en-US">
                    <a:noFill/>
                  </a:rPr>
                  <a:t> </a:t>
                </a:r>
                <a:endParaRPr lang="zh-CN" altLang="en-US">
                  <a:noFill/>
                </a:endParaRPr>
              </a:p>
            </p:txBody>
          </p:sp>
        </mc:Fallback>
      </mc:AlternateContent>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14" grpId="0"/>
      <p:bldP spid="15" grpId="0" animBg="1"/>
      <p:bldP spid="16" grpId="0"/>
      <p:bldP spid="17" grpId="0" animBg="1"/>
      <p:bldP spid="18" grpId="0"/>
      <p:bldP spid="19" grpId="0" animBg="1"/>
      <p:bldP spid="20" grpId="0" bldLvl="0" animBg="1"/>
      <p:bldP spid="21" grpId="0" animBg="1"/>
      <p:bldP spid="2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ym typeface="Arial" panose="020B0604020202020204" pitchFamily="34" charset="0"/>
              </a:rPr>
              <a:t>Experiments: Detailed Analysis</a:t>
            </a:r>
            <a:endParaRPr lang="zh-CN" altLang="en-US" dirty="0"/>
          </a:p>
        </p:txBody>
      </p:sp>
      <p:pic>
        <p:nvPicPr>
          <p:cNvPr id="55" name="图片 54" descr="图片包含 屏幕截图&#10;&#10;描述已自动生成"/>
          <p:cNvPicPr>
            <a:picLocks noChangeAspect="1"/>
          </p:cNvPicPr>
          <p:nvPr/>
        </p:nvPicPr>
        <p:blipFill rotWithShape="1">
          <a:blip r:embed="rId1">
            <a:extLst>
              <a:ext uri="{28A0092B-C50C-407E-A947-70E740481C1C}">
                <a14:useLocalDpi xmlns:a14="http://schemas.microsoft.com/office/drawing/2010/main" val="0"/>
              </a:ext>
            </a:extLst>
          </a:blip>
          <a:srcRect l="66792"/>
          <a:stretch>
            <a:fillRect/>
          </a:stretch>
        </p:blipFill>
        <p:spPr>
          <a:xfrm>
            <a:off x="7405606" y="3770735"/>
            <a:ext cx="3653841" cy="3043162"/>
          </a:xfrm>
          <a:prstGeom prst="rect">
            <a:avLst/>
          </a:prstGeom>
        </p:spPr>
      </p:pic>
      <p:pic>
        <p:nvPicPr>
          <p:cNvPr id="7" name="图片 6" descr="图片包含 屏幕截图&#10;&#10;描述已自动生成"/>
          <p:cNvPicPr>
            <a:picLocks noChangeAspect="1"/>
          </p:cNvPicPr>
          <p:nvPr/>
        </p:nvPicPr>
        <p:blipFill rotWithShape="1">
          <a:blip r:embed="rId1">
            <a:extLst>
              <a:ext uri="{28A0092B-C50C-407E-A947-70E740481C1C}">
                <a14:useLocalDpi xmlns:a14="http://schemas.microsoft.com/office/drawing/2010/main" val="0"/>
              </a:ext>
            </a:extLst>
          </a:blip>
          <a:srcRect l="33980" t="371" r="32811" b="-371"/>
          <a:stretch>
            <a:fillRect/>
          </a:stretch>
        </p:blipFill>
        <p:spPr>
          <a:xfrm>
            <a:off x="1035400" y="3686024"/>
            <a:ext cx="3828057" cy="3188262"/>
          </a:xfrm>
          <a:prstGeom prst="rect">
            <a:avLst/>
          </a:prstGeom>
        </p:spPr>
      </p:pic>
      <p:sp>
        <p:nvSpPr>
          <p:cNvPr id="13" name="文本框 12"/>
          <p:cNvSpPr txBox="1"/>
          <p:nvPr/>
        </p:nvSpPr>
        <p:spPr>
          <a:xfrm>
            <a:off x="850558" y="834052"/>
            <a:ext cx="9210638" cy="490220"/>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ED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Using </a:t>
            </a:r>
            <a:r>
              <a:rPr lang="en-US" altLang="zh-CN" sz="2000" dirty="0">
                <a:solidFill>
                  <a:srgbClr val="002060"/>
                </a:solidFill>
                <a:latin typeface="微软雅黑" panose="020B0503020204020204" pitchFamily="34" charset="-122"/>
                <a:ea typeface="微软雅黑" panose="020B0503020204020204" pitchFamily="34" charset="-122"/>
              </a:rPr>
              <a:t>Euclid distance.</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圆角矩形 23"/>
          <p:cNvSpPr/>
          <p:nvPr/>
        </p:nvSpPr>
        <p:spPr>
          <a:xfrm rot="10800000" flipV="1">
            <a:off x="615267" y="976999"/>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nvSpPr>
        <p:spPr>
          <a:xfrm>
            <a:off x="850558" y="1326058"/>
            <a:ext cx="9210638" cy="890270"/>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SP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Using scalar product between the embeddings </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of the candidate and destination locations.</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圆角矩形 23"/>
          <p:cNvSpPr/>
          <p:nvPr/>
        </p:nvSpPr>
        <p:spPr>
          <a:xfrm rot="10800000" flipV="1">
            <a:off x="615267" y="1469005"/>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0"/>
          <p:cNvSpPr txBox="1"/>
          <p:nvPr/>
        </p:nvSpPr>
        <p:spPr>
          <a:xfrm>
            <a:off x="850560" y="2121614"/>
            <a:ext cx="6736119" cy="890270"/>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o-GAT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Using the original implementation of graph </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attention networks.</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圆角矩形 23"/>
          <p:cNvSpPr/>
          <p:nvPr/>
        </p:nvSpPr>
        <p:spPr>
          <a:xfrm rot="10800000" flipV="1">
            <a:off x="615267" y="226456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p:cNvSpPr txBox="1"/>
          <p:nvPr/>
        </p:nvSpPr>
        <p:spPr>
          <a:xfrm>
            <a:off x="796341" y="2896367"/>
            <a:ext cx="9210638" cy="853565"/>
          </a:xfrm>
          <a:prstGeom prst="rect">
            <a:avLst/>
          </a:prstGeom>
          <a:noFill/>
        </p:spPr>
        <p:txBody>
          <a:bodyPr wrap="square" lIns="91438" tIns="45719" rIns="91438" bIns="45719" rtlCol="0">
            <a:spAutoFit/>
          </a:bodyPr>
          <a:lstStyle/>
          <a:p>
            <a:pPr>
              <a:lnSpc>
                <a:spcPct val="130000"/>
              </a:lnSpc>
            </a:pPr>
            <a:r>
              <a:rPr lang="en-US" altLang="zh-CN" sz="2000" b="1" dirty="0" err="1">
                <a:solidFill>
                  <a:srgbClr val="002060"/>
                </a:solidFill>
                <a:latin typeface="微软雅黑" panose="020B0503020204020204" pitchFamily="34" charset="-122"/>
                <a:ea typeface="微软雅黑" panose="020B0503020204020204" pitchFamily="34" charset="-122"/>
                <a:sym typeface="Arial" panose="020B0604020202020204" pitchFamily="34" charset="0"/>
              </a:rPr>
              <a:t>i</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-GAT</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Using </a:t>
            </a:r>
            <a:r>
              <a:rPr lang="en-US" altLang="zh-CN" sz="2000" dirty="0">
                <a:solidFill>
                  <a:srgbClr val="002060"/>
                </a:solidFill>
                <a:latin typeface="微软雅黑" panose="020B0503020204020204" pitchFamily="34" charset="-122"/>
                <a:ea typeface="微软雅黑" panose="020B0503020204020204" pitchFamily="34" charset="-122"/>
              </a:rPr>
              <a:t>our improved GAT by incorporating</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 context information.</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圆角矩形 23"/>
          <p:cNvSpPr/>
          <p:nvPr/>
        </p:nvSpPr>
        <p:spPr>
          <a:xfrm rot="10800000" flipV="1">
            <a:off x="615268" y="303931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文本框 32"/>
          <p:cNvSpPr txBox="1"/>
          <p:nvPr/>
        </p:nvSpPr>
        <p:spPr>
          <a:xfrm>
            <a:off x="7640899" y="978731"/>
            <a:ext cx="9210638" cy="490220"/>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SL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Using supervised learning.</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4" name="圆角矩形 23"/>
          <p:cNvSpPr/>
          <p:nvPr/>
        </p:nvSpPr>
        <p:spPr>
          <a:xfrm rot="10800000" flipV="1">
            <a:off x="7405608" y="1121678"/>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7640899" y="1750851"/>
            <a:ext cx="9210638" cy="490220"/>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MC </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2000" dirty="0">
                <a:solidFill>
                  <a:srgbClr val="002060"/>
                </a:solidFill>
                <a:latin typeface="微软雅黑" panose="020B0503020204020204" pitchFamily="34" charset="-122"/>
                <a:ea typeface="微软雅黑" panose="020B0503020204020204" pitchFamily="34" charset="-122"/>
              </a:rPr>
              <a:t>Using Monte Carlo method.</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圆角矩形 23"/>
          <p:cNvSpPr/>
          <p:nvPr/>
        </p:nvSpPr>
        <p:spPr>
          <a:xfrm rot="10800000" flipV="1">
            <a:off x="7405606" y="1893798"/>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36"/>
          <p:cNvSpPr txBox="1"/>
          <p:nvPr/>
        </p:nvSpPr>
        <p:spPr>
          <a:xfrm>
            <a:off x="7586681" y="2512034"/>
            <a:ext cx="9210638" cy="890270"/>
          </a:xfrm>
          <a:prstGeom prst="rect">
            <a:avLst/>
          </a:prstGeom>
          <a:noFill/>
        </p:spPr>
        <p:txBody>
          <a:bodyPr wrap="square" lIns="91438" tIns="45719" rIns="91438" bIns="45719" rtlCol="0">
            <a:spAutoFit/>
          </a:bodyPr>
          <a:lstStyle/>
          <a:p>
            <a:pPr>
              <a:lnSpc>
                <a:spcPct val="130000"/>
              </a:lnSpc>
            </a:pPr>
            <a:r>
              <a:rPr lang="en-US" altLang="zh-CN" sz="20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n-TD</a:t>
            </a: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Using t</a:t>
            </a:r>
            <a:r>
              <a:rPr lang="en-US" altLang="zh-CN" sz="2000" dirty="0">
                <a:solidFill>
                  <a:srgbClr val="002060"/>
                </a:solidFill>
                <a:latin typeface="微软雅黑" panose="020B0503020204020204" pitchFamily="34" charset="-122"/>
                <a:ea typeface="微软雅黑" panose="020B0503020204020204" pitchFamily="34" charset="-122"/>
              </a:rPr>
              <a:t>emporal difference </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learning.</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圆角矩形 23"/>
          <p:cNvSpPr/>
          <p:nvPr/>
        </p:nvSpPr>
        <p:spPr>
          <a:xfrm rot="10800000" flipV="1">
            <a:off x="7405608" y="265498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p:bldP spid="36" grpId="0" animBg="1"/>
      <p:bldP spid="37" grpId="0"/>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flipH="1">
            <a:off x="418933" y="32976"/>
            <a:ext cx="10296692" cy="86177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Recommendation Methods</a:t>
            </a:r>
            <a:endPar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endParaRPr lang="zh-CN" altLang="en-US" dirty="0"/>
          </a:p>
        </p:txBody>
      </p:sp>
      <p:sp>
        <p:nvSpPr>
          <p:cNvPr id="9" name="圆角矩形 23"/>
          <p:cNvSpPr/>
          <p:nvPr/>
        </p:nvSpPr>
        <p:spPr>
          <a:xfrm rot="10800000" flipV="1">
            <a:off x="324699" y="126728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nvSpPr>
        <p:spPr>
          <a:xfrm>
            <a:off x="785289" y="1021021"/>
            <a:ext cx="10696096" cy="1055159"/>
          </a:xfrm>
          <a:prstGeom prst="rect">
            <a:avLst/>
          </a:prstGeom>
          <a:noFill/>
        </p:spPr>
        <p:txBody>
          <a:bodyPr wrap="square" lIns="91438" tIns="45719" rIns="91438" bIns="45719" rtlCol="0">
            <a:spAutoFit/>
          </a:bodyPr>
          <a:lstStyle/>
          <a:p>
            <a:pPr>
              <a:lnSpc>
                <a:spcPct val="130000"/>
              </a:lnSpc>
            </a:pPr>
            <a:r>
              <a:rPr lang="en-US" altLang="zh-CN" sz="32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Heuristic Search: </a:t>
            </a:r>
            <a:r>
              <a:rPr lang="en-US" altLang="zh-CN" sz="32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 basic recommendation method</a:t>
            </a:r>
            <a:endParaRPr lang="en-US" altLang="zh-CN" sz="32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圆角矩形 23"/>
          <p:cNvSpPr/>
          <p:nvPr/>
        </p:nvSpPr>
        <p:spPr>
          <a:xfrm rot="10800000" flipV="1">
            <a:off x="503199" y="188547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nvSpPr>
        <p:spPr>
          <a:xfrm>
            <a:off x="785287" y="1657789"/>
            <a:ext cx="11983655" cy="52565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Design cost function manually, and search an optimal path according to it.</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圆角矩形 23"/>
          <p:cNvSpPr/>
          <p:nvPr/>
        </p:nvSpPr>
        <p:spPr>
          <a:xfrm rot="10800000" flipV="1">
            <a:off x="504444" y="2521193"/>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p:cNvSpPr txBox="1"/>
          <p:nvPr/>
        </p:nvSpPr>
        <p:spPr>
          <a:xfrm>
            <a:off x="774807" y="2305183"/>
            <a:ext cx="11406711" cy="52565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Difficult to utilize various kinds of context information in the search process.  </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文本框 14"/>
          <p:cNvSpPr txBox="1"/>
          <p:nvPr/>
        </p:nvSpPr>
        <p:spPr>
          <a:xfrm>
            <a:off x="4967907" y="6211403"/>
            <a:ext cx="2582758" cy="369332"/>
          </a:xfrm>
          <a:prstGeom prst="rect">
            <a:avLst/>
          </a:prstGeom>
          <a:noFill/>
        </p:spPr>
        <p:txBody>
          <a:bodyPr wrap="none" rtlCol="0">
            <a:spAutoFit/>
          </a:bodyPr>
          <a:lstStyle/>
          <a:p>
            <a:r>
              <a:rPr lang="en-US" altLang="zh-CN" b="1" dirty="0">
                <a:solidFill>
                  <a:schemeClr val="tx2"/>
                </a:solidFill>
                <a:latin typeface="Arial" panose="020B0604020202020204" pitchFamily="34" charset="0"/>
                <a:sym typeface="Arial" panose="020B0604020202020204" pitchFamily="34" charset="0"/>
              </a:rPr>
              <a:t>Search-based Method</a:t>
            </a:r>
            <a:endParaRPr lang="zh-CN" altLang="en-US" b="1" dirty="0"/>
          </a:p>
        </p:txBody>
      </p:sp>
      <p:sp>
        <p:nvSpPr>
          <p:cNvPr id="2" name="文本框 1"/>
          <p:cNvSpPr txBox="1"/>
          <p:nvPr/>
        </p:nvSpPr>
        <p:spPr>
          <a:xfrm>
            <a:off x="2723081" y="2970561"/>
            <a:ext cx="2244826" cy="369332"/>
          </a:xfrm>
          <a:prstGeom prst="rect">
            <a:avLst/>
          </a:prstGeom>
          <a:noFill/>
        </p:spPr>
        <p:txBody>
          <a:bodyPr wrap="square" rtlCol="0">
            <a:spAutoFit/>
          </a:bodyPr>
          <a:lstStyle/>
          <a:p>
            <a:r>
              <a:rPr lang="en-US" altLang="zh-CN" dirty="0"/>
              <a:t>[Wei, 2012, KDD]</a:t>
            </a:r>
            <a:endParaRPr lang="zh-CN" altLang="en-US" dirty="0"/>
          </a:p>
        </p:txBody>
      </p:sp>
      <p:pic>
        <p:nvPicPr>
          <p:cNvPr id="7" name="图片 6" descr="图片包含 屏幕截图&#10;&#10;描述已自动生成"/>
          <p:cNvPicPr>
            <a:picLocks noChangeAspect="1"/>
          </p:cNvPicPr>
          <p:nvPr/>
        </p:nvPicPr>
        <p:blipFill>
          <a:blip r:embed="rId1"/>
          <a:stretch>
            <a:fillRect/>
          </a:stretch>
        </p:blipFill>
        <p:spPr>
          <a:xfrm>
            <a:off x="851328" y="3486613"/>
            <a:ext cx="4715951" cy="2357976"/>
          </a:xfrm>
          <a:prstGeom prst="rect">
            <a:avLst/>
          </a:prstGeom>
        </p:spPr>
      </p:pic>
      <p:pic>
        <p:nvPicPr>
          <p:cNvPr id="16" name="图片 15" descr="图片包含 文字&#10;&#10;描述已自动生成"/>
          <p:cNvPicPr>
            <a:picLocks noChangeAspect="1"/>
          </p:cNvPicPr>
          <p:nvPr/>
        </p:nvPicPr>
        <p:blipFill>
          <a:blip r:embed="rId2"/>
          <a:stretch>
            <a:fillRect/>
          </a:stretch>
        </p:blipFill>
        <p:spPr>
          <a:xfrm>
            <a:off x="6612431" y="3350084"/>
            <a:ext cx="4169034" cy="2494505"/>
          </a:xfrm>
          <a:prstGeom prst="rect">
            <a:avLst/>
          </a:prstGeom>
        </p:spPr>
      </p:pic>
      <p:sp>
        <p:nvSpPr>
          <p:cNvPr id="17" name="文本框 16"/>
          <p:cNvSpPr txBox="1"/>
          <p:nvPr/>
        </p:nvSpPr>
        <p:spPr>
          <a:xfrm>
            <a:off x="7839367" y="2980752"/>
            <a:ext cx="2567376" cy="369332"/>
          </a:xfrm>
          <a:prstGeom prst="rect">
            <a:avLst/>
          </a:prstGeom>
          <a:noFill/>
        </p:spPr>
        <p:txBody>
          <a:bodyPr wrap="square" rtlCol="0">
            <a:spAutoFit/>
          </a:bodyPr>
          <a:lstStyle/>
          <a:p>
            <a:r>
              <a:rPr lang="en-US" altLang="zh-CN" dirty="0"/>
              <a:t>[Luo, 2013, SIGMOD]</a:t>
            </a:r>
            <a:endParaRPr lang="zh-CN" altLang="en-US"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93670" y="12948"/>
            <a:ext cx="10515600" cy="702019"/>
          </a:xfrm>
        </p:spPr>
        <p:txBody>
          <a:bodyPr>
            <a:normAutofit/>
          </a:bodyPr>
          <a:lstStyle/>
          <a:p>
            <a:pPr algn="ctr"/>
            <a:r>
              <a:rPr lang="en-US" altLang="zh-CN" dirty="0">
                <a:sym typeface="Arial" panose="020B0604020202020204" pitchFamily="34" charset="0"/>
              </a:rPr>
              <a:t> Experiments: Qualitative Analysis(1)</a:t>
            </a:r>
            <a:endParaRPr lang="en-US" altLang="zh-CN" dirty="0">
              <a:sym typeface="Arial" panose="020B0604020202020204" pitchFamily="34" charset="0"/>
            </a:endParaRPr>
          </a:p>
        </p:txBody>
      </p:sp>
      <p:pic>
        <p:nvPicPr>
          <p:cNvPr id="36" name="图片 35" descr="图片包含 文字, 地图&#10;&#10;描述已自动生成"/>
          <p:cNvPicPr>
            <a:picLocks noChangeAspect="1"/>
          </p:cNvPicPr>
          <p:nvPr/>
        </p:nvPicPr>
        <p:blipFill rotWithShape="1">
          <a:blip r:embed="rId1">
            <a:extLst>
              <a:ext uri="{28A0092B-C50C-407E-A947-70E740481C1C}">
                <a14:useLocalDpi xmlns:a14="http://schemas.microsoft.com/office/drawing/2010/main" val="0"/>
              </a:ext>
            </a:extLst>
          </a:blip>
          <a:srcRect l="6088" t="4856" r="7611" b="4179"/>
          <a:stretch>
            <a:fillRect/>
          </a:stretch>
        </p:blipFill>
        <p:spPr>
          <a:xfrm>
            <a:off x="2533652" y="714967"/>
            <a:ext cx="6739587" cy="4796163"/>
          </a:xfrm>
          <a:prstGeom prst="rect">
            <a:avLst/>
          </a:prstGeom>
        </p:spPr>
      </p:pic>
      <mc:AlternateContent xmlns:mc="http://schemas.openxmlformats.org/markup-compatibility/2006">
        <mc:Choice xmlns:a14="http://schemas.microsoft.com/office/drawing/2010/main" Requires="a14">
          <p:sp>
            <p:nvSpPr>
              <p:cNvPr id="37" name="文本框 36">
                <a:extLst>
                  <a:ext uri="{FF2B5EF4-FFF2-40B4-BE49-F238E27FC236}">
                    <ele attr="{6B606BB4-0800-4A47-A5A4-8A0A81CA51AD}"/>
                  </a:ext>
                </a:extLst>
              </p:cNvPr>
              <p:cNvSpPr txBox="1"/>
              <p:nvPr/>
            </p:nvSpPr>
            <p:spPr>
              <a:xfrm>
                <a:off x="790575" y="5541252"/>
                <a:ext cx="10323739" cy="1323439"/>
              </a:xfrm>
              <a:prstGeom prst="rect">
                <a:avLst/>
              </a:prstGeom>
              <a:noFill/>
            </p:spPr>
            <p:txBody>
              <a:bodyPr wrap="square" rtlCol="0">
                <a:spAutoFit/>
              </a:bodyPr>
              <a:lstStyle/>
              <a:p>
                <a:pPr algn="just"/>
                <a:r>
                  <a:rPr lang="en-US" altLang="zh-CN" sz="2000" dirty="0">
                    <a:solidFill>
                      <a:srgbClr val="002060"/>
                    </a:solidFill>
                    <a:latin typeface="Microsoft YaHei" charset="-122"/>
                    <a:ea typeface="Microsoft YaHei" charset="-122"/>
                  </a:rPr>
                  <a:t>Visualization of the learned association scores using improved graph attention networks. The colored circles denote locations in the road network. A darker color indicates a larger importance degree </a:t>
                </a:r>
                <a:r>
                  <a:rPr lang="en-US" altLang="zh-CN" sz="2000" dirty="0" err="1">
                    <a:solidFill>
                      <a:srgbClr val="002060"/>
                    </a:solidFill>
                    <a:latin typeface="Microsoft YaHei" charset="-122"/>
                    <a:ea typeface="Microsoft YaHei" charset="-122"/>
                  </a:rPr>
                  <a:t>w.r.t.</a:t>
                </a:r>
                <a:r>
                  <a:rPr lang="en-US" altLang="zh-CN" sz="2000" dirty="0">
                    <a:solidFill>
                      <a:srgbClr val="002060"/>
                    </a:solidFill>
                    <a:latin typeface="Microsoft YaHei" charset="-122"/>
                    <a:ea typeface="Microsoft YaHei" charset="-122"/>
                  </a:rPr>
                  <a:t> current location </a:t>
                </a:r>
                <a14:m>
                  <m:oMath xmlns:m="http://schemas.openxmlformats.org/officeDocument/2006/math">
                    <m:sSub>
                      <m:sSubPr>
                        <m:ctrlPr>
                          <a:rPr lang="en-US" altLang="zh-CN" sz="2000" i="1">
                            <a:solidFill>
                              <a:srgbClr val="002060"/>
                            </a:solidFill>
                            <a:latin typeface="Cambria Math" panose="02040503050406030204" pitchFamily="18" charset="0"/>
                            <a:ea typeface="Microsoft YaHei" charset="-122"/>
                          </a:rPr>
                        </m:ctrlPr>
                      </m:sSubPr>
                      <m:e>
                        <m:r>
                          <a:rPr lang="en-US" altLang="zh-CN" sz="2000">
                            <a:solidFill>
                              <a:srgbClr val="002060"/>
                            </a:solidFill>
                            <a:latin typeface="Cambria Math" panose="02040503050406030204" pitchFamily="18" charset="0"/>
                            <a:ea typeface="Microsoft YaHei" charset="-122"/>
                          </a:rPr>
                          <m:t>𝑙</m:t>
                        </m:r>
                      </m:e>
                      <m:sub>
                        <m:r>
                          <a:rPr lang="en-US" altLang="zh-CN" sz="2000">
                            <a:solidFill>
                              <a:srgbClr val="002060"/>
                            </a:solidFill>
                            <a:latin typeface="Cambria Math" panose="02040503050406030204" pitchFamily="18" charset="0"/>
                            <a:ea typeface="Microsoft YaHei" charset="-122"/>
                          </a:rPr>
                          <m:t>𝑖</m:t>
                        </m:r>
                      </m:sub>
                    </m:sSub>
                  </m:oMath>
                </a14:m>
                <a:r>
                  <a:rPr lang="en-US" altLang="zh-CN" sz="2000" dirty="0">
                    <a:solidFill>
                      <a:srgbClr val="002060"/>
                    </a:solidFill>
                    <a:latin typeface="Microsoft YaHei" charset="-122"/>
                    <a:ea typeface="Microsoft YaHei" charset="-122"/>
                  </a:rPr>
                  <a:t> and destination </a:t>
                </a:r>
                <a14:m>
                  <m:oMath xmlns:m="http://schemas.openxmlformats.org/officeDocument/2006/math">
                    <m:sSub>
                      <m:sSubPr>
                        <m:ctrlPr>
                          <a:rPr lang="en-US" altLang="zh-CN" sz="2000" i="1">
                            <a:solidFill>
                              <a:srgbClr val="002060"/>
                            </a:solidFill>
                            <a:latin typeface="Cambria Math" panose="02040503050406030204" pitchFamily="18" charset="0"/>
                            <a:ea typeface="Microsoft YaHei" charset="-122"/>
                          </a:rPr>
                        </m:ctrlPr>
                      </m:sSubPr>
                      <m:e>
                        <m:r>
                          <a:rPr lang="en-US" altLang="zh-CN" sz="2000">
                            <a:solidFill>
                              <a:srgbClr val="002060"/>
                            </a:solidFill>
                            <a:latin typeface="Cambria Math" panose="02040503050406030204" pitchFamily="18" charset="0"/>
                            <a:ea typeface="Microsoft YaHei" charset="-122"/>
                          </a:rPr>
                          <m:t>𝑙</m:t>
                        </m:r>
                      </m:e>
                      <m:sub>
                        <m:r>
                          <a:rPr lang="en-US" altLang="zh-CN" sz="2000">
                            <a:solidFill>
                              <a:srgbClr val="002060"/>
                            </a:solidFill>
                            <a:latin typeface="Cambria Math" panose="02040503050406030204" pitchFamily="18" charset="0"/>
                            <a:ea typeface="Microsoft YaHei" charset="-122"/>
                          </a:rPr>
                          <m:t>𝑑</m:t>
                        </m:r>
                      </m:sub>
                    </m:sSub>
                    <m:r>
                      <a:rPr lang="en-US" altLang="zh-CN" sz="2000">
                        <a:solidFill>
                          <a:srgbClr val="002060"/>
                        </a:solidFill>
                        <a:latin typeface="Cambria Math" panose="02040503050406030204" pitchFamily="18" charset="0"/>
                        <a:ea typeface="Microsoft YaHei" charset="-122"/>
                      </a:rPr>
                      <m:t>.</m:t>
                    </m:r>
                  </m:oMath>
                </a14:m>
                <a:r>
                  <a:rPr lang="en-US" altLang="zh-CN" sz="2000" dirty="0">
                    <a:solidFill>
                      <a:srgbClr val="002060"/>
                    </a:solidFill>
                    <a:latin typeface="Microsoft YaHei" charset="-122"/>
                    <a:ea typeface="Microsoft YaHei" charset="-122"/>
                  </a:rPr>
                  <a:t> “</a:t>
                </a:r>
                <a14:m>
                  <m:oMath xmlns:m="http://schemas.openxmlformats.org/officeDocument/2006/math">
                    <m:r>
                      <a:rPr lang="en-US" altLang="zh-CN" sz="2000">
                        <a:solidFill>
                          <a:srgbClr val="002060"/>
                        </a:solidFill>
                        <a:latin typeface="Cambria Math" panose="02040503050406030204" pitchFamily="18" charset="0"/>
                        <a:ea typeface="Microsoft YaHei" charset="-122"/>
                      </a:rPr>
                      <m:t>𝑓𝑟𝑒𝑞</m:t>
                    </m:r>
                    <m:r>
                      <a:rPr lang="en-US" altLang="zh-CN" sz="2000">
                        <a:solidFill>
                          <a:srgbClr val="002060"/>
                        </a:solidFill>
                        <a:latin typeface="Cambria Math" panose="02040503050406030204" pitchFamily="18" charset="0"/>
                        <a:ea typeface="Microsoft YaHei" charset="-122"/>
                      </a:rPr>
                      <m:t> "</m:t>
                    </m:r>
                  </m:oMath>
                </a14:m>
                <a:r>
                  <a:rPr lang="en-US" altLang="zh-CN" sz="2000" dirty="0">
                    <a:solidFill>
                      <a:srgbClr val="002060"/>
                    </a:solidFill>
                    <a:latin typeface="Microsoft YaHei" charset="-122"/>
                    <a:ea typeface="Microsoft YaHei" charset="-122"/>
                  </a:rPr>
                  <a:t> denotes the visit frequency by the user in historical trajectories.</a:t>
                </a:r>
                <a:endParaRPr lang="zh-CN" altLang="en-US" sz="2000" dirty="0">
                  <a:solidFill>
                    <a:srgbClr val="002060"/>
                  </a:solidFill>
                  <a:latin typeface="Microsoft YaHei" charset="-122"/>
                  <a:ea typeface="Microsoft YaHei" charset="-122"/>
                </a:endParaRPr>
              </a:p>
            </p:txBody>
          </p:sp>
        </mc:Choice>
        <mc:Fallback>
          <p:sp>
            <p:nvSpPr>
              <p:cNvPr id="37" name="文本框 36"/>
              <p:cNvSpPr txBox="1">
                <a:spLocks noRot="1" noChangeAspect="1" noMove="1" noResize="1" noEditPoints="1" noAdjustHandles="1" noChangeArrowheads="1" noChangeShapeType="1" noTextEdit="1"/>
              </p:cNvSpPr>
              <p:nvPr/>
            </p:nvSpPr>
            <p:spPr>
              <a:xfrm>
                <a:off x="790575" y="5541252"/>
                <a:ext cx="10323739" cy="1323439"/>
              </a:xfrm>
              <a:prstGeom prst="rect">
                <a:avLst/>
              </a:prstGeom>
              <a:blipFill rotWithShape="1">
                <a:blip r:embed="rId2"/>
                <a:stretch>
                  <a:fillRect l="-650" t="-2765" r="-591" b="-7373"/>
                </a:stretch>
              </a:blipFill>
            </p:spPr>
            <p:txBody>
              <a:bodyPr/>
              <a:lstStyle/>
              <a:p>
                <a:r>
                  <a:rPr lang="zh-CN" altLang="en-US">
                    <a:noFill/>
                  </a:rPr>
                  <a:t> </a:t>
                </a:r>
                <a:endParaRPr lang="zh-CN" altLang="en-US">
                  <a:noFill/>
                </a:endParaRPr>
              </a:p>
            </p:txBody>
          </p:sp>
        </mc:Fallback>
      </mc:AlternateContent>
      <p:sp>
        <p:nvSpPr>
          <p:cNvPr id="39" name="椭圆 38"/>
          <p:cNvSpPr/>
          <p:nvPr/>
        </p:nvSpPr>
        <p:spPr>
          <a:xfrm>
            <a:off x="2520951" y="699537"/>
            <a:ext cx="6752287" cy="833422"/>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5400000">
            <a:off x="7192147" y="3494049"/>
            <a:ext cx="3200741" cy="833422"/>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图片包含 物体, 时钟&#10;&#10;描述已自动生成"/>
          <p:cNvPicPr>
            <a:picLocks noChangeAspect="1"/>
          </p:cNvPicPr>
          <p:nvPr/>
        </p:nvPicPr>
        <p:blipFill>
          <a:blip r:embed="rId3"/>
          <a:stretch>
            <a:fillRect/>
          </a:stretch>
        </p:blipFill>
        <p:spPr>
          <a:xfrm>
            <a:off x="9521952" y="2618893"/>
            <a:ext cx="2380658" cy="521346"/>
          </a:xfrm>
          <a:prstGeom prst="rect">
            <a:avLst/>
          </a:prstGeom>
        </p:spPr>
      </p:pic>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85085" y="22614"/>
            <a:ext cx="10515600" cy="702019"/>
          </a:xfrm>
        </p:spPr>
        <p:txBody>
          <a:bodyPr/>
          <a:lstStyle/>
          <a:p>
            <a:pPr algn="ctr"/>
            <a:r>
              <a:rPr lang="en-US" altLang="zh-CN" dirty="0">
                <a:sym typeface="Arial" panose="020B0604020202020204" pitchFamily="34" charset="0"/>
              </a:rPr>
              <a:t> Experiments: Qualitative Analysis(2)</a:t>
            </a:r>
            <a:endParaRPr lang="en-US" altLang="zh-CN" dirty="0">
              <a:sym typeface="Arial" panose="020B0604020202020204" pitchFamily="34" charset="0"/>
            </a:endParaRPr>
          </a:p>
        </p:txBody>
      </p:sp>
      <p:pic>
        <p:nvPicPr>
          <p:cNvPr id="5" name="图片 4" descr="图片包含 文字&#10;&#10;描述已自动生成"/>
          <p:cNvPicPr>
            <a:picLocks noChangeAspect="1"/>
          </p:cNvPicPr>
          <p:nvPr/>
        </p:nvPicPr>
        <p:blipFill rotWithShape="1">
          <a:blip r:embed="rId1">
            <a:extLst>
              <a:ext uri="{28A0092B-C50C-407E-A947-70E740481C1C}">
                <a14:useLocalDpi xmlns:a14="http://schemas.microsoft.com/office/drawing/2010/main" val="0"/>
              </a:ext>
            </a:extLst>
          </a:blip>
          <a:srcRect t="-42567" r="47885" b="53997"/>
          <a:stretch>
            <a:fillRect/>
          </a:stretch>
        </p:blipFill>
        <p:spPr>
          <a:xfrm>
            <a:off x="181492" y="-294858"/>
            <a:ext cx="5359986" cy="4693209"/>
          </a:xfrm>
          <a:prstGeom prst="rect">
            <a:avLst/>
          </a:prstGeom>
        </p:spPr>
      </p:pic>
      <p:sp>
        <p:nvSpPr>
          <p:cNvPr id="6" name="矩形 5"/>
          <p:cNvSpPr/>
          <p:nvPr/>
        </p:nvSpPr>
        <p:spPr>
          <a:xfrm>
            <a:off x="2231059" y="5272965"/>
            <a:ext cx="7099456" cy="1015663"/>
          </a:xfrm>
          <a:prstGeom prst="rect">
            <a:avLst/>
          </a:prstGeom>
        </p:spPr>
        <p:txBody>
          <a:bodyPr wrap="square">
            <a:spAutoFit/>
          </a:bodyPr>
          <a:lstStyle/>
          <a:p>
            <a:pPr algn="just"/>
            <a:r>
              <a:rPr lang="en-US" altLang="zh-CN" sz="2000" dirty="0">
                <a:solidFill>
                  <a:srgbClr val="002060"/>
                </a:solidFill>
                <a:latin typeface="微软雅黑" panose="020B0503020204020204" pitchFamily="34" charset="-122"/>
                <a:ea typeface="微软雅黑" panose="020B0503020204020204" pitchFamily="34" charset="-122"/>
              </a:rPr>
              <a:t>By comparing (a) (the original search space) and (b) (the reduced search space by NASR)</a:t>
            </a: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it can be seen that our model is able to effectively reduce the search space. </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箭头: 右 1"/>
          <p:cNvSpPr/>
          <p:nvPr/>
        </p:nvSpPr>
        <p:spPr>
          <a:xfrm>
            <a:off x="6096000" y="3076430"/>
            <a:ext cx="358619" cy="3525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图片包含 文字&#10;&#10;描述已自动生成"/>
          <p:cNvPicPr>
            <a:picLocks noChangeAspect="1"/>
          </p:cNvPicPr>
          <p:nvPr/>
        </p:nvPicPr>
        <p:blipFill rotWithShape="1">
          <a:blip r:embed="rId1">
            <a:extLst>
              <a:ext uri="{28A0092B-C50C-407E-A947-70E740481C1C}">
                <a14:useLocalDpi xmlns:a14="http://schemas.microsoft.com/office/drawing/2010/main" val="0"/>
              </a:ext>
            </a:extLst>
          </a:blip>
          <a:srcRect l="51848" t="-42567" r="-1" b="53997"/>
          <a:stretch>
            <a:fillRect/>
          </a:stretch>
        </p:blipFill>
        <p:spPr>
          <a:xfrm>
            <a:off x="6837779" y="-383072"/>
            <a:ext cx="5045626" cy="4781423"/>
          </a:xfrm>
          <a:prstGeom prst="rect">
            <a:avLst/>
          </a:prstGeom>
        </p:spPr>
      </p:pic>
    </p:spTree>
    <p:custDataLst>
      <p:tags r:id="rId2"/>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85085" y="22614"/>
            <a:ext cx="10515600" cy="702019"/>
          </a:xfrm>
        </p:spPr>
        <p:txBody>
          <a:bodyPr/>
          <a:lstStyle/>
          <a:p>
            <a:pPr algn="ctr"/>
            <a:r>
              <a:rPr lang="en-US" altLang="zh-CN" dirty="0">
                <a:sym typeface="Arial" panose="020B0604020202020204" pitchFamily="34" charset="0"/>
              </a:rPr>
              <a:t> Experiments: Qualitative Analysis(3)</a:t>
            </a:r>
            <a:endParaRPr lang="en-US" altLang="zh-CN" dirty="0">
              <a:sym typeface="Arial" panose="020B0604020202020204" pitchFamily="34" charset="0"/>
            </a:endParaRPr>
          </a:p>
        </p:txBody>
      </p:sp>
      <p:pic>
        <p:nvPicPr>
          <p:cNvPr id="5" name="图片 4" descr="图片包含 文字&#10;&#10;描述已自动生成"/>
          <p:cNvPicPr>
            <a:picLocks noChangeAspect="1"/>
          </p:cNvPicPr>
          <p:nvPr/>
        </p:nvPicPr>
        <p:blipFill rotWithShape="1">
          <a:blip r:embed="rId1">
            <a:extLst>
              <a:ext uri="{28A0092B-C50C-407E-A947-70E740481C1C}">
                <a14:useLocalDpi xmlns:a14="http://schemas.microsoft.com/office/drawing/2010/main" val="0"/>
              </a:ext>
            </a:extLst>
          </a:blip>
          <a:srcRect t="46102"/>
          <a:stretch>
            <a:fillRect/>
          </a:stretch>
        </p:blipFill>
        <p:spPr>
          <a:xfrm>
            <a:off x="780686" y="1553337"/>
            <a:ext cx="10630628" cy="2951987"/>
          </a:xfrm>
          <a:prstGeom prst="rect">
            <a:avLst/>
          </a:prstGeom>
        </p:spPr>
      </p:pic>
      <mc:AlternateContent xmlns:mc="http://schemas.openxmlformats.org/markup-compatibility/2006">
        <mc:Choice xmlns:a14="http://schemas.microsoft.com/office/drawing/2010/main" Requires="a14">
          <p:sp>
            <p:nvSpPr>
              <p:cNvPr id="6" name="矩形 5">
                <a:extLst>
                  <a:ext uri="{FF2B5EF4-FFF2-40B4-BE49-F238E27FC236}">
                    <ele attr="{9FED2AFE-DFDD-438D-8A64-3B336D0B1B3B}"/>
                  </a:ext>
                </a:extLst>
              </p:cNvPr>
              <p:cNvSpPr/>
              <p:nvPr/>
            </p:nvSpPr>
            <p:spPr>
              <a:xfrm>
                <a:off x="1896085" y="4924092"/>
                <a:ext cx="8686190" cy="1253677"/>
              </a:xfrm>
              <a:prstGeom prst="rect">
                <a:avLst/>
              </a:prstGeom>
            </p:spPr>
            <p:txBody>
              <a:bodyPr wrap="square">
                <a:spAutoFit/>
              </a:bodyPr>
              <a:lstStyle/>
              <a:p>
                <a:pPr algn="just">
                  <a:lnSpc>
                    <a:spcPct val="130000"/>
                  </a:lnSpc>
                </a:pPr>
                <a:r>
                  <a:rPr lang="en-US" altLang="zh-CN" sz="2000" dirty="0">
                    <a:solidFill>
                      <a:srgbClr val="002060"/>
                    </a:solidFill>
                    <a:latin typeface="Microsoft YaHei" charset="-122"/>
                    <a:ea typeface="Microsoft YaHei" charset="-122"/>
                  </a:rPr>
                  <a:t>Visualization of the search procedure with the estimated costs by the NASR model. In (c), red points have been already explored and green points are candidate locations to extend in </a:t>
                </a:r>
                <a14:m>
                  <m:oMath xmlns:m="http://schemas.openxmlformats.org/officeDocument/2006/math">
                    <m:sSup>
                      <m:sSupPr>
                        <m:ctrlPr>
                          <a:rPr lang="en-US" altLang="zh-CN" sz="2000" i="1">
                            <a:solidFill>
                              <a:srgbClr val="002060"/>
                            </a:solidFill>
                            <a:latin typeface="Cambria Math" panose="02040503050406030204" pitchFamily="18" charset="0"/>
                            <a:ea typeface="Microsoft YaHei" charset="-122"/>
                          </a:rPr>
                        </m:ctrlPr>
                      </m:sSupPr>
                      <m:e>
                        <m:r>
                          <a:rPr lang="en-US" altLang="zh-CN" sz="2000">
                            <a:solidFill>
                              <a:srgbClr val="002060"/>
                            </a:solidFill>
                            <a:latin typeface="Cambria Math" panose="02040503050406030204" pitchFamily="18" charset="0"/>
                            <a:ea typeface="Microsoft YaHei" charset="-122"/>
                          </a:rPr>
                          <m:t>𝐴</m:t>
                        </m:r>
                      </m:e>
                      <m:sup>
                        <m:r>
                          <a:rPr lang="en-US" altLang="zh-CN" sz="2000">
                            <a:solidFill>
                              <a:srgbClr val="002060"/>
                            </a:solidFill>
                            <a:latin typeface="Cambria Math" panose="02040503050406030204" pitchFamily="18" charset="0"/>
                            <a:ea typeface="Microsoft YaHei" charset="-122"/>
                          </a:rPr>
                          <m:t>∗</m:t>
                        </m:r>
                      </m:sup>
                    </m:sSup>
                  </m:oMath>
                </a14:m>
                <a:r>
                  <a:rPr lang="en-US" altLang="zh-CN" sz="2000" dirty="0">
                    <a:solidFill>
                      <a:srgbClr val="002060"/>
                    </a:solidFill>
                    <a:latin typeface="Microsoft YaHei" charset="-122"/>
                    <a:ea typeface="Microsoft YaHei" charset="-122"/>
                  </a:rPr>
                  <a:t>search algorithm.</a:t>
                </a:r>
              </a:p>
            </p:txBody>
          </p:sp>
        </mc:Choice>
        <mc:Fallback>
          <p:sp>
            <p:nvSpPr>
              <p:cNvPr id="6" name="矩形 5"/>
              <p:cNvSpPr>
                <a:spLocks noRot="1" noChangeAspect="1" noMove="1" noResize="1" noEditPoints="1" noAdjustHandles="1" noChangeArrowheads="1" noChangeShapeType="1" noTextEdit="1"/>
              </p:cNvSpPr>
              <p:nvPr/>
            </p:nvSpPr>
            <p:spPr>
              <a:xfrm>
                <a:off x="1896085" y="4924092"/>
                <a:ext cx="8686190" cy="1253677"/>
              </a:xfrm>
              <a:prstGeom prst="rect">
                <a:avLst/>
              </a:prstGeom>
              <a:blipFill rotWithShape="1">
                <a:blip r:embed="rId2"/>
                <a:stretch>
                  <a:fillRect l="-702" r="-772" b="-8293"/>
                </a:stretch>
              </a:blipFill>
            </p:spPr>
            <p:txBody>
              <a:bodyPr/>
              <a:lstStyle/>
              <a:p>
                <a:r>
                  <a:rPr lang="zh-CN" altLang="en-US">
                    <a:noFill/>
                  </a:rPr>
                  <a:t> </a:t>
                </a:r>
                <a:endParaRPr lang="zh-CN" altLang="en-US">
                  <a:noFill/>
                </a:endParaRPr>
              </a:p>
            </p:txBody>
          </p:sp>
        </mc:Fallback>
      </mc:AlternateContent>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61950" y="-7329"/>
            <a:ext cx="10515600" cy="702019"/>
          </a:xfrm>
        </p:spPr>
        <p:txBody>
          <a:bodyPr>
            <a:normAutofit/>
          </a:bodyPr>
          <a:lstStyle/>
          <a:p>
            <a:r>
              <a:rPr lang="en-US" altLang="zh-CN" dirty="0">
                <a:sym typeface="Arial" panose="020B0604020202020204" pitchFamily="34" charset="0"/>
              </a:rPr>
              <a:t>Conclusion</a:t>
            </a:r>
            <a:endParaRPr lang="zh-CN" altLang="en-US" dirty="0">
              <a:sym typeface="Arial" panose="020B0604020202020204" pitchFamily="34" charset="0"/>
            </a:endParaRPr>
          </a:p>
        </p:txBody>
      </p:sp>
      <p:sp>
        <p:nvSpPr>
          <p:cNvPr id="25" name="圆角矩形 23"/>
          <p:cNvSpPr/>
          <p:nvPr/>
        </p:nvSpPr>
        <p:spPr>
          <a:xfrm rot="10800000" flipV="1">
            <a:off x="535302" y="1296900"/>
            <a:ext cx="303412"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圆角矩形 23"/>
          <p:cNvSpPr/>
          <p:nvPr/>
        </p:nvSpPr>
        <p:spPr>
          <a:xfrm rot="10800000" flipV="1">
            <a:off x="535301" y="3274260"/>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3"/>
          <p:cNvSpPr/>
          <p:nvPr/>
        </p:nvSpPr>
        <p:spPr>
          <a:xfrm rot="10800000" flipV="1">
            <a:off x="535302" y="5069118"/>
            <a:ext cx="37125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文本框 27"/>
          <p:cNvSpPr txBox="1"/>
          <p:nvPr/>
        </p:nvSpPr>
        <p:spPr>
          <a:xfrm>
            <a:off x="983593" y="1096383"/>
            <a:ext cx="10838294" cy="953135"/>
          </a:xfrm>
          <a:prstGeom prst="rect">
            <a:avLst/>
          </a:prstGeom>
          <a:noFill/>
        </p:spPr>
        <p:txBody>
          <a:bodyPr wrap="square" rtlCol="0">
            <a:spAutoFit/>
          </a:bodyPr>
          <a:lstStyle/>
          <a:p>
            <a:pPr algn="just"/>
            <a:r>
              <a:rPr lang="en-US" altLang="zh-CN" sz="2800" dirty="0">
                <a:solidFill>
                  <a:srgbClr val="002060"/>
                </a:solidFill>
                <a:latin typeface="微软雅黑" panose="020B0503020204020204" pitchFamily="34" charset="-122"/>
                <a:ea typeface="微软雅黑" panose="020B0503020204020204" pitchFamily="34" charset="-122"/>
              </a:rPr>
              <a:t>We first presented a simple A ∗ solution for solving the PRR task, and formally defined the suitable form </a:t>
            </a:r>
            <a:r>
              <a:rPr lang="en-US" altLang="en-US" sz="2800" dirty="0">
                <a:solidFill>
                  <a:srgbClr val="002060"/>
                </a:solidFill>
                <a:latin typeface="微软雅黑" panose="020B0503020204020204" pitchFamily="34" charset="-122"/>
                <a:ea typeface="微软雅黑" panose="020B0503020204020204" pitchFamily="34" charset="-122"/>
              </a:rPr>
              <a:t>of</a:t>
            </a:r>
            <a:r>
              <a:rPr lang="en-US" altLang="zh-CN" sz="2800" dirty="0">
                <a:solidFill>
                  <a:srgbClr val="002060"/>
                </a:solidFill>
                <a:latin typeface="微软雅黑" panose="020B0503020204020204" pitchFamily="34" charset="-122"/>
                <a:ea typeface="微软雅黑" panose="020B0503020204020204" pitchFamily="34" charset="-122"/>
              </a:rPr>
              <a:t> the  cost.</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983590" y="3075546"/>
            <a:ext cx="10838293" cy="953135"/>
          </a:xfrm>
          <a:prstGeom prst="rect">
            <a:avLst/>
          </a:prstGeom>
          <a:noFill/>
        </p:spPr>
        <p:txBody>
          <a:bodyPr wrap="square" rtlCol="0">
            <a:spAutoFit/>
          </a:bodyPr>
          <a:lstStyle/>
          <a:p>
            <a:pPr algn="just"/>
            <a:r>
              <a:rPr lang="en-US" altLang="zh-CN" sz="2800" dirty="0">
                <a:solidFill>
                  <a:srgbClr val="002060"/>
                </a:solidFill>
                <a:latin typeface="微软雅黑" panose="020B0503020204020204" pitchFamily="34" charset="-122"/>
                <a:ea typeface="微软雅黑" panose="020B0503020204020204" pitchFamily="34" charset="-122"/>
              </a:rPr>
              <a:t>We set up two components to learn the two cost respectively, i.e., the </a:t>
            </a:r>
            <a:r>
              <a:rPr lang="en-US" altLang="en-US" sz="2800" dirty="0">
                <a:solidFill>
                  <a:srgbClr val="002060"/>
                </a:solidFill>
                <a:latin typeface="微软雅黑" panose="020B0503020204020204" pitchFamily="34" charset="-122"/>
                <a:ea typeface="微软雅黑" panose="020B0503020204020204" pitchFamily="34" charset="-122"/>
              </a:rPr>
              <a:t>GRU </a:t>
            </a:r>
            <a:r>
              <a:rPr lang="en-US" altLang="zh-CN" sz="2800" dirty="0">
                <a:solidFill>
                  <a:srgbClr val="002060"/>
                </a:solidFill>
                <a:latin typeface="微软雅黑" panose="020B0503020204020204" pitchFamily="34" charset="-122"/>
                <a:ea typeface="微软雅黑" panose="020B0503020204020204" pitchFamily="34" charset="-122"/>
              </a:rPr>
              <a:t>component for g(·) and the value network for h(·).</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83593" y="4868602"/>
            <a:ext cx="10838294" cy="1383665"/>
          </a:xfrm>
          <a:prstGeom prst="rect">
            <a:avLst/>
          </a:prstGeom>
          <a:noFill/>
        </p:spPr>
        <p:txBody>
          <a:bodyPr wrap="square" rtlCol="0">
            <a:spAutoFit/>
          </a:bodyPr>
          <a:lstStyle/>
          <a:p>
            <a:pPr algn="just"/>
            <a:r>
              <a:rPr lang="en-US" altLang="zh-CN" sz="2800" dirty="0">
                <a:solidFill>
                  <a:srgbClr val="002060"/>
                </a:solidFill>
                <a:latin typeface="微软雅黑" panose="020B0503020204020204" pitchFamily="34" charset="-122"/>
                <a:ea typeface="微软雅黑" panose="020B0503020204020204" pitchFamily="34" charset="-122"/>
              </a:rPr>
              <a:t>Currently, we focus on the PRR task. We will also study whether our solution can be generalized to solve other complex search tasks.</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en-US"/>
              <a:t>Question?</a:t>
            </a:r>
            <a:endParaRPr lang="en-US" altLang="en-US"/>
          </a:p>
        </p:txBody>
      </p:sp>
      <p:sp>
        <p:nvSpPr>
          <p:cNvPr id="9" name="圆角矩形 23"/>
          <p:cNvSpPr/>
          <p:nvPr/>
        </p:nvSpPr>
        <p:spPr>
          <a:xfrm rot="10800000" flipV="1">
            <a:off x="722193" y="1308892"/>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nvSpPr>
        <p:spPr>
          <a:xfrm>
            <a:off x="1169390" y="1133937"/>
            <a:ext cx="10184409" cy="3449955"/>
          </a:xfrm>
          <a:prstGeom prst="rect">
            <a:avLst/>
          </a:prstGeom>
          <a:noFill/>
        </p:spPr>
        <p:txBody>
          <a:bodyPr wrap="square" lIns="91438" tIns="45719" rIns="91438" bIns="45719" rtlCol="0">
            <a:spAutoFit/>
          </a:bodyPr>
          <a:p>
            <a:pPr>
              <a:lnSpc>
                <a:spcPct val="130000"/>
              </a:lnSpc>
            </a:pPr>
            <a:r>
              <a:rPr lang="en-US" sz="4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Email  to the authors:</a:t>
            </a:r>
            <a:endParaRPr lang="en-US" sz="4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endParaRPr lang="en-US" altLang="zh-CN" sz="4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r>
              <a:rPr lang="en-US" sz="36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r>
              <a:rPr lang="en-US" sz="4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jywang@buaa.edu.cn</a:t>
            </a:r>
            <a:endParaRPr lang="en-US" sz="4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r>
              <a:rPr lang="en-US" sz="4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wuning@buaa.edu.cn</a:t>
            </a:r>
            <a:endParaRPr lang="en-US" sz="4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835" y="6092676"/>
            <a:ext cx="10894980" cy="461665"/>
          </a:xfrm>
          <a:prstGeom prst="rect">
            <a:avLst/>
          </a:prstGeom>
          <a:solidFill>
            <a:schemeClr val="accent4">
              <a:lumMod val="20000"/>
              <a:lumOff val="80000"/>
            </a:schemeClr>
          </a:solidFill>
        </p:spPr>
        <p:txBody>
          <a:bodyPr wrap="square">
            <a:spAutoFit/>
          </a:bodyPr>
          <a:lstStyle/>
          <a:p>
            <a:pPr algn="just"/>
            <a:r>
              <a:rPr lang="en-US" altLang="zh-CN" sz="2400" dirty="0">
                <a:solidFill>
                  <a:srgbClr val="E82528"/>
                </a:solidFill>
                <a:latin typeface="Arial" panose="020B0604020202020204" pitchFamily="34" charset="0"/>
                <a:ea typeface="微软雅黑" panose="020B0503020204020204" pitchFamily="34" charset="-122"/>
                <a:sym typeface="Arial" panose="020B0604020202020204" pitchFamily="34" charset="0"/>
              </a:rPr>
              <a:t>Neural network is a promising way to capture complex pattern in auxiliary data.</a:t>
            </a:r>
            <a:endParaRPr lang="zh-CN" altLang="en-US" sz="2400" dirty="0">
              <a:solidFill>
                <a:srgbClr val="E82528"/>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nvSpPr>
        <p:spPr>
          <a:xfrm flipH="1">
            <a:off x="418933" y="32976"/>
            <a:ext cx="10296692" cy="86177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Recommendation Methods</a:t>
            </a:r>
            <a:endPar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endParaRPr lang="zh-CN" altLang="en-US" dirty="0"/>
          </a:p>
        </p:txBody>
      </p:sp>
      <p:sp>
        <p:nvSpPr>
          <p:cNvPr id="15" name="圆角矩形 23"/>
          <p:cNvSpPr/>
          <p:nvPr/>
        </p:nvSpPr>
        <p:spPr>
          <a:xfrm rot="10800000" flipV="1">
            <a:off x="324699" y="1001216"/>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nvSpPr>
        <p:spPr>
          <a:xfrm>
            <a:off x="788490" y="771315"/>
            <a:ext cx="10328188" cy="1055159"/>
          </a:xfrm>
          <a:prstGeom prst="rect">
            <a:avLst/>
          </a:prstGeom>
          <a:noFill/>
        </p:spPr>
        <p:txBody>
          <a:bodyPr wrap="square" lIns="91438" tIns="45719" rIns="91438" bIns="45719" rtlCol="0">
            <a:spAutoFit/>
          </a:bodyPr>
          <a:lstStyle/>
          <a:p>
            <a:pPr>
              <a:lnSpc>
                <a:spcPct val="130000"/>
              </a:lnSpc>
            </a:pPr>
            <a:r>
              <a:rPr lang="en-US" altLang="zh-CN" sz="32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Neural Network: </a:t>
            </a:r>
            <a:r>
              <a:rPr lang="en-US" altLang="zh-CN" sz="32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 rising recommendation method</a:t>
            </a:r>
            <a:endParaRPr lang="en-US" altLang="zh-CN" sz="32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圆角矩形 23"/>
          <p:cNvSpPr/>
          <p:nvPr/>
        </p:nvSpPr>
        <p:spPr>
          <a:xfrm rot="10800000" flipV="1">
            <a:off x="506399" y="1544313"/>
            <a:ext cx="206872"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nvSpPr>
        <p:spPr>
          <a:xfrm>
            <a:off x="883651" y="2000961"/>
            <a:ext cx="11143291" cy="1190580"/>
          </a:xfrm>
          <a:prstGeom prst="rect">
            <a:avLst/>
          </a:prstGeom>
          <a:noFill/>
        </p:spPr>
        <p:txBody>
          <a:bodyPr wrap="square" lIns="91438" tIns="45719" rIns="91438" bIns="45719" rtlCol="0">
            <a:spAutoFit/>
          </a:bodyPr>
          <a:lstStyle/>
          <a:p>
            <a:pPr algn="just">
              <a:lnSpc>
                <a:spcPct val="105000"/>
              </a:lnSpc>
              <a:spcBef>
                <a:spcPts val="1000"/>
              </a:spcBef>
            </a:pPr>
            <a:r>
              <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Sequential neural models have been widely used for modeling sequential trajectory data.</a:t>
            </a:r>
            <a:endPar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 23"/>
          <p:cNvSpPr/>
          <p:nvPr/>
        </p:nvSpPr>
        <p:spPr>
          <a:xfrm rot="10800000" flipV="1">
            <a:off x="503199" y="2177317"/>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19"/>
          <p:cNvSpPr txBox="1"/>
          <p:nvPr/>
        </p:nvSpPr>
        <p:spPr>
          <a:xfrm>
            <a:off x="904825" y="1404849"/>
            <a:ext cx="9210638" cy="52565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Focus on one-step or short-term location prediction. </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7" name="图片 6" descr="图片包含 屏幕截图&#10;&#10;描述已自动生成"/>
          <p:cNvPicPr>
            <a:picLocks noChangeAspect="1"/>
          </p:cNvPicPr>
          <p:nvPr/>
        </p:nvPicPr>
        <p:blipFill>
          <a:blip r:embed="rId1"/>
          <a:stretch>
            <a:fillRect/>
          </a:stretch>
        </p:blipFill>
        <p:spPr>
          <a:xfrm>
            <a:off x="8143875" y="3129800"/>
            <a:ext cx="2497724" cy="2295702"/>
          </a:xfrm>
          <a:prstGeom prst="rect">
            <a:avLst/>
          </a:prstGeom>
        </p:spPr>
      </p:pic>
      <p:sp>
        <p:nvSpPr>
          <p:cNvPr id="14" name="文本框 13"/>
          <p:cNvSpPr txBox="1"/>
          <p:nvPr/>
        </p:nvSpPr>
        <p:spPr>
          <a:xfrm>
            <a:off x="4812611" y="5425502"/>
            <a:ext cx="3518912" cy="369332"/>
          </a:xfrm>
          <a:prstGeom prst="rect">
            <a:avLst/>
          </a:prstGeom>
          <a:noFill/>
        </p:spPr>
        <p:txBody>
          <a:bodyPr wrap="square" rtlCol="0">
            <a:spAutoFit/>
          </a:bodyPr>
          <a:lstStyle/>
          <a:p>
            <a:r>
              <a:rPr lang="en-US" altLang="zh-CN" b="1" dirty="0">
                <a:solidFill>
                  <a:schemeClr val="tx2"/>
                </a:solidFill>
                <a:latin typeface="Arial" panose="020B0604020202020204" pitchFamily="34" charset="0"/>
                <a:sym typeface="Arial" panose="020B0604020202020204" pitchFamily="34" charset="0"/>
              </a:rPr>
              <a:t>Neural Network Based Method</a:t>
            </a:r>
            <a:endParaRPr lang="zh-CN" altLang="en-US" b="1" dirty="0"/>
          </a:p>
        </p:txBody>
      </p:sp>
      <p:pic>
        <p:nvPicPr>
          <p:cNvPr id="9" name="图片 8" descr="图片包含 地图, 文字&#10;&#10;描述已自动生成"/>
          <p:cNvPicPr>
            <a:picLocks noChangeAspect="1"/>
          </p:cNvPicPr>
          <p:nvPr/>
        </p:nvPicPr>
        <p:blipFill>
          <a:blip r:embed="rId2"/>
          <a:stretch>
            <a:fillRect/>
          </a:stretch>
        </p:blipFill>
        <p:spPr>
          <a:xfrm>
            <a:off x="883651" y="3495060"/>
            <a:ext cx="6496050" cy="1822971"/>
          </a:xfrm>
          <a:prstGeom prst="rect">
            <a:avLst/>
          </a:prstGeom>
        </p:spPr>
      </p:pic>
      <p:sp>
        <p:nvSpPr>
          <p:cNvPr id="2" name="文本框 1"/>
          <p:cNvSpPr txBox="1"/>
          <p:nvPr/>
        </p:nvSpPr>
        <p:spPr>
          <a:xfrm flipH="1">
            <a:off x="2866481" y="3202923"/>
            <a:ext cx="4513220" cy="369332"/>
          </a:xfrm>
          <a:prstGeom prst="rect">
            <a:avLst/>
          </a:prstGeom>
          <a:noFill/>
        </p:spPr>
        <p:txBody>
          <a:bodyPr wrap="square" rtlCol="0">
            <a:spAutoFit/>
          </a:bodyPr>
          <a:lstStyle/>
          <a:p>
            <a:r>
              <a:rPr lang="en-US" altLang="zh-CN" dirty="0"/>
              <a:t>[Kong, 2018, IJCAI]</a:t>
            </a:r>
            <a:endParaRPr lang="zh-CN" altLang="en-US" dirty="0"/>
          </a:p>
        </p:txBody>
      </p:sp>
      <p:sp>
        <p:nvSpPr>
          <p:cNvPr id="21" name="文本框 20"/>
          <p:cNvSpPr txBox="1"/>
          <p:nvPr/>
        </p:nvSpPr>
        <p:spPr>
          <a:xfrm flipH="1">
            <a:off x="8277896" y="2815376"/>
            <a:ext cx="4513220" cy="369332"/>
          </a:xfrm>
          <a:prstGeom prst="rect">
            <a:avLst/>
          </a:prstGeom>
          <a:noFill/>
        </p:spPr>
        <p:txBody>
          <a:bodyPr wrap="square" rtlCol="0">
            <a:spAutoFit/>
          </a:bodyPr>
          <a:lstStyle/>
          <a:p>
            <a:r>
              <a:rPr lang="en-US" altLang="zh-CN" dirty="0"/>
              <a:t>[Feng, 2018, WWW]</a:t>
            </a:r>
            <a:endParaRPr lang="zh-CN" altLang="en-US"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išļíḍè"/>
          <p:cNvSpPr/>
          <p:nvPr/>
        </p:nvSpPr>
        <p:spPr>
          <a:xfrm>
            <a:off x="3177012" y="3535091"/>
            <a:ext cx="5733630" cy="6238504"/>
          </a:xfrm>
          <a:prstGeom prst="blockArc">
            <a:avLst>
              <a:gd name="adj1" fmla="val 11074560"/>
              <a:gd name="adj2" fmla="val 21271440"/>
              <a:gd name="adj3" fmla="val 10341"/>
            </a:avLst>
          </a:prstGeom>
          <a:gradFill flip="none" rotWithShape="1">
            <a:gsLst>
              <a:gs pos="0">
                <a:schemeClr val="bg1">
                  <a:lumMod val="95000"/>
                  <a:alpha val="21000"/>
                </a:schemeClr>
              </a:gs>
              <a:gs pos="100000">
                <a:schemeClr val="bg1">
                  <a:lumMod val="85000"/>
                  <a:alpha val="39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a:solidFill>
                <a:srgbClr val="FFFFFF"/>
              </a:solidFill>
            </a:endParaRPr>
          </a:p>
        </p:txBody>
      </p:sp>
      <p:sp>
        <p:nvSpPr>
          <p:cNvPr id="4" name="文本框 3"/>
          <p:cNvSpPr txBox="1"/>
          <p:nvPr/>
        </p:nvSpPr>
        <p:spPr>
          <a:xfrm>
            <a:off x="376409" y="110441"/>
            <a:ext cx="6643516" cy="812530"/>
          </a:xfrm>
          <a:prstGeom prst="rect">
            <a:avLst/>
          </a:prstGeom>
          <a:noFill/>
        </p:spPr>
        <p:txBody>
          <a:bodyPr wrap="square" rtlCol="0">
            <a:spAutoFit/>
          </a:bodyPr>
          <a:lstStyle/>
          <a:p>
            <a:pPr>
              <a:lnSpc>
                <a:spcPct val="90000"/>
              </a:lnSpc>
              <a:spcBef>
                <a:spcPct val="0"/>
              </a:spcBef>
            </a:pPr>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Motivation</a:t>
            </a:r>
            <a:endPar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endParaRPr lang="zh-CN" altLang="en-US" dirty="0"/>
          </a:p>
        </p:txBody>
      </p:sp>
      <p:sp>
        <p:nvSpPr>
          <p:cNvPr id="39" name="圆角矩形 23"/>
          <p:cNvSpPr/>
          <p:nvPr/>
        </p:nvSpPr>
        <p:spPr>
          <a:xfrm rot="10800000" flipV="1">
            <a:off x="796476" y="933398"/>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1235990" y="712073"/>
            <a:ext cx="1883845" cy="670118"/>
          </a:xfrm>
          <a:prstGeom prst="rect">
            <a:avLst/>
          </a:prstGeom>
          <a:noFill/>
        </p:spPr>
        <p:txBody>
          <a:bodyPr wrap="none" lIns="91438" tIns="45719" rIns="91438" bIns="45719" rtlCol="0">
            <a:spAutoFit/>
          </a:bodyPr>
          <a:lstStyle/>
          <a:p>
            <a:pPr>
              <a:lnSpc>
                <a:spcPct val="130000"/>
              </a:lnSpc>
            </a:pPr>
            <a:r>
              <a:rPr lang="en-US" altLang="zh-CN" sz="32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Our idea</a:t>
            </a:r>
            <a:endParaRPr lang="en-US" altLang="zh-CN" sz="32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3" name="圆角矩形 23"/>
          <p:cNvSpPr/>
          <p:nvPr/>
        </p:nvSpPr>
        <p:spPr>
          <a:xfrm rot="10800000" flipV="1">
            <a:off x="970492" y="1592630"/>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圆角矩形 23"/>
          <p:cNvSpPr/>
          <p:nvPr/>
        </p:nvSpPr>
        <p:spPr>
          <a:xfrm rot="10800000" flipV="1">
            <a:off x="978176" y="2649613"/>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文本框 44"/>
          <p:cNvSpPr txBox="1"/>
          <p:nvPr/>
        </p:nvSpPr>
        <p:spPr>
          <a:xfrm>
            <a:off x="1235990" y="2487154"/>
            <a:ext cx="10509696" cy="844203"/>
          </a:xfrm>
          <a:prstGeom prst="rect">
            <a:avLst/>
          </a:prstGeom>
          <a:noFill/>
        </p:spPr>
        <p:txBody>
          <a:bodyPr wrap="square" lIns="91438" tIns="45719" rIns="91438" bIns="45719" rtlCol="0">
            <a:spAutoFit/>
          </a:bodyPr>
          <a:lstStyle/>
          <a:p>
            <a:pPr algn="just">
              <a:lnSpc>
                <a:spcPct val="105000"/>
              </a:lnSpc>
              <a:spcBef>
                <a:spcPts val="1000"/>
              </a:spcBef>
            </a:pPr>
            <a:r>
              <a:rPr lang="en-US" altLang="zh-CN" sz="2400" b="1" kern="1500" dirty="0">
                <a:solidFill>
                  <a:srgbClr val="002060"/>
                </a:solidFill>
                <a:latin typeface="微软雅黑" panose="020B0503020204020204" pitchFamily="34" charset="-122"/>
                <a:ea typeface="微软雅黑" panose="020B0503020204020204" pitchFamily="34" charset="-122"/>
              </a:rPr>
              <a:t>Deep learning </a:t>
            </a:r>
            <a:r>
              <a:rPr lang="en-US" altLang="zh-CN" sz="2400" kern="1500" dirty="0">
                <a:solidFill>
                  <a:srgbClr val="002060"/>
                </a:solidFill>
                <a:latin typeface="微软雅黑" panose="020B0503020204020204" pitchFamily="34" charset="-122"/>
                <a:ea typeface="微软雅黑" panose="020B0503020204020204" pitchFamily="34" charset="-122"/>
              </a:rPr>
              <a:t>methods are effective to capture the complex data characteristics using learnable neural networks.</a:t>
            </a:r>
            <a:endParaRPr lang="zh-CN" altLang="en-US"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6" name="圆角矩形 23"/>
          <p:cNvSpPr/>
          <p:nvPr/>
        </p:nvSpPr>
        <p:spPr>
          <a:xfrm rot="10800000" flipV="1">
            <a:off x="1018472" y="3746539"/>
            <a:ext cx="181073" cy="168244"/>
          </a:xfrm>
          <a:prstGeom prst="roundRect">
            <a:avLst>
              <a:gd name="adj" fmla="val 5039"/>
            </a:avLst>
          </a:prstGeom>
          <a:solidFill>
            <a:srgbClr val="FF0000"/>
          </a:solidFill>
          <a:ln>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文本框 49"/>
          <p:cNvSpPr txBox="1"/>
          <p:nvPr/>
        </p:nvSpPr>
        <p:spPr>
          <a:xfrm>
            <a:off x="1283971" y="3584080"/>
            <a:ext cx="11168426" cy="1005786"/>
          </a:xfrm>
          <a:prstGeom prst="rect">
            <a:avLst/>
          </a:prstGeom>
          <a:noFill/>
        </p:spPr>
        <p:txBody>
          <a:bodyPr wrap="square" lIns="91438" tIns="45719" rIns="91438" bIns="45719" rtlCol="0">
            <a:spAutoFit/>
          </a:bodyPr>
          <a:lstStyle/>
          <a:p>
            <a:pPr>
              <a:lnSpc>
                <a:spcPct val="130000"/>
              </a:lnSpc>
            </a:pPr>
            <a:r>
              <a:rPr lang="en-US" altLang="zh-CN" sz="2400" b="1"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Our idea </a:t>
            </a:r>
            <a:r>
              <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is to learn cost functions of the A* search algorithm by neural networks.</a:t>
            </a:r>
            <a:endParaRPr lang="zh-CN" altLang="en-US"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 name="文本框 50"/>
          <p:cNvSpPr txBox="1"/>
          <p:nvPr/>
        </p:nvSpPr>
        <p:spPr>
          <a:xfrm>
            <a:off x="1235990" y="1430171"/>
            <a:ext cx="10517790" cy="844203"/>
          </a:xfrm>
          <a:prstGeom prst="rect">
            <a:avLst/>
          </a:prstGeom>
          <a:noFill/>
        </p:spPr>
        <p:txBody>
          <a:bodyPr wrap="square" lIns="91438" tIns="45719" rIns="91438" bIns="45719" rtlCol="0">
            <a:spAutoFit/>
          </a:bodyPr>
          <a:lstStyle/>
          <a:p>
            <a:pPr algn="just">
              <a:lnSpc>
                <a:spcPct val="105000"/>
              </a:lnSpc>
              <a:spcBef>
                <a:spcPts val="1000"/>
              </a:spcBef>
            </a:pPr>
            <a:r>
              <a:rPr lang="en-US" altLang="zh-CN" sz="2400" b="1"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Heuristic search </a:t>
            </a:r>
            <a:r>
              <a:rPr lang="en-US" altLang="zh-CN"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is able to generate high-quality approximate solutions using proper cost functions.</a:t>
            </a:r>
            <a:endParaRPr lang="zh-CN" altLang="en-US" sz="2400" kern="15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rotWithShape="1">
          <a:blip r:embed="rId1"/>
          <a:srcRect l="32813" t="40185" r="55656" b="40574"/>
          <a:stretch>
            <a:fillRect/>
          </a:stretch>
        </p:blipFill>
        <p:spPr>
          <a:xfrm>
            <a:off x="2499977" y="4831096"/>
            <a:ext cx="2159271" cy="2026904"/>
          </a:xfrm>
          <a:prstGeom prst="rect">
            <a:avLst/>
          </a:prstGeom>
        </p:spPr>
      </p:pic>
      <p:sp>
        <p:nvSpPr>
          <p:cNvPr id="54" name="文本框 53"/>
          <p:cNvSpPr txBox="1"/>
          <p:nvPr/>
        </p:nvSpPr>
        <p:spPr>
          <a:xfrm>
            <a:off x="2485794" y="4488645"/>
            <a:ext cx="2489784" cy="384721"/>
          </a:xfrm>
          <a:prstGeom prst="rect">
            <a:avLst/>
          </a:prstGeom>
          <a:noFill/>
        </p:spPr>
        <p:txBody>
          <a:bodyPr wrap="none" rtlCol="0">
            <a:spAutoFit/>
          </a:bodyPr>
          <a:lstStyle/>
          <a:p>
            <a:r>
              <a:rPr lang="en-US" altLang="zh-CN" b="1" dirty="0">
                <a:solidFill>
                  <a:schemeClr val="tx2"/>
                </a:solidFill>
                <a:latin typeface="Arial" panose="020B0604020202020204" pitchFamily="34" charset="0"/>
                <a:sym typeface="Arial" panose="020B0604020202020204" pitchFamily="34" charset="0"/>
              </a:rPr>
              <a:t>A* search algorithm</a:t>
            </a:r>
            <a:endParaRPr lang="zh-CN" altLang="en-US" b="1" dirty="0"/>
          </a:p>
        </p:txBody>
      </p:sp>
      <p:sp>
        <p:nvSpPr>
          <p:cNvPr id="56" name="文本框 55"/>
          <p:cNvSpPr txBox="1"/>
          <p:nvPr/>
        </p:nvSpPr>
        <p:spPr>
          <a:xfrm>
            <a:off x="4823451" y="5206517"/>
            <a:ext cx="588623" cy="923330"/>
          </a:xfrm>
          <a:prstGeom prst="rect">
            <a:avLst/>
          </a:prstGeom>
          <a:noFill/>
        </p:spPr>
        <p:txBody>
          <a:bodyPr wrap="none" rtlCol="0">
            <a:spAutoFit/>
          </a:bodyPr>
          <a:lstStyle/>
          <a:p>
            <a:r>
              <a:rPr lang="en-US" altLang="zh-CN" sz="5400" b="1" dirty="0">
                <a:solidFill>
                  <a:schemeClr val="tx2"/>
                </a:solidFill>
                <a:latin typeface="Arial" panose="020B0604020202020204" pitchFamily="34" charset="0"/>
                <a:sym typeface="Arial" panose="020B0604020202020204" pitchFamily="34" charset="0"/>
              </a:rPr>
              <a:t>+</a:t>
            </a:r>
            <a:endParaRPr lang="zh-CN" altLang="en-US" sz="5400" b="1" dirty="0"/>
          </a:p>
        </p:txBody>
      </p:sp>
      <p:pic>
        <p:nvPicPr>
          <p:cNvPr id="57" name="图片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9418" y="4831096"/>
            <a:ext cx="2427430" cy="2026904"/>
          </a:xfrm>
          <a:prstGeom prst="rect">
            <a:avLst/>
          </a:prstGeom>
        </p:spPr>
      </p:pic>
      <p:sp>
        <p:nvSpPr>
          <p:cNvPr id="59" name="文本框 58"/>
          <p:cNvSpPr txBox="1"/>
          <p:nvPr/>
        </p:nvSpPr>
        <p:spPr>
          <a:xfrm>
            <a:off x="6228749" y="4446494"/>
            <a:ext cx="1880643" cy="384721"/>
          </a:xfrm>
          <a:prstGeom prst="rect">
            <a:avLst/>
          </a:prstGeom>
          <a:noFill/>
        </p:spPr>
        <p:txBody>
          <a:bodyPr wrap="none" rtlCol="0">
            <a:spAutoFit/>
          </a:bodyPr>
          <a:lstStyle/>
          <a:p>
            <a:r>
              <a:rPr lang="en-US" altLang="zh-CN" b="1" dirty="0">
                <a:solidFill>
                  <a:schemeClr val="tx2"/>
                </a:solidFill>
                <a:latin typeface="Arial" panose="020B0604020202020204" pitchFamily="34" charset="0"/>
                <a:sym typeface="Arial" panose="020B0604020202020204" pitchFamily="34" charset="0"/>
              </a:rPr>
              <a:t>Deep Learning</a:t>
            </a:r>
            <a:endParaRPr lang="zh-CN" altLang="en-US" b="1" dirty="0"/>
          </a:p>
        </p:txBody>
      </p:sp>
      <p:sp>
        <p:nvSpPr>
          <p:cNvPr id="60" name="文本框 59"/>
          <p:cNvSpPr txBox="1"/>
          <p:nvPr/>
        </p:nvSpPr>
        <p:spPr>
          <a:xfrm>
            <a:off x="8631422" y="5206517"/>
            <a:ext cx="588623" cy="923330"/>
          </a:xfrm>
          <a:prstGeom prst="rect">
            <a:avLst/>
          </a:prstGeom>
          <a:noFill/>
        </p:spPr>
        <p:txBody>
          <a:bodyPr wrap="none" rtlCol="0">
            <a:spAutoFit/>
          </a:bodyPr>
          <a:lstStyle/>
          <a:p>
            <a:r>
              <a:rPr lang="en-US" altLang="zh-CN" sz="5400" b="1" dirty="0">
                <a:solidFill>
                  <a:schemeClr val="tx2"/>
                </a:solidFill>
                <a:latin typeface="Arial" panose="020B0604020202020204" pitchFamily="34" charset="0"/>
                <a:sym typeface="Arial" panose="020B0604020202020204" pitchFamily="34" charset="0"/>
              </a:rPr>
              <a:t>=</a:t>
            </a:r>
            <a:endParaRPr lang="zh-CN" altLang="en-US" sz="5400" b="1" dirty="0"/>
          </a:p>
        </p:txBody>
      </p:sp>
      <p:sp>
        <p:nvSpPr>
          <p:cNvPr id="62" name="文本框 61"/>
          <p:cNvSpPr txBox="1"/>
          <p:nvPr/>
        </p:nvSpPr>
        <p:spPr>
          <a:xfrm>
            <a:off x="9367986" y="5375794"/>
            <a:ext cx="2191626" cy="584775"/>
          </a:xfrm>
          <a:prstGeom prst="rect">
            <a:avLst/>
          </a:prstGeom>
          <a:noFill/>
        </p:spPr>
        <p:txBody>
          <a:bodyPr wrap="none" rtlCol="0">
            <a:spAutoFit/>
          </a:bodyPr>
          <a:lstStyle/>
          <a:p>
            <a:r>
              <a:rPr lang="en-US" altLang="zh-CN" sz="3200" b="1" dirty="0">
                <a:solidFill>
                  <a:schemeClr val="tx2"/>
                </a:solidFill>
                <a:latin typeface="Arial" panose="020B0604020202020204" pitchFamily="34" charset="0"/>
                <a:sym typeface="Arial" panose="020B0604020202020204" pitchFamily="34" charset="0"/>
              </a:rPr>
              <a:t>OUR IDEA</a:t>
            </a:r>
            <a:endParaRPr lang="zh-CN" altLang="en-US" sz="3200" b="1"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6" grpId="0"/>
      <p:bldP spid="59" grpId="0"/>
      <p:bldP spid="60" grpId="0"/>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21869" y="22761"/>
            <a:ext cx="7699985" cy="584771"/>
          </a:xfrm>
          <a:prstGeom prst="rect">
            <a:avLst/>
          </a:prstGeom>
        </p:spPr>
        <p:txBody>
          <a:bodyPr wrap="none" lIns="91436" tIns="45718" rIns="91436" bIns="45718">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Key Research Problems</a:t>
            </a:r>
            <a:endPar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圆角矩形 23"/>
          <p:cNvSpPr/>
          <p:nvPr/>
        </p:nvSpPr>
        <p:spPr>
          <a:xfrm rot="10800000" flipV="1">
            <a:off x="518453" y="915758"/>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906247" y="734201"/>
            <a:ext cx="8772525" cy="649605"/>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Define a suitable form for the cost in the PRR task.</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圆角矩形 23"/>
          <p:cNvSpPr/>
          <p:nvPr/>
        </p:nvSpPr>
        <p:spPr>
          <a:xfrm rot="10800000" flipV="1">
            <a:off x="518453" y="2028178"/>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962353" y="1875788"/>
            <a:ext cx="10979276" cy="1209675"/>
          </a:xfrm>
          <a:prstGeom prst="rect">
            <a:avLst/>
          </a:prstGeom>
          <a:noFill/>
        </p:spPr>
        <p:txBody>
          <a:bodyPr wrap="square" lIns="91438" tIns="45719" rIns="91438" bIns="45719" rtlCol="0">
            <a:spAutoFit/>
          </a:bodyPr>
          <a:lstStyle/>
          <a:p>
            <a:pPr algn="just">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Design effective models for implementing cost functions with </a:t>
            </a:r>
            <a:endParaRPr lang="en-US" altLang="zh-CN" sz="2800" dirty="0">
              <a:solidFill>
                <a:srgbClr val="002060"/>
              </a:solidFill>
              <a:latin typeface="微软雅黑" panose="020B0503020204020204" pitchFamily="34" charset="-122"/>
              <a:ea typeface="微软雅黑" panose="020B0503020204020204" pitchFamily="34" charset="-122"/>
            </a:endParaRPr>
          </a:p>
          <a:p>
            <a:pPr algn="just">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different purposes.</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圆角矩形 23"/>
          <p:cNvSpPr/>
          <p:nvPr/>
        </p:nvSpPr>
        <p:spPr>
          <a:xfrm rot="10800000" flipV="1">
            <a:off x="518452" y="3705851"/>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906247" y="3572214"/>
            <a:ext cx="10767301" cy="1209675"/>
          </a:xfrm>
          <a:prstGeom prst="rect">
            <a:avLst/>
          </a:prstGeom>
          <a:noFill/>
        </p:spPr>
        <p:txBody>
          <a:bodyPr wrap="square" lIns="91438" tIns="45719" rIns="91438" bIns="45719" rtlCol="0">
            <a:spAutoFit/>
          </a:bodyPr>
          <a:lstStyle/>
          <a:p>
            <a:pPr algn="just">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Utilize rich context </a:t>
            </a:r>
            <a:r>
              <a:rPr lang="en-US" altLang="en-US" sz="2800" dirty="0">
                <a:solidFill>
                  <a:srgbClr val="002060"/>
                </a:solidFill>
                <a:latin typeface="微软雅黑" panose="020B0503020204020204" pitchFamily="34" charset="-122"/>
                <a:ea typeface="微软雅黑" panose="020B0503020204020204" pitchFamily="34" charset="-122"/>
              </a:rPr>
              <a:t>and</a:t>
            </a:r>
            <a:r>
              <a:rPr lang="en-US" altLang="zh-CN" sz="2800" dirty="0">
                <a:solidFill>
                  <a:srgbClr val="002060"/>
                </a:solidFill>
                <a:latin typeface="微软雅黑" panose="020B0503020204020204" pitchFamily="34" charset="-122"/>
                <a:ea typeface="微软雅黑" panose="020B0503020204020204" pitchFamily="34" charset="-122"/>
              </a:rPr>
              <a:t> constraint information for improving the task performance.</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文本框 26"/>
          <p:cNvSpPr txBox="1"/>
          <p:nvPr/>
        </p:nvSpPr>
        <p:spPr>
          <a:xfrm>
            <a:off x="993087" y="5965601"/>
            <a:ext cx="10803295" cy="597921"/>
          </a:xfrm>
          <a:prstGeom prst="rect">
            <a:avLst/>
          </a:prstGeom>
          <a:noFill/>
        </p:spPr>
        <p:txBody>
          <a:bodyPr wrap="square" rtlCol="0">
            <a:spAutoFit/>
          </a:bodyPr>
          <a:lstStyle/>
          <a:p>
            <a:pPr>
              <a:lnSpc>
                <a:spcPct val="130000"/>
              </a:lnSpc>
            </a:pPr>
            <a:r>
              <a:rPr lang="en-US" altLang="zh-CN" sz="2800" dirty="0" err="1">
                <a:solidFill>
                  <a:srgbClr val="FF0000"/>
                </a:solidFill>
                <a:latin typeface="微软雅黑" panose="020B0503020204020204" pitchFamily="34" charset="-122"/>
                <a:ea typeface="微软雅黑" panose="020B0503020204020204" pitchFamily="34" charset="-122"/>
                <a:sym typeface="Arial" panose="020B0604020202020204" pitchFamily="34" charset="0"/>
              </a:rPr>
              <a:t>N</a:t>
            </a:r>
            <a:r>
              <a:rPr lang="en-US" altLang="zh-CN" sz="2800" dirty="0" err="1">
                <a:solidFill>
                  <a:srgbClr val="002060"/>
                </a:solidFill>
                <a:latin typeface="微软雅黑" panose="020B0503020204020204" pitchFamily="34" charset="-122"/>
                <a:ea typeface="微软雅黑" panose="020B0503020204020204" pitchFamily="34" charset="-122"/>
                <a:sym typeface="Arial" panose="020B0604020202020204" pitchFamily="34" charset="0"/>
              </a:rPr>
              <a:t>euralized</a:t>
            </a:r>
            <a:r>
              <a:rPr lang="en-US" altLang="zh-CN" sz="2400" dirty="0">
                <a:solidFill>
                  <a:srgbClr val="E82528"/>
                </a:solidFill>
                <a:latin typeface="Arial" panose="020B0604020202020204" pitchFamily="34" charset="0"/>
                <a:ea typeface="微软雅黑" panose="020B0503020204020204" pitchFamily="34" charset="-122"/>
                <a:sym typeface="Arial" panose="020B0604020202020204" pitchFamily="34" charset="0"/>
              </a:rPr>
              <a:t> </a:t>
            </a:r>
            <a:r>
              <a:rPr lang="en-US" altLang="zh-CN" sz="2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a:t>
            </a: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a:t>
            </a: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tar based personalized </a:t>
            </a:r>
            <a:r>
              <a:rPr lang="en-US" altLang="zh-CN" sz="2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R</a:t>
            </a: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oute recommendation </a:t>
            </a:r>
            <a:endParaRPr lang="zh-CN" altLang="en-US"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37125" y="5304588"/>
            <a:ext cx="332862" cy="332862"/>
          </a:xfrm>
          <a:prstGeom prst="rect">
            <a:avLst/>
          </a:prstGeom>
        </p:spPr>
      </p:pic>
      <p:sp>
        <p:nvSpPr>
          <p:cNvPr id="29" name="文本框 28"/>
          <p:cNvSpPr txBox="1"/>
          <p:nvPr/>
        </p:nvSpPr>
        <p:spPr>
          <a:xfrm>
            <a:off x="2169987" y="5269560"/>
            <a:ext cx="1702129" cy="453455"/>
          </a:xfrm>
          <a:prstGeom prst="rect">
            <a:avLst/>
          </a:prstGeom>
          <a:noFill/>
        </p:spPr>
        <p:txBody>
          <a:bodyPr wrap="none" lIns="91438" tIns="45719" rIns="91438" bIns="45719" rtlCol="0">
            <a:spAutoFit/>
          </a:bodyPr>
          <a:lstStyle/>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User History</a:t>
            </a:r>
            <a:endPar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文本框 29"/>
          <p:cNvSpPr txBox="1"/>
          <p:nvPr/>
        </p:nvSpPr>
        <p:spPr>
          <a:xfrm>
            <a:off x="2858767" y="4602866"/>
            <a:ext cx="1523426" cy="597919"/>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Context</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文本框 30"/>
          <p:cNvSpPr txBox="1"/>
          <p:nvPr/>
        </p:nvSpPr>
        <p:spPr>
          <a:xfrm>
            <a:off x="4568517" y="5269560"/>
            <a:ext cx="787391" cy="453455"/>
          </a:xfrm>
          <a:prstGeom prst="rect">
            <a:avLst/>
          </a:prstGeom>
          <a:noFill/>
        </p:spPr>
        <p:txBody>
          <a:bodyPr wrap="none" lIns="91438" tIns="45719" rIns="91438" bIns="45719" rtlCol="0">
            <a:spAutoFit/>
          </a:bodyPr>
          <a:lstStyle/>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Time</a:t>
            </a:r>
            <a:endPar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1374" y="5305332"/>
            <a:ext cx="380788" cy="380788"/>
          </a:xfrm>
          <a:prstGeom prst="rect">
            <a:avLst/>
          </a:prstGeom>
        </p:spPr>
      </p:pic>
      <p:sp>
        <p:nvSpPr>
          <p:cNvPr id="33" name="文本框 32"/>
          <p:cNvSpPr txBox="1"/>
          <p:nvPr/>
        </p:nvSpPr>
        <p:spPr>
          <a:xfrm>
            <a:off x="8262896" y="4627793"/>
            <a:ext cx="1960789" cy="597919"/>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Constraint</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1854" y="5225400"/>
            <a:ext cx="529400" cy="529400"/>
          </a:xfrm>
          <a:prstGeom prst="rect">
            <a:avLst/>
          </a:prstGeom>
        </p:spPr>
      </p:pic>
      <p:sp>
        <p:nvSpPr>
          <p:cNvPr id="35" name="文本框 34"/>
          <p:cNvSpPr txBox="1"/>
          <p:nvPr/>
        </p:nvSpPr>
        <p:spPr>
          <a:xfrm>
            <a:off x="8609194" y="5269560"/>
            <a:ext cx="1935526" cy="453455"/>
          </a:xfrm>
          <a:prstGeom prst="rect">
            <a:avLst/>
          </a:prstGeom>
          <a:noFill/>
        </p:spPr>
        <p:txBody>
          <a:bodyPr wrap="none" lIns="91438" tIns="45719" rIns="91438" bIns="45719" rtlCol="0">
            <a:spAutoFit/>
          </a:bodyPr>
          <a:lstStyle/>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Road Network</a:t>
            </a:r>
            <a:endPar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文本框 35"/>
          <p:cNvSpPr txBox="1"/>
          <p:nvPr/>
        </p:nvSpPr>
        <p:spPr>
          <a:xfrm>
            <a:off x="1498909" y="1329224"/>
            <a:ext cx="7346950" cy="649605"/>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Minimize negative logarithmic probability.</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文本框 36"/>
          <p:cNvSpPr txBox="1"/>
          <p:nvPr/>
        </p:nvSpPr>
        <p:spPr>
          <a:xfrm>
            <a:off x="1598330" y="2979931"/>
            <a:ext cx="6353175" cy="649605"/>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Observable cost and estimated cost.</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圆角矩形 23"/>
          <p:cNvSpPr/>
          <p:nvPr/>
        </p:nvSpPr>
        <p:spPr>
          <a:xfrm rot="10800000" flipV="1">
            <a:off x="1317836" y="1485900"/>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圆角矩形 23"/>
          <p:cNvSpPr/>
          <p:nvPr/>
        </p:nvSpPr>
        <p:spPr>
          <a:xfrm rot="10800000" flipV="1">
            <a:off x="1326720" y="319832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圆角矩形 23"/>
          <p:cNvSpPr/>
          <p:nvPr/>
        </p:nvSpPr>
        <p:spPr>
          <a:xfrm rot="10800000" flipV="1">
            <a:off x="2644969" y="4851579"/>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23"/>
          <p:cNvSpPr/>
          <p:nvPr/>
        </p:nvSpPr>
        <p:spPr>
          <a:xfrm rot="10800000" flipV="1">
            <a:off x="7923328" y="484635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p:bldP spid="27" grpId="0"/>
      <p:bldP spid="29" grpId="0"/>
      <p:bldP spid="30" grpId="0"/>
      <p:bldP spid="31" grpId="0"/>
      <p:bldP spid="33" grpId="0"/>
      <p:bldP spid="35" grpId="0"/>
      <p:bldP spid="37" grpId="0"/>
      <p:bldP spid="39" grpId="0" animBg="1"/>
      <p:bldP spid="40"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8129" y="40303"/>
            <a:ext cx="11229496" cy="86177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Problem Definition</a:t>
            </a:r>
            <a:endPar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endParaRPr lang="zh-CN" altLang="en-US" dirty="0"/>
          </a:p>
        </p:txBody>
      </p:sp>
      <p:grpSp>
        <p:nvGrpSpPr>
          <p:cNvPr id="29" name="组合 28"/>
          <p:cNvGrpSpPr/>
          <p:nvPr/>
        </p:nvGrpSpPr>
        <p:grpSpPr>
          <a:xfrm>
            <a:off x="3716617" y="1076732"/>
            <a:ext cx="2055504" cy="829257"/>
            <a:chOff x="7102329" y="4708415"/>
            <a:chExt cx="3566594" cy="1489822"/>
          </a:xfrm>
        </p:grpSpPr>
        <p:sp>
          <p:nvSpPr>
            <p:cNvPr id="30" name="椭圆 29"/>
            <p:cNvSpPr/>
            <p:nvPr/>
          </p:nvSpPr>
          <p:spPr>
            <a:xfrm>
              <a:off x="7102329" y="5218889"/>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0394255" y="5233257"/>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a:stCxn id="30" idx="7"/>
              <a:endCxn id="46"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0" idx="5"/>
              <a:endCxn id="31"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3" idx="5"/>
              <a:endCxn id="32"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1" idx="6"/>
              <a:endCxn id="32"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0" idx="6"/>
              <a:endCxn id="48"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6" idx="4"/>
              <a:endCxn id="48"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a:stCxn id="46" idx="6"/>
              <a:endCxn id="33"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8605485" y="5368980"/>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p:cNvCxnSpPr>
              <a:stCxn id="48" idx="5"/>
              <a:endCxn id="49"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8" idx="6"/>
              <a:endCxn id="32"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9" idx="7"/>
              <a:endCxn id="32"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6" name="圆角矩形 23"/>
          <p:cNvSpPr/>
          <p:nvPr/>
        </p:nvSpPr>
        <p:spPr>
          <a:xfrm rot="10800000" flipV="1">
            <a:off x="549633" y="1316805"/>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87" name="文本框 86"/>
          <p:cNvSpPr txBox="1"/>
          <p:nvPr/>
        </p:nvSpPr>
        <p:spPr>
          <a:xfrm>
            <a:off x="996831" y="1129150"/>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Road Network</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8" name="组合 87"/>
          <p:cNvGrpSpPr/>
          <p:nvPr/>
        </p:nvGrpSpPr>
        <p:grpSpPr>
          <a:xfrm>
            <a:off x="2753621" y="2178380"/>
            <a:ext cx="2217775" cy="886650"/>
            <a:chOff x="7102329" y="4708415"/>
            <a:chExt cx="3566594" cy="1489822"/>
          </a:xfrm>
        </p:grpSpPr>
        <p:sp>
          <p:nvSpPr>
            <p:cNvPr id="89" name="椭圆 88"/>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0394255" y="5233257"/>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箭头连接符 92"/>
            <p:cNvCxnSpPr>
              <a:stCxn id="89" idx="7"/>
              <a:endCxn id="99"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9" idx="5"/>
              <a:endCxn id="90"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92" idx="5"/>
              <a:endCxn id="91"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90" idx="6"/>
              <a:endCxn id="91"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89" idx="6"/>
              <a:endCxn id="101"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99" idx="4"/>
              <a:endCxn id="101"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箭头连接符 99"/>
            <p:cNvCxnSpPr>
              <a:stCxn id="99" idx="6"/>
              <a:endCxn id="92"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8605485" y="5368980"/>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直接箭头连接符 102"/>
            <p:cNvCxnSpPr>
              <a:stCxn id="101" idx="5"/>
              <a:endCxn id="102"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101" idx="6"/>
              <a:endCxn id="91"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102" idx="7"/>
              <a:endCxn id="91"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6" name="圆角矩形 23"/>
          <p:cNvSpPr/>
          <p:nvPr/>
        </p:nvSpPr>
        <p:spPr>
          <a:xfrm rot="10800000" flipV="1">
            <a:off x="550928" y="2369008"/>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07" name="文本框 106"/>
          <p:cNvSpPr txBox="1"/>
          <p:nvPr/>
        </p:nvSpPr>
        <p:spPr>
          <a:xfrm>
            <a:off x="998126" y="2276718"/>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Route</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26" name="圆角矩形 23"/>
          <p:cNvSpPr/>
          <p:nvPr/>
        </p:nvSpPr>
        <p:spPr>
          <a:xfrm rot="10800000" flipV="1">
            <a:off x="550928" y="3546720"/>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27" name="文本框 126"/>
          <p:cNvSpPr txBox="1"/>
          <p:nvPr/>
        </p:nvSpPr>
        <p:spPr>
          <a:xfrm>
            <a:off x="998126" y="3359065"/>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Trajectory</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28" name="组合 127"/>
          <p:cNvGrpSpPr/>
          <p:nvPr/>
        </p:nvGrpSpPr>
        <p:grpSpPr>
          <a:xfrm>
            <a:off x="3160643" y="3282725"/>
            <a:ext cx="2247062" cy="936788"/>
            <a:chOff x="7102329" y="4708415"/>
            <a:chExt cx="3566594" cy="1489822"/>
          </a:xfrm>
        </p:grpSpPr>
        <p:sp>
          <p:nvSpPr>
            <p:cNvPr id="129" name="椭圆 128"/>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10394255" y="5233257"/>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箭头连接符 132"/>
            <p:cNvCxnSpPr>
              <a:stCxn id="129" idx="7"/>
              <a:endCxn id="139"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29" idx="5"/>
              <a:endCxn id="130"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132" idx="5"/>
              <a:endCxn id="131"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130" idx="6"/>
              <a:endCxn id="131"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29" idx="6"/>
              <a:endCxn id="141"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139" idx="4"/>
              <a:endCxn id="141"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0" name="直接箭头连接符 139"/>
            <p:cNvCxnSpPr>
              <a:stCxn id="139" idx="6"/>
              <a:endCxn id="132"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8605485" y="5368980"/>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 name="直接箭头连接符 142"/>
            <p:cNvCxnSpPr>
              <a:stCxn id="141" idx="5"/>
              <a:endCxn id="142"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a:stCxn id="141" idx="6"/>
              <a:endCxn id="131"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a:stCxn id="142" idx="7"/>
              <a:endCxn id="131"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09831" y="3240363"/>
            <a:ext cx="720129"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8:00</a:t>
            </a:r>
            <a:endParaRPr lang="zh-CN" altLang="en-US" dirty="0">
              <a:latin typeface="Times New Roman" panose="02020603050405020304" charset="0"/>
              <a:cs typeface="Times New Roman" panose="02020603050405020304" charset="0"/>
            </a:endParaRPr>
          </a:p>
        </p:txBody>
      </p:sp>
      <p:sp>
        <p:nvSpPr>
          <p:cNvPr id="146" name="文本框 145"/>
          <p:cNvSpPr txBox="1"/>
          <p:nvPr/>
        </p:nvSpPr>
        <p:spPr>
          <a:xfrm>
            <a:off x="4205564" y="3370805"/>
            <a:ext cx="720129"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9:00</a:t>
            </a:r>
            <a:endParaRPr lang="zh-CN" altLang="en-US" dirty="0">
              <a:latin typeface="Times New Roman" panose="02020603050405020304" charset="0"/>
              <a:cs typeface="Times New Roman" panose="02020603050405020304" charset="0"/>
            </a:endParaRPr>
          </a:p>
        </p:txBody>
      </p:sp>
      <p:sp>
        <p:nvSpPr>
          <p:cNvPr id="147" name="文本框 146"/>
          <p:cNvSpPr txBox="1"/>
          <p:nvPr/>
        </p:nvSpPr>
        <p:spPr>
          <a:xfrm>
            <a:off x="5234017" y="3265153"/>
            <a:ext cx="720129"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10:00</a:t>
            </a:r>
            <a:endParaRPr lang="zh-CN" altLang="en-US" dirty="0">
              <a:latin typeface="Times New Roman" panose="02020603050405020304" charset="0"/>
              <a:cs typeface="Times New Roman" panose="02020603050405020304" charset="0"/>
            </a:endParaRPr>
          </a:p>
        </p:txBody>
      </p:sp>
      <p:sp>
        <p:nvSpPr>
          <p:cNvPr id="148" name="圆角矩形 23"/>
          <p:cNvSpPr/>
          <p:nvPr/>
        </p:nvSpPr>
        <p:spPr>
          <a:xfrm rot="10800000" flipV="1">
            <a:off x="550928" y="4723776"/>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49" name="文本框 148"/>
          <p:cNvSpPr txBox="1"/>
          <p:nvPr/>
        </p:nvSpPr>
        <p:spPr>
          <a:xfrm>
            <a:off x="998126" y="4536121"/>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Query</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0" name="组合 149"/>
          <p:cNvGrpSpPr/>
          <p:nvPr/>
        </p:nvGrpSpPr>
        <p:grpSpPr>
          <a:xfrm>
            <a:off x="3160643" y="4459780"/>
            <a:ext cx="2247062" cy="933971"/>
            <a:chOff x="7102329" y="4708415"/>
            <a:chExt cx="3566594" cy="1489822"/>
          </a:xfrm>
        </p:grpSpPr>
        <p:sp>
          <p:nvSpPr>
            <p:cNvPr id="151" name="椭圆 150"/>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0394255" y="5233257"/>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5" name="直接箭头连接符 154"/>
            <p:cNvCxnSpPr>
              <a:stCxn id="151" idx="7"/>
              <a:endCxn id="161"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stCxn id="151" idx="5"/>
              <a:endCxn id="152"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stCxn id="154" idx="5"/>
              <a:endCxn id="153"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a:stCxn id="152" idx="6"/>
              <a:endCxn id="153"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a:stCxn id="151" idx="6"/>
              <a:endCxn id="163"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a:stCxn id="161" idx="4"/>
              <a:endCxn id="163"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2" name="直接箭头连接符 161"/>
            <p:cNvCxnSpPr>
              <a:stCxn id="161" idx="6"/>
              <a:endCxn id="154"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8605485" y="5368980"/>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5" name="直接箭头连接符 164"/>
            <p:cNvCxnSpPr>
              <a:stCxn id="163" idx="5"/>
              <a:endCxn id="164"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63" idx="6"/>
              <a:endCxn id="153"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64" idx="7"/>
              <a:endCxn id="153"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1" name="文本框 170"/>
          <p:cNvSpPr txBox="1"/>
          <p:nvPr/>
        </p:nvSpPr>
        <p:spPr>
          <a:xfrm>
            <a:off x="2860805" y="4364508"/>
            <a:ext cx="720129"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8:00</a:t>
            </a:r>
            <a:endParaRPr lang="zh-CN" altLang="en-US" dirty="0">
              <a:latin typeface="Times New Roman" panose="02020603050405020304" charset="0"/>
              <a:cs typeface="Times New Roman" panose="02020603050405020304" charset="0"/>
            </a:endParaRPr>
          </a:p>
        </p:txBody>
      </p:sp>
      <p:sp>
        <p:nvSpPr>
          <p:cNvPr id="172" name="圆角矩形 23"/>
          <p:cNvSpPr/>
          <p:nvPr/>
        </p:nvSpPr>
        <p:spPr>
          <a:xfrm rot="10800000" flipV="1">
            <a:off x="550928" y="588864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173" name="文本框 172"/>
          <p:cNvSpPr txBox="1"/>
          <p:nvPr/>
        </p:nvSpPr>
        <p:spPr>
          <a:xfrm>
            <a:off x="998126" y="5700992"/>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Personalized Route Recommendation</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3" name="组合 192"/>
          <p:cNvGrpSpPr/>
          <p:nvPr/>
        </p:nvGrpSpPr>
        <p:grpSpPr>
          <a:xfrm>
            <a:off x="8171541" y="5362752"/>
            <a:ext cx="2247062" cy="933971"/>
            <a:chOff x="7102329" y="4708415"/>
            <a:chExt cx="3566594" cy="1489822"/>
          </a:xfrm>
        </p:grpSpPr>
        <p:sp>
          <p:nvSpPr>
            <p:cNvPr id="194" name="椭圆 193"/>
            <p:cNvSpPr/>
            <p:nvPr/>
          </p:nvSpPr>
          <p:spPr>
            <a:xfrm>
              <a:off x="7102329" y="5218889"/>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8015945" y="592679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10394255" y="5233257"/>
              <a:ext cx="274668" cy="2714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9310035" y="471427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8" name="直接箭头连接符 197"/>
            <p:cNvCxnSpPr>
              <a:stCxn id="194" idx="7"/>
              <a:endCxn id="204" idx="3"/>
            </p:cNvCxnSpPr>
            <p:nvPr/>
          </p:nvCxnSpPr>
          <p:spPr>
            <a:xfrm flipV="1">
              <a:off x="7336774" y="4940105"/>
              <a:ext cx="1085087" cy="3185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a:stCxn id="194" idx="5"/>
              <a:endCxn id="195" idx="2"/>
            </p:cNvCxnSpPr>
            <p:nvPr/>
          </p:nvCxnSpPr>
          <p:spPr>
            <a:xfrm>
              <a:off x="7336774" y="5450580"/>
              <a:ext cx="679172" cy="6119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5"/>
              <a:endCxn id="196" idx="1"/>
            </p:cNvCxnSpPr>
            <p:nvPr/>
          </p:nvCxnSpPr>
          <p:spPr>
            <a:xfrm>
              <a:off x="9544478" y="4945965"/>
              <a:ext cx="890000" cy="327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a:stCxn id="195" idx="6"/>
              <a:endCxn id="196" idx="3"/>
            </p:cNvCxnSpPr>
            <p:nvPr/>
          </p:nvCxnSpPr>
          <p:spPr>
            <a:xfrm flipV="1">
              <a:off x="8290613" y="5464946"/>
              <a:ext cx="2143865" cy="5975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a:stCxn id="194" idx="6"/>
              <a:endCxn id="206" idx="2"/>
            </p:cNvCxnSpPr>
            <p:nvPr/>
          </p:nvCxnSpPr>
          <p:spPr>
            <a:xfrm>
              <a:off x="7376997" y="5354611"/>
              <a:ext cx="1228488" cy="1500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a:stCxn id="204" idx="4"/>
              <a:endCxn id="206" idx="0"/>
            </p:cNvCxnSpPr>
            <p:nvPr/>
          </p:nvCxnSpPr>
          <p:spPr>
            <a:xfrm>
              <a:off x="8518969" y="4979857"/>
              <a:ext cx="223850" cy="38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8381635" y="4708415"/>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5" name="直接箭头连接符 204"/>
            <p:cNvCxnSpPr>
              <a:stCxn id="204" idx="6"/>
              <a:endCxn id="197" idx="2"/>
            </p:cNvCxnSpPr>
            <p:nvPr/>
          </p:nvCxnSpPr>
          <p:spPr>
            <a:xfrm>
              <a:off x="8656303" y="4844136"/>
              <a:ext cx="653732" cy="5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椭圆 205"/>
            <p:cNvSpPr/>
            <p:nvPr/>
          </p:nvSpPr>
          <p:spPr>
            <a:xfrm>
              <a:off x="8605485" y="5368980"/>
              <a:ext cx="274668" cy="27144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9411266" y="5887948"/>
              <a:ext cx="274668" cy="2714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箭头连接符 207"/>
            <p:cNvCxnSpPr>
              <a:stCxn id="206" idx="5"/>
              <a:endCxn id="207" idx="2"/>
            </p:cNvCxnSpPr>
            <p:nvPr/>
          </p:nvCxnSpPr>
          <p:spPr>
            <a:xfrm>
              <a:off x="8839929" y="5600670"/>
              <a:ext cx="571337"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206" idx="6"/>
              <a:endCxn id="196" idx="2"/>
            </p:cNvCxnSpPr>
            <p:nvPr/>
          </p:nvCxnSpPr>
          <p:spPr>
            <a:xfrm flipV="1">
              <a:off x="8880153" y="5368978"/>
              <a:ext cx="1514102" cy="135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p:cNvCxnSpPr>
              <a:stCxn id="207" idx="7"/>
              <a:endCxn id="196" idx="4"/>
            </p:cNvCxnSpPr>
            <p:nvPr/>
          </p:nvCxnSpPr>
          <p:spPr>
            <a:xfrm flipV="1">
              <a:off x="9645710" y="5504701"/>
              <a:ext cx="885879" cy="422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1" name="文本框 210"/>
          <p:cNvSpPr txBox="1"/>
          <p:nvPr/>
        </p:nvSpPr>
        <p:spPr>
          <a:xfrm>
            <a:off x="8060402" y="5355597"/>
            <a:ext cx="720129"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8:00</a:t>
            </a:r>
            <a:endParaRPr lang="zh-CN" altLang="en-US" dirty="0">
              <a:latin typeface="Times New Roman" panose="02020603050405020304" charset="0"/>
              <a:cs typeface="Times New Roman" panose="02020603050405020304" charset="0"/>
            </a:endParaRPr>
          </a:p>
        </p:txBody>
      </p:sp>
      <p:sp>
        <p:nvSpPr>
          <p:cNvPr id="212" name="文本框 211"/>
          <p:cNvSpPr txBox="1"/>
          <p:nvPr/>
        </p:nvSpPr>
        <p:spPr>
          <a:xfrm>
            <a:off x="5886859" y="1107292"/>
            <a:ext cx="5437753" cy="777006"/>
          </a:xfrm>
          <a:prstGeom prst="rect">
            <a:avLst/>
          </a:prstGeom>
          <a:noFill/>
        </p:spPr>
        <p:txBody>
          <a:bodyPr wrap="square" lIns="91438" tIns="45719" rIns="91438" bIns="45719" rtlCol="0">
            <a:spAutoFit/>
          </a:bodyPr>
          <a:lstStyle/>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Node</a:t>
            </a: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location</a:t>
            </a:r>
            <a:endParaRPr lang="en-US" altLang="zh-CN" dirty="0">
              <a:solidFill>
                <a:srgbClr val="002060"/>
              </a:solidFill>
              <a:latin typeface="微软雅黑" panose="020B0503020204020204" pitchFamily="34" charset="-122"/>
              <a:ea typeface="微软雅黑" panose="020B0503020204020204" pitchFamily="34" charset="-122"/>
            </a:endParaRPr>
          </a:p>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Edge: road segment</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5862877" y="2385905"/>
            <a:ext cx="6051759" cy="417358"/>
          </a:xfrm>
          <a:prstGeom prst="rect">
            <a:avLst/>
          </a:prstGeom>
          <a:noFill/>
        </p:spPr>
        <p:txBody>
          <a:bodyPr wrap="square" rtlCol="0">
            <a:spAutoFit/>
          </a:bodyPr>
          <a:lstStyle/>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Location Sequence</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846765" y="3449819"/>
            <a:ext cx="5147401" cy="417358"/>
          </a:xfrm>
          <a:prstGeom prst="rect">
            <a:avLst/>
          </a:prstGeom>
          <a:noFill/>
        </p:spPr>
        <p:txBody>
          <a:bodyPr wrap="square" rtlCol="0">
            <a:spAutoFit/>
          </a:bodyPr>
          <a:lstStyle/>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Location Sequence and Arrived Time </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a:off x="5810516" y="4596148"/>
            <a:ext cx="5619314" cy="777457"/>
          </a:xfrm>
          <a:prstGeom prst="rect">
            <a:avLst/>
          </a:prstGeom>
          <a:noFill/>
        </p:spPr>
        <p:txBody>
          <a:bodyPr wrap="square" rtlCol="0">
            <a:spAutoFit/>
          </a:bodyPr>
          <a:lstStyle/>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Departure Time, Source Location and Destination Location</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a:off x="217517" y="6310523"/>
            <a:ext cx="11602305" cy="417358"/>
          </a:xfrm>
          <a:prstGeom prst="rect">
            <a:avLst/>
          </a:prstGeom>
          <a:noFill/>
        </p:spPr>
        <p:txBody>
          <a:bodyPr wrap="square" rtlCol="0">
            <a:spAutoFit/>
          </a:bodyPr>
          <a:lstStyle/>
          <a:p>
            <a:pPr>
              <a:lnSpc>
                <a:spcPct val="130000"/>
              </a:lnSpc>
            </a:pPr>
            <a:r>
              <a:rPr lang="en-US" altLang="zh-CN" dirty="0">
                <a:solidFill>
                  <a:srgbClr val="002060"/>
                </a:solidFill>
                <a:latin typeface="微软雅黑" panose="020B0503020204020204" pitchFamily="34" charset="-122"/>
                <a:ea typeface="微软雅黑" panose="020B0503020204020204" pitchFamily="34" charset="-122"/>
              </a:rPr>
              <a:t>Given departure time, source location and destination location,  infer the most possible route for user.</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p:bldP spid="126" grpId="0" animBg="1"/>
      <p:bldP spid="127" grpId="0"/>
      <p:bldP spid="2" grpId="0"/>
      <p:bldP spid="146" grpId="0"/>
      <p:bldP spid="147" grpId="0"/>
      <p:bldP spid="148" grpId="0" animBg="1"/>
      <p:bldP spid="149" grpId="0"/>
      <p:bldP spid="171" grpId="0"/>
      <p:bldP spid="172" grpId="0" animBg="1"/>
      <p:bldP spid="173" grpId="0"/>
      <p:bldP spid="211" grpId="0"/>
      <p:bldP spid="3" grpId="0"/>
      <p:bldP spid="4" grpId="0"/>
      <p:bldP spid="111" grpId="0"/>
      <p:bldP spid="1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23"/>
          <p:cNvSpPr/>
          <p:nvPr/>
        </p:nvSpPr>
        <p:spPr>
          <a:xfrm rot="10800000" flipV="1">
            <a:off x="397233" y="94453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7" name="文本框 56"/>
          <p:cNvSpPr txBox="1"/>
          <p:nvPr/>
        </p:nvSpPr>
        <p:spPr>
          <a:xfrm>
            <a:off x="844431" y="756882"/>
            <a:ext cx="9210638" cy="975137"/>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A* Search Algorithm</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圆角矩形 23"/>
          <p:cNvSpPr/>
          <p:nvPr/>
        </p:nvSpPr>
        <p:spPr>
          <a:xfrm rot="10800000" flipV="1">
            <a:off x="397232" y="3349314"/>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9" name="文本框 58"/>
          <p:cNvSpPr txBox="1"/>
          <p:nvPr/>
        </p:nvSpPr>
        <p:spPr>
          <a:xfrm>
            <a:off x="854160" y="3166674"/>
            <a:ext cx="2549092" cy="597919"/>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Cost Function</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0" name="圆角矩形 23"/>
          <p:cNvSpPr/>
          <p:nvPr/>
        </p:nvSpPr>
        <p:spPr>
          <a:xfrm rot="10800000" flipV="1">
            <a:off x="582551" y="152873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文本框 60"/>
          <p:cNvSpPr txBox="1"/>
          <p:nvPr/>
        </p:nvSpPr>
        <p:spPr>
          <a:xfrm>
            <a:off x="854160" y="1372706"/>
            <a:ext cx="9210638" cy="89511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Find the shortest path on graph</a:t>
            </a:r>
            <a:endPar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2" name="圆角矩形 23"/>
          <p:cNvSpPr/>
          <p:nvPr/>
        </p:nvSpPr>
        <p:spPr>
          <a:xfrm rot="10800000" flipV="1">
            <a:off x="582551" y="4129509"/>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文本框 62"/>
          <p:cNvSpPr txBox="1"/>
          <p:nvPr/>
        </p:nvSpPr>
        <p:spPr>
          <a:xfrm>
            <a:off x="844431" y="3931207"/>
            <a:ext cx="5825076" cy="89511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Find the path with least cost</a:t>
            </a:r>
            <a:endPar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圆角矩形 23"/>
          <p:cNvSpPr/>
          <p:nvPr/>
        </p:nvSpPr>
        <p:spPr>
          <a:xfrm rot="10800000" flipV="1">
            <a:off x="582551" y="2125423"/>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文本框 64"/>
          <p:cNvSpPr txBox="1"/>
          <p:nvPr/>
        </p:nvSpPr>
        <p:spPr>
          <a:xfrm>
            <a:off x="854162" y="1953394"/>
            <a:ext cx="9210638" cy="52565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Flexible to adapt different task</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圆角矩形 23"/>
          <p:cNvSpPr/>
          <p:nvPr/>
        </p:nvSpPr>
        <p:spPr>
          <a:xfrm rot="10800000" flipV="1">
            <a:off x="578935" y="4832107"/>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文本框 66"/>
          <p:cNvSpPr txBox="1"/>
          <p:nvPr/>
        </p:nvSpPr>
        <p:spPr>
          <a:xfrm>
            <a:off x="844550" y="4718050"/>
            <a:ext cx="4517390" cy="1049020"/>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Consist of two part: observable cost </a:t>
            </a:r>
            <a:r>
              <a:rPr lang="en-US" altLang="zh-CN" sz="2400" i="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g</a:t>
            </a: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and estimated cost </a:t>
            </a:r>
            <a:r>
              <a:rPr lang="en-US" altLang="zh-CN" sz="2400" i="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h </a:t>
            </a: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圆角矩形 23"/>
          <p:cNvSpPr/>
          <p:nvPr/>
        </p:nvSpPr>
        <p:spPr>
          <a:xfrm rot="10800000" flipV="1">
            <a:off x="588751" y="2772930"/>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文本框 68"/>
          <p:cNvSpPr txBox="1"/>
          <p:nvPr/>
        </p:nvSpPr>
        <p:spPr>
          <a:xfrm>
            <a:off x="888230" y="2600385"/>
            <a:ext cx="9210638" cy="52565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Effective and efficient</a:t>
            </a:r>
            <a:endParaRPr lang="zh-CN" altLang="en-US" sz="24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流程图: 接点 69"/>
          <p:cNvSpPr/>
          <p:nvPr/>
        </p:nvSpPr>
        <p:spPr>
          <a:xfrm>
            <a:off x="7308790" y="2923346"/>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接点 70"/>
          <p:cNvSpPr/>
          <p:nvPr/>
        </p:nvSpPr>
        <p:spPr>
          <a:xfrm>
            <a:off x="8624894" y="4189776"/>
            <a:ext cx="457200" cy="457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900" kern="1200">
                <a:solidFill>
                  <a:schemeClr val="lt1"/>
                </a:solidFill>
                <a:latin typeface="+mn-lt"/>
                <a:ea typeface="+mn-ea"/>
                <a:cs typeface="+mn-cs"/>
              </a:defRPr>
            </a:lvl1pPr>
            <a:lvl2pPr marL="457200" algn="l" defTabSz="914400" rtl="0" eaLnBrk="1" latinLnBrk="0" hangingPunct="1">
              <a:defRPr sz="1900" kern="1200">
                <a:solidFill>
                  <a:schemeClr val="lt1"/>
                </a:solidFill>
                <a:latin typeface="+mn-lt"/>
                <a:ea typeface="+mn-ea"/>
                <a:cs typeface="+mn-cs"/>
              </a:defRPr>
            </a:lvl2pPr>
            <a:lvl3pPr marL="914400" algn="l" defTabSz="914400" rtl="0" eaLnBrk="1" latinLnBrk="0" hangingPunct="1">
              <a:defRPr sz="1900" kern="1200">
                <a:solidFill>
                  <a:schemeClr val="lt1"/>
                </a:solidFill>
                <a:latin typeface="+mn-lt"/>
                <a:ea typeface="+mn-ea"/>
                <a:cs typeface="+mn-cs"/>
              </a:defRPr>
            </a:lvl3pPr>
            <a:lvl4pPr marL="1371600" algn="l" defTabSz="914400" rtl="0" eaLnBrk="1" latinLnBrk="0" hangingPunct="1">
              <a:defRPr sz="1900" kern="1200">
                <a:solidFill>
                  <a:schemeClr val="lt1"/>
                </a:solidFill>
                <a:latin typeface="+mn-lt"/>
                <a:ea typeface="+mn-ea"/>
                <a:cs typeface="+mn-cs"/>
              </a:defRPr>
            </a:lvl4pPr>
            <a:lvl5pPr marL="1828800" algn="l" defTabSz="914400" rtl="0" eaLnBrk="1" latinLnBrk="0" hangingPunct="1">
              <a:defRPr sz="1900" kern="1200">
                <a:solidFill>
                  <a:schemeClr val="lt1"/>
                </a:solidFill>
                <a:latin typeface="+mn-lt"/>
                <a:ea typeface="+mn-ea"/>
                <a:cs typeface="+mn-cs"/>
              </a:defRPr>
            </a:lvl5pPr>
            <a:lvl6pPr marL="2286000" algn="l" defTabSz="914400" rtl="0" eaLnBrk="1" latinLnBrk="0" hangingPunct="1">
              <a:defRPr sz="1900" kern="1200">
                <a:solidFill>
                  <a:schemeClr val="lt1"/>
                </a:solidFill>
                <a:latin typeface="+mn-lt"/>
                <a:ea typeface="+mn-ea"/>
                <a:cs typeface="+mn-cs"/>
              </a:defRPr>
            </a:lvl6pPr>
            <a:lvl7pPr marL="2743200" algn="l" defTabSz="914400" rtl="0" eaLnBrk="1" latinLnBrk="0" hangingPunct="1">
              <a:defRPr sz="1900" kern="1200">
                <a:solidFill>
                  <a:schemeClr val="lt1"/>
                </a:solidFill>
                <a:latin typeface="+mn-lt"/>
                <a:ea typeface="+mn-ea"/>
                <a:cs typeface="+mn-cs"/>
              </a:defRPr>
            </a:lvl7pPr>
            <a:lvl8pPr marL="3200400" algn="l" defTabSz="914400" rtl="0" eaLnBrk="1" latinLnBrk="0" hangingPunct="1">
              <a:defRPr sz="1900" kern="1200">
                <a:solidFill>
                  <a:schemeClr val="lt1"/>
                </a:solidFill>
                <a:latin typeface="+mn-lt"/>
                <a:ea typeface="+mn-ea"/>
                <a:cs typeface="+mn-cs"/>
              </a:defRPr>
            </a:lvl8pPr>
            <a:lvl9pPr marL="3657600" algn="l" defTabSz="914400" rtl="0" eaLnBrk="1" latinLnBrk="0" hangingPunct="1">
              <a:defRPr sz="1900" kern="1200">
                <a:solidFill>
                  <a:schemeClr val="lt1"/>
                </a:solidFill>
                <a:latin typeface="+mn-lt"/>
                <a:ea typeface="+mn-ea"/>
                <a:cs typeface="+mn-cs"/>
              </a:defRPr>
            </a:lvl9pPr>
          </a:lstStyle>
          <a:p>
            <a:pPr algn="ctr"/>
            <a:r>
              <a:rPr lang="en-US" altLang="zh-CN" dirty="0"/>
              <a:t>c</a:t>
            </a:r>
            <a:endParaRPr lang="zh-CN" altLang="en-US" dirty="0"/>
          </a:p>
        </p:txBody>
      </p:sp>
      <p:sp>
        <p:nvSpPr>
          <p:cNvPr id="72" name="流程图: 接点 71"/>
          <p:cNvSpPr/>
          <p:nvPr/>
        </p:nvSpPr>
        <p:spPr>
          <a:xfrm>
            <a:off x="9200727" y="3051953"/>
            <a:ext cx="457200" cy="457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900" kern="1200">
                <a:solidFill>
                  <a:schemeClr val="lt1"/>
                </a:solidFill>
                <a:latin typeface="+mn-lt"/>
                <a:ea typeface="+mn-ea"/>
                <a:cs typeface="+mn-cs"/>
              </a:defRPr>
            </a:lvl1pPr>
            <a:lvl2pPr marL="457200" algn="l" defTabSz="914400" rtl="0" eaLnBrk="1" latinLnBrk="0" hangingPunct="1">
              <a:defRPr sz="1900" kern="1200">
                <a:solidFill>
                  <a:schemeClr val="lt1"/>
                </a:solidFill>
                <a:latin typeface="+mn-lt"/>
                <a:ea typeface="+mn-ea"/>
                <a:cs typeface="+mn-cs"/>
              </a:defRPr>
            </a:lvl2pPr>
            <a:lvl3pPr marL="914400" algn="l" defTabSz="914400" rtl="0" eaLnBrk="1" latinLnBrk="0" hangingPunct="1">
              <a:defRPr sz="1900" kern="1200">
                <a:solidFill>
                  <a:schemeClr val="lt1"/>
                </a:solidFill>
                <a:latin typeface="+mn-lt"/>
                <a:ea typeface="+mn-ea"/>
                <a:cs typeface="+mn-cs"/>
              </a:defRPr>
            </a:lvl3pPr>
            <a:lvl4pPr marL="1371600" algn="l" defTabSz="914400" rtl="0" eaLnBrk="1" latinLnBrk="0" hangingPunct="1">
              <a:defRPr sz="1900" kern="1200">
                <a:solidFill>
                  <a:schemeClr val="lt1"/>
                </a:solidFill>
                <a:latin typeface="+mn-lt"/>
                <a:ea typeface="+mn-ea"/>
                <a:cs typeface="+mn-cs"/>
              </a:defRPr>
            </a:lvl4pPr>
            <a:lvl5pPr marL="1828800" algn="l" defTabSz="914400" rtl="0" eaLnBrk="1" latinLnBrk="0" hangingPunct="1">
              <a:defRPr sz="1900" kern="1200">
                <a:solidFill>
                  <a:schemeClr val="lt1"/>
                </a:solidFill>
                <a:latin typeface="+mn-lt"/>
                <a:ea typeface="+mn-ea"/>
                <a:cs typeface="+mn-cs"/>
              </a:defRPr>
            </a:lvl5pPr>
            <a:lvl6pPr marL="2286000" algn="l" defTabSz="914400" rtl="0" eaLnBrk="1" latinLnBrk="0" hangingPunct="1">
              <a:defRPr sz="1900" kern="1200">
                <a:solidFill>
                  <a:schemeClr val="lt1"/>
                </a:solidFill>
                <a:latin typeface="+mn-lt"/>
                <a:ea typeface="+mn-ea"/>
                <a:cs typeface="+mn-cs"/>
              </a:defRPr>
            </a:lvl6pPr>
            <a:lvl7pPr marL="2743200" algn="l" defTabSz="914400" rtl="0" eaLnBrk="1" latinLnBrk="0" hangingPunct="1">
              <a:defRPr sz="1900" kern="1200">
                <a:solidFill>
                  <a:schemeClr val="lt1"/>
                </a:solidFill>
                <a:latin typeface="+mn-lt"/>
                <a:ea typeface="+mn-ea"/>
                <a:cs typeface="+mn-cs"/>
              </a:defRPr>
            </a:lvl7pPr>
            <a:lvl8pPr marL="3200400" algn="l" defTabSz="914400" rtl="0" eaLnBrk="1" latinLnBrk="0" hangingPunct="1">
              <a:defRPr sz="1900" kern="1200">
                <a:solidFill>
                  <a:schemeClr val="lt1"/>
                </a:solidFill>
                <a:latin typeface="+mn-lt"/>
                <a:ea typeface="+mn-ea"/>
                <a:cs typeface="+mn-cs"/>
              </a:defRPr>
            </a:lvl8pPr>
            <a:lvl9pPr marL="3657600" algn="l" defTabSz="914400" rtl="0" eaLnBrk="1" latinLnBrk="0" hangingPunct="1">
              <a:defRPr sz="1900" kern="1200">
                <a:solidFill>
                  <a:schemeClr val="lt1"/>
                </a:solidFill>
                <a:latin typeface="+mn-lt"/>
                <a:ea typeface="+mn-ea"/>
                <a:cs typeface="+mn-cs"/>
              </a:defRPr>
            </a:lvl9pPr>
          </a:lstStyle>
          <a:p>
            <a:pPr algn="ctr"/>
            <a:r>
              <a:rPr lang="en-US" altLang="zh-CN" dirty="0"/>
              <a:t>b</a:t>
            </a:r>
            <a:endParaRPr lang="zh-CN" altLang="en-US" dirty="0"/>
          </a:p>
        </p:txBody>
      </p:sp>
      <p:sp>
        <p:nvSpPr>
          <p:cNvPr id="73" name="流程图: 接点 72"/>
          <p:cNvSpPr/>
          <p:nvPr/>
        </p:nvSpPr>
        <p:spPr>
          <a:xfrm>
            <a:off x="8969952" y="1950149"/>
            <a:ext cx="457200" cy="4572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900" kern="1200">
                <a:solidFill>
                  <a:schemeClr val="lt1"/>
                </a:solidFill>
                <a:latin typeface="+mn-lt"/>
                <a:ea typeface="+mn-ea"/>
                <a:cs typeface="+mn-cs"/>
              </a:defRPr>
            </a:lvl1pPr>
            <a:lvl2pPr marL="457200" algn="l" defTabSz="914400" rtl="0" eaLnBrk="1" latinLnBrk="0" hangingPunct="1">
              <a:defRPr sz="1900" kern="1200">
                <a:solidFill>
                  <a:schemeClr val="lt1"/>
                </a:solidFill>
                <a:latin typeface="+mn-lt"/>
                <a:ea typeface="+mn-ea"/>
                <a:cs typeface="+mn-cs"/>
              </a:defRPr>
            </a:lvl2pPr>
            <a:lvl3pPr marL="914400" algn="l" defTabSz="914400" rtl="0" eaLnBrk="1" latinLnBrk="0" hangingPunct="1">
              <a:defRPr sz="1900" kern="1200">
                <a:solidFill>
                  <a:schemeClr val="lt1"/>
                </a:solidFill>
                <a:latin typeface="+mn-lt"/>
                <a:ea typeface="+mn-ea"/>
                <a:cs typeface="+mn-cs"/>
              </a:defRPr>
            </a:lvl3pPr>
            <a:lvl4pPr marL="1371600" algn="l" defTabSz="914400" rtl="0" eaLnBrk="1" latinLnBrk="0" hangingPunct="1">
              <a:defRPr sz="1900" kern="1200">
                <a:solidFill>
                  <a:schemeClr val="lt1"/>
                </a:solidFill>
                <a:latin typeface="+mn-lt"/>
                <a:ea typeface="+mn-ea"/>
                <a:cs typeface="+mn-cs"/>
              </a:defRPr>
            </a:lvl4pPr>
            <a:lvl5pPr marL="1828800" algn="l" defTabSz="914400" rtl="0" eaLnBrk="1" latinLnBrk="0" hangingPunct="1">
              <a:defRPr sz="1900" kern="1200">
                <a:solidFill>
                  <a:schemeClr val="lt1"/>
                </a:solidFill>
                <a:latin typeface="+mn-lt"/>
                <a:ea typeface="+mn-ea"/>
                <a:cs typeface="+mn-cs"/>
              </a:defRPr>
            </a:lvl5pPr>
            <a:lvl6pPr marL="2286000" algn="l" defTabSz="914400" rtl="0" eaLnBrk="1" latinLnBrk="0" hangingPunct="1">
              <a:defRPr sz="1900" kern="1200">
                <a:solidFill>
                  <a:schemeClr val="lt1"/>
                </a:solidFill>
                <a:latin typeface="+mn-lt"/>
                <a:ea typeface="+mn-ea"/>
                <a:cs typeface="+mn-cs"/>
              </a:defRPr>
            </a:lvl6pPr>
            <a:lvl7pPr marL="2743200" algn="l" defTabSz="914400" rtl="0" eaLnBrk="1" latinLnBrk="0" hangingPunct="1">
              <a:defRPr sz="1900" kern="1200">
                <a:solidFill>
                  <a:schemeClr val="lt1"/>
                </a:solidFill>
                <a:latin typeface="+mn-lt"/>
                <a:ea typeface="+mn-ea"/>
                <a:cs typeface="+mn-cs"/>
              </a:defRPr>
            </a:lvl7pPr>
            <a:lvl8pPr marL="3200400" algn="l" defTabSz="914400" rtl="0" eaLnBrk="1" latinLnBrk="0" hangingPunct="1">
              <a:defRPr sz="1900" kern="1200">
                <a:solidFill>
                  <a:schemeClr val="lt1"/>
                </a:solidFill>
                <a:latin typeface="+mn-lt"/>
                <a:ea typeface="+mn-ea"/>
                <a:cs typeface="+mn-cs"/>
              </a:defRPr>
            </a:lvl8pPr>
            <a:lvl9pPr marL="3657600" algn="l" defTabSz="914400" rtl="0" eaLnBrk="1" latinLnBrk="0" hangingPunct="1">
              <a:defRPr sz="1900" kern="1200">
                <a:solidFill>
                  <a:schemeClr val="lt1"/>
                </a:solidFill>
                <a:latin typeface="+mn-lt"/>
                <a:ea typeface="+mn-ea"/>
                <a:cs typeface="+mn-cs"/>
              </a:defRPr>
            </a:lvl9pPr>
          </a:lstStyle>
          <a:p>
            <a:pPr algn="ctr"/>
            <a:r>
              <a:rPr lang="en-US" altLang="zh-CN" dirty="0"/>
              <a:t>a</a:t>
            </a:r>
            <a:endParaRPr lang="zh-CN" altLang="en-US" dirty="0"/>
          </a:p>
        </p:txBody>
      </p:sp>
      <p:cxnSp>
        <p:nvCxnSpPr>
          <p:cNvPr id="74" name="直接箭头连接符 73"/>
          <p:cNvCxnSpPr>
            <a:stCxn id="70" idx="6"/>
            <a:endCxn id="72" idx="2"/>
          </p:cNvCxnSpPr>
          <p:nvPr/>
        </p:nvCxnSpPr>
        <p:spPr>
          <a:xfrm>
            <a:off x="7765990" y="3151946"/>
            <a:ext cx="1434737" cy="128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0" idx="5"/>
            <a:endCxn id="71" idx="1"/>
          </p:cNvCxnSpPr>
          <p:nvPr/>
        </p:nvCxnSpPr>
        <p:spPr>
          <a:xfrm>
            <a:off x="7699035" y="3313591"/>
            <a:ext cx="992814" cy="943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7"/>
            <a:endCxn id="73" idx="3"/>
          </p:cNvCxnSpPr>
          <p:nvPr/>
        </p:nvCxnSpPr>
        <p:spPr>
          <a:xfrm flipV="1">
            <a:off x="7699035" y="2340394"/>
            <a:ext cx="1337872" cy="649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6190693" y="2761158"/>
            <a:ext cx="1337872" cy="453455"/>
          </a:xfrm>
          <a:prstGeom prst="rect">
            <a:avLst/>
          </a:prstGeom>
          <a:noFill/>
        </p:spPr>
        <p:txBody>
          <a:bodyPr wrap="square" lIns="91438" tIns="45719" rIns="91438" bIns="45719" rtlCol="0">
            <a:spAutoFit/>
          </a:bodyPr>
          <a:lstStyle/>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Current:</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8" name="文本框 77"/>
          <p:cNvSpPr txBox="1"/>
          <p:nvPr/>
        </p:nvSpPr>
        <p:spPr>
          <a:xfrm>
            <a:off x="7528565" y="1666740"/>
            <a:ext cx="1773756" cy="453455"/>
          </a:xfrm>
          <a:prstGeom prst="rect">
            <a:avLst/>
          </a:prstGeom>
          <a:noFill/>
        </p:spPr>
        <p:txBody>
          <a:bodyPr wrap="square" lIns="91438" tIns="45719" rIns="91438" bIns="45719" rtlCol="0">
            <a:spAutoFit/>
          </a:bodyPr>
          <a:lstStyle/>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Candidate:</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9" name="流程图: 接点 78"/>
          <p:cNvSpPr/>
          <p:nvPr/>
        </p:nvSpPr>
        <p:spPr>
          <a:xfrm>
            <a:off x="9090980" y="2955024"/>
            <a:ext cx="676695" cy="677858"/>
          </a:xfrm>
          <a:prstGeom prst="flowChartConnector">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7886700" y="4822123"/>
            <a:ext cx="4187558" cy="453455"/>
          </a:xfrm>
          <a:prstGeom prst="rect">
            <a:avLst/>
          </a:prstGeom>
          <a:noFill/>
        </p:spPr>
        <p:txBody>
          <a:bodyPr wrap="square" lIns="91438" tIns="45719" rIns="91438" bIns="45719" rtlCol="0">
            <a:spAutoFit/>
          </a:bodyPr>
          <a:lstStyle/>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f(b) &lt; f(a) &lt; f(c)  </a:t>
            </a:r>
            <a:endParaRPr lang="zh-CN" altLang="en-US"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1" name="文本框 80"/>
          <p:cNvSpPr txBox="1"/>
          <p:nvPr/>
        </p:nvSpPr>
        <p:spPr>
          <a:xfrm>
            <a:off x="8415443" y="3603921"/>
            <a:ext cx="3704860" cy="400110"/>
          </a:xfrm>
          <a:prstGeom prst="rect">
            <a:avLst/>
          </a:prstGeom>
          <a:noFill/>
        </p:spPr>
        <p:txBody>
          <a:bodyPr wrap="none" rtlCol="0">
            <a:spAutoFit/>
          </a:bodyPr>
          <a:lstStyle/>
          <a:p>
            <a:r>
              <a:rPr lang="en-US" altLang="zh-CN" sz="2000" dirty="0">
                <a:solidFill>
                  <a:srgbClr val="FF0000"/>
                </a:solidFill>
                <a:latin typeface="Arial" panose="020B0604020202020204" pitchFamily="34" charset="0"/>
                <a:ea typeface="微软雅黑" panose="020B0503020204020204" pitchFamily="34" charset="-122"/>
              </a:rPr>
              <a:t>Choose location with least cost</a:t>
            </a:r>
            <a:endParaRPr lang="zh-CN" altLang="en-US" sz="2000" dirty="0">
              <a:solidFill>
                <a:srgbClr val="FF0000"/>
              </a:solidFill>
              <a:latin typeface="Arial" panose="020B0604020202020204" pitchFamily="34" charset="0"/>
              <a:ea typeface="微软雅黑" panose="020B0503020204020204" pitchFamily="34" charset="-122"/>
            </a:endParaRPr>
          </a:p>
        </p:txBody>
      </p:sp>
      <p:sp>
        <p:nvSpPr>
          <p:cNvPr id="6" name="文本框 5"/>
          <p:cNvSpPr txBox="1"/>
          <p:nvPr/>
        </p:nvSpPr>
        <p:spPr>
          <a:xfrm>
            <a:off x="248129" y="40303"/>
            <a:ext cx="11229496"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Review of A* Algorithm</a:t>
            </a:r>
            <a:endParaRPr lang="zh-CN" altLang="en-US" dirty="0"/>
          </a:p>
        </p:txBody>
      </p:sp>
      <p:sp>
        <p:nvSpPr>
          <p:cNvPr id="2" name="文本框 1"/>
          <p:cNvSpPr txBox="1"/>
          <p:nvPr/>
        </p:nvSpPr>
        <p:spPr>
          <a:xfrm>
            <a:off x="7317014" y="1013892"/>
            <a:ext cx="2210862" cy="400110"/>
          </a:xfrm>
          <a:prstGeom prst="rect">
            <a:avLst/>
          </a:prstGeom>
          <a:noFill/>
        </p:spPr>
        <p:txBody>
          <a:bodyPr wrap="none" rtlCol="0">
            <a:spAutoFit/>
          </a:bodyPr>
          <a:lstStyle/>
          <a:p>
            <a:r>
              <a:rPr lang="en-US" altLang="zh-CN" sz="20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f(a) = g(a) + h(a)</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2" grpId="0" animBg="1"/>
      <p:bldP spid="63" grpId="0"/>
      <p:bldP spid="66" grpId="0" animBg="1"/>
      <p:bldP spid="67" grpId="0"/>
      <p:bldP spid="70" grpId="0" animBg="1"/>
      <p:bldP spid="71" grpId="0" animBg="1"/>
      <p:bldP spid="72" grpId="0" animBg="1"/>
      <p:bldP spid="73" grpId="0" animBg="1"/>
      <p:bldP spid="77" grpId="0"/>
      <p:bldP spid="78" grpId="0"/>
      <p:bldP spid="79" grpId="0" animBg="1"/>
      <p:bldP spid="80" grpId="0"/>
      <p:bldP spid="81"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23"/>
          <p:cNvSpPr/>
          <p:nvPr/>
        </p:nvSpPr>
        <p:spPr>
          <a:xfrm rot="10800000" flipV="1">
            <a:off x="397233" y="94453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7" name="文本框 56"/>
          <p:cNvSpPr txBox="1"/>
          <p:nvPr/>
        </p:nvSpPr>
        <p:spPr>
          <a:xfrm>
            <a:off x="844431" y="756882"/>
            <a:ext cx="9210638" cy="597213"/>
          </a:xfrm>
          <a:prstGeom prst="rect">
            <a:avLst/>
          </a:prstGeom>
          <a:noFill/>
        </p:spPr>
        <p:txBody>
          <a:bodyPr wrap="squar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rPr>
              <a:t>Our Target</a:t>
            </a:r>
            <a:endParaRPr lang="zh-CN" altLang="en-US"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圆角矩形 23"/>
          <p:cNvSpPr/>
          <p:nvPr/>
        </p:nvSpPr>
        <p:spPr>
          <a:xfrm rot="10800000" flipV="1">
            <a:off x="402345" y="420866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sp>
        <p:nvSpPr>
          <p:cNvPr id="59" name="文本框 58"/>
          <p:cNvSpPr txBox="1"/>
          <p:nvPr/>
        </p:nvSpPr>
        <p:spPr>
          <a:xfrm>
            <a:off x="844357" y="4021593"/>
            <a:ext cx="3845921" cy="597919"/>
          </a:xfrm>
          <a:prstGeom prst="rect">
            <a:avLst/>
          </a:prstGeom>
          <a:noFill/>
        </p:spPr>
        <p:txBody>
          <a:bodyPr wrap="none" lIns="91438" tIns="45719" rIns="91438" bIns="45719" rtlCol="0">
            <a:spAutoFit/>
          </a:bodyPr>
          <a:lstStyle/>
          <a:p>
            <a:pPr>
              <a:lnSpc>
                <a:spcPct val="130000"/>
              </a:lnSpc>
            </a:pPr>
            <a:r>
              <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Design Cost Function</a:t>
            </a:r>
            <a:endParaRPr lang="en-US" altLang="zh-CN" sz="2800" dirty="0">
              <a:solidFill>
                <a:srgbClr val="00206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txBox="1"/>
          <p:nvPr/>
        </p:nvSpPr>
        <p:spPr>
          <a:xfrm>
            <a:off x="248129" y="40303"/>
            <a:ext cx="11229496" cy="861774"/>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Background: A Simple A*-based Approach for PRR</a:t>
            </a:r>
            <a:endPar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endParaRPr lang="zh-CN" altLang="en-US" dirty="0"/>
          </a:p>
        </p:txBody>
      </p:sp>
      <p:sp>
        <p:nvSpPr>
          <p:cNvPr id="30" name="圆角矩形 23"/>
          <p:cNvSpPr/>
          <p:nvPr/>
        </p:nvSpPr>
        <p:spPr>
          <a:xfrm rot="10800000" flipV="1">
            <a:off x="582551" y="1528734"/>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31" name="文本框 30">
                <a:extLst>
                  <a:ext uri="{FF2B5EF4-FFF2-40B4-BE49-F238E27FC236}">
                    <ele attr="{3C968B4E-F04F-4A89-AA40-30B9BCD7300D}"/>
                  </a:ext>
                </a:extLst>
              </p:cNvPr>
              <p:cNvSpPr txBox="1"/>
              <p:nvPr/>
            </p:nvSpPr>
            <p:spPr>
              <a:xfrm>
                <a:off x="854160" y="1326626"/>
                <a:ext cx="9210638" cy="525463"/>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Microsoft YaHei" charset="-122"/>
                    <a:ea typeface="Microsoft YaHei" charset="-122"/>
                  </a:rPr>
                  <a:t>Minimize its negative log: </a:t>
                </a:r>
                <a14:m>
                  <m:oMath xmlns:m="http://schemas.openxmlformats.org/officeDocument/2006/math">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𝑙𝑜𝑔</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 </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𝑃𝑟</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𝑝</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𝑞</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𝑢</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𝐷</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oMath>
                </a14:m>
                <a:endParaRPr lang="zh-CN" altLang="en-US" sz="2400" i="1" dirty="0">
                  <a:solidFill>
                    <a:srgbClr val="002060"/>
                  </a:solidFill>
                  <a:latin typeface="Times New Roman" panose="02020603050405020304" pitchFamily="18" charset="0"/>
                  <a:ea typeface="Microsoft YaHei" charset="-122"/>
                  <a:cs typeface="Times New Roman" panose="02020603050405020304" pitchFamily="18" charset="0"/>
                  <a:sym typeface="Arial" panose="020B0604020202020204" pitchFamily="34" charset="0"/>
                </a:endParaRPr>
              </a:p>
            </p:txBody>
          </p:sp>
        </mc:Choice>
        <mc:Fallback>
          <p:sp>
            <p:nvSpPr>
              <p:cNvPr id="31" name="文本框 30"/>
              <p:cNvSpPr txBox="1">
                <a:spLocks noRot="1" noChangeAspect="1" noMove="1" noResize="1" noEditPoints="1" noAdjustHandles="1" noChangeArrowheads="1" noChangeShapeType="1" noTextEdit="1"/>
              </p:cNvSpPr>
              <p:nvPr/>
            </p:nvSpPr>
            <p:spPr>
              <a:xfrm>
                <a:off x="844550" y="1353820"/>
                <a:ext cx="9210675" cy="639445"/>
              </a:xfrm>
              <a:prstGeom prst="rect">
                <a:avLst/>
              </a:prstGeom>
              <a:blipFill rotWithShape="1">
                <a:blip r:embed="rId1"/>
                <a:stretch>
                  <a:fillRect l="-993" b="-2674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2" name="文本框 31">
                <a:extLst>
                  <a:ext uri="{FF2B5EF4-FFF2-40B4-BE49-F238E27FC236}">
                    <ele attr="{8B03FF17-1F3B-4F54-88FC-9C25C4FEDDFE}"/>
                  </a:ext>
                </a:extLst>
              </p:cNvPr>
              <p:cNvSpPr txBox="1"/>
              <p:nvPr/>
            </p:nvSpPr>
            <p:spPr>
              <a:xfrm>
                <a:off x="859273" y="1966578"/>
                <a:ext cx="9210638" cy="895115"/>
              </a:xfrm>
              <a:prstGeom prst="rect">
                <a:avLst/>
              </a:prstGeom>
              <a:noFill/>
            </p:spPr>
            <p:txBody>
              <a:bodyPr wrap="square" lIns="91438" tIns="45719" rIns="91438" bIns="45719" rtlCol="0">
                <a:spAutoFit/>
              </a:bodyPr>
              <a:lstStyle/>
              <a:p>
                <a:pPr>
                  <a:lnSpc>
                    <a:spcPct val="130000"/>
                  </a:lnSpc>
                </a:pPr>
                <a:r>
                  <a:rPr lang="en-US" altLang="zh-CN" sz="2400" dirty="0">
                    <a:solidFill>
                      <a:srgbClr val="002060"/>
                    </a:solidFill>
                    <a:latin typeface="Microsoft YaHei" charset="-122"/>
                    <a:ea typeface="Microsoft YaHei" charset="-122"/>
                  </a:rPr>
                  <a:t>Given a possible path </a:t>
                </a:r>
                <a14:m>
                  <m:oMath xmlns:m="http://schemas.openxmlformats.org/officeDocument/2006/math">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𝑝</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 </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𝑠</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1</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2</m:t>
                        </m:r>
                      </m:sub>
                    </m:sSub>
                    <m:r>
                      <m:rPr>
                        <m:nor/>
                      </m:r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𝑚</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 →</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𝑑</m:t>
                        </m:r>
                      </m:sub>
                    </m:sSub>
                  </m:oMath>
                </a14:m>
                <a:endPar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sym typeface="Arial" panose="020B0604020202020204" pitchFamily="34" charset="0"/>
                </a:endParaRPr>
              </a:p>
              <a:p>
                <a:pPr>
                  <a:lnSpc>
                    <a:spcPct val="130000"/>
                  </a:lnSpc>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mc:Choice>
        <mc:Fallback>
          <p:sp>
            <p:nvSpPr>
              <p:cNvPr id="32" name="文本框 31"/>
              <p:cNvSpPr txBox="1">
                <a:spLocks noRot="1" noChangeAspect="1" noMove="1" noResize="1" noEditPoints="1" noAdjustHandles="1" noChangeArrowheads="1" noChangeShapeType="1" noTextEdit="1"/>
              </p:cNvSpPr>
              <p:nvPr/>
            </p:nvSpPr>
            <p:spPr>
              <a:xfrm>
                <a:off x="859273" y="1966578"/>
                <a:ext cx="9210638" cy="895115"/>
              </a:xfrm>
              <a:prstGeom prst="rect">
                <a:avLst/>
              </a:prstGeom>
              <a:blipFill rotWithShape="1">
                <a:blip r:embed="rId2"/>
                <a:stretch>
                  <a:fillRect l="-105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3" name="文本框 32">
                <a:extLst>
                  <a:ext uri="{FF2B5EF4-FFF2-40B4-BE49-F238E27FC236}">
                    <ele attr="{FB6134E9-EE3F-4469-894F-94D1DDBE8F59}"/>
                  </a:ext>
                </a:extLst>
              </p:cNvPr>
              <p:cNvSpPr txBox="1"/>
              <p:nvPr/>
            </p:nvSpPr>
            <p:spPr>
              <a:xfrm>
                <a:off x="859273" y="3249164"/>
                <a:ext cx="9210638" cy="531105"/>
              </a:xfrm>
              <a:prstGeom prst="rect">
                <a:avLst/>
              </a:prstGeom>
              <a:noFill/>
            </p:spPr>
            <p:txBody>
              <a:bodyPr wrap="square" lIns="91438" tIns="45719" rIns="91438" bIns="45719" rtlCol="0">
                <a:spAutoFit/>
              </a:bodyPr>
              <a:lstStyle/>
              <a:p>
                <a:pPr>
                  <a:lnSpc>
                    <a:spcPct val="130000"/>
                  </a:lnSpc>
                </a:pPr>
                <a14:m>
                  <m:oMath xmlns:m="http://schemas.openxmlformats.org/officeDocument/2006/math">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𝑙𝑜𝑔</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 </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𝑃𝑟</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𝑝</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𝑞</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𝑢</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𝐷</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oMath>
                </a14:m>
                <a: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a:t>-</a:t>
                </a:r>
                <a14:m>
                  <m:oMath xmlns:m="http://schemas.openxmlformats.org/officeDocument/2006/math">
                    <m:nary>
                      <m:naryPr>
                        <m:chr m:val="∑"/>
                        <m:ctrlP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ctrlPr>
                      </m:naryPr>
                      <m:sub>
                        <m:r>
                          <m:rPr>
                            <m:brk m:alnAt="23"/>
                          </m:rP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𝑖</m:t>
                        </m:r>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=0</m:t>
                        </m:r>
                      </m:sub>
                      <m:sup>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𝑚</m:t>
                        </m:r>
                      </m:sup>
                      <m:e>
                        <m:func>
                          <m:funcPr>
                            <m:ctrlP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ctrlPr>
                          </m:funcPr>
                          <m:fName>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𝑙𝑜𝑔</m:t>
                            </m:r>
                          </m:fName>
                          <m:e>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𝑃𝑟</m:t>
                            </m:r>
                          </m:e>
                        </m:func>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+1</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𝑠</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 </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𝑞</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𝑢</m:t>
                        </m:r>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m:t>
                        </m:r>
                      </m:e>
                    </m:nary>
                  </m:oMath>
                </a14:m>
                <a:endParaRPr lang="zh-CN" altLang="en-US" sz="2400" i="1" dirty="0">
                  <a:solidFill>
                    <a:srgbClr val="002060"/>
                  </a:solidFill>
                  <a:latin typeface="Cambria Math" panose="02040503050406030204" pitchFamily="18" charset="0"/>
                  <a:ea typeface="Microsoft YaHei" charset="-122"/>
                  <a:cs typeface="Times New Roman" panose="02020603050405020304" pitchFamily="18" charset="0"/>
                  <a:sym typeface="Arial" panose="020B0604020202020204" pitchFamily="34" charset="0"/>
                </a:endParaRPr>
              </a:p>
            </p:txBody>
          </p:sp>
        </mc:Choice>
        <mc:Fallback>
          <p:sp>
            <p:nvSpPr>
              <p:cNvPr id="33" name="文本框 32"/>
              <p:cNvSpPr txBox="1">
                <a:spLocks noRot="1" noChangeAspect="1" noMove="1" noResize="1" noEditPoints="1" noAdjustHandles="1" noChangeArrowheads="1" noChangeShapeType="1" noTextEdit="1"/>
              </p:cNvSpPr>
              <p:nvPr/>
            </p:nvSpPr>
            <p:spPr>
              <a:xfrm>
                <a:off x="844550" y="2751455"/>
                <a:ext cx="9210675" cy="1733550"/>
              </a:xfrm>
              <a:prstGeom prst="rect">
                <a:avLst/>
              </a:prstGeom>
              <a:blipFill rotWithShape="1">
                <a:blip r:embed="rId3"/>
                <a:stretch>
                  <a:fillRect t="-100000" b="-171264"/>
                </a:stretch>
              </a:blipFill>
            </p:spPr>
            <p:txBody>
              <a:bodyPr/>
              <a:lstStyle/>
              <a:p>
                <a:r>
                  <a:rPr lang="zh-CN" altLang="en-US">
                    <a:noFill/>
                  </a:rPr>
                  <a:t> </a:t>
                </a:r>
                <a:endParaRPr lang="zh-CN" altLang="en-US">
                  <a:noFill/>
                </a:endParaRPr>
              </a:p>
            </p:txBody>
          </p:sp>
        </mc:Fallback>
      </mc:AlternateContent>
      <p:sp>
        <p:nvSpPr>
          <p:cNvPr id="2" name="文本框 1"/>
          <p:cNvSpPr txBox="1"/>
          <p:nvPr/>
        </p:nvSpPr>
        <p:spPr>
          <a:xfrm>
            <a:off x="859273" y="2558537"/>
            <a:ext cx="10618352" cy="461665"/>
          </a:xfrm>
          <a:prstGeom prst="rect">
            <a:avLst/>
          </a:prstGeom>
          <a:noFill/>
        </p:spPr>
        <p:txBody>
          <a:bodyPr wrap="square" rtlCol="0">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It</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can be rewritten as:</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12" name="圆角矩形 23"/>
          <p:cNvSpPr/>
          <p:nvPr/>
        </p:nvSpPr>
        <p:spPr>
          <a:xfrm rot="10800000" flipV="1">
            <a:off x="579281" y="2144867"/>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23"/>
          <p:cNvSpPr/>
          <p:nvPr/>
        </p:nvSpPr>
        <p:spPr>
          <a:xfrm rot="10800000" flipV="1">
            <a:off x="533351" y="4934456"/>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圆角矩形 23"/>
          <p:cNvSpPr/>
          <p:nvPr/>
        </p:nvSpPr>
        <p:spPr>
          <a:xfrm rot="10800000" flipV="1">
            <a:off x="582551" y="5935351"/>
            <a:ext cx="181073" cy="168244"/>
          </a:xfrm>
          <a:prstGeom prst="roundRect">
            <a:avLst>
              <a:gd name="adj" fmla="val 5039"/>
            </a:avLst>
          </a:prstGeom>
          <a:solidFill>
            <a:srgbClr val="00B0F0"/>
          </a:solidFill>
          <a:ln>
            <a:solidFill>
              <a:srgbClr val="00B0F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19" name="文本框 18">
                <a:extLst>
                  <a:ext uri="{FF2B5EF4-FFF2-40B4-BE49-F238E27FC236}">
                    <ele attr="{CC1F3E85-0070-4395-9978-39D63402DF3E}"/>
                  </a:ext>
                </a:extLst>
              </p:cNvPr>
              <p:cNvSpPr txBox="1"/>
              <p:nvPr/>
            </p:nvSpPr>
            <p:spPr>
              <a:xfrm>
                <a:off x="4783993" y="5382803"/>
                <a:ext cx="10542152" cy="461665"/>
              </a:xfrm>
              <a:prstGeom prst="rect">
                <a:avLst/>
              </a:prstGeom>
              <a:noFill/>
            </p:spPr>
            <p:txBody>
              <a:bodyPr wrap="square" rtlCol="0">
                <a:spAutoFit/>
              </a:bodyPr>
              <a:lstStyle/>
              <a:p>
                <a14:m>
                  <m:oMath xmlns:m="http://schemas.openxmlformats.org/officeDocument/2006/math">
                    <m:r>
                      <a:rPr lang="en-US" altLang="zh-CN" sz="2400" i="1" smtClean="0">
                        <a:solidFill>
                          <a:srgbClr val="002060"/>
                        </a:solidFill>
                        <a:latin typeface="Cambria Math" panose="02040503050406030204" pitchFamily="18" charset="0"/>
                        <a:ea typeface="Microsoft YaHei" charset="-122"/>
                      </a:rPr>
                      <m:t>𝑃𝑟</m:t>
                    </m:r>
                  </m:oMath>
                </a14:m>
                <a:r>
                  <a:rPr lang="en-US" altLang="zh-CN" sz="2400" dirty="0">
                    <a:solidFill>
                      <a:srgbClr val="002060"/>
                    </a:solidFill>
                    <a:latin typeface="Microsoft YaHei" charset="-122"/>
                    <a:ea typeface="Microsoft YaHei" charset="-122"/>
                  </a:rPr>
                  <a:t> can be calculated by shallow model.</a:t>
                </a:r>
                <a:endParaRPr lang="zh-CN" altLang="en-US" sz="2400" dirty="0">
                  <a:solidFill>
                    <a:srgbClr val="002060"/>
                  </a:solidFill>
                  <a:latin typeface="Microsoft YaHei" charset="-122"/>
                  <a:ea typeface="Microsoft YaHei" charset="-122"/>
                </a:endParaRPr>
              </a:p>
            </p:txBody>
          </p:sp>
        </mc:Choice>
        <mc:Fallback>
          <p:sp>
            <p:nvSpPr>
              <p:cNvPr id="19" name="文本框 18"/>
              <p:cNvSpPr txBox="1">
                <a:spLocks noRot="1" noChangeAspect="1" noMove="1" noResize="1" noEditPoints="1" noAdjustHandles="1" noChangeArrowheads="1" noChangeShapeType="1" noTextEdit="1"/>
              </p:cNvSpPr>
              <p:nvPr/>
            </p:nvSpPr>
            <p:spPr>
              <a:xfrm>
                <a:off x="4784090" y="5193030"/>
                <a:ext cx="10542270" cy="588645"/>
              </a:xfrm>
              <a:prstGeom prst="rect">
                <a:avLst/>
              </a:prstGeom>
              <a:blipFill rotWithShape="1">
                <a:blip r:embed="rId4"/>
                <a:stretch>
                  <a:fillRect l="-174" t="-10526" b="-2894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1" name="矩形 20">
                <a:extLst>
                  <a:ext uri="{FF2B5EF4-FFF2-40B4-BE49-F238E27FC236}">
                    <ele attr="{846EC2F1-BFD8-4DB1-99F1-53CFE3359A87}"/>
                  </a:ext>
                </a:extLst>
              </p:cNvPr>
              <p:cNvSpPr/>
              <p:nvPr/>
            </p:nvSpPr>
            <p:spPr>
              <a:xfrm>
                <a:off x="982034" y="4808579"/>
                <a:ext cx="15115456" cy="463268"/>
              </a:xfrm>
              <a:prstGeom prst="rect">
                <a:avLst/>
              </a:prstGeom>
            </p:spPr>
            <p:txBody>
              <a:bodyPr wrap="square">
                <a:spAutoFit/>
              </a:bodyPr>
              <a:lstStyle/>
              <a:p>
                <a:r>
                  <a:rPr lang="en-US" altLang="zh-CN" sz="2400" i="1" dirty="0">
                    <a:solidFill>
                      <a:srgbClr val="002060"/>
                    </a:solidFill>
                    <a:latin typeface="Times New Roman" panose="02020603050405020304" pitchFamily="18" charset="0"/>
                    <a:ea typeface="Microsoft YaHei" charset="-122"/>
                    <a:cs typeface="Times New Roman" panose="02020603050405020304" pitchFamily="18" charset="0"/>
                  </a:rPr>
                  <a:t>g(</a:t>
                </a:r>
                <a14:m>
                  <m:oMath xmlns:m="http://schemas.openxmlformats.org/officeDocument/2006/math">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𝑠</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sub>
                    </m:sSub>
                  </m:oMath>
                </a14:m>
                <a:r>
                  <a:rPr lang="en-US" altLang="zh-CN" sz="2400" i="1" dirty="0">
                    <a:solidFill>
                      <a:srgbClr val="002060"/>
                    </a:solidFill>
                    <a:latin typeface="Times New Roman" panose="02020603050405020304" pitchFamily="18" charset="0"/>
                    <a:ea typeface="Microsoft YaHei" charset="-122"/>
                    <a:cs typeface="Times New Roman" panose="02020603050405020304" pitchFamily="18" charset="0"/>
                  </a:rPr>
                  <a:t>)=-</a:t>
                </a:r>
                <a14:m>
                  <m:oMath xmlns:m="http://schemas.openxmlformats.org/officeDocument/2006/math">
                    <m:nary>
                      <m:naryPr>
                        <m:chr m:val="∑"/>
                        <m:ctrlP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ctrlPr>
                      </m:naryPr>
                      <m:sub>
                        <m:r>
                          <m:rPr>
                            <m:brk m:alnAt="23"/>
                          </m:rP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𝑖</m:t>
                        </m:r>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=0</m:t>
                        </m:r>
                      </m:sub>
                      <m:sup>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𝑚</m:t>
                        </m:r>
                      </m:sup>
                      <m:e>
                        <m:func>
                          <m:funcPr>
                            <m:ctrlP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ctrlPr>
                          </m:funcPr>
                          <m:fName>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𝑙𝑜𝑔</m:t>
                            </m:r>
                          </m:fName>
                          <m:e>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𝑃𝑟</m:t>
                            </m:r>
                          </m:e>
                        </m:func>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+1</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𝑠</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 </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𝑞</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𝑢</m:t>
                        </m:r>
                        <m:r>
                          <a:rPr lang="en-US" altLang="zh-CN" sz="2400" i="1">
                            <a:solidFill>
                              <a:srgbClr val="002060"/>
                            </a:solidFill>
                            <a:latin typeface="Cambria Math" panose="02040503050406030204" pitchFamily="18" charset="0"/>
                            <a:ea typeface="Microsoft YaHei" charset="-122"/>
                            <a:cs typeface="Times New Roman" panose="02020603050405020304" pitchFamily="18" charset="0"/>
                          </a:rPr>
                          <m:t>)</m:t>
                        </m:r>
                      </m:e>
                    </m:nary>
                  </m:oMath>
                </a14:m>
                <a:endParaRPr lang="zh-CN" altLang="en-US" sz="2400" i="1" dirty="0">
                  <a:solidFill>
                    <a:srgbClr val="002060"/>
                  </a:solidFill>
                  <a:latin typeface="Times New Roman" panose="02020603050405020304" pitchFamily="18" charset="0"/>
                  <a:ea typeface="Microsoft YaHei" charset="-122"/>
                  <a:cs typeface="Times New Roman" panose="02020603050405020304" pitchFamily="18" charset="0"/>
                </a:endParaRPr>
              </a:p>
            </p:txBody>
          </p:sp>
        </mc:Choice>
        <mc:Fallback>
          <p:sp>
            <p:nvSpPr>
              <p:cNvPr id="21" name="矩形 20"/>
              <p:cNvSpPr>
                <a:spLocks noRot="1" noChangeAspect="1" noMove="1" noResize="1" noEditPoints="1" noAdjustHandles="1" noChangeArrowheads="1" noChangeShapeType="1" noTextEdit="1"/>
              </p:cNvSpPr>
              <p:nvPr/>
            </p:nvSpPr>
            <p:spPr>
              <a:xfrm>
                <a:off x="859155" y="4140835"/>
                <a:ext cx="15115540" cy="1971675"/>
              </a:xfrm>
              <a:prstGeom prst="rect">
                <a:avLst/>
              </a:prstGeom>
              <a:blipFill rotWithShape="1">
                <a:blip r:embed="rId5"/>
                <a:stretch>
                  <a:fillRect l="-605" t="-128947" b="-19605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2" name="矩形 21">
                <a:extLst>
                  <a:ext uri="{FF2B5EF4-FFF2-40B4-BE49-F238E27FC236}">
                    <ele attr="{26FF42D9-A194-410C-B93D-B28EC0E3F12E}"/>
                  </a:ext>
                </a:extLst>
              </p:cNvPr>
              <p:cNvSpPr/>
              <p:nvPr/>
            </p:nvSpPr>
            <p:spPr>
              <a:xfrm>
                <a:off x="1068559" y="5781956"/>
                <a:ext cx="15256167" cy="461665"/>
              </a:xfrm>
              <a:prstGeom prst="rect">
                <a:avLst/>
              </a:prstGeom>
            </p:spPr>
            <p:txBody>
              <a:bodyPr wrap="square">
                <a:spAutoFit/>
              </a:bodyPr>
              <a:lstStyle/>
              <a:p>
                <a: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a:t>h(</a:t>
                </a:r>
                <a14:m>
                  <m:oMath xmlns:m="http://schemas.openxmlformats.org/officeDocument/2006/math">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𝑑</m:t>
                        </m:r>
                      </m:sub>
                    </m:sSub>
                  </m:oMath>
                </a14:m>
                <a: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a:t>)= Euclid(</a:t>
                </a:r>
                <a14:m>
                  <m:oMath xmlns:m="http://schemas.openxmlformats.org/officeDocument/2006/math">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𝑑</m:t>
                        </m:r>
                      </m:sub>
                    </m:sSub>
                  </m:oMath>
                </a14:m>
                <a: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a:t>) or ?</a:t>
                </a:r>
                <a:endParaRPr lang="zh-CN" altLang="en-US" sz="2400" i="1" dirty="0">
                  <a:solidFill>
                    <a:srgbClr val="002060"/>
                  </a:solidFill>
                  <a:latin typeface="Cambria Math" panose="02040503050406030204" pitchFamily="18" charset="0"/>
                  <a:ea typeface="Microsoft YaHei" charset="-122"/>
                  <a:cs typeface="Times New Roman" panose="02020603050405020304" pitchFamily="18" charset="0"/>
                </a:endParaRPr>
              </a:p>
            </p:txBody>
          </p:sp>
        </mc:Choice>
        <mc:Fallback>
          <p:sp>
            <p:nvSpPr>
              <p:cNvPr id="22" name="矩形 21"/>
              <p:cNvSpPr>
                <a:spLocks noRot="1" noChangeAspect="1" noMove="1" noResize="1" noEditPoints="1" noAdjustHandles="1" noChangeArrowheads="1" noChangeShapeType="1" noTextEdit="1"/>
              </p:cNvSpPr>
              <p:nvPr/>
            </p:nvSpPr>
            <p:spPr>
              <a:xfrm>
                <a:off x="929005" y="5781675"/>
                <a:ext cx="15255875" cy="588645"/>
              </a:xfrm>
              <a:prstGeom prst="rect">
                <a:avLst/>
              </a:prstGeom>
              <a:blipFill rotWithShape="1">
                <a:blip r:embed="rId6"/>
                <a:stretch>
                  <a:fillRect l="-599" t="-10526" b="-2894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ele attr="{F6697BE7-6A60-420B-96E7-6B37F19F1139}"/>
                  </a:ext>
                </a:extLst>
              </p:cNvPr>
              <p:cNvSpPr txBox="1"/>
              <p:nvPr/>
            </p:nvSpPr>
            <p:spPr>
              <a:xfrm>
                <a:off x="4783993" y="6180363"/>
                <a:ext cx="10542152" cy="461665"/>
              </a:xfrm>
              <a:prstGeom prst="rect">
                <a:avLst/>
              </a:prstGeom>
              <a:noFill/>
            </p:spPr>
            <p:txBody>
              <a:bodyPr wrap="square" rtlCol="0">
                <a:spAutoFit/>
              </a:bodyPr>
              <a:lstStyle/>
              <a:p>
                <a: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a:t>h(</a:t>
                </a:r>
                <a14:m>
                  <m:oMath xmlns:m="http://schemas.openxmlformats.org/officeDocument/2006/math">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𝑖</m:t>
                        </m:r>
                      </m:sub>
                    </m:s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m:t>
                    </m:r>
                    <m:sSub>
                      <m:sSubPr>
                        <m:ctrlP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ctrlPr>
                      </m:sSubPr>
                      <m:e>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𝑙</m:t>
                        </m:r>
                      </m:e>
                      <m:sub>
                        <m: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m:t>𝑑</m:t>
                        </m:r>
                      </m:sub>
                    </m:sSub>
                  </m:oMath>
                </a14:m>
                <a:r>
                  <a:rPr lang="en-US" altLang="zh-CN" sz="2400" i="1" dirty="0">
                    <a:solidFill>
                      <a:srgbClr val="002060"/>
                    </a:solidFill>
                    <a:latin typeface="Cambria Math" panose="02040503050406030204" pitchFamily="18" charset="0"/>
                    <a:ea typeface="Microsoft YaHei" charset="-122"/>
                    <a:cs typeface="Times New Roman" panose="02020603050405020304" pitchFamily="18" charset="0"/>
                  </a:rPr>
                  <a:t>) </a:t>
                </a:r>
                <a:r>
                  <a:rPr lang="en-US" altLang="zh-CN" sz="2400" dirty="0">
                    <a:solidFill>
                      <a:srgbClr val="002060"/>
                    </a:solidFill>
                    <a:latin typeface="Microsoft YaHei" charset="-122"/>
                    <a:ea typeface="Microsoft YaHei" charset="-122"/>
                  </a:rPr>
                  <a:t>can be designed manually.</a:t>
                </a:r>
                <a:endParaRPr lang="zh-CN" altLang="en-US" sz="2400" dirty="0">
                  <a:solidFill>
                    <a:srgbClr val="002060"/>
                  </a:solidFill>
                  <a:latin typeface="Microsoft YaHei" charset="-122"/>
                  <a:ea typeface="Microsoft YaHei" charset="-122"/>
                </a:endParaRPr>
              </a:p>
            </p:txBody>
          </p:sp>
        </mc:Choice>
        <mc:Fallback>
          <p:sp>
            <p:nvSpPr>
              <p:cNvPr id="20" name="文本框 19"/>
              <p:cNvSpPr txBox="1">
                <a:spLocks noRot="1" noChangeAspect="1" noMove="1" noResize="1" noEditPoints="1" noAdjustHandles="1" noChangeArrowheads="1" noChangeShapeType="1" noTextEdit="1"/>
              </p:cNvSpPr>
              <p:nvPr/>
            </p:nvSpPr>
            <p:spPr>
              <a:xfrm>
                <a:off x="4784090" y="6200775"/>
                <a:ext cx="10542270" cy="621030"/>
              </a:xfrm>
              <a:prstGeom prst="rect">
                <a:avLst/>
              </a:prstGeom>
              <a:blipFill rotWithShape="1">
                <a:blip r:embed="rId7"/>
                <a:stretch>
                  <a:fillRect l="-925" t="-11842" b="-28947"/>
                </a:stretch>
              </a:blipFill>
            </p:spPr>
            <p:txBody>
              <a:bodyPr/>
              <a:lstStyle/>
              <a:p>
                <a:r>
                  <a:rPr lang="zh-CN" altLang="en-US">
                    <a:noFill/>
                  </a:rPr>
                  <a:t> </a:t>
                </a:r>
                <a:endParaRPr lang="zh-CN" altLang="en-US">
                  <a:noFill/>
                </a:endParaRPr>
              </a:p>
            </p:txBody>
          </p:sp>
        </mc:Fallback>
      </mc:AlternateContent>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15" grpId="0" animBg="1"/>
      <p:bldP spid="18" grpId="0" animBg="1"/>
      <p:bldP spid="19" grpId="0" bldLvl="0" animBg="1"/>
      <p:bldP spid="21" grpId="0" bldLvl="0" animBg="1"/>
      <p:bldP spid="22" grpId="0" bldLvl="0" animBg="1"/>
      <p:bldP spid="20" grpId="0" bldLvl="0" animBg="1"/>
    </p:bldLst>
  </p:timing>
</p:sld>
</file>

<file path=ppt/tags/tag1.xml><?xml version="1.0" encoding="utf-8"?>
<p:tagLst xmlns:p="http://schemas.openxmlformats.org/presentationml/2006/main">
  <p:tag name="TIMING" val="|2.8|2.6|2.8"/>
</p:tagLst>
</file>

<file path=ppt/tags/tag10.xml><?xml version="1.0" encoding="utf-8"?>
<p:tagLst xmlns:p="http://schemas.openxmlformats.org/presentationml/2006/main">
  <p:tag name="TIMING" val="|1.2|1.5|0.6|0.9|1.2|1.8|1"/>
</p:tagLst>
</file>

<file path=ppt/tags/tag11.xml><?xml version="1.0" encoding="utf-8"?>
<p:tagLst xmlns:p="http://schemas.openxmlformats.org/presentationml/2006/main">
  <p:tag name="TIMING" val="|1.2|1.5|0.6|0.9|1.2|1.8|1"/>
</p:tagLst>
</file>

<file path=ppt/tags/tag12.xml><?xml version="1.0" encoding="utf-8"?>
<p:tagLst xmlns:p="http://schemas.openxmlformats.org/presentationml/2006/main">
  <p:tag name="TIMING" val="|1.2|1.5|0.6|0.9|1.2|1.8|1"/>
</p:tagLst>
</file>

<file path=ppt/tags/tag13.xml><?xml version="1.0" encoding="utf-8"?>
<p:tagLst xmlns:p="http://schemas.openxmlformats.org/presentationml/2006/main">
  <p:tag name="TIMING" val="|1.2|1.5|0.6|0.9|1.2|1.8|1"/>
</p:tagLst>
</file>

<file path=ppt/tags/tag14.xml><?xml version="1.0" encoding="utf-8"?>
<p:tagLst xmlns:p="http://schemas.openxmlformats.org/presentationml/2006/main">
  <p:tag name="TIMING" val="|0.9|1|0.7|0.7|1.6|1.3"/>
</p:tagLst>
</file>

<file path=ppt/tags/tag15.xml><?xml version="1.0" encoding="utf-8"?>
<p:tagLst xmlns:p="http://schemas.openxmlformats.org/presentationml/2006/main">
  <p:tag name="TIMING" val="|0.9|1|0.7|0.7|1.6|1.3"/>
</p:tagLst>
</file>

<file path=ppt/tags/tag16.xml><?xml version="1.0" encoding="utf-8"?>
<p:tagLst xmlns:p="http://schemas.openxmlformats.org/presentationml/2006/main">
  <p:tag name="TIMING" val="|0.9|1|0.7|0.7|1.6|1.3"/>
</p:tagLst>
</file>

<file path=ppt/tags/tag17.xml><?xml version="1.0" encoding="utf-8"?>
<p:tagLst xmlns:p="http://schemas.openxmlformats.org/presentationml/2006/main">
  <p:tag name="TIMING" val="|0.9|1|0.7|0.7|1.6|1.3"/>
</p:tagLst>
</file>

<file path=ppt/tags/tag18.xml><?xml version="1.0" encoding="utf-8"?>
<p:tagLst xmlns:p="http://schemas.openxmlformats.org/presentationml/2006/main">
  <p:tag name="TIMING" val="|0.9|1|0.7|0.7|1.6|1.3"/>
</p:tagLst>
</file>

<file path=ppt/tags/tag19.xml><?xml version="1.0" encoding="utf-8"?>
<p:tagLst xmlns:p="http://schemas.openxmlformats.org/presentationml/2006/main">
  <p:tag name="TIMING" val="|0.9|1|0.7|0.7|1.6|1.3"/>
</p:tagLst>
</file>

<file path=ppt/tags/tag2.xml><?xml version="1.0" encoding="utf-8"?>
<p:tagLst xmlns:p="http://schemas.openxmlformats.org/presentationml/2006/main">
  <p:tag name="TIMING" val="|2.8|1.6|2.6|1.2|1.4|1.3|3.1"/>
</p:tagLst>
</file>

<file path=ppt/tags/tag20.xml><?xml version="1.0" encoding="utf-8"?>
<p:tagLst xmlns:p="http://schemas.openxmlformats.org/presentationml/2006/main">
  <p:tag name="TIMING" val="|1.4|1.4"/>
</p:tagLst>
</file>

<file path=ppt/tags/tag21.xml><?xml version="1.0" encoding="utf-8"?>
<p:tagLst xmlns:p="http://schemas.openxmlformats.org/presentationml/2006/main">
  <p:tag name="TIMING" val="|1.4|1.4"/>
</p:tagLst>
</file>

<file path=ppt/tags/tag22.xml><?xml version="1.0" encoding="utf-8"?>
<p:tagLst xmlns:p="http://schemas.openxmlformats.org/presentationml/2006/main">
  <p:tag name="TIMING" val="|1.4|1.4"/>
</p:tagLst>
</file>

<file path=ppt/tags/tag23.xml><?xml version="1.0" encoding="utf-8"?>
<p:tagLst xmlns:p="http://schemas.openxmlformats.org/presentationml/2006/main">
  <p:tag name="TIMING" val="|1.4|1.4"/>
</p:tagLst>
</file>

<file path=ppt/tags/tag24.xml><?xml version="1.0" encoding="utf-8"?>
<p:tagLst xmlns:p="http://schemas.openxmlformats.org/presentationml/2006/main">
  <p:tag name="TIMING" val="|1.4|1.4"/>
</p:tagLst>
</file>

<file path=ppt/tags/tag25.xml><?xml version="1.0" encoding="utf-8"?>
<p:tagLst xmlns:p="http://schemas.openxmlformats.org/presentationml/2006/main">
  <p:tag name="TIMING" val="|1.4|1.4"/>
</p:tagLst>
</file>

<file path=ppt/tags/tag26.xml><?xml version="1.0" encoding="utf-8"?>
<p:tagLst xmlns:p="http://schemas.openxmlformats.org/presentationml/2006/main">
  <p:tag name="TIMING" val="|1.4|1.4"/>
</p:tagLst>
</file>

<file path=ppt/tags/tag27.xml><?xml version="1.0" encoding="utf-8"?>
<p:tagLst xmlns:p="http://schemas.openxmlformats.org/presentationml/2006/main">
  <p:tag name="TIMING" val="|1.6|1.1|0.9|0.8|0.6|0.6"/>
</p:tagLst>
</file>

<file path=ppt/tags/tag28.xml><?xml version="1.0" encoding="utf-8"?>
<p:tagLst xmlns:p="http://schemas.openxmlformats.org/presentationml/2006/main">
  <p:tag name="TIMING" val="|1.6|1.1|0.9|0.8|0.6|0.6"/>
</p:tagLst>
</file>

<file path=ppt/tags/tag29.xml><?xml version="1.0" encoding="utf-8"?>
<p:tagLst xmlns:p="http://schemas.openxmlformats.org/presentationml/2006/main">
  <p:tag name="TIMING" val="|0.7|1.2|1.3|1.1"/>
</p:tagLst>
</file>

<file path=ppt/tags/tag3.xml><?xml version="1.0" encoding="utf-8"?>
<p:tagLst xmlns:p="http://schemas.openxmlformats.org/presentationml/2006/main">
  <p:tag name="TIMING" val="|2.8|1.6|2.6|1.2|1.4|1.3|3.1"/>
</p:tagLst>
</file>

<file path=ppt/tags/tag30.xml><?xml version="1.0" encoding="utf-8"?>
<p:tagLst xmlns:p="http://schemas.openxmlformats.org/presentationml/2006/main">
  <p:tag name="TIMING" val="|1.1|1.9|2.1|0.9"/>
</p:tagLst>
</file>

<file path=ppt/tags/tag31.xml><?xml version="1.0" encoding="utf-8"?>
<p:tagLst xmlns:p="http://schemas.openxmlformats.org/presentationml/2006/main">
  <p:tag name="TIMING" val="|1.1|1.9|2.1|0.9"/>
</p:tagLst>
</file>

<file path=ppt/tags/tag32.xml><?xml version="1.0" encoding="utf-8"?>
<p:tagLst xmlns:p="http://schemas.openxmlformats.org/presentationml/2006/main">
  <p:tag name="TIMING" val="|1.2|1.8|1.5"/>
</p:tagLst>
</file>

<file path=ppt/tags/tag4.xml><?xml version="1.0" encoding="utf-8"?>
<p:tagLst xmlns:p="http://schemas.openxmlformats.org/presentationml/2006/main">
  <p:tag name="TIMING" val="|2.2|4.2|2.5|2.3|1.7|1.3|1.7|1.1"/>
</p:tagLst>
</file>

<file path=ppt/tags/tag5.xml><?xml version="1.0" encoding="utf-8"?>
<p:tagLst xmlns:p="http://schemas.openxmlformats.org/presentationml/2006/main">
  <p:tag name="TIMING" val="|1.3|2.4|2.5|1.7|1.3|1.1|1.2|1.3"/>
</p:tagLst>
</file>

<file path=ppt/tags/tag6.xml><?xml version="1.0" encoding="utf-8"?>
<p:tagLst xmlns:p="http://schemas.openxmlformats.org/presentationml/2006/main">
  <p:tag name="TIMING" val="|2.6|1.2|1.2|1.5|1.4|1.1|1.9|2|1.5|2.1"/>
</p:tagLst>
</file>

<file path=ppt/tags/tag7.xml><?xml version="1.0" encoding="utf-8"?>
<p:tagLst xmlns:p="http://schemas.openxmlformats.org/presentationml/2006/main">
  <p:tag name="TIMING" val="|2.6|1.2|1.2|1.5|1.4|1.1|1.9|2|1.5|2.1"/>
</p:tagLst>
</file>

<file path=ppt/tags/tag8.xml><?xml version="1.0" encoding="utf-8"?>
<p:tagLst xmlns:p="http://schemas.openxmlformats.org/presentationml/2006/main">
  <p:tag name="TIMING" val="|2.6|1.2|1.2|1.5|1.4|1.1|1.9|2|1.5|2.1"/>
</p:tagLst>
</file>

<file path=ppt/tags/tag9.xml><?xml version="1.0" encoding="utf-8"?>
<p:tagLst xmlns:p="http://schemas.openxmlformats.org/presentationml/2006/main">
  <p:tag name="TIMING" val="|2|1.7|1.8|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大数据融合建模与城市计算</Template>
  <TotalTime>0</TotalTime>
  <Words>8087</Words>
  <Application>WPS Presentation</Application>
  <PresentationFormat>宽屏</PresentationFormat>
  <Paragraphs>615</Paragraphs>
  <Slides>34</Slides>
  <Notes>31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34</vt:i4>
      </vt:variant>
    </vt:vector>
  </HeadingPairs>
  <TitlesOfParts>
    <vt:vector size="53" baseType="lpstr">
      <vt:lpstr>Arial</vt:lpstr>
      <vt:lpstr>宋体</vt:lpstr>
      <vt:lpstr>Wingdings</vt:lpstr>
      <vt:lpstr>Arial</vt:lpstr>
      <vt:lpstr>微软雅黑</vt:lpstr>
      <vt:lpstr>Droid Sans Fallback</vt:lpstr>
      <vt:lpstr>Arial Rounded MT Bold</vt:lpstr>
      <vt:lpstr>Times New Roman</vt:lpstr>
      <vt:lpstr>medium-content-serif-font</vt:lpstr>
      <vt:lpstr>Gubbi</vt:lpstr>
      <vt:lpstr>LinBiolinumTI</vt:lpstr>
      <vt:lpstr>Cambria Math</vt:lpstr>
      <vt:lpstr>DengXian</vt:lpstr>
      <vt:lpstr>DengXian Light</vt:lpstr>
      <vt:lpstr>宋体</vt:lpstr>
      <vt:lpstr>Arial Unicode MS</vt:lpstr>
      <vt:lpstr>Webdings</vt:lpstr>
      <vt:lpstr>Georgia</vt:lpstr>
      <vt:lpstr>Office 主题</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NASR: Overall</vt:lpstr>
      <vt:lpstr>NASR: Observed Cost</vt:lpstr>
      <vt:lpstr>NASR: Observed Cost</vt:lpstr>
      <vt:lpstr>NASR: Observed Cost</vt:lpstr>
      <vt:lpstr>NASR: Observed Cost</vt:lpstr>
      <vt:lpstr>NASR: Estimated Cost</vt:lpstr>
      <vt:lpstr>NASR: Estimated Cost</vt:lpstr>
      <vt:lpstr>NASR: Estimated Cost</vt:lpstr>
      <vt:lpstr>NASR: Estimated Cost</vt:lpstr>
      <vt:lpstr>NASR: Estimated Cost</vt:lpstr>
      <vt:lpstr>NASR: Model Training</vt:lpstr>
      <vt:lpstr>Experiments: Data Description</vt:lpstr>
      <vt:lpstr>Experiments: Metric and Baselines</vt:lpstr>
      <vt:lpstr>Experiments: Effectiveness</vt:lpstr>
      <vt:lpstr>Experiments: Effectiveness</vt:lpstr>
      <vt:lpstr>Experiments: Effectiveness</vt:lpstr>
      <vt:lpstr>Experiments: Effectiveness</vt:lpstr>
      <vt:lpstr>Experiments: Effectiveness</vt:lpstr>
      <vt:lpstr>Experiments: Detailed Analysis</vt:lpstr>
      <vt:lpstr>Experiments: Detailed Analysis</vt:lpstr>
      <vt:lpstr> Experiments: Qualitative Analysis(1)</vt:lpstr>
      <vt:lpstr> Experiments: Qualitative Analysis(2)</vt:lpstr>
      <vt:lpstr> Experiments: Qualitative Analysis(3)</vt:lpstr>
      <vt:lpstr>Conclusion</vt:lpstr>
      <vt:lpstr>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JUNJIE WU</dc:creator>
  <cp:lastModifiedBy>mortalsoulzy</cp:lastModifiedBy>
  <cp:revision>4946</cp:revision>
  <cp:lastPrinted>2019-08-10T02:57:10Z</cp:lastPrinted>
  <dcterms:created xsi:type="dcterms:W3CDTF">2019-08-10T02:57:10Z</dcterms:created>
  <dcterms:modified xsi:type="dcterms:W3CDTF">2019-08-10T02:57:10Z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