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1210" r:id="rId3"/>
    <p:sldId id="1211" r:id="rId4"/>
    <p:sldId id="1372" r:id="rId5"/>
    <p:sldId id="1212" r:id="rId6"/>
    <p:sldId id="1311" r:id="rId7"/>
    <p:sldId id="1373" r:id="rId8"/>
    <p:sldId id="1380" r:id="rId9"/>
    <p:sldId id="1381" r:id="rId10"/>
    <p:sldId id="272" r:id="rId11"/>
    <p:sldId id="1368" r:id="rId12"/>
    <p:sldId id="1387" r:id="rId13"/>
    <p:sldId id="1441" r:id="rId14"/>
    <p:sldId id="1442" r:id="rId15"/>
    <p:sldId id="1420" r:id="rId16"/>
    <p:sldId id="1383" r:id="rId17"/>
    <p:sldId id="1443" r:id="rId18"/>
    <p:sldId id="1369" r:id="rId19"/>
    <p:sldId id="1422" r:id="rId20"/>
    <p:sldId id="1376" r:id="rId21"/>
    <p:sldId id="1377" r:id="rId22"/>
    <p:sldId id="1332" r:id="rId23"/>
    <p:sldId id="1379" r:id="rId24"/>
    <p:sldId id="1390" r:id="rId25"/>
    <p:sldId id="1391" r:id="rId26"/>
    <p:sldId id="1392" r:id="rId27"/>
    <p:sldId id="1333" r:id="rId28"/>
    <p:sldId id="1382" r:id="rId29"/>
    <p:sldId id="1444" r:id="rId30"/>
    <p:sldId id="1214" r:id="rId31"/>
    <p:sldId id="320" r:id="rId32"/>
    <p:sldId id="1440" r:id="rId33"/>
    <p:sldId id="1445" r:id="rId34"/>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8">
          <p15:clr>
            <a:srgbClr val="A4A3A4"/>
          </p15:clr>
        </p15:guide>
        <p15:guide id="2" pos="38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4E79"/>
    <a:srgbClr val="FF3300"/>
    <a:srgbClr val="0432FF"/>
    <a:srgbClr val="FF5050"/>
    <a:srgbClr val="2E75B6"/>
    <a:srgbClr val="ED7D31"/>
    <a:srgbClr val="00B0F0"/>
    <a:srgbClr val="9DC3E6"/>
    <a:srgbClr val="F8DA5A"/>
    <a:srgbClr val="EDD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autoAdjust="0"/>
    <p:restoredTop sz="95164" autoAdjust="0"/>
  </p:normalViewPr>
  <p:slideViewPr>
    <p:cSldViewPr snapToGrid="0" snapToObjects="1">
      <p:cViewPr varScale="1">
        <p:scale>
          <a:sx n="86" d="100"/>
          <a:sy n="86" d="100"/>
        </p:scale>
        <p:origin x="594" y="90"/>
      </p:cViewPr>
      <p:guideLst>
        <p:guide orient="horz" pos="2018"/>
        <p:guide pos="381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82F6206-E480-744F-A9B1-538C19DA4C6D}" type="datetimeFigureOut">
              <a:rPr kumimoji="1" lang="zh-CN" altLang="en-US" smtClean="0"/>
              <a:t>2019/12/19</a:t>
            </a:fld>
            <a:endParaRPr kumimoji="1"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3A5AE00-BCB8-A443-BAA9-A3620A56ABC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4400" dirty="0">
                <a:latin typeface="Arial Rounded MT Bold" panose="020F0704030504030204" pitchFamily="34" charset="0"/>
              </a:rPr>
              <a:t>Hello, everyone. Welcome to this oral presentation. I'm </a:t>
            </a:r>
            <a:r>
              <a:rPr lang="en-US" altLang="zh-CN" sz="4400" dirty="0">
                <a:latin typeface="Arial Rounded MT Bold" panose="020F0704030504030204" pitchFamily="34" charset="0"/>
              </a:rPr>
              <a:t>Ning Wu</a:t>
            </a:r>
            <a:r>
              <a:rPr lang="en-US" altLang="en-US" sz="4400" dirty="0">
                <a:latin typeface="Arial Rounded MT Bold" panose="020F0704030504030204" pitchFamily="34" charset="0"/>
              </a:rPr>
              <a:t> from Beihang University. Now, let's get started. The t</a:t>
            </a:r>
            <a:r>
              <a:rPr lang="en-US" altLang="zh-CN" sz="4400" dirty="0">
                <a:latin typeface="Arial Rounded MT Bold" panose="020F0704030504030204" pitchFamily="34" charset="0"/>
              </a:rPr>
              <a:t>itle is Learning To Effectively Estimate the Travel Time for Fastest Route Recommendation.</a:t>
            </a:r>
            <a:endParaRPr kumimoji="1" lang="zh-CN" altLang="en-US" sz="4400" dirty="0"/>
          </a:p>
        </p:txBody>
      </p:sp>
      <p:sp>
        <p:nvSpPr>
          <p:cNvPr id="4" name="幻灯片编号占位符 3"/>
          <p:cNvSpPr>
            <a:spLocks noGrp="1"/>
          </p:cNvSpPr>
          <p:nvPr>
            <p:ph type="sldNum" sz="quarter" idx="10"/>
          </p:nvPr>
        </p:nvSpPr>
        <p:spPr/>
        <p:txBody>
          <a:bodyPr/>
          <a:lstStyle/>
          <a:p>
            <a:fld id="{D3A5AE00-BCB8-A443-BAA9-A3620A56ABC9}"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That’s the overall framework. It consists of two network that are used to model the observed cost and estimated cost separately.</a:t>
            </a:r>
            <a:endParaRPr lang="zh-CN" altLang="en-US" dirty="0"/>
          </a:p>
        </p:txBody>
      </p:sp>
      <p:sp>
        <p:nvSpPr>
          <p:cNvPr id="4" name="灯片编号占位符 3"/>
          <p:cNvSpPr>
            <a:spLocks noGrp="1"/>
          </p:cNvSpPr>
          <p:nvPr>
            <p:ph type="sldNum" sz="quarter" idx="5"/>
          </p:nvPr>
        </p:nvSpPr>
        <p:spPr/>
        <p:txBody>
          <a:bodyPr/>
          <a:lstStyle/>
          <a:p>
            <a:fld id="{45E3B0E3-18B9-4981-92B6-F648F3B13C1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Now let's dive into the observable cost network. </a:t>
            </a:r>
            <a:r>
              <a:rPr lang="en-US" altLang="zh-CN" dirty="0"/>
              <a:t>First, we consider short term traffic information. </a:t>
            </a:r>
            <a:r>
              <a:rPr lang="en-US" altLang="en-US" dirty="0"/>
              <a:t>The </a:t>
            </a:r>
            <a:r>
              <a:rPr lang="en-US" altLang="zh-CN" dirty="0"/>
              <a:t>traffic speed information is encoded into a vector. Then, GRU is employed to extract sequential </a:t>
            </a:r>
            <a:r>
              <a:rPr lang="en-US" altLang="en-US" dirty="0"/>
              <a:t>dependence.</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Furthermore, the long term dependency in traffic information is also important to model traffic condition, hence, we introduce dilated causal convolution</a:t>
            </a:r>
            <a:r>
              <a:rPr lang="en-US" altLang="en-US" dirty="0"/>
              <a:t> to take the long term information into account.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the spatial relation between roads is also important to model traffic condition, hence, we introduce graph neural network</a:t>
            </a:r>
            <a:r>
              <a:rPr lang="en-US" altLang="en-US" dirty="0"/>
              <a:t> to take the spatial dependency into account.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13</a:t>
            </a:fld>
            <a:endParaRPr kumimoji="1" lang="zh-CN" altLang="en-US"/>
          </a:p>
        </p:txBody>
      </p:sp>
    </p:spTree>
    <p:extLst>
      <p:ext uri="{BB962C8B-B14F-4D97-AF65-F5344CB8AC3E}">
        <p14:creationId xmlns:p14="http://schemas.microsoft.com/office/powerpoint/2010/main" val="3052727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the direction of road is also important, hence, we introduce direction-sensitive graph attention network</a:t>
            </a:r>
            <a:r>
              <a:rPr lang="en-US" altLang="en-US" dirty="0"/>
              <a:t> to take the direction of road into account.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14</a:t>
            </a:fld>
            <a:endParaRPr kumimoji="1" lang="zh-CN" altLang="en-US"/>
          </a:p>
        </p:txBody>
      </p:sp>
    </p:spTree>
    <p:extLst>
      <p:ext uri="{BB962C8B-B14F-4D97-AF65-F5344CB8AC3E}">
        <p14:creationId xmlns:p14="http://schemas.microsoft.com/office/powerpoint/2010/main" val="79039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Once we have learned the </a:t>
            </a:r>
            <a:r>
              <a:rPr lang="en-US" altLang="en-US" dirty="0"/>
              <a:t>final representation</a:t>
            </a:r>
            <a:r>
              <a:rPr lang="en-US" altLang="zh-CN" dirty="0"/>
              <a:t> </a:t>
            </a:r>
            <a:r>
              <a:rPr lang="en-US" altLang="en-US" dirty="0"/>
              <a:t>of</a:t>
            </a:r>
            <a:r>
              <a:rPr lang="en-US" altLang="zh-CN" dirty="0"/>
              <a:t> the </a:t>
            </a:r>
            <a:r>
              <a:rPr lang="en-US" altLang="en-US" dirty="0"/>
              <a:t>road segment at timestamp </a:t>
            </a:r>
            <a:r>
              <a:rPr lang="en-US" altLang="en-US" dirty="0" err="1"/>
              <a:t>i</a:t>
            </a:r>
            <a:r>
              <a:rPr lang="en-US" altLang="zh-CN" dirty="0"/>
              <a:t>, we are able to compute the speed of the road segment at timestamp </a:t>
            </a:r>
            <a:r>
              <a:rPr lang="en-US" altLang="zh-CN" dirty="0" err="1"/>
              <a:t>i</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en-US" dirty="0"/>
              <a:t>Finally</a:t>
            </a:r>
            <a:r>
              <a:rPr lang="en-US" altLang="zh-CN" dirty="0"/>
              <a:t> the </a:t>
            </a:r>
            <a:r>
              <a:rPr lang="en-US" altLang="zh-CN" sz="1200" dirty="0">
                <a:solidFill>
                  <a:srgbClr val="002060"/>
                </a:solidFill>
                <a:latin typeface="微软雅黑" panose="020B0503020204020204" pitchFamily="34" charset="-122"/>
                <a:ea typeface="微软雅黑" panose="020B0503020204020204" pitchFamily="34" charset="-122"/>
              </a:rPr>
              <a:t>observable cost </a:t>
            </a:r>
            <a:r>
              <a:rPr lang="en-US" altLang="en-US" sz="1200" dirty="0">
                <a:solidFill>
                  <a:srgbClr val="002060"/>
                </a:solidFill>
                <a:latin typeface="微软雅黑" panose="020B0503020204020204" pitchFamily="34" charset="-122"/>
                <a:ea typeface="微软雅黑" panose="020B0503020204020204" pitchFamily="34" charset="-122"/>
              </a:rPr>
              <a:t>g </a:t>
            </a:r>
            <a:r>
              <a:rPr lang="en-US" altLang="zh-CN" sz="1200" dirty="0">
                <a:solidFill>
                  <a:srgbClr val="002060"/>
                </a:solidFill>
                <a:latin typeface="微软雅黑" panose="020B0503020204020204" pitchFamily="34" charset="-122"/>
                <a:ea typeface="微软雅黑" panose="020B0503020204020204" pitchFamily="34" charset="-122"/>
              </a:rPr>
              <a:t>can be calculated as the</a:t>
            </a:r>
            <a:r>
              <a:rPr lang="zh-CN" altLang="en-US" sz="1200" dirty="0">
                <a:solidFill>
                  <a:srgbClr val="002060"/>
                </a:solidFill>
                <a:latin typeface="微软雅黑" panose="020B0503020204020204" pitchFamily="34" charset="-122"/>
                <a:ea typeface="微软雅黑" panose="020B0503020204020204" pitchFamily="34" charset="-122"/>
              </a:rPr>
              <a:t> </a:t>
            </a:r>
            <a:r>
              <a:rPr lang="en-US" altLang="zh-CN" sz="1200" dirty="0">
                <a:solidFill>
                  <a:srgbClr val="002060"/>
                </a:solidFill>
                <a:latin typeface="微软雅黑" panose="020B0503020204020204" pitchFamily="34" charset="-122"/>
                <a:ea typeface="微软雅黑" panose="020B0503020204020204" pitchFamily="34" charset="-122"/>
              </a:rPr>
              <a:t>two formula</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2060"/>
                </a:solidFill>
                <a:latin typeface="微软雅黑" panose="020B0503020204020204" pitchFamily="34" charset="-122"/>
                <a:ea typeface="微软雅黑" panose="020B0503020204020204" pitchFamily="34" charset="-122"/>
              </a:rPr>
              <a:t>and the observable cost network can be optimized by this </a:t>
            </a:r>
            <a:r>
              <a:rPr lang="en-US" altLang="en-US" sz="1200" dirty="0">
                <a:solidFill>
                  <a:srgbClr val="002060"/>
                </a:solidFill>
                <a:latin typeface="微软雅黑" panose="020B0503020204020204" pitchFamily="34" charset="-122"/>
                <a:ea typeface="微软雅黑" panose="020B0503020204020204" pitchFamily="34" charset="-122"/>
              </a:rPr>
              <a:t>loss function</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15</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a:t>
            </a:r>
            <a:r>
              <a:rPr lang="en-US" altLang="en-US" dirty="0"/>
              <a:t>model</a:t>
            </a:r>
            <a:r>
              <a:rPr lang="en-US" altLang="zh-CN" dirty="0"/>
              <a:t> the </a:t>
            </a:r>
            <a:r>
              <a:rPr lang="en-US" altLang="en-US" dirty="0"/>
              <a:t>estimated</a:t>
            </a:r>
            <a:r>
              <a:rPr lang="en-US" altLang="zh-CN" dirty="0"/>
              <a:t> cost </a:t>
            </a:r>
            <a:r>
              <a:rPr lang="en-US" altLang="en-US" dirty="0"/>
              <a:t>h </a:t>
            </a:r>
            <a:r>
              <a:rPr lang="en-US" altLang="zh-CN" dirty="0"/>
              <a:t>, we generate several candidate shortest route by shortest path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Then, GRU is employed to extract sequential </a:t>
            </a:r>
            <a:r>
              <a:rPr lang="en-US" altLang="en-US" dirty="0"/>
              <a:t>dependency.</a:t>
            </a:r>
            <a:r>
              <a:rPr lang="en-US" altLang="zh-CN" dirty="0"/>
              <a:t>  </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16</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guarantee the admissibility of A* algorithm, we choose the minimum one of the several </a:t>
            </a:r>
            <a:r>
              <a:rPr lang="en-US" altLang="zh-CN" dirty="0" err="1"/>
              <a:t>mlp</a:t>
            </a:r>
            <a:r>
              <a:rPr lang="en-US" altLang="zh-CN" dirty="0"/>
              <a:t> output.</a:t>
            </a:r>
          </a:p>
          <a:p>
            <a:r>
              <a:rPr lang="en-US" altLang="zh-CN" dirty="0"/>
              <a:t>To train the estimated cost network, we employ the time-dependent algorithm to find the duration of the real fastest path as ground truth.</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17</a:t>
            </a:fld>
            <a:endParaRPr kumimoji="1" lang="zh-CN" altLang="en-US"/>
          </a:p>
        </p:txBody>
      </p:sp>
    </p:spTree>
    <p:extLst>
      <p:ext uri="{BB962C8B-B14F-4D97-AF65-F5344CB8AC3E}">
        <p14:creationId xmlns:p14="http://schemas.microsoft.com/office/powerpoint/2010/main" val="52175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In heuristic search, a heuristic function is said to be admissible if it never overestimates the cost of reaching the goal, i.e., the  cost it estimates to reach the goal is not higher than the lowest possible cost from the current point in the path. If an admissible heuristic is adapted in an algorithm, then this algorithm would eventually find an optimal solution to the goal. Here, we present a simplified admissibility analysis of our method.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Formally, the probability that our model has found the optimal path can be defined as  </a:t>
            </a:r>
            <a:r>
              <a:rPr lang="zh-CN" altLang="en-US" dirty="0"/>
              <a:t>翻页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We can derive an estimate of K as </a:t>
            </a:r>
            <a:r>
              <a:rPr lang="zh-CN" altLang="en-US" dirty="0"/>
              <a:t>翻页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Which means we can guarantee a large probability for P* with a small K value.</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18</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en-US" dirty="0"/>
              <a:t>This</a:t>
            </a:r>
            <a:r>
              <a:rPr lang="en-US" altLang="zh-CN" dirty="0"/>
              <a:t> is the searching procedure of our model. </a:t>
            </a:r>
          </a:p>
          <a:p>
            <a:r>
              <a:rPr lang="en-US" altLang="zh-CN" dirty="0"/>
              <a:t>Specially, we maintain two sets, called closed set and open set. At each step, a node l* with the minimum cost is excluded from the open set for expansion and added into the closed set. Given a candidate location, we utilize Equation 14(fourteen) to compute the value for g function and utilize Equation 15(fifteen) to compute the value for h function. Finally, the two cost values are summed as the final evaluation cost of a candidate location.</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Rounded MT Bold" panose="020F0704030504030204" pitchFamily="34" charset="0"/>
              </a:rPr>
              <a:t>Fastest route recommendation is an important problem, and has became one of the </a:t>
            </a:r>
            <a:r>
              <a:rPr lang="en-US" altLang="en-US" dirty="0">
                <a:latin typeface="Arial Rounded MT Bold" panose="020F0704030504030204" pitchFamily="34" charset="0"/>
              </a:rPr>
              <a:t>most </a:t>
            </a:r>
            <a:r>
              <a:rPr lang="en-US" altLang="zh-CN" dirty="0">
                <a:latin typeface="Arial Rounded MT Bold" panose="020F0704030504030204" pitchFamily="34" charset="0"/>
              </a:rPr>
              <a:t>core functions in many online applications.</a:t>
            </a:r>
            <a:r>
              <a:rPr lang="en-US" altLang="en-US" dirty="0">
                <a:latin typeface="Arial Rounded MT Bold" panose="020F0704030504030204" pitchFamily="34" charset="0"/>
              </a:rPr>
              <a:t>(翻页)</a:t>
            </a:r>
            <a:endParaRPr lang="en-US" altLang="zh-CN" dirty="0">
              <a:latin typeface="Arial Rounded MT Bold" panose="020F0704030504030204" pitchFamily="34" charset="0"/>
            </a:endParaRPr>
          </a:p>
          <a:p>
            <a:endParaRPr lang="en-US" altLang="zh-CN" dirty="0">
              <a:latin typeface="Arial Rounded MT Bold" panose="020F0704030504030204" pitchFamily="34" charset="0"/>
            </a:endParaRPr>
          </a:p>
          <a:p>
            <a:r>
              <a:rPr lang="en-US" altLang="zh-CN" dirty="0">
                <a:latin typeface="Arial Rounded MT Bold" panose="020F0704030504030204" pitchFamily="34" charset="0"/>
              </a:rPr>
              <a:t> </a:t>
            </a:r>
            <a:r>
              <a:rPr lang="en-US" altLang="en-US" dirty="0">
                <a:latin typeface="Arial Rounded MT Bold" panose="020F0704030504030204" pitchFamily="34" charset="0"/>
                <a:sym typeface="+mn-ea"/>
              </a:rPr>
              <a:t>G</a:t>
            </a:r>
            <a:r>
              <a:rPr lang="en-US" altLang="zh-CN" dirty="0">
                <a:latin typeface="Arial Rounded MT Bold" panose="020F0704030504030204" pitchFamily="34" charset="0"/>
                <a:sym typeface="+mn-ea"/>
              </a:rPr>
              <a:t>iven time, </a:t>
            </a:r>
            <a:r>
              <a:rPr lang="en-US" altLang="en-US" dirty="0">
                <a:latin typeface="Arial Rounded MT Bold" panose="020F0704030504030204" pitchFamily="34" charset="0"/>
                <a:sym typeface="+mn-ea"/>
              </a:rPr>
              <a:t>source</a:t>
            </a:r>
            <a:r>
              <a:rPr lang="en-US" altLang="zh-CN" dirty="0">
                <a:latin typeface="Arial Rounded MT Bold" panose="020F0704030504030204" pitchFamily="34" charset="0"/>
                <a:sym typeface="+mn-ea"/>
              </a:rPr>
              <a:t> and destination</a:t>
            </a:r>
            <a:r>
              <a:rPr lang="en-US" altLang="en-US" dirty="0">
                <a:latin typeface="Arial Rounded MT Bold" panose="020F0704030504030204" pitchFamily="34" charset="0"/>
                <a:sym typeface="+mn-ea"/>
              </a:rPr>
              <a:t>,</a:t>
            </a:r>
            <a:r>
              <a:rPr lang="en-US" altLang="zh-CN" dirty="0">
                <a:latin typeface="Arial Rounded MT Bold" panose="020F0704030504030204" pitchFamily="34" charset="0"/>
                <a:sym typeface="+mn-ea"/>
              </a:rPr>
              <a:t> </a:t>
            </a:r>
            <a:r>
              <a:rPr lang="en-US" altLang="en-US" dirty="0">
                <a:latin typeface="Arial Rounded MT Bold" panose="020F0704030504030204" pitchFamily="34" charset="0"/>
                <a:sym typeface="+mn-ea"/>
              </a:rPr>
              <a:t>i</a:t>
            </a:r>
            <a:r>
              <a:rPr lang="en-US" altLang="zh-CN" dirty="0">
                <a:latin typeface="Arial Rounded MT Bold" panose="020F0704030504030204" pitchFamily="34" charset="0"/>
              </a:rPr>
              <a:t>t aims to </a:t>
            </a:r>
            <a:r>
              <a:rPr lang="en-US" altLang="en-US" dirty="0">
                <a:latin typeface="Arial Rounded MT Bold" panose="020F0704030504030204" pitchFamily="34" charset="0"/>
              </a:rPr>
              <a:t>offer</a:t>
            </a:r>
            <a:r>
              <a:rPr lang="en-US" altLang="zh-CN" dirty="0">
                <a:latin typeface="Arial Rounded MT Bold" panose="020F0704030504030204" pitchFamily="34" charset="0"/>
              </a:rPr>
              <a:t> a fastest route suggestions </a:t>
            </a:r>
            <a:endParaRPr lang="zh-CN" altLang="en-US" dirty="0">
              <a:latin typeface="Arial Rounded MT Bold" panose="020F0704030504030204" pitchFamily="34" charset="0"/>
            </a:endParaRPr>
          </a:p>
        </p:txBody>
      </p:sp>
      <p:sp>
        <p:nvSpPr>
          <p:cNvPr id="4" name="灯片编号占位符 3"/>
          <p:cNvSpPr>
            <a:spLocks noGrp="1"/>
          </p:cNvSpPr>
          <p:nvPr>
            <p:ph type="sldNum" sz="quarter" idx="5"/>
          </p:nvPr>
        </p:nvSpPr>
        <p:spPr/>
        <p:txBody>
          <a:bodyPr/>
          <a:lstStyle/>
          <a:p>
            <a:fld id="{2FDD6CFC-DE5B-421D-9FE7-3C2F235A310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a:t>
            </a:r>
            <a:r>
              <a:rPr lang="en-US" altLang="en-US" dirty="0"/>
              <a:t>are going to </a:t>
            </a:r>
            <a:r>
              <a:rPr lang="en-US" altLang="zh-CN" dirty="0"/>
              <a:t>talk about </a:t>
            </a:r>
            <a:r>
              <a:rPr lang="en-US" altLang="en-US" dirty="0"/>
              <a:t>the </a:t>
            </a:r>
            <a:r>
              <a:rPr lang="en-US" altLang="zh-CN" dirty="0"/>
              <a:t>experiments. We collected three datasets, named Beijing taxi, Q traffic and PEMSD7. </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20</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it’s the </a:t>
            </a:r>
            <a:r>
              <a:rPr lang="en-US" altLang="en-US" dirty="0"/>
              <a:t>evaluation</a:t>
            </a:r>
            <a:r>
              <a:rPr lang="en-US" altLang="zh-CN" dirty="0"/>
              <a:t> metrics FR1 and FR2. They can be used to evaluate the difference between </a:t>
            </a:r>
            <a:r>
              <a:rPr lang="en-US" altLang="en-US" dirty="0"/>
              <a:t>the </a:t>
            </a:r>
            <a:r>
              <a:rPr lang="en-US" altLang="zh-CN" dirty="0"/>
              <a:t>inferred route and </a:t>
            </a:r>
            <a:r>
              <a:rPr lang="en-US" altLang="en-US" dirty="0"/>
              <a:t>the </a:t>
            </a:r>
            <a:r>
              <a:rPr lang="en-US" altLang="en-US" dirty="0" err="1"/>
              <a:t>groudtruth</a:t>
            </a:r>
            <a:r>
              <a:rPr lang="en-US" altLang="zh-CN" dirty="0"/>
              <a:t>. </a:t>
            </a:r>
            <a:r>
              <a:rPr lang="zh-CN" altLang="en-US" dirty="0"/>
              <a:t>翻页</a:t>
            </a:r>
            <a:endParaRPr lang="en-US" altLang="zh-CN" dirty="0"/>
          </a:p>
          <a:p>
            <a:r>
              <a:rPr lang="en-US" altLang="zh-CN" dirty="0"/>
              <a:t>Here is our benchmarks, T-drive and IAFP </a:t>
            </a:r>
            <a:r>
              <a:rPr lang="en-US" altLang="en-US" dirty="0"/>
              <a:t>are</a:t>
            </a:r>
            <a:r>
              <a:rPr lang="en-US" altLang="zh-CN" dirty="0"/>
              <a:t> history-based method</a:t>
            </a:r>
            <a:r>
              <a:rPr lang="en-US" altLang="en-US" dirty="0"/>
              <a:t>s</a:t>
            </a:r>
            <a:r>
              <a:rPr lang="en-US" altLang="zh-CN" dirty="0"/>
              <a:t> while STGCN and others </a:t>
            </a:r>
            <a:r>
              <a:rPr lang="en-US" altLang="en-US" dirty="0"/>
              <a:t>are </a:t>
            </a:r>
            <a:r>
              <a:rPr lang="en-US" altLang="zh-CN" dirty="0"/>
              <a:t>real time based method</a:t>
            </a:r>
            <a:r>
              <a:rPr lang="en-US" altLang="en-US" dirty="0"/>
              <a:t>s</a:t>
            </a:r>
            <a:r>
              <a:rPr lang="en-US" altLang="zh-CN" dirty="0"/>
              <a:t>. </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21</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evaluate different conditions, we consider short, medium and long query. Their range depends on the dataset. </a:t>
            </a:r>
          </a:p>
          <a:p>
            <a:endParaRPr lang="en-US" altLang="zh-CN" dirty="0"/>
          </a:p>
          <a:p>
            <a:r>
              <a:rPr lang="en-US" altLang="zh-CN" dirty="0"/>
              <a:t>Here is the performance of our model on three datasets.</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22</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From</a:t>
            </a:r>
            <a:r>
              <a:rPr lang="en-US" altLang="zh-CN" dirty="0"/>
              <a:t> the two </a:t>
            </a:r>
            <a:r>
              <a:rPr lang="en-US" altLang="en-US" dirty="0"/>
              <a:t>columns</a:t>
            </a:r>
            <a:r>
              <a:rPr lang="en-US" altLang="zh-CN" dirty="0"/>
              <a:t>, </a:t>
            </a:r>
            <a:r>
              <a:rPr lang="en-US" altLang="en-US" dirty="0"/>
              <a:t>you can see</a:t>
            </a:r>
            <a:r>
              <a:rPr lang="en-US" altLang="zh-CN" dirty="0"/>
              <a:t> that our proposed model </a:t>
            </a:r>
            <a:r>
              <a:rPr lang="en-US" altLang="en-US" dirty="0"/>
              <a:t>NASF </a:t>
            </a:r>
            <a:r>
              <a:rPr lang="en-US" altLang="zh-CN" dirty="0">
                <a:solidFill>
                  <a:srgbClr val="002060"/>
                </a:solidFill>
                <a:latin typeface="微软雅黑" panose="020B0503020204020204" pitchFamily="34" charset="-122"/>
                <a:ea typeface="微软雅黑" panose="020B0503020204020204" pitchFamily="34" charset="-122"/>
                <a:sym typeface="+mn-ea"/>
              </a:rPr>
              <a:t>performs best among </a:t>
            </a:r>
            <a:r>
              <a:rPr lang="en-US" altLang="en-US" dirty="0">
                <a:solidFill>
                  <a:srgbClr val="002060"/>
                </a:solidFill>
                <a:latin typeface="微软雅黑" panose="020B0503020204020204" pitchFamily="34" charset="-122"/>
                <a:ea typeface="微软雅黑" panose="020B0503020204020204" pitchFamily="34" charset="-122"/>
                <a:sym typeface="+mn-ea"/>
              </a:rPr>
              <a:t>all the</a:t>
            </a:r>
            <a:r>
              <a:rPr lang="en-US" altLang="zh-CN" dirty="0">
                <a:solidFill>
                  <a:srgbClr val="002060"/>
                </a:solidFill>
                <a:latin typeface="微软雅黑" panose="020B0503020204020204" pitchFamily="34" charset="-122"/>
                <a:ea typeface="微软雅黑" panose="020B0503020204020204" pitchFamily="34" charset="-122"/>
                <a:sym typeface="+mn-ea"/>
              </a:rPr>
              <a:t> methods</a:t>
            </a:r>
            <a:r>
              <a:rPr lang="en-US" altLang="en-US" dirty="0">
                <a:solidFill>
                  <a:srgbClr val="002060"/>
                </a:solidFill>
                <a:latin typeface="微软雅黑" panose="020B0503020204020204" pitchFamily="34" charset="-122"/>
                <a:ea typeface="微软雅黑" panose="020B0503020204020204" pitchFamily="34" charset="-122"/>
                <a:sym typeface="+mn-ea"/>
              </a:rPr>
              <a:t>. Because it </a:t>
            </a:r>
            <a:r>
              <a:rPr lang="en-US" altLang="zh-CN" dirty="0"/>
              <a:t> </a:t>
            </a:r>
            <a:r>
              <a:rPr lang="en-US" altLang="zh-CN" sz="1200" dirty="0">
                <a:solidFill>
                  <a:srgbClr val="002060"/>
                </a:solidFill>
                <a:latin typeface="微软雅黑" panose="020B0503020204020204" pitchFamily="34" charset="-122"/>
                <a:ea typeface="微软雅黑" panose="020B0503020204020204" pitchFamily="34" charset="-122"/>
              </a:rPr>
              <a:t>combine</a:t>
            </a:r>
            <a:r>
              <a:rPr lang="en-US" altLang="en-US" sz="1200" dirty="0">
                <a:solidFill>
                  <a:srgbClr val="002060"/>
                </a:solidFill>
                <a:latin typeface="微软雅黑" panose="020B0503020204020204" pitchFamily="34" charset="-122"/>
                <a:ea typeface="微软雅黑" panose="020B0503020204020204" pitchFamily="34" charset="-122"/>
              </a:rPr>
              <a:t>s</a:t>
            </a:r>
            <a:r>
              <a:rPr lang="en-US" altLang="zh-CN" sz="1200" dirty="0">
                <a:solidFill>
                  <a:srgbClr val="002060"/>
                </a:solidFill>
                <a:latin typeface="微软雅黑" panose="020B0503020204020204" pitchFamily="34" charset="-122"/>
                <a:ea typeface="微软雅黑" panose="020B0503020204020204" pitchFamily="34" charset="-122"/>
              </a:rPr>
              <a:t> both the benefits of heuristic search and neural networks.  </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23</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dirty="0">
                <a:solidFill>
                  <a:srgbClr val="002060"/>
                </a:solidFill>
                <a:latin typeface="微软雅黑" panose="020B0503020204020204" pitchFamily="34" charset="-122"/>
                <a:ea typeface="微软雅黑" panose="020B0503020204020204" pitchFamily="34" charset="-122"/>
              </a:rPr>
              <a:t>As for the history based</a:t>
            </a:r>
            <a:r>
              <a:rPr lang="en-US" altLang="zh-CN" dirty="0"/>
              <a:t> methods, i.e., T-Drive and IAFP, </a:t>
            </a:r>
            <a:r>
              <a:rPr lang="en-US" altLang="en-US" dirty="0"/>
              <a:t>they </a:t>
            </a:r>
            <a:r>
              <a:rPr lang="en-US" altLang="zh-CN" dirty="0"/>
              <a:t>perform not very well, because historical traffic information is not</a:t>
            </a:r>
            <a:r>
              <a:rPr lang="zh-CN" altLang="en-US" dirty="0"/>
              <a:t> </a:t>
            </a:r>
            <a:r>
              <a:rPr lang="en-US" altLang="zh-CN" dirty="0"/>
              <a:t>enough</a:t>
            </a:r>
            <a:r>
              <a:rPr lang="zh-CN" altLang="en-US" dirty="0"/>
              <a:t> </a:t>
            </a:r>
            <a:r>
              <a:rPr lang="en-US" altLang="zh-CN" dirty="0"/>
              <a:t>to</a:t>
            </a:r>
            <a:r>
              <a:rPr lang="zh-CN" altLang="en-US" dirty="0"/>
              <a:t> </a:t>
            </a:r>
            <a:r>
              <a:rPr lang="en-US" altLang="zh-CN" dirty="0"/>
              <a:t>predict</a:t>
            </a:r>
            <a:r>
              <a:rPr lang="zh-CN" altLang="en-US" dirty="0"/>
              <a:t> </a:t>
            </a:r>
            <a:r>
              <a:rPr lang="en-US" altLang="zh-CN" dirty="0"/>
              <a:t>future.</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24</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Next,</a:t>
            </a:r>
            <a:r>
              <a:rPr lang="en-US" altLang="zh-CN" dirty="0"/>
              <a:t> the real time based methods perform better than T-drive and IAFP. A possible reason is that real time data is more useful than history data.</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25</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Also</a:t>
            </a:r>
            <a:r>
              <a:rPr lang="en-US" altLang="zh-CN" dirty="0"/>
              <a:t>, deep learning method STGCN performs very well among all the baselines. </a:t>
            </a:r>
            <a:r>
              <a:rPr lang="en-US" altLang="zh-CN" sz="1200" dirty="0">
                <a:solidFill>
                  <a:srgbClr val="002060"/>
                </a:solidFill>
                <a:latin typeface="微软雅黑" panose="020B0503020204020204" pitchFamily="34" charset="-122"/>
                <a:ea typeface="微软雅黑" panose="020B0503020204020204" pitchFamily="34" charset="-122"/>
              </a:rPr>
              <a:t>Compared with others, it considers more kinds of context information and designs more advanced sequential neural networks.</a:t>
            </a:r>
            <a:endParaRPr lang="zh-CN" altLang="en-US" sz="1200" dirty="0">
              <a:solidFill>
                <a:srgbClr val="002060"/>
              </a:solidFill>
              <a:latin typeface="微软雅黑" panose="020B0503020204020204" pitchFamily="34" charset="-122"/>
              <a:ea typeface="微软雅黑" panose="020B0503020204020204" pitchFamily="34" charset="-122"/>
            </a:endParaRPr>
          </a:p>
          <a:p>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26</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dirty="0">
                <a:sym typeface="+mn-ea"/>
              </a:rPr>
              <a:t>Here </a:t>
            </a:r>
            <a:r>
              <a:rPr lang="en-US" dirty="0">
                <a:sym typeface="+mn-ea"/>
              </a:rPr>
              <a:t>comes the ablation study, </a:t>
            </a:r>
            <a:r>
              <a:rPr dirty="0">
                <a:sym typeface="+mn-ea"/>
              </a:rPr>
              <a:t>we consider </a:t>
            </a:r>
            <a:r>
              <a:rPr lang="en-US" dirty="0">
                <a:sym typeface="+mn-ea"/>
              </a:rPr>
              <a:t>four</a:t>
            </a:r>
            <a:r>
              <a:rPr dirty="0">
                <a:sym typeface="+mn-ea"/>
              </a:rPr>
              <a:t> variants of the attention mechanism</a:t>
            </a:r>
            <a:r>
              <a:rPr lang="en-US" altLang="zh-CN" dirty="0">
                <a:sym typeface="+mn-ea"/>
              </a:rPr>
              <a:t>(</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mekənɪzəm</a:t>
            </a:r>
            <a:endParaRPr lang="en-US" altLang="zh-CN" sz="1200" b="0" i="0" kern="1200" dirty="0">
              <a:solidFill>
                <a:schemeClr val="tx1"/>
              </a:solidFill>
              <a:effectLst/>
              <a:latin typeface="+mn-lt"/>
              <a:ea typeface="+mn-ea"/>
              <a:cs typeface="+mn-cs"/>
            </a:endParaRPr>
          </a:p>
          <a:p>
            <a:r>
              <a:rPr lang="en-US" altLang="zh-CN" dirty="0">
                <a:sym typeface="+mn-ea"/>
              </a:rPr>
              <a:t>)</a:t>
            </a:r>
            <a:r>
              <a:rPr dirty="0">
                <a:sym typeface="+mn-ea"/>
              </a:rPr>
              <a:t> for implementing observable cost function</a:t>
            </a:r>
            <a:r>
              <a:rPr lang="en-US" altLang="zh-CN" dirty="0">
                <a:sym typeface="+mn-ea"/>
              </a:rPr>
              <a:t>.</a:t>
            </a:r>
          </a:p>
          <a:p>
            <a:r>
              <a:rPr lang="en-US" altLang="zh-CN" dirty="0">
                <a:sym typeface="+mn-ea"/>
              </a:rPr>
              <a:t>Only dilated convolution, only GRU, our model without graph attention, our model without direction sensitivity module.</a:t>
            </a:r>
          </a:p>
          <a:p>
            <a:endParaRPr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dirty="0">
                <a:sym typeface="+mn-ea"/>
              </a:rPr>
              <a:t>It shows that</a:t>
            </a:r>
            <a:r>
              <a:rPr lang="en-US" altLang="zh-CN" dirty="0">
                <a:sym typeface="+mn-ea"/>
              </a:rPr>
              <a:t> </a:t>
            </a:r>
            <a:r>
              <a:rPr lang="en-US" altLang="zh-CN" sz="1200" dirty="0">
                <a:solidFill>
                  <a:srgbClr val="002060"/>
                </a:solidFill>
                <a:latin typeface="微软雅黑" panose="020B0503020204020204" pitchFamily="34" charset="-122"/>
                <a:ea typeface="微软雅黑" panose="020B0503020204020204" pitchFamily="34" charset="-122"/>
                <a:sym typeface="+mn-ea"/>
              </a:rPr>
              <a:t>t</a:t>
            </a:r>
            <a:r>
              <a:rPr lang="en-US" altLang="zh-CN" sz="1200" dirty="0">
                <a:solidFill>
                  <a:srgbClr val="002060"/>
                </a:solidFill>
                <a:latin typeface="微软雅黑" panose="020B0503020204020204" pitchFamily="34" charset="-122"/>
                <a:ea typeface="微软雅黑" panose="020B0503020204020204" pitchFamily="34" charset="-122"/>
              </a:rPr>
              <a:t>he model performances are improved by graph attention network and direction sensitivity modules, which verified the effectiveness of the two modules.</a:t>
            </a:r>
          </a:p>
          <a:p>
            <a:endParaRPr dirty="0">
              <a:sym typeface="+mn-ea"/>
            </a:endParaRP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27</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Here, we compare our model with other model on the task of traffic prediction. It can be seen that our model has best performance compared with others</a:t>
            </a:r>
            <a:endParaRPr 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28</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On the left, we present three metrics to evaluate the admissibility of our model. They are AEE, OE, and OP. Table five means that our model is admissible at most time.</a:t>
            </a:r>
            <a:endParaRPr lang="en-US" dirty="0">
              <a:sym typeface="+mn-ea"/>
            </a:endParaRPr>
          </a:p>
          <a:p>
            <a:endParaRPr lang="en-US"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ym typeface="+mn-ea"/>
              </a:rPr>
              <a:t>On the right, we present four variants of </a:t>
            </a:r>
            <a:r>
              <a:rPr lang="en-US" altLang="en-US" dirty="0">
                <a:sym typeface="+mn-ea"/>
              </a:rPr>
              <a:t>the </a:t>
            </a:r>
            <a:r>
              <a:rPr lang="en-US" altLang="zh-CN" dirty="0">
                <a:sym typeface="+mn-ea"/>
              </a:rPr>
              <a:t>estimated cost function. We can see that the simplest spatial distance baseline ED gives the worst performance, which indicates simple heuristics may not work well in our task and dilated causal convolution and GRU are both effective to model the estimated cost function.</a:t>
            </a:r>
          </a:p>
          <a:p>
            <a:endParaRPr 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29</a:t>
            </a:fld>
            <a:endParaRPr kumimoji="1" lang="zh-CN" altLang="en-US"/>
          </a:p>
        </p:txBody>
      </p:sp>
    </p:spTree>
    <p:extLst>
      <p:ext uri="{BB962C8B-B14F-4D97-AF65-F5344CB8AC3E}">
        <p14:creationId xmlns:p14="http://schemas.microsoft.com/office/powerpoint/2010/main" val="2056792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Over</a:t>
            </a:r>
            <a:r>
              <a:rPr lang="en-US" altLang="zh-CN" dirty="0"/>
              <a:t> past years, heuristic search has been a basic solution to route recommendation. </a:t>
            </a:r>
            <a:r>
              <a:rPr lang="en-US" altLang="en-US" dirty="0"/>
              <a:t>Such</a:t>
            </a:r>
            <a:r>
              <a:rPr lang="en-US" altLang="zh-CN" dirty="0"/>
              <a:t> algorithms search an optimal path according to</a:t>
            </a:r>
            <a:r>
              <a:rPr lang="zh-CN" altLang="en-US" dirty="0"/>
              <a:t> </a:t>
            </a:r>
            <a:r>
              <a:rPr lang="en-US" altLang="en-US" dirty="0"/>
              <a:t>mannually designed cost functions</a:t>
            </a:r>
            <a:r>
              <a:rPr lang="en-US" altLang="zh-CN" dirty="0"/>
              <a:t>. </a:t>
            </a:r>
          </a:p>
          <a:p>
            <a:endParaRPr lang="en-US" altLang="zh-CN" dirty="0"/>
          </a:p>
          <a:p>
            <a:r>
              <a:rPr lang="en-US" altLang="zh-CN" dirty="0"/>
              <a:t>However,  it’s difficult </a:t>
            </a:r>
            <a:r>
              <a:rPr lang="en-US" altLang="en-US" dirty="0"/>
              <a:t>for such methods </a:t>
            </a:r>
            <a:r>
              <a:rPr lang="en-US" altLang="zh-CN" dirty="0"/>
              <a:t>to utilize complex context information in the search process, such as real time traffic condition.</a:t>
            </a:r>
          </a:p>
        </p:txBody>
      </p:sp>
      <p:sp>
        <p:nvSpPr>
          <p:cNvPr id="4" name="投影片編號版面配置區 3"/>
          <p:cNvSpPr>
            <a:spLocks noGrp="1"/>
          </p:cNvSpPr>
          <p:nvPr>
            <p:ph type="sldNum" sz="quarter" idx="5"/>
          </p:nvPr>
        </p:nvSpPr>
        <p:spPr/>
        <p:txBody>
          <a:bodyPr/>
          <a:lstStyle/>
          <a:p>
            <a:fld id="{73674131-BB87-4124-9D15-2D100DAFFA23}" type="slidenum">
              <a:rPr lang="zh-TW" altLang="en-US" smtClean="0"/>
              <a:t>3</a:t>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left, It’s the visualization of traffic speed information in road network.  It means our model can avoid future congestion for driver.</a:t>
            </a:r>
          </a:p>
          <a:p>
            <a:r>
              <a:rPr lang="en-US" altLang="zh-CN" dirty="0"/>
              <a:t>On the right, it’s the search space of NASF</a:t>
            </a:r>
            <a:r>
              <a:rPr lang="zh-CN" altLang="en-US" dirty="0"/>
              <a:t>， </a:t>
            </a:r>
            <a:r>
              <a:rPr lang="en-US" altLang="zh-CN" dirty="0"/>
              <a:t>It means our model can reduce search space significantly.</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30</a:t>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31</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Recently, neural network has been </a:t>
            </a:r>
            <a:r>
              <a:rPr lang="en-US" altLang="en-US" dirty="0"/>
              <a:t>a rising</a:t>
            </a:r>
            <a:r>
              <a:rPr lang="en-US" altLang="zh-TW" dirty="0"/>
              <a:t> method </a:t>
            </a:r>
            <a:r>
              <a:rPr lang="en-US" altLang="en-US" dirty="0"/>
              <a:t>in the traffic prediction field</a:t>
            </a:r>
            <a:r>
              <a:rPr lang="en-US" altLang="zh-TW" dirty="0"/>
              <a:t>. Many papers utilize convolutional neural network and recurrent neural network to capture spatial-temporal dependency in data.(</a:t>
            </a:r>
            <a:r>
              <a:rPr lang="zh-CN" altLang="en-US" dirty="0"/>
              <a:t>翻页</a:t>
            </a:r>
            <a:r>
              <a:rPr lang="en-US" altLang="zh-TW" dirty="0"/>
              <a:t>)</a:t>
            </a:r>
          </a:p>
          <a:p>
            <a:endParaRPr lang="en-US" altLang="zh-TW" dirty="0"/>
          </a:p>
          <a:p>
            <a:r>
              <a:rPr lang="en-US" altLang="zh-TW" dirty="0"/>
              <a:t> </a:t>
            </a:r>
            <a:r>
              <a:rPr lang="en-US" altLang="en-US" dirty="0"/>
              <a:t>From</a:t>
            </a:r>
            <a:r>
              <a:rPr lang="en-US" altLang="zh-TW" dirty="0"/>
              <a:t> these work, we </a:t>
            </a:r>
            <a:r>
              <a:rPr lang="en-US" altLang="en-US" dirty="0"/>
              <a:t>can see</a:t>
            </a:r>
            <a:r>
              <a:rPr lang="en-US" altLang="zh-TW" dirty="0"/>
              <a:t> that neural network is a promising way to predict traffic condition.</a:t>
            </a:r>
          </a:p>
        </p:txBody>
      </p:sp>
      <p:sp>
        <p:nvSpPr>
          <p:cNvPr id="4" name="投影片編號版面配置區 3"/>
          <p:cNvSpPr>
            <a:spLocks noGrp="1"/>
          </p:cNvSpPr>
          <p:nvPr>
            <p:ph type="sldNum" sz="quarter" idx="5"/>
          </p:nvPr>
        </p:nvSpPr>
        <p:spPr/>
        <p:txBody>
          <a:bodyPr/>
          <a:lstStyle/>
          <a:p>
            <a:fld id="{73674131-BB87-4124-9D15-2D100DAFFA23}" type="slidenum">
              <a:rPr lang="zh-TW" altLang="en-US" smtClean="0"/>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heuristic search is a great framework for route recommendation and deep learning methods are effective to predict traffic condition, we propose to find the fastest route by traffic prediction in the framework of A* search algorithm.</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medium-content-serif-font"/>
              </a:rPr>
              <a:t>To solve </a:t>
            </a:r>
            <a:r>
              <a:rPr lang="en-US" altLang="en-US" dirty="0">
                <a:latin typeface="medium-content-serif-font"/>
              </a:rPr>
              <a:t>this</a:t>
            </a:r>
            <a:r>
              <a:rPr lang="en-US" altLang="zh-TW" dirty="0">
                <a:latin typeface="medium-content-serif-font"/>
              </a:rPr>
              <a:t> problem with the combination of A* search and neural network</a:t>
            </a:r>
            <a:r>
              <a:rPr lang="en-US" altLang="en-US" dirty="0">
                <a:latin typeface="medium-content-serif-font"/>
              </a:rPr>
              <a:t>s</a:t>
            </a:r>
            <a:r>
              <a:rPr lang="en-US" altLang="zh-TW" dirty="0">
                <a:latin typeface="medium-content-serif-font"/>
              </a:rPr>
              <a:t>, there are three key p</a:t>
            </a:r>
            <a:r>
              <a:rPr lang="en-US" altLang="en-US" dirty="0">
                <a:latin typeface="medium-content-serif-font"/>
              </a:rPr>
              <a:t>oint</a:t>
            </a:r>
            <a:r>
              <a:rPr lang="en-US" altLang="zh-TW" dirty="0">
                <a:latin typeface="medium-content-serif-font"/>
              </a:rPr>
              <a:t>s. First</a:t>
            </a:r>
            <a:r>
              <a:rPr lang="en-US" altLang="en-US" dirty="0">
                <a:latin typeface="medium-content-serif-font"/>
              </a:rPr>
              <a:t>ly</a:t>
            </a:r>
            <a:r>
              <a:rPr lang="en-US" altLang="zh-TW" dirty="0">
                <a:latin typeface="medium-content-serif-font"/>
              </a:rPr>
              <a:t>, </a:t>
            </a:r>
            <a:r>
              <a:rPr lang="en-US" altLang="en-US" dirty="0">
                <a:latin typeface="medium-content-serif-font"/>
              </a:rPr>
              <a:t>we need to define a suitable</a:t>
            </a:r>
            <a:r>
              <a:rPr lang="en-US" altLang="zh-TW" dirty="0">
                <a:latin typeface="medium-content-serif-font"/>
              </a:rPr>
              <a:t> form of the cost</a:t>
            </a:r>
            <a:r>
              <a:rPr lang="en-US" altLang="en-US" dirty="0">
                <a:latin typeface="medium-content-serif-font"/>
              </a:rPr>
              <a:t>. (</a:t>
            </a:r>
            <a:r>
              <a:rPr lang="zh-CN" altLang="en-US" dirty="0">
                <a:latin typeface="medium-content-serif-font"/>
              </a:rPr>
              <a:t>翻页*</a:t>
            </a:r>
            <a:r>
              <a:rPr lang="en-US" altLang="zh-CN" dirty="0">
                <a:latin typeface="medium-content-serif-font"/>
              </a:rPr>
              <a:t>2</a:t>
            </a:r>
            <a:r>
              <a:rPr lang="en-US" altLang="en-US" dirty="0">
                <a:latin typeface="medium-content-serif-font"/>
              </a:rPr>
              <a:t>)</a:t>
            </a:r>
          </a:p>
          <a:p>
            <a:r>
              <a:rPr lang="en-US" altLang="en-US" dirty="0">
                <a:latin typeface="medium-content-serif-font"/>
              </a:rPr>
              <a:t>What‘s more</a:t>
            </a:r>
            <a:r>
              <a:rPr lang="en-US" altLang="zh-TW" dirty="0">
                <a:latin typeface="medium-content-serif-font"/>
              </a:rPr>
              <a:t>, </a:t>
            </a:r>
            <a:r>
              <a:rPr lang="en-US" dirty="0">
                <a:latin typeface="medium-content-serif-font"/>
              </a:rPr>
              <a:t>effective models should be designed</a:t>
            </a:r>
            <a:r>
              <a:rPr lang="en-US" altLang="zh-TW" dirty="0">
                <a:latin typeface="medium-content-serif-font"/>
              </a:rPr>
              <a:t> to learn </a:t>
            </a:r>
            <a:r>
              <a:rPr lang="en-US" altLang="en-US" dirty="0">
                <a:latin typeface="medium-content-serif-font"/>
              </a:rPr>
              <a:t>the </a:t>
            </a:r>
            <a:r>
              <a:rPr lang="en-US" altLang="zh-TW" dirty="0">
                <a:latin typeface="medium-content-serif-font"/>
              </a:rPr>
              <a:t>cost function</a:t>
            </a:r>
            <a:r>
              <a:rPr lang="en-US" altLang="en-US" dirty="0">
                <a:latin typeface="medium-content-serif-font"/>
              </a:rPr>
              <a:t>s</a:t>
            </a:r>
            <a:r>
              <a:rPr lang="en-US" altLang="zh-TW" dirty="0">
                <a:latin typeface="medium-content-serif-font"/>
              </a:rPr>
              <a:t> of A* algorithm. (</a:t>
            </a:r>
            <a:r>
              <a:rPr lang="zh-CN" altLang="en-US" dirty="0">
                <a:latin typeface="medium-content-serif-font"/>
              </a:rPr>
              <a:t>翻页</a:t>
            </a:r>
            <a:r>
              <a:rPr lang="en-US" altLang="zh-CN" dirty="0">
                <a:latin typeface="medium-content-serif-font"/>
              </a:rPr>
              <a:t>*3</a:t>
            </a:r>
            <a:r>
              <a:rPr lang="en-US" altLang="zh-TW" dirty="0">
                <a:latin typeface="medium-content-serif-font"/>
              </a:rPr>
              <a:t>)</a:t>
            </a:r>
          </a:p>
          <a:p>
            <a:r>
              <a:rPr lang="en-US" altLang="en-US" dirty="0">
                <a:latin typeface="medium-content-serif-font"/>
              </a:rPr>
              <a:t>Last but not least</a:t>
            </a:r>
            <a:r>
              <a:rPr lang="en-US" altLang="zh-TW" dirty="0">
                <a:latin typeface="medium-content-serif-font"/>
              </a:rPr>
              <a:t>, </a:t>
            </a:r>
            <a:r>
              <a:rPr lang="en-US" altLang="en-US" dirty="0">
                <a:latin typeface="medium-content-serif-font"/>
              </a:rPr>
              <a:t>it will be of great help if we can fully utilize rich context and contraint information. (</a:t>
            </a:r>
            <a:r>
              <a:rPr lang="zh-CN" altLang="en-US" dirty="0">
                <a:latin typeface="medium-content-serif-font"/>
              </a:rPr>
              <a:t>翻页</a:t>
            </a:r>
            <a:r>
              <a:rPr lang="en-US" altLang="en-US" dirty="0">
                <a:latin typeface="medium-content-serif-font"/>
              </a:rPr>
              <a:t>)</a:t>
            </a:r>
          </a:p>
          <a:p>
            <a:r>
              <a:rPr lang="en-US" altLang="en-US" dirty="0">
                <a:latin typeface="medium-content-serif-font"/>
              </a:rPr>
              <a:t>Focusing on</a:t>
            </a:r>
            <a:r>
              <a:rPr lang="en-US" altLang="zh-TW" dirty="0">
                <a:latin typeface="medium-content-serif-font"/>
              </a:rPr>
              <a:t>  the three problems </a:t>
            </a:r>
            <a:r>
              <a:rPr lang="en-US" altLang="en-US" dirty="0">
                <a:latin typeface="medium-content-serif-font"/>
              </a:rPr>
              <a:t>above</a:t>
            </a:r>
            <a:r>
              <a:rPr lang="en-US" altLang="zh-TW" dirty="0">
                <a:latin typeface="medium-content-serif-font"/>
              </a:rPr>
              <a:t>, we propose the </a:t>
            </a:r>
            <a:r>
              <a:rPr lang="en-US" altLang="zh-TW" dirty="0" err="1">
                <a:latin typeface="medium-content-serif-font"/>
              </a:rPr>
              <a:t>Neuralized</a:t>
            </a:r>
            <a:r>
              <a:rPr lang="en-US" altLang="zh-TW" dirty="0">
                <a:latin typeface="medium-content-serif-font"/>
              </a:rPr>
              <a:t> A-Star based </a:t>
            </a:r>
            <a:r>
              <a:rPr lang="en-US" altLang="zh-CN" dirty="0">
                <a:latin typeface="medium-content-serif-font"/>
              </a:rPr>
              <a:t>fastest</a:t>
            </a:r>
            <a:r>
              <a:rPr lang="en-US" altLang="zh-TW" dirty="0">
                <a:latin typeface="medium-content-serif-font"/>
              </a:rPr>
              <a:t> Route recommendation Model.</a:t>
            </a:r>
          </a:p>
        </p:txBody>
      </p:sp>
      <p:sp>
        <p:nvSpPr>
          <p:cNvPr id="4" name="投影片編號版面配置區 3"/>
          <p:cNvSpPr>
            <a:spLocks noGrp="1"/>
          </p:cNvSpPr>
          <p:nvPr>
            <p:ph type="sldNum" sz="quarter" idx="5"/>
          </p:nvPr>
        </p:nvSpPr>
        <p:spPr/>
        <p:txBody>
          <a:bodyPr/>
          <a:lstStyle/>
          <a:p>
            <a:fld id="{0FEF7412-3632-4F86-9F0D-96DD7199597B}" type="slidenum">
              <a:rPr lang="zh-TW" altLang="en-US" smtClean="0"/>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We shall first</a:t>
            </a:r>
            <a:r>
              <a:rPr lang="en-US" altLang="zh-CN" dirty="0"/>
              <a:t> give the formula definition of fastest route recommendation. A road network consists of node and edge, node is location and edge is road segment. (</a:t>
            </a:r>
            <a:r>
              <a:rPr lang="zh-CN" altLang="en-US" dirty="0"/>
              <a:t>翻页*</a:t>
            </a:r>
            <a:r>
              <a:rPr lang="en-US" altLang="zh-CN" dirty="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route is a location sequence and road speed is the average travel speed between two locations at sometime. (</a:t>
            </a:r>
            <a:r>
              <a:rPr lang="zh-CN" altLang="en-US" dirty="0"/>
              <a:t>翻页</a:t>
            </a:r>
            <a:r>
              <a:rPr lang="en-US" altLang="zh-CN" dirty="0"/>
              <a:t>)</a:t>
            </a:r>
          </a:p>
          <a:p>
            <a:r>
              <a:rPr lang="en-US" altLang="zh-CN" dirty="0"/>
              <a:t> A query consists of departure time, source location and destination location. (</a:t>
            </a:r>
            <a:r>
              <a:rPr lang="zh-CN" altLang="en-US" dirty="0"/>
              <a:t>翻页</a:t>
            </a:r>
            <a:r>
              <a:rPr lang="en-US" altLang="zh-CN" dirty="0"/>
              <a:t>)</a:t>
            </a:r>
          </a:p>
          <a:p>
            <a:r>
              <a:rPr lang="en-US" altLang="zh-CN" dirty="0"/>
              <a:t> Our goal is to infer the fastest route  given </a:t>
            </a:r>
            <a:r>
              <a:rPr lang="en-US" altLang="en-US" dirty="0"/>
              <a:t>a user's query and traffic condition of departure time.</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introducing our model, I want to do a review of </a:t>
            </a:r>
            <a:r>
              <a:rPr lang="en-US" altLang="en-US" dirty="0"/>
              <a:t>the </a:t>
            </a:r>
            <a:r>
              <a:rPr lang="en-US" altLang="zh-CN" dirty="0"/>
              <a:t> A-Star algorithm. Originally, A-Star algorithm is designed to find the shortest path on graph, and it can be flexibly adapted to different task</a:t>
            </a:r>
            <a:r>
              <a:rPr lang="en-US" altLang="en-US" dirty="0"/>
              <a:t>s</a:t>
            </a:r>
            <a:r>
              <a:rPr lang="en-US" altLang="zh-CN" dirty="0"/>
              <a:t>. Compared with other search algorithm</a:t>
            </a:r>
            <a:r>
              <a:rPr lang="en-US" altLang="en-US" dirty="0"/>
              <a:t>s</a:t>
            </a:r>
            <a:r>
              <a:rPr lang="en-US" altLang="zh-CN" dirty="0"/>
              <a:t> such as Dijkstra and deep first search, it’s effective and efficient. (</a:t>
            </a:r>
            <a:r>
              <a:rPr lang="zh-CN" altLang="en-US" dirty="0"/>
              <a:t>翻页</a:t>
            </a:r>
            <a:r>
              <a:rPr lang="en-US" altLang="zh-CN" dirty="0"/>
              <a:t>)</a:t>
            </a:r>
          </a:p>
          <a:p>
            <a:r>
              <a:rPr lang="en-US" altLang="zh-CN" dirty="0"/>
              <a:t>The core of A-Star Algorithm is </a:t>
            </a:r>
            <a:r>
              <a:rPr lang="en-US" altLang="en-US" dirty="0"/>
              <a:t>the </a:t>
            </a:r>
            <a:r>
              <a:rPr lang="en-US" altLang="zh-CN" dirty="0"/>
              <a:t>cost function</a:t>
            </a:r>
            <a:r>
              <a:rPr lang="en-US" altLang="en-US" dirty="0"/>
              <a:t>s</a:t>
            </a:r>
            <a:r>
              <a:rPr lang="en-US" altLang="zh-CN" dirty="0"/>
              <a:t>. The </a:t>
            </a:r>
            <a:r>
              <a:rPr lang="en-US" altLang="en-US" dirty="0"/>
              <a:t>s</a:t>
            </a:r>
            <a:r>
              <a:rPr lang="en-US" altLang="zh-CN" dirty="0"/>
              <a:t>earch procedure in A-Star algorithm is to find the path with least cost. The cost consists of two part</a:t>
            </a:r>
            <a:r>
              <a:rPr lang="en-US" altLang="en-US" dirty="0"/>
              <a:t>s</a:t>
            </a:r>
            <a:r>
              <a:rPr lang="en-US" altLang="zh-CN" dirty="0"/>
              <a:t>, in this paper, we call them observable cost </a:t>
            </a:r>
            <a:r>
              <a:rPr lang="en-US" altLang="en-US" dirty="0"/>
              <a:t>g </a:t>
            </a:r>
            <a:r>
              <a:rPr lang="en-US" altLang="zh-CN" dirty="0"/>
              <a:t>and estimated cost </a:t>
            </a:r>
            <a:r>
              <a:rPr lang="en-US" altLang="en-US" dirty="0"/>
              <a:t>h</a:t>
            </a:r>
            <a:r>
              <a:rPr lang="en-US" altLang="zh-CN" dirty="0"/>
              <a:t>. (</a:t>
            </a:r>
            <a:r>
              <a:rPr lang="zh-CN" altLang="en-US" dirty="0"/>
              <a:t>翻页</a:t>
            </a:r>
            <a:r>
              <a:rPr lang="en-US" altLang="zh-CN" dirty="0"/>
              <a:t>)</a:t>
            </a:r>
          </a:p>
          <a:p>
            <a:r>
              <a:rPr lang="en-US" altLang="zh-CN" dirty="0"/>
              <a:t> </a:t>
            </a:r>
            <a:r>
              <a:rPr lang="en-US" altLang="en-US" dirty="0"/>
              <a:t>In this picture</a:t>
            </a:r>
            <a:r>
              <a:rPr lang="en-US" altLang="zh-CN" dirty="0"/>
              <a:t>, </a:t>
            </a:r>
            <a:r>
              <a:rPr lang="en-US" altLang="en-US" dirty="0"/>
              <a:t>you can see that the </a:t>
            </a:r>
            <a:r>
              <a:rPr lang="en-US" altLang="zh-CN" dirty="0"/>
              <a:t>A-Star algorithm will choose </a:t>
            </a:r>
            <a:r>
              <a:rPr lang="en-US" altLang="en-US" dirty="0"/>
              <a:t>the </a:t>
            </a:r>
            <a:r>
              <a:rPr lang="en-US" altLang="zh-CN" dirty="0"/>
              <a:t>location with least cost at every expansion until it arrive</a:t>
            </a:r>
            <a:r>
              <a:rPr lang="en-US" altLang="en-US" dirty="0"/>
              <a:t>s</a:t>
            </a:r>
            <a:r>
              <a:rPr lang="en-US" altLang="zh-CN" dirty="0"/>
              <a:t> the destination.</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dirty="0">
                <a:solidFill>
                  <a:srgbClr val="002060"/>
                </a:solidFill>
                <a:latin typeface="微软雅黑" panose="020B0503020204020204" pitchFamily="34" charset="-122"/>
                <a:ea typeface="微软雅黑" panose="020B0503020204020204" pitchFamily="34" charset="-122"/>
              </a:rPr>
              <a:t>So, an A-star based approach can be summarized as follow, o</a:t>
            </a:r>
            <a:r>
              <a:rPr lang="en-US" altLang="zh-CN" sz="1200" dirty="0">
                <a:solidFill>
                  <a:srgbClr val="002060"/>
                </a:solidFill>
                <a:latin typeface="微软雅黑" panose="020B0503020204020204" pitchFamily="34" charset="-122"/>
                <a:ea typeface="微软雅黑" panose="020B0503020204020204" pitchFamily="34" charset="-122"/>
              </a:rPr>
              <a:t>ur target is to minimize the travel time. Given a path consisting of m locations, we can factorize the path to compute its cost.(</a:t>
            </a:r>
            <a:r>
              <a:rPr lang="zh-CN" altLang="en-US" sz="1200" dirty="0">
                <a:solidFill>
                  <a:srgbClr val="002060"/>
                </a:solidFill>
                <a:latin typeface="微软雅黑" panose="020B0503020204020204" pitchFamily="34" charset="-122"/>
                <a:ea typeface="微软雅黑" panose="020B0503020204020204" pitchFamily="34" charset="-122"/>
              </a:rPr>
              <a:t>翻页</a:t>
            </a:r>
            <a:r>
              <a:rPr lang="en-US" altLang="zh-CN" sz="1200" dirty="0">
                <a:solidFill>
                  <a:srgbClr val="002060"/>
                </a:solidFill>
                <a:latin typeface="微软雅黑" panose="020B0503020204020204" pitchFamily="34" charset="-122"/>
                <a:ea typeface="微软雅黑" panose="020B0503020204020204" pitchFamily="34" charset="-122"/>
              </a:rPr>
              <a:t>)</a:t>
            </a:r>
          </a:p>
          <a:p>
            <a:r>
              <a:rPr lang="en-US" altLang="zh-CN" sz="1200" dirty="0">
                <a:solidFill>
                  <a:srgbClr val="002060"/>
                </a:solidFill>
                <a:latin typeface="微软雅黑" panose="020B0503020204020204" pitchFamily="34" charset="-122"/>
                <a:ea typeface="微软雅黑" panose="020B0503020204020204" pitchFamily="34" charset="-122"/>
              </a:rPr>
              <a:t>We can compute the observable cost of a candidate location </a:t>
            </a:r>
            <a:r>
              <a:rPr lang="en-US" altLang="en-US" sz="1200" dirty="0" err="1">
                <a:solidFill>
                  <a:srgbClr val="002060"/>
                </a:solidFill>
                <a:latin typeface="微软雅黑" panose="020B0503020204020204" pitchFamily="34" charset="-122"/>
                <a:ea typeface="微软雅黑" panose="020B0503020204020204" pitchFamily="34" charset="-122"/>
              </a:rPr>
              <a:t>i</a:t>
            </a:r>
            <a:r>
              <a:rPr lang="en-US" altLang="en-US" sz="1200" dirty="0">
                <a:solidFill>
                  <a:srgbClr val="002060"/>
                </a:solidFill>
                <a:latin typeface="微软雅黑" panose="020B0503020204020204" pitchFamily="34" charset="-122"/>
                <a:ea typeface="微软雅黑" panose="020B0503020204020204" pitchFamily="34" charset="-122"/>
              </a:rPr>
              <a:t> </a:t>
            </a:r>
            <a:r>
              <a:rPr lang="en-US" altLang="zh-CN" sz="1200" dirty="0">
                <a:solidFill>
                  <a:srgbClr val="002060"/>
                </a:solidFill>
                <a:latin typeface="微软雅黑" panose="020B0503020204020204" pitchFamily="34" charset="-122"/>
                <a:ea typeface="微软雅黑" panose="020B0503020204020204" pitchFamily="34" charset="-122"/>
              </a:rPr>
              <a:t>as </a:t>
            </a:r>
            <a:r>
              <a:rPr lang="en-US" altLang="en-US" sz="1200" dirty="0">
                <a:solidFill>
                  <a:srgbClr val="002060"/>
                </a:solidFill>
                <a:latin typeface="微软雅黑" panose="020B0503020204020204" pitchFamily="34" charset="-122"/>
                <a:ea typeface="微软雅黑" panose="020B0503020204020204" pitchFamily="34" charset="-122"/>
              </a:rPr>
              <a:t>this foluma</a:t>
            </a:r>
            <a:r>
              <a:rPr lang="en-US" altLang="zh-CN" sz="12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and</a:t>
            </a:r>
            <a:r>
              <a:rPr lang="en-US" altLang="zh-CN" sz="1200" dirty="0">
                <a:solidFill>
                  <a:srgbClr val="002060"/>
                </a:solidFill>
                <a:latin typeface="微软雅黑" panose="020B0503020204020204" pitchFamily="34" charset="-122"/>
                <a:ea typeface="微软雅黑" panose="020B0503020204020204" pitchFamily="34" charset="-122"/>
              </a:rPr>
              <a:t> Time can be calculated by shallow model</a:t>
            </a:r>
            <a:r>
              <a:rPr lang="en-US" altLang="en-US" sz="1200" dirty="0">
                <a:solidFill>
                  <a:srgbClr val="002060"/>
                </a:solidFill>
                <a:latin typeface="微软雅黑" panose="020B0503020204020204" pitchFamily="34" charset="-122"/>
                <a:ea typeface="微软雅黑" panose="020B0503020204020204" pitchFamily="34" charset="-122"/>
              </a:rPr>
              <a:t>s</a:t>
            </a:r>
            <a:r>
              <a:rPr lang="en-US" altLang="zh-CN" sz="1200" dirty="0">
                <a:solidFill>
                  <a:srgbClr val="002060"/>
                </a:solidFill>
                <a:latin typeface="微软雅黑" panose="020B0503020204020204" pitchFamily="34" charset="-122"/>
                <a:ea typeface="微软雅黑" panose="020B0503020204020204" pitchFamily="34" charset="-122"/>
              </a:rPr>
              <a:t>.</a:t>
            </a:r>
          </a:p>
          <a:p>
            <a:r>
              <a:rPr lang="en-US" altLang="zh-CN" sz="1200" dirty="0">
                <a:solidFill>
                  <a:srgbClr val="002060"/>
                </a:solidFill>
                <a:latin typeface="微软雅黑" panose="020B0503020204020204" pitchFamily="34" charset="-122"/>
                <a:ea typeface="微软雅黑" panose="020B0503020204020204" pitchFamily="34" charset="-122"/>
              </a:rPr>
              <a:t>Actually, the comput</a:t>
            </a:r>
            <a:r>
              <a:rPr lang="en-US" altLang="en-US" sz="1200" dirty="0">
                <a:solidFill>
                  <a:srgbClr val="002060"/>
                </a:solidFill>
                <a:latin typeface="微软雅黑" panose="020B0503020204020204" pitchFamily="34" charset="-122"/>
                <a:ea typeface="微软雅黑" panose="020B0503020204020204" pitchFamily="34" charset="-122"/>
              </a:rPr>
              <a:t>ation</a:t>
            </a:r>
            <a:r>
              <a:rPr lang="en-US" altLang="zh-CN" sz="1200" dirty="0">
                <a:solidFill>
                  <a:srgbClr val="002060"/>
                </a:solidFill>
                <a:latin typeface="微软雅黑" panose="020B0503020204020204" pitchFamily="34" charset="-122"/>
                <a:ea typeface="微软雅黑" panose="020B0503020204020204" pitchFamily="34" charset="-122"/>
              </a:rPr>
              <a:t> of </a:t>
            </a:r>
            <a:r>
              <a:rPr lang="en-US" altLang="en-US" sz="1200" dirty="0">
                <a:solidFill>
                  <a:srgbClr val="002060"/>
                </a:solidFill>
                <a:latin typeface="微软雅黑" panose="020B0503020204020204" pitchFamily="34" charset="-122"/>
                <a:ea typeface="微软雅黑" panose="020B0503020204020204" pitchFamily="34" charset="-122"/>
              </a:rPr>
              <a:t>the </a:t>
            </a:r>
            <a:r>
              <a:rPr lang="en-US" altLang="zh-CN" sz="1200" dirty="0">
                <a:solidFill>
                  <a:srgbClr val="002060"/>
                </a:solidFill>
                <a:latin typeface="微软雅黑" panose="020B0503020204020204" pitchFamily="34" charset="-122"/>
                <a:ea typeface="微软雅黑" panose="020B0503020204020204" pitchFamily="34" charset="-122"/>
              </a:rPr>
              <a:t>estimated cost is </a:t>
            </a:r>
            <a:r>
              <a:rPr lang="en-US" altLang="en-US" sz="1200" dirty="0">
                <a:solidFill>
                  <a:srgbClr val="002060"/>
                </a:solidFill>
                <a:latin typeface="微软雅黑" panose="020B0503020204020204" pitchFamily="34" charset="-122"/>
                <a:ea typeface="微软雅黑" panose="020B0503020204020204" pitchFamily="34" charset="-122"/>
              </a:rPr>
              <a:t>much </a:t>
            </a:r>
            <a:r>
              <a:rPr lang="en-US" altLang="zh-CN" sz="1200" dirty="0">
                <a:solidFill>
                  <a:srgbClr val="002060"/>
                </a:solidFill>
                <a:latin typeface="微软雅黑" panose="020B0503020204020204" pitchFamily="34" charset="-122"/>
                <a:ea typeface="微软雅黑" panose="020B0503020204020204" pitchFamily="34" charset="-122"/>
              </a:rPr>
              <a:t>more difficult, since the optimal sub-route for </a:t>
            </a:r>
            <a:r>
              <a:rPr lang="en-US" altLang="zh-CN" sz="1200" dirty="0" err="1">
                <a:solidFill>
                  <a:srgbClr val="002060"/>
                </a:solidFill>
                <a:latin typeface="微软雅黑" panose="020B0503020204020204" pitchFamily="34" charset="-122"/>
                <a:ea typeface="微软雅黑" panose="020B0503020204020204" pitchFamily="34" charset="-122"/>
              </a:rPr>
              <a:t>l</a:t>
            </a:r>
            <a:r>
              <a:rPr lang="en-US" altLang="en-US" sz="1200" dirty="0" err="1">
                <a:solidFill>
                  <a:srgbClr val="002060"/>
                </a:solidFill>
                <a:latin typeface="微软雅黑" panose="020B0503020204020204" pitchFamily="34" charset="-122"/>
                <a:ea typeface="微软雅黑" panose="020B0503020204020204" pitchFamily="34" charset="-122"/>
              </a:rPr>
              <a:t>ocation i</a:t>
            </a:r>
            <a:r>
              <a:rPr lang="en-US" altLang="zh-CN" sz="1200" dirty="0">
                <a:solidFill>
                  <a:srgbClr val="002060"/>
                </a:solidFill>
                <a:latin typeface="微软雅黑" panose="020B0503020204020204" pitchFamily="34" charset="-122"/>
                <a:ea typeface="微软雅黑" panose="020B0503020204020204" pitchFamily="34" charset="-122"/>
              </a:rPr>
              <a:t> to </a:t>
            </a:r>
            <a:r>
              <a:rPr lang="en-US" altLang="en-US" sz="1200" dirty="0" err="1">
                <a:solidFill>
                  <a:srgbClr val="002060"/>
                </a:solidFill>
                <a:latin typeface="微软雅黑" panose="020B0503020204020204" pitchFamily="34" charset="-122"/>
                <a:ea typeface="微软雅黑" panose="020B0503020204020204" pitchFamily="34" charset="-122"/>
              </a:rPr>
              <a:t>location d</a:t>
            </a:r>
            <a:r>
              <a:rPr lang="en-US" altLang="zh-CN" sz="1200" dirty="0">
                <a:solidFill>
                  <a:srgbClr val="002060"/>
                </a:solidFill>
                <a:latin typeface="微软雅黑" panose="020B0503020204020204" pitchFamily="34" charset="-122"/>
                <a:ea typeface="微软雅黑" panose="020B0503020204020204" pitchFamily="34" charset="-122"/>
              </a:rPr>
              <a:t> is unknown. People usually design it manually </a:t>
            </a:r>
            <a:r>
              <a:rPr lang="en-US" altLang="en-US" sz="1200" dirty="0">
                <a:solidFill>
                  <a:srgbClr val="002060"/>
                </a:solidFill>
                <a:latin typeface="微软雅黑" panose="020B0503020204020204" pitchFamily="34" charset="-122"/>
                <a:ea typeface="微软雅黑" panose="020B0503020204020204" pitchFamily="34" charset="-122"/>
              </a:rPr>
              <a:t>under certain</a:t>
            </a:r>
            <a:r>
              <a:rPr lang="en-US" altLang="zh-CN" sz="1200" dirty="0">
                <a:solidFill>
                  <a:srgbClr val="002060"/>
                </a:solidFill>
                <a:latin typeface="微软雅黑" panose="020B0503020204020204" pitchFamily="34" charset="-122"/>
                <a:ea typeface="微软雅黑" panose="020B0503020204020204" pitchFamily="34" charset="-122"/>
              </a:rPr>
              <a:t> rules. </a:t>
            </a: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userDrawn="1"/>
        </p:nvSpPr>
        <p:spPr>
          <a:xfrm>
            <a:off x="0" y="1248697"/>
            <a:ext cx="12192000" cy="3017758"/>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0" y="1773238"/>
            <a:ext cx="12192000"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ctrTitle"/>
          </p:nvPr>
        </p:nvSpPr>
        <p:spPr>
          <a:xfrm>
            <a:off x="1524000" y="2027582"/>
            <a:ext cx="9144000" cy="1775791"/>
          </a:xfrm>
        </p:spPr>
        <p:txBody>
          <a:bodyPr anchor="ctr">
            <a:normAutofit/>
          </a:bodyPr>
          <a:lstStyle>
            <a:lvl1pPr algn="ctr">
              <a:defRPr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80927"/>
            <a:ext cx="12192001" cy="10052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9"/>
          <p:cNvSpPr/>
          <p:nvPr userDrawn="1"/>
        </p:nvSpPr>
        <p:spPr>
          <a:xfrm>
            <a:off x="762002" y="6313226"/>
            <a:ext cx="482943" cy="287067"/>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1350" dirty="0"/>
          </a:p>
        </p:txBody>
      </p:sp>
      <p:sp>
        <p:nvSpPr>
          <p:cNvPr id="7" name="Slide Number Placeholder 5"/>
          <p:cNvSpPr txBox="1"/>
          <p:nvPr userDrawn="1"/>
        </p:nvSpPr>
        <p:spPr>
          <a:xfrm>
            <a:off x="777979" y="6248775"/>
            <a:ext cx="449442" cy="467448"/>
          </a:xfrm>
          <a:prstGeom prst="rect">
            <a:avLst/>
          </a:prstGeom>
        </p:spPr>
        <p:txBody>
          <a:bodyPr vert="horz" lIns="0" tIns="0" rIns="0" bIns="60933"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50" smtClean="0"/>
              <a:t>‹#›</a:t>
            </a:fld>
            <a:endParaRPr lang="en-US" sz="1350" dirty="0"/>
          </a:p>
        </p:txBody>
      </p:sp>
      <p:grpSp>
        <p:nvGrpSpPr>
          <p:cNvPr id="2" name="Group 5"/>
          <p:cNvGrpSpPr/>
          <p:nvPr userDrawn="1"/>
        </p:nvGrpSpPr>
        <p:grpSpPr>
          <a:xfrm>
            <a:off x="463229" y="6309326"/>
            <a:ext cx="298776" cy="294875"/>
            <a:chOff x="4328868" y="5502988"/>
            <a:chExt cx="500307" cy="493774"/>
          </a:xfrm>
        </p:grpSpPr>
        <p:sp>
          <p:nvSpPr>
            <p:cNvPr id="9"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grpSp>
      <p:grpSp>
        <p:nvGrpSpPr>
          <p:cNvPr id="3" name="Group 9"/>
          <p:cNvGrpSpPr/>
          <p:nvPr userDrawn="1"/>
        </p:nvGrpSpPr>
        <p:grpSpPr>
          <a:xfrm flipH="1">
            <a:off x="1244945" y="6309326"/>
            <a:ext cx="298776" cy="294875"/>
            <a:chOff x="4328868" y="5502988"/>
            <a:chExt cx="500307" cy="493774"/>
          </a:xfrm>
        </p:grpSpPr>
        <p:sp>
          <p:nvSpPr>
            <p:cNvPr id="12"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2pPr>
            <a:lvl3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3pPr>
            <a:lvl4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4pPr>
            <a:lvl5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CN" altLang="en-US" dirty="0"/>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a:t>单击此处编辑母版标题样式</a:t>
            </a:r>
          </a:p>
        </p:txBody>
      </p:sp>
      <p:pic>
        <p:nvPicPr>
          <p:cNvPr id="10" name="图片 9"/>
          <p:cNvPicPr>
            <a:picLocks noChangeAspect="1"/>
          </p:cNvPicPr>
          <p:nvPr userDrawn="1"/>
        </p:nvPicPr>
        <p:blipFill>
          <a:blip r:embed="rId2"/>
          <a:stretch>
            <a:fillRect/>
          </a:stretch>
        </p:blipFill>
        <p:spPr>
          <a:xfrm>
            <a:off x="11438473" y="-3544"/>
            <a:ext cx="710057" cy="7055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a:t>单击此处编辑母版标题样式</a:t>
            </a:r>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t="1" r="80412" b="2781"/>
          <a:stretch>
            <a:fillRect/>
          </a:stretch>
        </p:blipFill>
        <p:spPr>
          <a:xfrm>
            <a:off x="11397342" y="67017"/>
            <a:ext cx="752332" cy="56822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6" name="标题 1"/>
          <p:cNvSpPr txBox="1"/>
          <p:nvPr userDrawn="1"/>
        </p:nvSpPr>
        <p:spPr bwMode="auto">
          <a:xfrm>
            <a:off x="348343" y="1773238"/>
            <a:ext cx="11495315"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
        <p:nvSpPr>
          <p:cNvPr id="6" name="标题 1"/>
          <p:cNvSpPr txBox="1"/>
          <p:nvPr userDrawn="1"/>
        </p:nvSpPr>
        <p:spPr bwMode="auto">
          <a:xfrm>
            <a:off x="0" y="1773238"/>
            <a:ext cx="12191999"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pic>
        <p:nvPicPr>
          <p:cNvPr id="6" name="Picture 2" descr="http://images.smh.com.au/2012/09/20/3649933/art-353-Smiley-300x0.jpg"/>
          <p:cNvPicPr>
            <a:picLocks noChangeAspect="1" noChangeArrowheads="1"/>
          </p:cNvPicPr>
          <p:nvPr userDrawn="1"/>
        </p:nvPicPr>
        <p:blipFill>
          <a:blip r:embed="rId2"/>
          <a:srcRect/>
          <a:stretch>
            <a:fillRect/>
          </a:stretch>
        </p:blipFill>
        <p:spPr bwMode="auto">
          <a:xfrm>
            <a:off x="9889436" y="4357694"/>
            <a:ext cx="1565794" cy="1591890"/>
          </a:xfrm>
          <a:prstGeom prst="rect">
            <a:avLst/>
          </a:prstGeom>
          <a:noFill/>
        </p:spPr>
      </p:pic>
      <p:sp>
        <p:nvSpPr>
          <p:cNvPr id="7" name="标题 1"/>
          <p:cNvSpPr txBox="1"/>
          <p:nvPr userDrawn="1"/>
        </p:nvSpPr>
        <p:spPr bwMode="auto">
          <a:xfrm>
            <a:off x="-1" y="1773238"/>
            <a:ext cx="12186746"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8686" y="767984"/>
            <a:ext cx="5776686" cy="100525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A46E2D1-5910-EA4E-ABB8-041E9B70CE2C}" type="datetimeFigureOut">
              <a:rPr kumimoji="1" lang="zh-CN" altLang="en-US" smtClean="0"/>
              <a:t>2019/12/19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85074ED-9C8F-C341-995A-7A550AC5CFD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6E2D1-5910-EA4E-ABB8-041E9B70CE2C}" type="datetimeFigureOut">
              <a:rPr kumimoji="1" lang="zh-CN" altLang="en-US" smtClean="0"/>
              <a:t>2019/12/19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074ED-9C8F-C341-995A-7A550AC5CFD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23.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10.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notesSlide" Target="../notesSlides/notesSlide11.xml"/><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slideLayout" Target="../slideLayouts/slideLayout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9.xml"/><Relationship Id="rId6" Type="http://schemas.openxmlformats.org/officeDocument/2006/relationships/image" Target="../media/image32.png"/><Relationship Id="rId11" Type="http://schemas.openxmlformats.org/officeDocument/2006/relationships/image" Target="../media/image38.png"/><Relationship Id="rId24" Type="http://schemas.openxmlformats.org/officeDocument/2006/relationships/image" Target="../media/image52.png"/><Relationship Id="rId5" Type="http://schemas.openxmlformats.org/officeDocument/2006/relationships/image" Target="../media/image31.png"/><Relationship Id="rId15" Type="http://schemas.openxmlformats.org/officeDocument/2006/relationships/image" Target="../media/image42.png"/><Relationship Id="rId23" Type="http://schemas.openxmlformats.org/officeDocument/2006/relationships/image" Target="../media/image51.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23.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6.png"/><Relationship Id="rId3" Type="http://schemas.openxmlformats.org/officeDocument/2006/relationships/notesSlide" Target="../notesSlides/notesSlide12.xml"/><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5.png"/><Relationship Id="rId2" Type="http://schemas.openxmlformats.org/officeDocument/2006/relationships/slideLayout" Target="../slideLayouts/slideLayout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10.xml"/><Relationship Id="rId6" Type="http://schemas.openxmlformats.org/officeDocument/2006/relationships/image" Target="../media/image32.png"/><Relationship Id="rId11" Type="http://schemas.openxmlformats.org/officeDocument/2006/relationships/image" Target="../media/image38.png"/><Relationship Id="rId24" Type="http://schemas.openxmlformats.org/officeDocument/2006/relationships/image" Target="../media/image54.png"/><Relationship Id="rId5" Type="http://schemas.openxmlformats.org/officeDocument/2006/relationships/image" Target="../media/image31.png"/><Relationship Id="rId15" Type="http://schemas.openxmlformats.org/officeDocument/2006/relationships/image" Target="../media/image42.png"/><Relationship Id="rId23" Type="http://schemas.openxmlformats.org/officeDocument/2006/relationships/image" Target="../media/image53.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23.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notesSlide" Target="../notesSlides/notesSlide13.xml"/><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slideLayout" Target="../slideLayouts/slideLayout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11.xml"/><Relationship Id="rId6" Type="http://schemas.openxmlformats.org/officeDocument/2006/relationships/image" Target="../media/image32.png"/><Relationship Id="rId11" Type="http://schemas.openxmlformats.org/officeDocument/2006/relationships/image" Target="../media/image38.png"/><Relationship Id="rId5" Type="http://schemas.openxmlformats.org/officeDocument/2006/relationships/image" Target="../media/image31.png"/><Relationship Id="rId15" Type="http://schemas.openxmlformats.org/officeDocument/2006/relationships/image" Target="../media/image42.png"/><Relationship Id="rId23" Type="http://schemas.openxmlformats.org/officeDocument/2006/relationships/image" Target="../media/image57.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23.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notesSlide" Target="../notesSlides/notesSlide14.xml"/><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60.png"/><Relationship Id="rId2" Type="http://schemas.openxmlformats.org/officeDocument/2006/relationships/slideLayout" Target="../slideLayouts/slideLayout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12.xml"/><Relationship Id="rId6" Type="http://schemas.openxmlformats.org/officeDocument/2006/relationships/image" Target="../media/image32.png"/><Relationship Id="rId11" Type="http://schemas.openxmlformats.org/officeDocument/2006/relationships/image" Target="../media/image38.png"/><Relationship Id="rId24" Type="http://schemas.openxmlformats.org/officeDocument/2006/relationships/image" Target="../media/image59.png"/><Relationship Id="rId5" Type="http://schemas.openxmlformats.org/officeDocument/2006/relationships/image" Target="../media/image31.png"/><Relationship Id="rId15" Type="http://schemas.openxmlformats.org/officeDocument/2006/relationships/image" Target="../media/image42.png"/><Relationship Id="rId23" Type="http://schemas.openxmlformats.org/officeDocument/2006/relationships/image" Target="../media/image58.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23.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notesSlide" Target="../notesSlides/notesSlide15.xml"/><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63.png"/><Relationship Id="rId2" Type="http://schemas.openxmlformats.org/officeDocument/2006/relationships/slideLayout" Target="../slideLayouts/slideLayout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13.xml"/><Relationship Id="rId6" Type="http://schemas.openxmlformats.org/officeDocument/2006/relationships/image" Target="../media/image32.png"/><Relationship Id="rId11" Type="http://schemas.openxmlformats.org/officeDocument/2006/relationships/image" Target="../media/image38.png"/><Relationship Id="rId24" Type="http://schemas.openxmlformats.org/officeDocument/2006/relationships/image" Target="../media/image62.png"/><Relationship Id="rId5" Type="http://schemas.openxmlformats.org/officeDocument/2006/relationships/image" Target="../media/image31.png"/><Relationship Id="rId15" Type="http://schemas.openxmlformats.org/officeDocument/2006/relationships/image" Target="../media/image42.png"/><Relationship Id="rId23" Type="http://schemas.openxmlformats.org/officeDocument/2006/relationships/image" Target="../media/image61.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23.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17.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65.pn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18.xml"/><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6.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64.png"/><Relationship Id="rId5" Type="http://schemas.openxmlformats.org/officeDocument/2006/relationships/image" Target="../media/image62.pn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2.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71.png"/><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7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7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73.png"/><Relationship Id="rId5" Type="http://schemas.openxmlformats.org/officeDocument/2006/relationships/image" Target="../media/image720.png"/><Relationship Id="rId4" Type="http://schemas.openxmlformats.org/officeDocument/2006/relationships/image" Target="../media/image710.png"/></Relationships>
</file>

<file path=ppt/slides/_rels/slide2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notesSlide" Target="../notesSlides/notesSlide28.xml"/><Relationship Id="rId7"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84.png"/><Relationship Id="rId4" Type="http://schemas.openxmlformats.org/officeDocument/2006/relationships/image" Target="../media/image8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hyperlink" Target="https://www.bigscity.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9.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2137749"/>
            <a:ext cx="12192000" cy="1151676"/>
          </a:xfrm>
        </p:spPr>
        <p:txBody>
          <a:bodyPr>
            <a:noAutofit/>
          </a:bodyPr>
          <a:lstStyle/>
          <a:p>
            <a:pPr>
              <a:lnSpc>
                <a:spcPct val="150000"/>
              </a:lnSpc>
            </a:pPr>
            <a:r>
              <a:rPr kumimoji="1" lang="en-US" altLang="zh-CN" sz="4400" dirty="0"/>
              <a:t>Learning To Effectively Estimate the Travel Time for Fastest Route Recommendation</a:t>
            </a:r>
            <a:endParaRPr kumimoji="1" lang="zh-CN" altLang="en-US" sz="44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36" y="169548"/>
            <a:ext cx="5729569" cy="871891"/>
          </a:xfrm>
          <a:prstGeom prst="rect">
            <a:avLst/>
          </a:prstGeom>
        </p:spPr>
      </p:pic>
      <p:pic>
        <p:nvPicPr>
          <p:cNvPr id="7" name="Picture 4" descr="http://5b0988e595225.cdn.sohucs.com/images/20170810/fe24d78f5f82432a8607a494b6d15236.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09384" y="4861691"/>
            <a:ext cx="1287537" cy="12510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timgsa.baidu.com/timg?image&amp;quality=80&amp;size=b9999_10000&amp;sec=1559748920484&amp;di=bcf2973ee44438bf697aafae50dcc94d&amp;imgtype=0&amp;src=http%3A%2F%2Fimage.thepaper.cn%2Fwww%2Fimage%2F8%2F528%2F27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799" y="4966231"/>
            <a:ext cx="1287537" cy="12875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文本框 8"/>
              <p:cNvSpPr txBox="1"/>
              <p:nvPr/>
            </p:nvSpPr>
            <p:spPr>
              <a:xfrm>
                <a:off x="1582616" y="4368648"/>
                <a:ext cx="9210638" cy="1251046"/>
              </a:xfrm>
              <a:prstGeom prst="rect">
                <a:avLst/>
              </a:prstGeom>
              <a:noFill/>
            </p:spPr>
            <p:txBody>
              <a:bodyPr wrap="square" lIns="91438" tIns="45719" rIns="91438" bIns="45719" rtlCol="0">
                <a:spAutoFit/>
              </a:bodyPr>
              <a:lstStyle/>
              <a:p>
                <a:pPr algn="ctr">
                  <a:lnSpc>
                    <a:spcPct val="130000"/>
                  </a:lnSpc>
                </a:pP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Ning Wu, </a:t>
                </a:r>
                <a:r>
                  <a:rPr lang="en-US" altLang="zh-CN" sz="2000" dirty="0" err="1">
                    <a:solidFill>
                      <a:schemeClr val="tx2"/>
                    </a:solidFill>
                    <a:latin typeface="Arial" panose="020B0604020202020204" pitchFamily="34" charset="0"/>
                    <a:ea typeface="微软雅黑" panose="020B0503020204020204" pitchFamily="34" charset="-122"/>
                    <a:sym typeface="Arial" panose="020B0604020202020204" pitchFamily="34" charset="0"/>
                  </a:rPr>
                  <a:t>Jingyuan</a:t>
                </a: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Wang, </a:t>
                </a:r>
                <a14:m>
                  <m:oMath xmlns:m="http://schemas.openxmlformats.org/officeDocument/2006/math">
                    <m:sSup>
                      <m:sSupPr>
                        <m:ctrlPr>
                          <a:rPr lang="en-US" altLang="zh-CN" sz="200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ctrlPr>
                      </m:sSupPr>
                      <m:e>
                        <m:r>
                          <m:rPr>
                            <m:nor/>
                          </m:rPr>
                          <a:rPr lang="en-US" altLang="zh-CN" sz="2000" dirty="0">
                            <a:solidFill>
                              <a:schemeClr val="tx2"/>
                            </a:solidFill>
                            <a:latin typeface="Arial" panose="020B0604020202020204" pitchFamily="34" charset="0"/>
                            <a:sym typeface="Arial" panose="020B0604020202020204" pitchFamily="34" charset="0"/>
                          </a:rPr>
                          <m:t>Wayne</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Xin</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Zhao</m:t>
                        </m:r>
                      </m:e>
                      <m:sup>
                        <m:r>
                          <a:rPr lang="en-US" altLang="zh-CN" sz="2000" b="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t>∗</m:t>
                        </m:r>
                      </m:sup>
                    </m:sSup>
                  </m:oMath>
                </a14:m>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Yang </a:t>
                </a:r>
                <a:r>
                  <a:rPr lang="en-US" altLang="zh-CN" sz="2000" dirty="0" err="1">
                    <a:solidFill>
                      <a:schemeClr val="tx2"/>
                    </a:solidFill>
                    <a:latin typeface="Arial" panose="020B0604020202020204" pitchFamily="34" charset="0"/>
                    <a:ea typeface="微软雅黑" panose="020B0503020204020204" pitchFamily="34" charset="-122"/>
                    <a:sym typeface="Arial" panose="020B0604020202020204" pitchFamily="34" charset="0"/>
                  </a:rPr>
                  <a:t>Jin</a:t>
                </a:r>
                <a:endPar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School of Computer Science and Engineering, </a:t>
                </a:r>
                <a:r>
                  <a:rPr lang="en-US" altLang="zh-CN" sz="2000" dirty="0" err="1">
                    <a:solidFill>
                      <a:schemeClr val="tx2"/>
                    </a:solidFill>
                    <a:latin typeface="Arial" panose="020B0604020202020204" pitchFamily="34" charset="0"/>
                    <a:ea typeface="微软雅黑" panose="020B0503020204020204" pitchFamily="34" charset="-122"/>
                    <a:sym typeface="Arial" panose="020B0604020202020204" pitchFamily="34" charset="0"/>
                  </a:rPr>
                  <a:t>Beihang</a:t>
                </a: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University                 </a:t>
                </a:r>
                <a14:m>
                  <m:oMath xmlns:m="http://schemas.openxmlformats.org/officeDocument/2006/math">
                    <m:sSup>
                      <m:sSupPr>
                        <m:ctrlPr>
                          <a:rPr lang="en-US" altLang="zh-CN" sz="200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ctrlPr>
                      </m:sSupPr>
                      <m:e>
                        <m:r>
                          <m:rPr>
                            <m:nor/>
                          </m:rPr>
                          <a:rPr lang="en-US" altLang="zh-CN" sz="2000" dirty="0">
                            <a:solidFill>
                              <a:schemeClr val="tx2"/>
                            </a:solidFill>
                            <a:latin typeface="Arial" panose="020B0604020202020204" pitchFamily="34" charset="0"/>
                            <a:sym typeface="Arial" panose="020B0604020202020204" pitchFamily="34" charset="0"/>
                          </a:rPr>
                          <m:t>School</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of</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Information</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Renmin</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University</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of</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China</m:t>
                        </m:r>
                      </m:e>
                      <m:sup>
                        <m:r>
                          <a:rPr lang="en-US" altLang="zh-CN" sz="2000" b="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t>∗</m:t>
                        </m:r>
                      </m:sup>
                    </m:sSup>
                  </m:oMath>
                </a14:m>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582616" y="4368648"/>
                <a:ext cx="9210638" cy="1251046"/>
              </a:xfrm>
              <a:prstGeom prst="rect">
                <a:avLst/>
              </a:prstGeom>
              <a:blipFill>
                <a:blip r:embed="rId6"/>
                <a:stretch>
                  <a:fillRect r="-6486" b="-4390"/>
                </a:stretch>
              </a:blipFill>
            </p:spPr>
            <p:txBody>
              <a:bodyPr/>
              <a:lstStyle/>
              <a:p>
                <a:r>
                  <a:rPr lang="zh-CN" altLang="en-US">
                    <a:noFill/>
                  </a:rPr>
                  <a:t> </a:t>
                </a:r>
              </a:p>
            </p:txBody>
          </p:sp>
        </mc:Fallback>
      </mc:AlternateContent>
      <p:pic>
        <p:nvPicPr>
          <p:cNvPr id="10" name="Picture 8" descr="KDD 20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00052" y="108449"/>
            <a:ext cx="1658983" cy="68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6" name="组合 365"/>
          <p:cNvGrpSpPr/>
          <p:nvPr/>
        </p:nvGrpSpPr>
        <p:grpSpPr>
          <a:xfrm>
            <a:off x="2527420" y="842556"/>
            <a:ext cx="6954124" cy="5672283"/>
            <a:chOff x="634866" y="1265847"/>
            <a:chExt cx="10605038" cy="8650232"/>
          </a:xfrm>
        </p:grpSpPr>
        <p:grpSp>
          <p:nvGrpSpPr>
            <p:cNvPr id="360" name="组合 359"/>
            <p:cNvGrpSpPr/>
            <p:nvPr/>
          </p:nvGrpSpPr>
          <p:grpSpPr>
            <a:xfrm>
              <a:off x="634866" y="1265847"/>
              <a:ext cx="10605038" cy="8650232"/>
              <a:chOff x="608361" y="1822439"/>
              <a:chExt cx="10605038" cy="8650232"/>
            </a:xfrm>
          </p:grpSpPr>
          <p:sp>
            <p:nvSpPr>
              <p:cNvPr id="355" name="矩形: 圆角 354"/>
              <p:cNvSpPr/>
              <p:nvPr/>
            </p:nvSpPr>
            <p:spPr>
              <a:xfrm flipH="1">
                <a:off x="2737272" y="4583812"/>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354" name="矩形: 圆角 353"/>
              <p:cNvSpPr/>
              <p:nvPr/>
            </p:nvSpPr>
            <p:spPr>
              <a:xfrm flipH="1">
                <a:off x="2582852" y="471028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90" name="矩形: 圆角 89"/>
              <p:cNvSpPr/>
              <p:nvPr/>
            </p:nvSpPr>
            <p:spPr>
              <a:xfrm>
                <a:off x="3830240" y="5638790"/>
                <a:ext cx="2469326" cy="2658081"/>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pic>
            <p:nvPicPr>
              <p:cNvPr id="36" name="图片 35"/>
              <p:cNvPicPr>
                <a:picLocks noChangeAspect="1"/>
              </p:cNvPicPr>
              <p:nvPr/>
            </p:nvPicPr>
            <p:blipFill>
              <a:blip r:embed="rId3"/>
              <a:stretch>
                <a:fillRect/>
              </a:stretch>
            </p:blipFill>
            <p:spPr>
              <a:xfrm>
                <a:off x="2876266" y="5311288"/>
                <a:ext cx="292348" cy="307213"/>
              </a:xfrm>
              <a:prstGeom prst="rect">
                <a:avLst/>
              </a:prstGeom>
            </p:spPr>
          </p:pic>
          <p:sp>
            <p:nvSpPr>
              <p:cNvPr id="111" name="矩形: 圆角 110"/>
              <p:cNvSpPr/>
              <p:nvPr/>
            </p:nvSpPr>
            <p:spPr>
              <a:xfrm flipH="1">
                <a:off x="2380293" y="482280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2" name="矩形: 圆角 111"/>
              <p:cNvSpPr/>
              <p:nvPr/>
            </p:nvSpPr>
            <p:spPr>
              <a:xfrm flipH="1">
                <a:off x="2198744" y="4040477"/>
                <a:ext cx="2321412" cy="340715"/>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13" name="直接箭头连接符 112"/>
              <p:cNvCxnSpPr>
                <a:stCxn id="111" idx="0"/>
              </p:cNvCxnSpPr>
              <p:nvPr/>
            </p:nvCxnSpPr>
            <p:spPr>
              <a:xfrm flipV="1">
                <a:off x="3348945" y="4384131"/>
                <a:ext cx="5171" cy="438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4"/>
              <a:stretch>
                <a:fillRect/>
              </a:stretch>
            </p:blipFill>
            <p:spPr>
              <a:xfrm>
                <a:off x="2300669" y="4419368"/>
                <a:ext cx="277050" cy="214429"/>
              </a:xfrm>
              <a:prstGeom prst="rect">
                <a:avLst/>
              </a:prstGeom>
            </p:spPr>
          </p:pic>
          <p:pic>
            <p:nvPicPr>
              <p:cNvPr id="256" name="图片 255"/>
              <p:cNvPicPr>
                <a:picLocks noChangeAspect="1"/>
              </p:cNvPicPr>
              <p:nvPr/>
            </p:nvPicPr>
            <p:blipFill>
              <a:blip r:embed="rId5"/>
              <a:stretch>
                <a:fillRect/>
              </a:stretch>
            </p:blipFill>
            <p:spPr>
              <a:xfrm>
                <a:off x="2427816" y="3350935"/>
                <a:ext cx="1862638" cy="331627"/>
              </a:xfrm>
              <a:prstGeom prst="rect">
                <a:avLst/>
              </a:prstGeom>
            </p:spPr>
          </p:pic>
          <p:pic>
            <p:nvPicPr>
              <p:cNvPr id="255" name="图片 254"/>
              <p:cNvPicPr>
                <a:picLocks noChangeAspect="1"/>
              </p:cNvPicPr>
              <p:nvPr/>
            </p:nvPicPr>
            <p:blipFill>
              <a:blip r:embed="rId6"/>
              <a:stretch>
                <a:fillRect/>
              </a:stretch>
            </p:blipFill>
            <p:spPr>
              <a:xfrm>
                <a:off x="8368145" y="2559939"/>
                <a:ext cx="1649067" cy="481997"/>
              </a:xfrm>
              <a:prstGeom prst="rect">
                <a:avLst/>
              </a:prstGeom>
            </p:spPr>
          </p:pic>
          <p:cxnSp>
            <p:nvCxnSpPr>
              <p:cNvPr id="246" name="直接箭头连接符 245"/>
              <p:cNvCxnSpPr>
                <a:stCxn id="112" idx="0"/>
                <a:endCxn id="256" idx="2"/>
              </p:cNvCxnSpPr>
              <p:nvPr/>
            </p:nvCxnSpPr>
            <p:spPr>
              <a:xfrm flipH="1" flipV="1">
                <a:off x="3359136" y="3682562"/>
                <a:ext cx="315" cy="357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endCxn id="255" idx="2"/>
              </p:cNvCxnSpPr>
              <p:nvPr/>
            </p:nvCxnSpPr>
            <p:spPr>
              <a:xfrm flipH="1" flipV="1">
                <a:off x="9192679" y="3041935"/>
                <a:ext cx="7751" cy="549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组合 148"/>
              <p:cNvGrpSpPr/>
              <p:nvPr/>
            </p:nvGrpSpPr>
            <p:grpSpPr>
              <a:xfrm flipH="1">
                <a:off x="10177890" y="6208792"/>
                <a:ext cx="532146" cy="1215667"/>
                <a:chOff x="806992" y="4837273"/>
                <a:chExt cx="559504" cy="1237768"/>
              </a:xfrm>
            </p:grpSpPr>
            <p:sp>
              <p:nvSpPr>
                <p:cNvPr id="150" name="矩形 149"/>
                <p:cNvSpPr/>
                <p:nvPr/>
              </p:nvSpPr>
              <p:spPr>
                <a:xfrm>
                  <a:off x="806992" y="4837273"/>
                  <a:ext cx="559504" cy="1237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151" name="组合 150"/>
                <p:cNvGrpSpPr/>
                <p:nvPr/>
              </p:nvGrpSpPr>
              <p:grpSpPr>
                <a:xfrm>
                  <a:off x="888712" y="4856091"/>
                  <a:ext cx="386152" cy="1077133"/>
                  <a:chOff x="1562421" y="4849664"/>
                  <a:chExt cx="386152" cy="1077133"/>
                </a:xfrm>
              </p:grpSpPr>
              <p:sp>
                <p:nvSpPr>
                  <p:cNvPr id="152" name="椭圆 151"/>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3" name="椭圆 152"/>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4" name="椭圆 153"/>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55" name="连接符: 曲线 249"/>
                  <p:cNvCxnSpPr>
                    <a:stCxn id="152" idx="7"/>
                    <a:endCxn id="157" idx="3"/>
                  </p:cNvCxnSpPr>
                  <p:nvPr/>
                </p:nvCxnSpPr>
                <p:spPr>
                  <a:xfrm flipV="1">
                    <a:off x="1679618" y="5360075"/>
                    <a:ext cx="216938" cy="237074"/>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156" name="连接符: 曲线 167"/>
                  <p:cNvCxnSpPr>
                    <a:stCxn id="153" idx="7"/>
                    <a:endCxn id="154" idx="3"/>
                  </p:cNvCxnSpPr>
                  <p:nvPr/>
                </p:nvCxnSpPr>
                <p:spPr>
                  <a:xfrm flipV="1">
                    <a:off x="1614437" y="4901569"/>
                    <a:ext cx="229899" cy="19946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57" name="椭圆 156"/>
                  <p:cNvSpPr/>
                  <p:nvPr/>
                </p:nvSpPr>
                <p:spPr>
                  <a:xfrm>
                    <a:off x="1887632" y="530816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58" name="连接符: 曲线 249"/>
                  <p:cNvCxnSpPr>
                    <a:stCxn id="157" idx="1"/>
                    <a:endCxn id="153" idx="5"/>
                  </p:cNvCxnSpPr>
                  <p:nvPr/>
                </p:nvCxnSpPr>
                <p:spPr>
                  <a:xfrm flipH="1" flipV="1">
                    <a:off x="1614437" y="5144030"/>
                    <a:ext cx="282119" cy="1730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59" name="椭圆 158"/>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60" name="连接符: 曲线 249"/>
                  <p:cNvCxnSpPr>
                    <a:stCxn id="159" idx="1"/>
                    <a:endCxn id="152" idx="4"/>
                  </p:cNvCxnSpPr>
                  <p:nvPr/>
                </p:nvCxnSpPr>
                <p:spPr>
                  <a:xfrm flipH="1" flipV="1">
                    <a:off x="1658073" y="5649054"/>
                    <a:ext cx="136570" cy="225838"/>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grpSp>
            <p:nvGrpSpPr>
              <p:cNvPr id="177" name="组合 176"/>
              <p:cNvGrpSpPr/>
              <p:nvPr/>
            </p:nvGrpSpPr>
            <p:grpSpPr>
              <a:xfrm flipH="1">
                <a:off x="7788991" y="6224707"/>
                <a:ext cx="532151" cy="1202416"/>
                <a:chOff x="855357" y="4755418"/>
                <a:chExt cx="559504" cy="1309689"/>
              </a:xfrm>
            </p:grpSpPr>
            <p:sp>
              <p:nvSpPr>
                <p:cNvPr id="178" name="矩形 177"/>
                <p:cNvSpPr/>
                <p:nvPr/>
              </p:nvSpPr>
              <p:spPr>
                <a:xfrm>
                  <a:off x="855357"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179" name="组合 178"/>
                <p:cNvGrpSpPr/>
                <p:nvPr/>
              </p:nvGrpSpPr>
              <p:grpSpPr>
                <a:xfrm>
                  <a:off x="967167" y="4888876"/>
                  <a:ext cx="356474" cy="1091600"/>
                  <a:chOff x="1640876" y="4882449"/>
                  <a:chExt cx="356474" cy="1091600"/>
                </a:xfrm>
              </p:grpSpPr>
              <p:sp>
                <p:nvSpPr>
                  <p:cNvPr id="180" name="椭圆 179"/>
                  <p:cNvSpPr/>
                  <p:nvPr/>
                </p:nvSpPr>
                <p:spPr>
                  <a:xfrm>
                    <a:off x="1714545" y="56660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81" name="椭圆 180"/>
                  <p:cNvSpPr/>
                  <p:nvPr/>
                </p:nvSpPr>
                <p:spPr>
                  <a:xfrm>
                    <a:off x="1935392" y="51440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82" name="椭圆 181"/>
                  <p:cNvSpPr/>
                  <p:nvPr/>
                </p:nvSpPr>
                <p:spPr>
                  <a:xfrm>
                    <a:off x="1936409" y="488244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83" name="连接符: 曲线 249"/>
                  <p:cNvCxnSpPr>
                    <a:stCxn id="180" idx="0"/>
                  </p:cNvCxnSpPr>
                  <p:nvPr/>
                </p:nvCxnSpPr>
                <p:spPr>
                  <a:xfrm rot="16200000">
                    <a:off x="1653924" y="5525337"/>
                    <a:ext cx="231832" cy="496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184" name="连接符: 曲线 167"/>
                  <p:cNvCxnSpPr>
                    <a:stCxn id="181" idx="0"/>
                    <a:endCxn id="182" idx="4"/>
                  </p:cNvCxnSpPr>
                  <p:nvPr/>
                </p:nvCxnSpPr>
                <p:spPr>
                  <a:xfrm rot="16200000">
                    <a:off x="1865987" y="5043136"/>
                    <a:ext cx="200772" cy="101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85" name="椭圆 184"/>
                  <p:cNvSpPr/>
                  <p:nvPr/>
                </p:nvSpPr>
                <p:spPr>
                  <a:xfrm>
                    <a:off x="1788478" y="537343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86" name="连接符: 曲线 249"/>
                  <p:cNvCxnSpPr>
                    <a:endCxn id="181" idx="3"/>
                  </p:cNvCxnSpPr>
                  <p:nvPr/>
                </p:nvCxnSpPr>
                <p:spPr>
                  <a:xfrm rot="16200000">
                    <a:off x="1798025" y="5227138"/>
                    <a:ext cx="177496" cy="1150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87" name="椭圆 186"/>
                  <p:cNvSpPr/>
                  <p:nvPr/>
                </p:nvSpPr>
                <p:spPr>
                  <a:xfrm>
                    <a:off x="1640876" y="591323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p>
                </p:txBody>
              </p:sp>
              <p:cxnSp>
                <p:nvCxnSpPr>
                  <p:cNvPr id="188" name="连接符: 曲线 249"/>
                  <p:cNvCxnSpPr>
                    <a:stCxn id="187" idx="0"/>
                  </p:cNvCxnSpPr>
                  <p:nvPr/>
                </p:nvCxnSpPr>
                <p:spPr>
                  <a:xfrm rot="16200000">
                    <a:off x="1613045" y="5792145"/>
                    <a:ext cx="179396" cy="627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9" name="矩形 8"/>
              <p:cNvSpPr/>
              <p:nvPr/>
            </p:nvSpPr>
            <p:spPr>
              <a:xfrm>
                <a:off x="9929505" y="7482741"/>
                <a:ext cx="1283894"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k</a:t>
                </a:r>
                <a:r>
                  <a:rPr lang="en-US" altLang="zh-CN" sz="1049" i="1" dirty="0">
                    <a:latin typeface="Times New Roman" panose="02020603050405020304" pitchFamily="18" charset="0"/>
                    <a:cs typeface="Times New Roman" panose="02020603050405020304" pitchFamily="18" charset="0"/>
                  </a:rPr>
                  <a:t>th</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193" name="矩形 192"/>
              <p:cNvSpPr/>
              <p:nvPr/>
            </p:nvSpPr>
            <p:spPr>
              <a:xfrm>
                <a:off x="8546156" y="7394509"/>
                <a:ext cx="1330341"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2</a:t>
                </a:r>
                <a:r>
                  <a:rPr lang="en-US" altLang="zh-CN" sz="1049" i="1" dirty="0">
                    <a:latin typeface="Times New Roman" panose="02020603050405020304" pitchFamily="18" charset="0"/>
                    <a:cs typeface="Times New Roman" panose="02020603050405020304" pitchFamily="18" charset="0"/>
                  </a:rPr>
                  <a:t>nd</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194" name="矩形 193"/>
              <p:cNvSpPr/>
              <p:nvPr/>
            </p:nvSpPr>
            <p:spPr>
              <a:xfrm>
                <a:off x="7449147" y="7411188"/>
                <a:ext cx="1261893"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1</a:t>
                </a:r>
                <a:r>
                  <a:rPr lang="en-US" altLang="zh-CN" sz="1049" i="1" dirty="0">
                    <a:latin typeface="Times New Roman" panose="02020603050405020304" pitchFamily="18" charset="0"/>
                    <a:cs typeface="Times New Roman" panose="02020603050405020304" pitchFamily="18" charset="0"/>
                  </a:rPr>
                  <a:t>st</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142" name="矩形: 圆角 141"/>
              <p:cNvSpPr/>
              <p:nvPr/>
            </p:nvSpPr>
            <p:spPr>
              <a:xfrm>
                <a:off x="10037312" y="497579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143" name="直接箭头连接符 142"/>
              <p:cNvCxnSpPr>
                <a:stCxn id="142" idx="2"/>
                <a:endCxn id="317" idx="0"/>
              </p:cNvCxnSpPr>
              <p:nvPr/>
            </p:nvCxnSpPr>
            <p:spPr>
              <a:xfrm flipH="1">
                <a:off x="10387039" y="5338762"/>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2" name="箭头: 右 191"/>
              <p:cNvSpPr/>
              <p:nvPr/>
            </p:nvSpPr>
            <p:spPr>
              <a:xfrm rot="16200000">
                <a:off x="10330345" y="6046441"/>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199" name="矩形: 圆角 198"/>
              <p:cNvSpPr/>
              <p:nvPr/>
            </p:nvSpPr>
            <p:spPr>
              <a:xfrm>
                <a:off x="8649155" y="4973939"/>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200" name="直接箭头连接符 199"/>
              <p:cNvCxnSpPr>
                <a:stCxn id="199" idx="2"/>
                <a:endCxn id="318" idx="0"/>
              </p:cNvCxnSpPr>
              <p:nvPr/>
            </p:nvCxnSpPr>
            <p:spPr>
              <a:xfrm flipH="1">
                <a:off x="8998882" y="5336910"/>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箭头: 右 202"/>
              <p:cNvSpPr/>
              <p:nvPr/>
            </p:nvSpPr>
            <p:spPr>
              <a:xfrm rot="16200000">
                <a:off x="8942188" y="6044589"/>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207" name="矩形: 圆角 206"/>
              <p:cNvSpPr/>
              <p:nvPr/>
            </p:nvSpPr>
            <p:spPr>
              <a:xfrm>
                <a:off x="7692105" y="4986195"/>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211" name="箭头: 右 210"/>
              <p:cNvSpPr/>
              <p:nvPr/>
            </p:nvSpPr>
            <p:spPr>
              <a:xfrm rot="16200000">
                <a:off x="7932130" y="6056845"/>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219" name="矩形: 圆角 218"/>
              <p:cNvSpPr/>
              <p:nvPr/>
            </p:nvSpPr>
            <p:spPr>
              <a:xfrm rot="5400000">
                <a:off x="6867889" y="3921004"/>
                <a:ext cx="4903771" cy="3763636"/>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222" name="矩形: 圆角 221"/>
              <p:cNvSpPr/>
              <p:nvPr/>
            </p:nvSpPr>
            <p:spPr>
              <a:xfrm flipH="1">
                <a:off x="7706965" y="3612743"/>
                <a:ext cx="3072319" cy="312397"/>
              </a:xfrm>
              <a:prstGeom prst="roundRect">
                <a:avLst/>
              </a:prstGeom>
              <a:solidFill>
                <a:schemeClr val="accent4">
                  <a:lumMod val="20000"/>
                  <a:lumOff val="8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Min</a:t>
                </a:r>
                <a:r>
                  <a:rPr lang="zh-CN" altLang="en-US" sz="1180" b="1" dirty="0">
                    <a:solidFill>
                      <a:schemeClr val="tx1"/>
                    </a:solidFill>
                    <a:latin typeface="Times New Roman" panose="02020603050405020304" pitchFamily="18" charset="0"/>
                    <a:cs typeface="Times New Roman" panose="02020603050405020304" pitchFamily="18" charset="0"/>
                  </a:rPr>
                  <a:t> </a:t>
                </a:r>
                <a:r>
                  <a:rPr lang="en-US" altLang="zh-CN" sz="1180" b="1" dirty="0">
                    <a:solidFill>
                      <a:schemeClr val="tx1"/>
                    </a:solidFill>
                    <a:latin typeface="Times New Roman" panose="02020603050405020304" pitchFamily="18" charset="0"/>
                    <a:cs typeface="Times New Roman" panose="02020603050405020304" pitchFamily="18" charset="0"/>
                  </a:rPr>
                  <a:t>Selector</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223" name="直接箭头连接符 222"/>
              <p:cNvCxnSpPr>
                <a:cxnSpLocks/>
                <a:stCxn id="142" idx="0"/>
              </p:cNvCxnSpPr>
              <p:nvPr/>
            </p:nvCxnSpPr>
            <p:spPr>
              <a:xfrm flipH="1" flipV="1">
                <a:off x="10386761" y="4539341"/>
                <a:ext cx="3631" cy="4364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p:cNvCxnSpPr>
                <a:cxnSpLocks/>
                <a:stCxn id="199" idx="0"/>
              </p:cNvCxnSpPr>
              <p:nvPr/>
            </p:nvCxnSpPr>
            <p:spPr>
              <a:xfrm flipH="1" flipV="1">
                <a:off x="9001327" y="4563778"/>
                <a:ext cx="908" cy="4101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207" idx="2"/>
                <a:endCxn id="319" idx="0"/>
              </p:cNvCxnSpPr>
              <p:nvPr/>
            </p:nvCxnSpPr>
            <p:spPr>
              <a:xfrm flipH="1">
                <a:off x="8041832" y="5349166"/>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a:cxnSpLocks/>
                <a:stCxn id="207" idx="0"/>
                <a:endCxn id="172" idx="2"/>
              </p:cNvCxnSpPr>
              <p:nvPr/>
            </p:nvCxnSpPr>
            <p:spPr>
              <a:xfrm flipH="1" flipV="1">
                <a:off x="8037267" y="4544305"/>
                <a:ext cx="7919" cy="441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9" name="矩形 268"/>
              <p:cNvSpPr/>
              <p:nvPr/>
            </p:nvSpPr>
            <p:spPr>
              <a:xfrm>
                <a:off x="2001193" y="1822439"/>
                <a:ext cx="8254731" cy="621005"/>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pic>
            <p:nvPicPr>
              <p:cNvPr id="35" name="图片 34"/>
              <p:cNvPicPr>
                <a:picLocks noChangeAspect="1"/>
              </p:cNvPicPr>
              <p:nvPr/>
            </p:nvPicPr>
            <p:blipFill>
              <a:blip r:embed="rId7"/>
              <a:stretch>
                <a:fillRect/>
              </a:stretch>
            </p:blipFill>
            <p:spPr>
              <a:xfrm>
                <a:off x="3474829" y="3777348"/>
                <a:ext cx="404804" cy="248841"/>
              </a:xfrm>
              <a:prstGeom prst="rect">
                <a:avLst/>
              </a:prstGeom>
            </p:spPr>
          </p:pic>
          <p:sp>
            <p:nvSpPr>
              <p:cNvPr id="273" name="箭头: 右 272"/>
              <p:cNvSpPr/>
              <p:nvPr/>
            </p:nvSpPr>
            <p:spPr>
              <a:xfrm rot="16200000">
                <a:off x="8925444" y="2279734"/>
                <a:ext cx="367249" cy="26811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274" name="箭头: 右 273"/>
              <p:cNvSpPr/>
              <p:nvPr/>
            </p:nvSpPr>
            <p:spPr>
              <a:xfrm rot="16200000">
                <a:off x="3162562" y="2266573"/>
                <a:ext cx="367249" cy="26811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pic>
            <p:nvPicPr>
              <p:cNvPr id="79" name="图片 78"/>
              <p:cNvPicPr>
                <a:picLocks noChangeAspect="1"/>
              </p:cNvPicPr>
              <p:nvPr/>
            </p:nvPicPr>
            <p:blipFill rotWithShape="1">
              <a:blip r:embed="rId8">
                <a:extLst>
                  <a:ext uri="{28A0092B-C50C-407E-A947-70E740481C1C}">
                    <a14:useLocalDpi xmlns:a14="http://schemas.microsoft.com/office/drawing/2010/main" val="0"/>
                  </a:ext>
                </a:extLst>
              </a:blip>
              <a:srcRect r="13824"/>
              <a:stretch>
                <a:fillRect/>
              </a:stretch>
            </p:blipFill>
            <p:spPr>
              <a:xfrm>
                <a:off x="4075325" y="6656337"/>
                <a:ext cx="1940138" cy="619342"/>
              </a:xfrm>
              <a:prstGeom prst="rect">
                <a:avLst/>
              </a:prstGeom>
            </p:spPr>
          </p:pic>
          <p:sp>
            <p:nvSpPr>
              <p:cNvPr id="80" name="箭头: 右 79"/>
              <p:cNvSpPr/>
              <p:nvPr/>
            </p:nvSpPr>
            <p:spPr>
              <a:xfrm rot="16200000">
                <a:off x="5010861" y="7147634"/>
                <a:ext cx="118369" cy="46766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81" name="矩形 80"/>
              <p:cNvSpPr/>
              <p:nvPr/>
            </p:nvSpPr>
            <p:spPr>
              <a:xfrm>
                <a:off x="4133208" y="6439424"/>
                <a:ext cx="2057286" cy="356225"/>
              </a:xfrm>
              <a:prstGeom prst="rect">
                <a:avLst/>
              </a:prstGeom>
            </p:spPr>
            <p:txBody>
              <a:bodyPr wrap="square">
                <a:spAutoFit/>
              </a:bodyPr>
              <a:lstStyle/>
              <a:p>
                <a:pPr algn="ctr"/>
                <a:r>
                  <a:rPr lang="en-US" altLang="zh-CN" sz="918" b="1" dirty="0">
                    <a:latin typeface="Times New Roman" panose="02020603050405020304" pitchFamily="18" charset="0"/>
                    <a:cs typeface="Times New Roman" panose="02020603050405020304" pitchFamily="18" charset="0"/>
                  </a:rPr>
                  <a:t>Dilated Causal CNN</a:t>
                </a:r>
                <a:endParaRPr lang="zh-CN" altLang="en-US" sz="918" b="1" dirty="0">
                  <a:latin typeface="Times New Roman" panose="02020603050405020304" pitchFamily="18" charset="0"/>
                  <a:cs typeface="Times New Roman" panose="02020603050405020304" pitchFamily="18" charset="0"/>
                </a:endParaRPr>
              </a:p>
            </p:txBody>
          </p:sp>
          <p:pic>
            <p:nvPicPr>
              <p:cNvPr id="61" name="图片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3003" y="7499915"/>
                <a:ext cx="1744937" cy="298737"/>
              </a:xfrm>
              <a:prstGeom prst="rect">
                <a:avLst/>
              </a:prstGeom>
            </p:spPr>
          </p:pic>
          <p:grpSp>
            <p:nvGrpSpPr>
              <p:cNvPr id="77" name="组合 76"/>
              <p:cNvGrpSpPr/>
              <p:nvPr/>
            </p:nvGrpSpPr>
            <p:grpSpPr>
              <a:xfrm>
                <a:off x="4249475" y="7376230"/>
                <a:ext cx="1779721" cy="525362"/>
                <a:chOff x="861634" y="3309545"/>
                <a:chExt cx="1589573" cy="525362"/>
              </a:xfrm>
            </p:grpSpPr>
            <p:cxnSp>
              <p:nvCxnSpPr>
                <p:cNvPr id="64" name="直接箭头连接符 63"/>
                <p:cNvCxnSpPr/>
                <p:nvPr/>
              </p:nvCxnSpPr>
              <p:spPr>
                <a:xfrm>
                  <a:off x="864111" y="3834907"/>
                  <a:ext cx="1587096" cy="0"/>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861634" y="3309545"/>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86" name="图片 85"/>
              <p:cNvPicPr>
                <a:picLocks noChangeAspect="1"/>
              </p:cNvPicPr>
              <p:nvPr/>
            </p:nvPicPr>
            <p:blipFill>
              <a:blip r:embed="rId10"/>
              <a:stretch>
                <a:fillRect/>
              </a:stretch>
            </p:blipFill>
            <p:spPr>
              <a:xfrm>
                <a:off x="5827320" y="7709869"/>
                <a:ext cx="301239" cy="116748"/>
              </a:xfrm>
              <a:prstGeom prst="rect">
                <a:avLst/>
              </a:prstGeom>
            </p:spPr>
          </p:pic>
          <p:sp>
            <p:nvSpPr>
              <p:cNvPr id="87" name="矩形 86"/>
              <p:cNvSpPr/>
              <p:nvPr/>
            </p:nvSpPr>
            <p:spPr>
              <a:xfrm>
                <a:off x="5325593" y="7857214"/>
                <a:ext cx="363828" cy="387025"/>
              </a:xfrm>
              <a:prstGeom prst="rect">
                <a:avLst/>
              </a:prstGeom>
            </p:spPr>
            <p:txBody>
              <a:bodyPr wrap="square">
                <a:spAutoFit/>
              </a:bodyPr>
              <a:lstStyle/>
              <a:p>
                <a:r>
                  <a:rPr lang="en-US" altLang="zh-CN" sz="1049" dirty="0"/>
                  <a:t>…</a:t>
                </a:r>
                <a:endParaRPr lang="zh-CN" altLang="en-US" sz="1049" dirty="0"/>
              </a:p>
            </p:txBody>
          </p:sp>
          <p:sp>
            <p:nvSpPr>
              <p:cNvPr id="88" name="矩形 87"/>
              <p:cNvSpPr/>
              <p:nvPr/>
            </p:nvSpPr>
            <p:spPr>
              <a:xfrm>
                <a:off x="4109544" y="7881148"/>
                <a:ext cx="2295948"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Long-term history speed</a:t>
                </a:r>
                <a:endParaRPr lang="zh-CN" altLang="en-US" sz="1049" dirty="0">
                  <a:latin typeface="Times New Roman" panose="02020603050405020304" pitchFamily="18" charset="0"/>
                  <a:cs typeface="Times New Roman" panose="02020603050405020304" pitchFamily="18" charset="0"/>
                </a:endParaRPr>
              </a:p>
            </p:txBody>
          </p:sp>
          <p:sp>
            <p:nvSpPr>
              <p:cNvPr id="94" name="箭头: 右 93"/>
              <p:cNvSpPr/>
              <p:nvPr/>
            </p:nvSpPr>
            <p:spPr>
              <a:xfrm rot="16200000">
                <a:off x="5042046" y="6333640"/>
                <a:ext cx="185002" cy="183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89" name="矩形: 圆角 188"/>
              <p:cNvSpPr/>
              <p:nvPr/>
            </p:nvSpPr>
            <p:spPr>
              <a:xfrm>
                <a:off x="4632476" y="5857171"/>
                <a:ext cx="901175" cy="304604"/>
              </a:xfrm>
              <a:prstGeom prst="round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err="1">
                    <a:solidFill>
                      <a:schemeClr val="tx1"/>
                    </a:solidFill>
                    <a:latin typeface="Times New Roman" panose="02020603050405020304" pitchFamily="18" charset="0"/>
                    <a:cs typeface="Times New Roman" panose="02020603050405020304" pitchFamily="18" charset="0"/>
                  </a:rPr>
                  <a:t>ReLU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90" name="图片 189"/>
              <p:cNvPicPr>
                <a:picLocks noChangeAspect="1"/>
              </p:cNvPicPr>
              <p:nvPr/>
            </p:nvPicPr>
            <p:blipFill>
              <a:blip r:embed="rId11"/>
              <a:stretch>
                <a:fillRect/>
              </a:stretch>
            </p:blipFill>
            <p:spPr>
              <a:xfrm>
                <a:off x="4663875" y="6292508"/>
                <a:ext cx="242911" cy="228829"/>
              </a:xfrm>
              <a:prstGeom prst="rect">
                <a:avLst/>
              </a:prstGeom>
            </p:spPr>
          </p:pic>
          <p:sp>
            <p:nvSpPr>
              <p:cNvPr id="7" name="矩形: 圆角 6"/>
              <p:cNvSpPr/>
              <p:nvPr/>
            </p:nvSpPr>
            <p:spPr>
              <a:xfrm>
                <a:off x="726407" y="5672816"/>
                <a:ext cx="2908976" cy="2624054"/>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26" name="矩形: 圆角 25"/>
              <p:cNvSpPr/>
              <p:nvPr/>
            </p:nvSpPr>
            <p:spPr>
              <a:xfrm>
                <a:off x="1137382"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27" name="直接箭头连接符 26"/>
              <p:cNvCxnSpPr>
                <a:stCxn id="26" idx="3"/>
                <a:endCxn id="29" idx="1"/>
              </p:cNvCxnSpPr>
              <p:nvPr/>
            </p:nvCxnSpPr>
            <p:spPr>
              <a:xfrm>
                <a:off x="1425368" y="6245854"/>
                <a:ext cx="331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圆角 28"/>
              <p:cNvSpPr/>
              <p:nvPr/>
            </p:nvSpPr>
            <p:spPr>
              <a:xfrm>
                <a:off x="1757213"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30" name="直接箭头连接符 29"/>
              <p:cNvCxnSpPr>
                <a:stCxn id="29" idx="3"/>
                <a:endCxn id="33" idx="1"/>
              </p:cNvCxnSpPr>
              <p:nvPr/>
            </p:nvCxnSpPr>
            <p:spPr>
              <a:xfrm>
                <a:off x="2045201" y="6245854"/>
                <a:ext cx="253710" cy="27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298910" y="6079721"/>
                <a:ext cx="363828" cy="387025"/>
              </a:xfrm>
              <a:prstGeom prst="rect">
                <a:avLst/>
              </a:prstGeom>
            </p:spPr>
            <p:txBody>
              <a:bodyPr wrap="square">
                <a:spAutoFit/>
              </a:bodyPr>
              <a:lstStyle/>
              <a:p>
                <a:r>
                  <a:rPr lang="en-US" altLang="zh-CN" sz="1049" dirty="0"/>
                  <a:t>…</a:t>
                </a:r>
                <a:endParaRPr lang="zh-CN" altLang="en-US" sz="1049" dirty="0"/>
              </a:p>
            </p:txBody>
          </p:sp>
          <p:sp>
            <p:nvSpPr>
              <p:cNvPr id="106" name="矩形: 圆角 105"/>
              <p:cNvSpPr/>
              <p:nvPr/>
            </p:nvSpPr>
            <p:spPr>
              <a:xfrm>
                <a:off x="2624169"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07" name="直接箭头连接符 106"/>
              <p:cNvCxnSpPr/>
              <p:nvPr/>
            </p:nvCxnSpPr>
            <p:spPr>
              <a:xfrm flipV="1">
                <a:off x="2912155" y="6240663"/>
                <a:ext cx="294774" cy="3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圆角 107"/>
              <p:cNvSpPr/>
              <p:nvPr/>
            </p:nvSpPr>
            <p:spPr>
              <a:xfrm>
                <a:off x="3206930"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2"/>
              <a:stretch>
                <a:fillRect/>
              </a:stretch>
            </p:blipFill>
            <p:spPr>
              <a:xfrm>
                <a:off x="1055536" y="6962456"/>
                <a:ext cx="460026" cy="171567"/>
              </a:xfrm>
              <a:prstGeom prst="rect">
                <a:avLst/>
              </a:prstGeom>
            </p:spPr>
          </p:pic>
          <p:pic>
            <p:nvPicPr>
              <p:cNvPr id="8" name="图片 7"/>
              <p:cNvPicPr>
                <a:picLocks noChangeAspect="1"/>
              </p:cNvPicPr>
              <p:nvPr/>
            </p:nvPicPr>
            <p:blipFill>
              <a:blip r:embed="rId13"/>
              <a:stretch>
                <a:fillRect/>
              </a:stretch>
            </p:blipFill>
            <p:spPr>
              <a:xfrm>
                <a:off x="1610012" y="6980378"/>
                <a:ext cx="588733" cy="135720"/>
              </a:xfrm>
              <a:prstGeom prst="rect">
                <a:avLst/>
              </a:prstGeom>
            </p:spPr>
          </p:pic>
          <p:cxnSp>
            <p:nvCxnSpPr>
              <p:cNvPr id="97" name="直接箭头连接符 96"/>
              <p:cNvCxnSpPr>
                <a:stCxn id="6" idx="0"/>
                <a:endCxn id="26" idx="2"/>
              </p:cNvCxnSpPr>
              <p:nvPr/>
            </p:nvCxnSpPr>
            <p:spPr>
              <a:xfrm flipH="1" flipV="1">
                <a:off x="1281375" y="6661039"/>
                <a:ext cx="4174" cy="301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 idx="0"/>
                <a:endCxn id="29" idx="2"/>
              </p:cNvCxnSpPr>
              <p:nvPr/>
            </p:nvCxnSpPr>
            <p:spPr>
              <a:xfrm flipH="1" flipV="1">
                <a:off x="1901206" y="6661038"/>
                <a:ext cx="3172" cy="319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endCxn id="106" idx="2"/>
              </p:cNvCxnSpPr>
              <p:nvPr/>
            </p:nvCxnSpPr>
            <p:spPr>
              <a:xfrm flipH="1" flipV="1">
                <a:off x="2768162" y="6657578"/>
                <a:ext cx="1462" cy="318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endCxn id="108" idx="2"/>
              </p:cNvCxnSpPr>
              <p:nvPr/>
            </p:nvCxnSpPr>
            <p:spPr>
              <a:xfrm flipH="1" flipV="1">
                <a:off x="3350923" y="6657578"/>
                <a:ext cx="6384" cy="311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椭圆 124"/>
              <p:cNvSpPr/>
              <p:nvPr/>
            </p:nvSpPr>
            <p:spPr>
              <a:xfrm rot="5400000">
                <a:off x="1856491" y="7547162"/>
                <a:ext cx="127773" cy="110867"/>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126" name="椭圆 125"/>
              <p:cNvSpPr/>
              <p:nvPr/>
            </p:nvSpPr>
            <p:spPr>
              <a:xfrm rot="5400000">
                <a:off x="3338509" y="775569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130" name="椭圆 129"/>
              <p:cNvSpPr/>
              <p:nvPr/>
            </p:nvSpPr>
            <p:spPr>
              <a:xfrm rot="5400000">
                <a:off x="2773508" y="7538860"/>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cxnSp>
            <p:nvCxnSpPr>
              <p:cNvPr id="131" name="连接符: 曲线 249"/>
              <p:cNvCxnSpPr>
                <a:stCxn id="130" idx="0"/>
                <a:endCxn id="126" idx="3"/>
              </p:cNvCxnSpPr>
              <p:nvPr/>
            </p:nvCxnSpPr>
            <p:spPr>
              <a:xfrm>
                <a:off x="2889900" y="7602545"/>
                <a:ext cx="456287" cy="17956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32" name="椭圆 131"/>
              <p:cNvSpPr/>
              <p:nvPr/>
            </p:nvSpPr>
            <p:spPr>
              <a:xfrm rot="5400000">
                <a:off x="1280872" y="750816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dirty="0"/>
              </a:p>
            </p:txBody>
          </p:sp>
          <p:cxnSp>
            <p:nvCxnSpPr>
              <p:cNvPr id="133" name="连接符: 曲线 249"/>
              <p:cNvCxnSpPr>
                <a:stCxn id="132" idx="0"/>
                <a:endCxn id="125" idx="4"/>
              </p:cNvCxnSpPr>
              <p:nvPr/>
            </p:nvCxnSpPr>
            <p:spPr>
              <a:xfrm>
                <a:off x="1397263" y="7571853"/>
                <a:ext cx="467680" cy="30743"/>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nvGrpSpPr>
              <p:cNvPr id="66" name="组合 65"/>
              <p:cNvGrpSpPr/>
              <p:nvPr/>
            </p:nvGrpSpPr>
            <p:grpSpPr>
              <a:xfrm>
                <a:off x="1168460" y="7386483"/>
                <a:ext cx="2326456" cy="529669"/>
                <a:chOff x="1199199" y="5586257"/>
                <a:chExt cx="2295717" cy="529669"/>
              </a:xfrm>
            </p:grpSpPr>
            <p:cxnSp>
              <p:nvCxnSpPr>
                <p:cNvPr id="121" name="直接箭头连接符 120"/>
                <p:cNvCxnSpPr/>
                <p:nvPr/>
              </p:nvCxnSpPr>
              <p:spPr>
                <a:xfrm>
                  <a:off x="1204000" y="6111619"/>
                  <a:ext cx="2290916" cy="4307"/>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1199199" y="5586257"/>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134" name="图片 133"/>
              <p:cNvPicPr>
                <a:picLocks noChangeAspect="1"/>
              </p:cNvPicPr>
              <p:nvPr/>
            </p:nvPicPr>
            <p:blipFill>
              <a:blip r:embed="rId14"/>
              <a:stretch>
                <a:fillRect/>
              </a:stretch>
            </p:blipFill>
            <p:spPr>
              <a:xfrm>
                <a:off x="778342" y="7519143"/>
                <a:ext cx="319871" cy="275089"/>
              </a:xfrm>
              <a:prstGeom prst="rect">
                <a:avLst/>
              </a:prstGeom>
            </p:spPr>
          </p:pic>
          <p:sp>
            <p:nvSpPr>
              <p:cNvPr id="261" name="矩形 260"/>
              <p:cNvSpPr/>
              <p:nvPr/>
            </p:nvSpPr>
            <p:spPr>
              <a:xfrm>
                <a:off x="1407674" y="7916152"/>
                <a:ext cx="2359507"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Short-term  history speed</a:t>
                </a:r>
                <a:endParaRPr lang="zh-CN" altLang="en-US" sz="1049" dirty="0">
                  <a:latin typeface="Times New Roman" panose="02020603050405020304" pitchFamily="18" charset="0"/>
                  <a:cs typeface="Times New Roman" panose="02020603050405020304" pitchFamily="18" charset="0"/>
                </a:endParaRPr>
              </a:p>
            </p:txBody>
          </p:sp>
          <p:cxnSp>
            <p:nvCxnSpPr>
              <p:cNvPr id="262" name="连接符: 曲线 249"/>
              <p:cNvCxnSpPr>
                <a:stCxn id="125" idx="0"/>
                <a:endCxn id="130" idx="4"/>
              </p:cNvCxnSpPr>
              <p:nvPr/>
            </p:nvCxnSpPr>
            <p:spPr>
              <a:xfrm flipV="1">
                <a:off x="1975811" y="7602545"/>
                <a:ext cx="786723" cy="5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37" name="矩形 136"/>
              <p:cNvSpPr/>
              <p:nvPr/>
            </p:nvSpPr>
            <p:spPr>
              <a:xfrm>
                <a:off x="2183729" y="7424457"/>
                <a:ext cx="253711" cy="387025"/>
              </a:xfrm>
              <a:prstGeom prst="rect">
                <a:avLst/>
              </a:prstGeom>
              <a:solidFill>
                <a:schemeClr val="bg1"/>
              </a:solidFill>
            </p:spPr>
            <p:txBody>
              <a:bodyPr wrap="square">
                <a:spAutoFit/>
              </a:bodyPr>
              <a:lstStyle/>
              <a:p>
                <a:r>
                  <a:rPr lang="en-US" altLang="zh-CN" sz="1049" dirty="0"/>
                  <a:t>…</a:t>
                </a:r>
                <a:endParaRPr lang="zh-CN" altLang="en-US" sz="1049" dirty="0"/>
              </a:p>
            </p:txBody>
          </p:sp>
          <p:pic>
            <p:nvPicPr>
              <p:cNvPr id="136" name="图片 135"/>
              <p:cNvPicPr>
                <a:picLocks noChangeAspect="1"/>
              </p:cNvPicPr>
              <p:nvPr/>
            </p:nvPicPr>
            <p:blipFill>
              <a:blip r:embed="rId10"/>
              <a:stretch>
                <a:fillRect/>
              </a:stretch>
            </p:blipFill>
            <p:spPr>
              <a:xfrm>
                <a:off x="2921111" y="7768727"/>
                <a:ext cx="301239" cy="116748"/>
              </a:xfrm>
              <a:prstGeom prst="rect">
                <a:avLst/>
              </a:prstGeom>
            </p:spPr>
          </p:pic>
          <p:pic>
            <p:nvPicPr>
              <p:cNvPr id="197" name="图片 196"/>
              <p:cNvPicPr>
                <a:picLocks noChangeAspect="1"/>
              </p:cNvPicPr>
              <p:nvPr/>
            </p:nvPicPr>
            <p:blipFill>
              <a:blip r:embed="rId15"/>
              <a:stretch>
                <a:fillRect/>
              </a:stretch>
            </p:blipFill>
            <p:spPr>
              <a:xfrm>
                <a:off x="3144060" y="6974888"/>
                <a:ext cx="436347" cy="146703"/>
              </a:xfrm>
              <a:prstGeom prst="rect">
                <a:avLst/>
              </a:prstGeom>
            </p:spPr>
          </p:pic>
          <p:pic>
            <p:nvPicPr>
              <p:cNvPr id="204" name="图片 203"/>
              <p:cNvPicPr>
                <a:picLocks noChangeAspect="1"/>
              </p:cNvPicPr>
              <p:nvPr/>
            </p:nvPicPr>
            <p:blipFill>
              <a:blip r:embed="rId16"/>
              <a:stretch>
                <a:fillRect/>
              </a:stretch>
            </p:blipFill>
            <p:spPr>
              <a:xfrm>
                <a:off x="2546449" y="6968754"/>
                <a:ext cx="429021" cy="158968"/>
              </a:xfrm>
              <a:prstGeom prst="rect">
                <a:avLst/>
              </a:prstGeom>
            </p:spPr>
          </p:pic>
          <p:cxnSp>
            <p:nvCxnSpPr>
              <p:cNvPr id="205" name="连接符: 曲线 204"/>
              <p:cNvCxnSpPr>
                <a:stCxn id="108" idx="0"/>
                <a:endCxn id="111" idx="2"/>
              </p:cNvCxnSpPr>
              <p:nvPr/>
            </p:nvCxnSpPr>
            <p:spPr>
              <a:xfrm rot="16200000" flipV="1">
                <a:off x="3040104" y="5516390"/>
                <a:ext cx="619660" cy="197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连接符: 曲线 211"/>
              <p:cNvCxnSpPr>
                <a:stCxn id="189" idx="0"/>
                <a:endCxn id="111" idx="2"/>
              </p:cNvCxnSpPr>
              <p:nvPr/>
            </p:nvCxnSpPr>
            <p:spPr>
              <a:xfrm rot="16200000" flipV="1">
                <a:off x="3891193" y="4665301"/>
                <a:ext cx="649622" cy="173411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1" name="图片 250"/>
              <p:cNvPicPr>
                <a:picLocks noChangeAspect="1"/>
              </p:cNvPicPr>
              <p:nvPr/>
            </p:nvPicPr>
            <p:blipFill>
              <a:blip r:embed="rId17"/>
              <a:stretch>
                <a:fillRect/>
              </a:stretch>
            </p:blipFill>
            <p:spPr>
              <a:xfrm>
                <a:off x="4716907" y="5180589"/>
                <a:ext cx="387980" cy="375702"/>
              </a:xfrm>
              <a:prstGeom prst="rect">
                <a:avLst/>
              </a:prstGeom>
            </p:spPr>
          </p:pic>
          <p:cxnSp>
            <p:nvCxnSpPr>
              <p:cNvPr id="252" name="直接箭头连接符 251"/>
              <p:cNvCxnSpPr>
                <a:stCxn id="256" idx="0"/>
              </p:cNvCxnSpPr>
              <p:nvPr/>
            </p:nvCxnSpPr>
            <p:spPr>
              <a:xfrm flipV="1">
                <a:off x="3359136" y="3089750"/>
                <a:ext cx="4349" cy="261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9" name="图片 288"/>
              <p:cNvPicPr>
                <a:picLocks noChangeAspect="1"/>
              </p:cNvPicPr>
              <p:nvPr/>
            </p:nvPicPr>
            <p:blipFill>
              <a:blip r:embed="rId14"/>
              <a:stretch>
                <a:fillRect/>
              </a:stretch>
            </p:blipFill>
            <p:spPr>
              <a:xfrm>
                <a:off x="3879360" y="7561594"/>
                <a:ext cx="319871" cy="275089"/>
              </a:xfrm>
              <a:prstGeom prst="rect">
                <a:avLst/>
              </a:prstGeom>
            </p:spPr>
          </p:pic>
          <p:cxnSp>
            <p:nvCxnSpPr>
              <p:cNvPr id="290" name="连接符: 曲线 289"/>
              <p:cNvCxnSpPr>
                <a:stCxn id="312" idx="0"/>
                <a:endCxn id="289" idx="2"/>
              </p:cNvCxnSpPr>
              <p:nvPr/>
            </p:nvCxnSpPr>
            <p:spPr>
              <a:xfrm rot="16200000" flipV="1">
                <a:off x="3583740" y="8292240"/>
                <a:ext cx="1121767" cy="2106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连接符: 曲线 290"/>
              <p:cNvCxnSpPr>
                <a:stCxn id="312" idx="1"/>
                <a:endCxn id="134" idx="2"/>
              </p:cNvCxnSpPr>
              <p:nvPr/>
            </p:nvCxnSpPr>
            <p:spPr>
              <a:xfrm rot="10800000">
                <a:off x="938277" y="7794231"/>
                <a:ext cx="3152808" cy="131263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5" name="图片 134"/>
              <p:cNvPicPr>
                <a:picLocks noChangeAspect="1"/>
              </p:cNvPicPr>
              <p:nvPr/>
            </p:nvPicPr>
            <p:blipFill>
              <a:blip r:embed="rId18"/>
              <a:stretch>
                <a:fillRect/>
              </a:stretch>
            </p:blipFill>
            <p:spPr>
              <a:xfrm>
                <a:off x="1114141" y="7978330"/>
                <a:ext cx="334466" cy="124190"/>
              </a:xfrm>
              <a:prstGeom prst="rect">
                <a:avLst/>
              </a:prstGeom>
            </p:spPr>
          </p:pic>
          <p:grpSp>
            <p:nvGrpSpPr>
              <p:cNvPr id="340" name="组合 339"/>
              <p:cNvGrpSpPr/>
              <p:nvPr/>
            </p:nvGrpSpPr>
            <p:grpSpPr>
              <a:xfrm>
                <a:off x="951546" y="8738225"/>
                <a:ext cx="9131380" cy="1734446"/>
                <a:chOff x="733576" y="7068945"/>
                <a:chExt cx="9131380" cy="1734446"/>
              </a:xfrm>
            </p:grpSpPr>
            <p:grpSp>
              <p:nvGrpSpPr>
                <p:cNvPr id="339" name="组合 338"/>
                <p:cNvGrpSpPr/>
                <p:nvPr/>
              </p:nvGrpSpPr>
              <p:grpSpPr>
                <a:xfrm>
                  <a:off x="733576" y="7068945"/>
                  <a:ext cx="9131380" cy="1734446"/>
                  <a:chOff x="1984820" y="4312795"/>
                  <a:chExt cx="9131380" cy="1734446"/>
                </a:xfrm>
              </p:grpSpPr>
              <p:grpSp>
                <p:nvGrpSpPr>
                  <p:cNvPr id="276" name="组合 275"/>
                  <p:cNvGrpSpPr/>
                  <p:nvPr/>
                </p:nvGrpSpPr>
                <p:grpSpPr>
                  <a:xfrm>
                    <a:off x="1984820" y="4312795"/>
                    <a:ext cx="9131380" cy="1734446"/>
                    <a:chOff x="1984820" y="4312795"/>
                    <a:chExt cx="9131380" cy="1734446"/>
                  </a:xfrm>
                </p:grpSpPr>
                <p:grpSp>
                  <p:nvGrpSpPr>
                    <p:cNvPr id="60" name="组合 59"/>
                    <p:cNvGrpSpPr/>
                    <p:nvPr/>
                  </p:nvGrpSpPr>
                  <p:grpSpPr>
                    <a:xfrm>
                      <a:off x="4105004" y="4312795"/>
                      <a:ext cx="7011196" cy="1734446"/>
                      <a:chOff x="4466992" y="4200745"/>
                      <a:chExt cx="11404678" cy="2241218"/>
                    </a:xfrm>
                  </p:grpSpPr>
                  <p:grpSp>
                    <p:nvGrpSpPr>
                      <p:cNvPr id="39" name="组合 38"/>
                      <p:cNvGrpSpPr/>
                      <p:nvPr/>
                    </p:nvGrpSpPr>
                    <p:grpSpPr>
                      <a:xfrm>
                        <a:off x="4466992" y="4200745"/>
                        <a:ext cx="11404678" cy="2241218"/>
                        <a:chOff x="6721830" y="4314072"/>
                        <a:chExt cx="9574286" cy="2078640"/>
                      </a:xfrm>
                    </p:grpSpPr>
                    <p:sp>
                      <p:nvSpPr>
                        <p:cNvPr id="40" name="椭圆 39"/>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41" name="椭圆 40"/>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42" name="椭圆 41"/>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43" name="椭圆 42"/>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44" name="直接箭头连接符 43"/>
                        <p:cNvCxnSpPr>
                          <a:stCxn id="40" idx="7"/>
                          <a:endCxn id="309"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5"/>
                          <a:endCxn id="4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3" idx="6"/>
                          <a:endCxn id="42"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1" idx="6"/>
                          <a:endCxn id="293"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0" idx="6"/>
                          <a:endCxn id="310"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19"/>
                        <a:stretch>
                          <a:fillRect/>
                        </a:stretch>
                      </p:blipFill>
                      <p:spPr>
                        <a:xfrm>
                          <a:off x="6721830" y="4933725"/>
                          <a:ext cx="349318" cy="583519"/>
                        </a:xfrm>
                        <a:prstGeom prst="rect">
                          <a:avLst/>
                        </a:prstGeom>
                      </p:spPr>
                    </p:pic>
                    <p:pic>
                      <p:nvPicPr>
                        <p:cNvPr id="50" name="图片 49"/>
                        <p:cNvPicPr>
                          <a:picLocks noChangeAspect="1"/>
                        </p:cNvPicPr>
                        <p:nvPr/>
                      </p:nvPicPr>
                      <p:blipFill>
                        <a:blip r:embed="rId20"/>
                        <a:stretch>
                          <a:fillRect/>
                        </a:stretch>
                      </p:blipFill>
                      <p:spPr>
                        <a:xfrm>
                          <a:off x="15810763" y="4346713"/>
                          <a:ext cx="485353" cy="572165"/>
                        </a:xfrm>
                        <a:prstGeom prst="rect">
                          <a:avLst/>
                        </a:prstGeom>
                      </p:spPr>
                    </p:pic>
                    <p:cxnSp>
                      <p:nvCxnSpPr>
                        <p:cNvPr id="51" name="直接箭头连接符 50"/>
                        <p:cNvCxnSpPr>
                          <a:stCxn id="309" idx="4"/>
                          <a:endCxn id="310"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309" idx="6"/>
                          <a:endCxn id="43"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56" name="直接箭头连接符 55"/>
                        <p:cNvCxnSpPr>
                          <a:stCxn id="310" idx="5"/>
                          <a:endCxn id="55"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292"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5" idx="7"/>
                          <a:endCxn id="42"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标题 1"/>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124" name="矩形 123"/>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309" name="椭圆 308"/>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310" name="椭圆 309"/>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312" name="图片 311"/>
                  <p:cNvPicPr>
                    <a:picLocks noChangeAspect="1"/>
                  </p:cNvPicPr>
                  <p:nvPr/>
                </p:nvPicPr>
                <p:blipFill>
                  <a:blip r:embed="rId21"/>
                  <a:stretch>
                    <a:fillRect/>
                  </a:stretch>
                </p:blipFill>
                <p:spPr>
                  <a:xfrm>
                    <a:off x="5124360" y="4533019"/>
                    <a:ext cx="317726" cy="296823"/>
                  </a:xfrm>
                  <a:prstGeom prst="rect">
                    <a:avLst/>
                  </a:prstGeom>
                </p:spPr>
              </p:pic>
            </p:grpSp>
            <p:grpSp>
              <p:nvGrpSpPr>
                <p:cNvPr id="89" name="组合 88"/>
                <p:cNvGrpSpPr/>
                <p:nvPr/>
              </p:nvGrpSpPr>
              <p:grpSpPr>
                <a:xfrm>
                  <a:off x="3973115" y="7262271"/>
                  <a:ext cx="3581293" cy="1427873"/>
                  <a:chOff x="3973115" y="7262271"/>
                  <a:chExt cx="3581293" cy="1427873"/>
                </a:xfrm>
              </p:grpSpPr>
              <p:cxnSp>
                <p:nvCxnSpPr>
                  <p:cNvPr id="285" name="直接箭头连接符 284"/>
                  <p:cNvCxnSpPr>
                    <a:stCxn id="41" idx="5"/>
                    <a:endCxn id="55"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2" name="椭圆 291"/>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93" name="椭圆 292"/>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295" name="直接箭头连接符 294"/>
                  <p:cNvCxnSpPr>
                    <a:stCxn id="293" idx="7"/>
                    <a:endCxn id="292"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接箭头连接符 295"/>
                  <p:cNvCxnSpPr>
                    <a:stCxn id="43" idx="5"/>
                    <a:endCxn id="55"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97" name="箭头: 右 296"/>
              <p:cNvSpPr/>
              <p:nvPr/>
            </p:nvSpPr>
            <p:spPr>
              <a:xfrm rot="18655882">
                <a:off x="8455868" y="8292153"/>
                <a:ext cx="1026340" cy="41425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317" name="矩形: 圆角 316"/>
              <p:cNvSpPr/>
              <p:nvPr/>
            </p:nvSpPr>
            <p:spPr>
              <a:xfrm>
                <a:off x="10033960" y="5698733"/>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318" name="矩形: 圆角 317"/>
              <p:cNvSpPr/>
              <p:nvPr/>
            </p:nvSpPr>
            <p:spPr>
              <a:xfrm>
                <a:off x="8645803" y="569688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319" name="矩形: 圆角 318"/>
              <p:cNvSpPr/>
              <p:nvPr/>
            </p:nvSpPr>
            <p:spPr>
              <a:xfrm>
                <a:off x="7688753" y="5709137"/>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grpSp>
            <p:nvGrpSpPr>
              <p:cNvPr id="320" name="组合 319"/>
              <p:cNvGrpSpPr/>
              <p:nvPr/>
            </p:nvGrpSpPr>
            <p:grpSpPr>
              <a:xfrm flipH="1">
                <a:off x="8767435" y="6197317"/>
                <a:ext cx="532148" cy="1227140"/>
                <a:chOff x="806992" y="4755418"/>
                <a:chExt cx="559504" cy="1336621"/>
              </a:xfrm>
            </p:grpSpPr>
            <p:sp>
              <p:nvSpPr>
                <p:cNvPr id="321" name="矩形 320"/>
                <p:cNvSpPr/>
                <p:nvPr/>
              </p:nvSpPr>
              <p:spPr>
                <a:xfrm>
                  <a:off x="806992" y="4755418"/>
                  <a:ext cx="559504" cy="13366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322" name="组合 321"/>
                <p:cNvGrpSpPr/>
                <p:nvPr/>
              </p:nvGrpSpPr>
              <p:grpSpPr>
                <a:xfrm>
                  <a:off x="913771" y="4822730"/>
                  <a:ext cx="363107" cy="1136444"/>
                  <a:chOff x="1587480" y="4816303"/>
                  <a:chExt cx="363107" cy="1136444"/>
                </a:xfrm>
              </p:grpSpPr>
              <p:sp>
                <p:nvSpPr>
                  <p:cNvPr id="323" name="椭圆 322"/>
                  <p:cNvSpPr/>
                  <p:nvPr/>
                </p:nvSpPr>
                <p:spPr>
                  <a:xfrm>
                    <a:off x="1724456" y="56352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324" name="椭圆 323"/>
                  <p:cNvSpPr/>
                  <p:nvPr/>
                </p:nvSpPr>
                <p:spPr>
                  <a:xfrm>
                    <a:off x="1587480" y="508322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325" name="椭圆 324"/>
                  <p:cNvSpPr/>
                  <p:nvPr/>
                </p:nvSpPr>
                <p:spPr>
                  <a:xfrm>
                    <a:off x="1593101" y="481630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326" name="连接符: 曲线 249"/>
                  <p:cNvCxnSpPr>
                    <a:stCxn id="323" idx="0"/>
                    <a:endCxn id="328" idx="4"/>
                  </p:cNvCxnSpPr>
                  <p:nvPr/>
                </p:nvCxnSpPr>
                <p:spPr>
                  <a:xfrm rot="16200000" flipV="1">
                    <a:off x="1602940" y="5483243"/>
                    <a:ext cx="249045" cy="5493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327" name="连接符: 曲线 167"/>
                  <p:cNvCxnSpPr>
                    <a:endCxn id="325" idx="3"/>
                  </p:cNvCxnSpPr>
                  <p:nvPr/>
                </p:nvCxnSpPr>
                <p:spPr>
                  <a:xfrm rot="16200000" flipV="1">
                    <a:off x="1497573" y="4972661"/>
                    <a:ext cx="215012" cy="610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328" name="椭圆 327"/>
                  <p:cNvSpPr/>
                  <p:nvPr/>
                </p:nvSpPr>
                <p:spPr>
                  <a:xfrm>
                    <a:off x="1669526" y="53253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329" name="连接符: 曲线 249"/>
                  <p:cNvCxnSpPr>
                    <a:stCxn id="328" idx="1"/>
                    <a:endCxn id="324" idx="4"/>
                  </p:cNvCxnSpPr>
                  <p:nvPr/>
                </p:nvCxnSpPr>
                <p:spPr>
                  <a:xfrm rot="16200000" flipV="1">
                    <a:off x="1553076" y="5208905"/>
                    <a:ext cx="190251" cy="6050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330" name="椭圆 329"/>
                  <p:cNvSpPr/>
                  <p:nvPr/>
                </p:nvSpPr>
                <p:spPr>
                  <a:xfrm>
                    <a:off x="1889646" y="589193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331" name="连接符: 曲线 249"/>
                  <p:cNvCxnSpPr>
                    <a:stCxn id="330" idx="1"/>
                    <a:endCxn id="323" idx="5"/>
                  </p:cNvCxnSpPr>
                  <p:nvPr/>
                </p:nvCxnSpPr>
                <p:spPr>
                  <a:xfrm rot="16200000" flipV="1">
                    <a:off x="1730669" y="5732939"/>
                    <a:ext cx="213706" cy="122099"/>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120" name="矩形 119"/>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sp>
            <p:nvSpPr>
              <p:cNvPr id="353" name="矩形: 圆角 352"/>
              <p:cNvSpPr/>
              <p:nvPr/>
            </p:nvSpPr>
            <p:spPr>
              <a:xfrm rot="5400000">
                <a:off x="989576" y="2943214"/>
                <a:ext cx="5150431" cy="5912861"/>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359" name="矩形 358"/>
              <p:cNvSpPr/>
              <p:nvPr/>
            </p:nvSpPr>
            <p:spPr>
              <a:xfrm>
                <a:off x="4234301" y="1838021"/>
                <a:ext cx="3599791" cy="571640"/>
              </a:xfrm>
              <a:prstGeom prst="rect">
                <a:avLst/>
              </a:prstGeom>
            </p:spPr>
            <p:txBody>
              <a:bodyPr wrap="none">
                <a:spAutoFit/>
              </a:bodyPr>
              <a:lstStyle/>
              <a:p>
                <a:pPr algn="ctr"/>
                <a:r>
                  <a:rPr lang="en-US" altLang="zh-CN" sz="1836" b="1" dirty="0">
                    <a:latin typeface="Times New Roman" panose="02020603050405020304" pitchFamily="18" charset="0"/>
                    <a:cs typeface="Times New Roman" panose="02020603050405020304" pitchFamily="18" charset="0"/>
                  </a:rPr>
                  <a:t>A* search framework</a:t>
                </a:r>
                <a:endParaRPr lang="zh-CN" altLang="en-US" sz="1836" b="1" dirty="0">
                  <a:latin typeface="Times New Roman" panose="02020603050405020304" pitchFamily="18" charset="0"/>
                  <a:cs typeface="Times New Roman" panose="02020603050405020304" pitchFamily="18" charset="0"/>
                </a:endParaRPr>
              </a:p>
            </p:txBody>
          </p:sp>
        </p:grpSp>
        <p:pic>
          <p:nvPicPr>
            <p:cNvPr id="364" name="图片 363"/>
            <p:cNvPicPr>
              <a:picLocks noChangeAspect="1"/>
            </p:cNvPicPr>
            <p:nvPr/>
          </p:nvPicPr>
          <p:blipFill>
            <a:blip r:embed="rId22"/>
            <a:stretch>
              <a:fillRect/>
            </a:stretch>
          </p:blipFill>
          <p:spPr>
            <a:xfrm>
              <a:off x="5352098" y="8181633"/>
              <a:ext cx="495507" cy="338908"/>
            </a:xfrm>
            <a:prstGeom prst="rect">
              <a:avLst/>
            </a:prstGeom>
          </p:spPr>
        </p:pic>
        <p:pic>
          <p:nvPicPr>
            <p:cNvPr id="365" name="图片 364"/>
            <p:cNvPicPr>
              <a:picLocks noChangeAspect="1"/>
            </p:cNvPicPr>
            <p:nvPr/>
          </p:nvPicPr>
          <p:blipFill>
            <a:blip r:embed="rId23"/>
            <a:stretch>
              <a:fillRect/>
            </a:stretch>
          </p:blipFill>
          <p:spPr>
            <a:xfrm>
              <a:off x="870012" y="2057661"/>
              <a:ext cx="5614555" cy="383433"/>
            </a:xfrm>
            <a:prstGeom prst="rect">
              <a:avLst/>
            </a:prstGeom>
          </p:spPr>
        </p:pic>
      </p:grpSp>
      <p:sp>
        <p:nvSpPr>
          <p:cNvPr id="172" name="矩形: 圆角 171"/>
          <p:cNvSpPr/>
          <p:nvPr/>
        </p:nvSpPr>
        <p:spPr>
          <a:xfrm flipH="1">
            <a:off x="7114017" y="2439657"/>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95" name="直接箭头连接符 194"/>
          <p:cNvCxnSpPr>
            <a:cxnSpLocks/>
          </p:cNvCxnSpPr>
          <p:nvPr/>
        </p:nvCxnSpPr>
        <p:spPr>
          <a:xfrm flipH="1" flipV="1">
            <a:off x="8013786" y="2213429"/>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a:cxnSpLocks/>
          </p:cNvCxnSpPr>
          <p:nvPr/>
        </p:nvCxnSpPr>
        <p:spPr>
          <a:xfrm flipH="1" flipV="1">
            <a:off x="8924631" y="2210493"/>
            <a:ext cx="2363" cy="2134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flipH="1" flipV="1">
            <a:off x="7378943" y="2210493"/>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矩形: 圆角 190">
            <a:extLst>
              <a:ext uri="{FF2B5EF4-FFF2-40B4-BE49-F238E27FC236}">
                <a16:creationId xmlns:a16="http://schemas.microsoft.com/office/drawing/2014/main" id="{ECE9BBAE-9E0D-41AF-AB54-485D420CFD93}"/>
              </a:ext>
            </a:extLst>
          </p:cNvPr>
          <p:cNvSpPr/>
          <p:nvPr/>
        </p:nvSpPr>
        <p:spPr>
          <a:xfrm flipH="1">
            <a:off x="7729793" y="2433238"/>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96" name="矩形: 圆角 195">
            <a:extLst>
              <a:ext uri="{FF2B5EF4-FFF2-40B4-BE49-F238E27FC236}">
                <a16:creationId xmlns:a16="http://schemas.microsoft.com/office/drawing/2014/main" id="{A2B2E2BB-F25D-436A-967C-CE28FB61D1B8}"/>
              </a:ext>
            </a:extLst>
          </p:cNvPr>
          <p:cNvSpPr/>
          <p:nvPr/>
        </p:nvSpPr>
        <p:spPr>
          <a:xfrm flipH="1">
            <a:off x="8638413" y="2433238"/>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202" name="标题 14">
            <a:extLst>
              <a:ext uri="{FF2B5EF4-FFF2-40B4-BE49-F238E27FC236}">
                <a16:creationId xmlns:a16="http://schemas.microsoft.com/office/drawing/2014/main" id="{DFA0911E-7648-4C4E-B196-D1A40026525D}"/>
              </a:ext>
            </a:extLst>
          </p:cNvPr>
          <p:cNvSpPr>
            <a:spLocks noGrp="1"/>
          </p:cNvSpPr>
          <p:nvPr>
            <p:ph type="title"/>
          </p:nvPr>
        </p:nvSpPr>
        <p:spPr>
          <a:xfrm>
            <a:off x="838200" y="0"/>
            <a:ext cx="10515600" cy="702019"/>
          </a:xfrm>
        </p:spPr>
        <p:txBody>
          <a:bodyPr/>
          <a:lstStyle/>
          <a:p>
            <a:r>
              <a:rPr lang="en-US" altLang="zh-CN" dirty="0"/>
              <a:t>NASF: Overall</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NASF: Observed Cost</a:t>
            </a:r>
            <a:endParaRPr lang="zh-CN" altLang="en-US" dirty="0"/>
          </a:p>
        </p:txBody>
      </p:sp>
      <p:sp>
        <p:nvSpPr>
          <p:cNvPr id="91" name="圆角矩形 23"/>
          <p:cNvSpPr/>
          <p:nvPr/>
        </p:nvSpPr>
        <p:spPr>
          <a:xfrm rot="10800000" flipV="1">
            <a:off x="5452483" y="1372286"/>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2" name="文本框 91"/>
          <p:cNvSpPr txBox="1"/>
          <p:nvPr/>
        </p:nvSpPr>
        <p:spPr>
          <a:xfrm>
            <a:off x="5794313" y="1276266"/>
            <a:ext cx="5746894"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Extracting Short-term Feature by GRU</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6" name="矩形 5"/>
          <p:cNvSpPr/>
          <p:nvPr/>
        </p:nvSpPr>
        <p:spPr>
          <a:xfrm>
            <a:off x="6129423" y="1887266"/>
            <a:ext cx="5210163" cy="830997"/>
          </a:xfrm>
          <a:prstGeom prst="rect">
            <a:avLst/>
          </a:prstGeom>
        </p:spPr>
        <p:txBody>
          <a:bodyPr wrap="square">
            <a:spAutoFit/>
          </a:bodyPr>
          <a:lstStyle/>
          <a:p>
            <a:pPr algn="just"/>
            <a:r>
              <a:rPr lang="en-US" altLang="zh-CN" sz="2400" kern="1500" dirty="0">
                <a:solidFill>
                  <a:srgbClr val="002060"/>
                </a:solidFill>
                <a:latin typeface="微软雅黑" panose="020B0503020204020204" pitchFamily="34" charset="-122"/>
                <a:ea typeface="微软雅黑" panose="020B0503020204020204" pitchFamily="34" charset="-122"/>
              </a:rPr>
              <a:t>We employ the widely used GRU network to encode it into a vector.</a:t>
            </a:r>
            <a:endParaRPr lang="zh-CN" altLang="en-US" sz="2400" kern="1500" dirty="0">
              <a:solidFill>
                <a:srgbClr val="002060"/>
              </a:solidFill>
              <a:latin typeface="微软雅黑" panose="020B0503020204020204" pitchFamily="34" charset="-122"/>
              <a:ea typeface="微软雅黑" panose="020B0503020204020204" pitchFamily="34" charset="-122"/>
            </a:endParaRPr>
          </a:p>
        </p:txBody>
      </p:sp>
      <p:grpSp>
        <p:nvGrpSpPr>
          <p:cNvPr id="111" name="组合 110">
            <a:extLst>
              <a:ext uri="{FF2B5EF4-FFF2-40B4-BE49-F238E27FC236}">
                <a16:creationId xmlns:a16="http://schemas.microsoft.com/office/drawing/2014/main" id="{6C1EB2A7-9DDF-47EC-A141-B316A35EFABD}"/>
              </a:ext>
            </a:extLst>
          </p:cNvPr>
          <p:cNvGrpSpPr/>
          <p:nvPr/>
        </p:nvGrpSpPr>
        <p:grpSpPr>
          <a:xfrm>
            <a:off x="313835" y="1606733"/>
            <a:ext cx="6212831" cy="4841259"/>
            <a:chOff x="634866" y="2533158"/>
            <a:chExt cx="9474565" cy="7382921"/>
          </a:xfrm>
        </p:grpSpPr>
        <p:grpSp>
          <p:nvGrpSpPr>
            <p:cNvPr id="112" name="组合 111">
              <a:extLst>
                <a:ext uri="{FF2B5EF4-FFF2-40B4-BE49-F238E27FC236}">
                  <a16:creationId xmlns:a16="http://schemas.microsoft.com/office/drawing/2014/main" id="{DDAFC446-5D12-4C16-A6CB-86B1985858F9}"/>
                </a:ext>
              </a:extLst>
            </p:cNvPr>
            <p:cNvGrpSpPr/>
            <p:nvPr/>
          </p:nvGrpSpPr>
          <p:grpSpPr>
            <a:xfrm>
              <a:off x="634866" y="2533158"/>
              <a:ext cx="9474565" cy="7382921"/>
              <a:chOff x="608361" y="3089750"/>
              <a:chExt cx="9474565" cy="7382921"/>
            </a:xfrm>
          </p:grpSpPr>
          <p:sp>
            <p:nvSpPr>
              <p:cNvPr id="116" name="矩形: 圆角 115">
                <a:extLst>
                  <a:ext uri="{FF2B5EF4-FFF2-40B4-BE49-F238E27FC236}">
                    <a16:creationId xmlns:a16="http://schemas.microsoft.com/office/drawing/2014/main" id="{46C16D6A-7A26-4792-B060-C30FD33C485C}"/>
                  </a:ext>
                </a:extLst>
              </p:cNvPr>
              <p:cNvSpPr/>
              <p:nvPr/>
            </p:nvSpPr>
            <p:spPr>
              <a:xfrm flipH="1">
                <a:off x="2737272" y="4583812"/>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7" name="矩形: 圆角 116">
                <a:extLst>
                  <a:ext uri="{FF2B5EF4-FFF2-40B4-BE49-F238E27FC236}">
                    <a16:creationId xmlns:a16="http://schemas.microsoft.com/office/drawing/2014/main" id="{5720A093-D0A6-4EF7-934F-378CC4CA9E1B}"/>
                  </a:ext>
                </a:extLst>
              </p:cNvPr>
              <p:cNvSpPr/>
              <p:nvPr/>
            </p:nvSpPr>
            <p:spPr>
              <a:xfrm flipH="1">
                <a:off x="2582852" y="471028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8" name="矩形: 圆角 117">
                <a:extLst>
                  <a:ext uri="{FF2B5EF4-FFF2-40B4-BE49-F238E27FC236}">
                    <a16:creationId xmlns:a16="http://schemas.microsoft.com/office/drawing/2014/main" id="{B16E2C98-D0E1-4CBA-A2BC-66B2F0947AC5}"/>
                  </a:ext>
                </a:extLst>
              </p:cNvPr>
              <p:cNvSpPr/>
              <p:nvPr/>
            </p:nvSpPr>
            <p:spPr>
              <a:xfrm>
                <a:off x="3830240" y="5638790"/>
                <a:ext cx="2469326" cy="2658081"/>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pic>
            <p:nvPicPr>
              <p:cNvPr id="119" name="图片 118">
                <a:extLst>
                  <a:ext uri="{FF2B5EF4-FFF2-40B4-BE49-F238E27FC236}">
                    <a16:creationId xmlns:a16="http://schemas.microsoft.com/office/drawing/2014/main" id="{1C50BC71-DFD9-4606-A6F2-5BDF3B6A6815}"/>
                  </a:ext>
                </a:extLst>
              </p:cNvPr>
              <p:cNvPicPr>
                <a:picLocks noChangeAspect="1"/>
              </p:cNvPicPr>
              <p:nvPr/>
            </p:nvPicPr>
            <p:blipFill>
              <a:blip r:embed="rId4"/>
              <a:stretch>
                <a:fillRect/>
              </a:stretch>
            </p:blipFill>
            <p:spPr>
              <a:xfrm>
                <a:off x="2876266" y="5311288"/>
                <a:ext cx="292348" cy="307213"/>
              </a:xfrm>
              <a:prstGeom prst="rect">
                <a:avLst/>
              </a:prstGeom>
            </p:spPr>
          </p:pic>
          <p:sp>
            <p:nvSpPr>
              <p:cNvPr id="120" name="矩形: 圆角 119">
                <a:extLst>
                  <a:ext uri="{FF2B5EF4-FFF2-40B4-BE49-F238E27FC236}">
                    <a16:creationId xmlns:a16="http://schemas.microsoft.com/office/drawing/2014/main" id="{1A6CAE47-91E6-4E37-A7D8-EE829E2A4EC7}"/>
                  </a:ext>
                </a:extLst>
              </p:cNvPr>
              <p:cNvSpPr/>
              <p:nvPr/>
            </p:nvSpPr>
            <p:spPr>
              <a:xfrm flipH="1">
                <a:off x="2380293" y="482280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21" name="矩形: 圆角 120">
                <a:extLst>
                  <a:ext uri="{FF2B5EF4-FFF2-40B4-BE49-F238E27FC236}">
                    <a16:creationId xmlns:a16="http://schemas.microsoft.com/office/drawing/2014/main" id="{46452A14-2A8E-4B8E-AFD5-665DB169CE7C}"/>
                  </a:ext>
                </a:extLst>
              </p:cNvPr>
              <p:cNvSpPr/>
              <p:nvPr/>
            </p:nvSpPr>
            <p:spPr>
              <a:xfrm flipH="1">
                <a:off x="2198744" y="4040477"/>
                <a:ext cx="2321412" cy="340715"/>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22" name="直接箭头连接符 121">
                <a:extLst>
                  <a:ext uri="{FF2B5EF4-FFF2-40B4-BE49-F238E27FC236}">
                    <a16:creationId xmlns:a16="http://schemas.microsoft.com/office/drawing/2014/main" id="{7A7A2CDD-7BA8-4F66-AF4F-FA95D8CBE45B}"/>
                  </a:ext>
                </a:extLst>
              </p:cNvPr>
              <p:cNvCxnSpPr>
                <a:cxnSpLocks/>
                <a:stCxn id="120" idx="0"/>
              </p:cNvCxnSpPr>
              <p:nvPr/>
            </p:nvCxnSpPr>
            <p:spPr>
              <a:xfrm flipV="1">
                <a:off x="3348945" y="4384131"/>
                <a:ext cx="5171" cy="438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 name="图片 122">
                <a:extLst>
                  <a:ext uri="{FF2B5EF4-FFF2-40B4-BE49-F238E27FC236}">
                    <a16:creationId xmlns:a16="http://schemas.microsoft.com/office/drawing/2014/main" id="{869080C1-0211-4FFD-9DC2-87024EEA741C}"/>
                  </a:ext>
                </a:extLst>
              </p:cNvPr>
              <p:cNvPicPr>
                <a:picLocks noChangeAspect="1"/>
              </p:cNvPicPr>
              <p:nvPr/>
            </p:nvPicPr>
            <p:blipFill>
              <a:blip r:embed="rId5"/>
              <a:stretch>
                <a:fillRect/>
              </a:stretch>
            </p:blipFill>
            <p:spPr>
              <a:xfrm>
                <a:off x="2300669" y="4419368"/>
                <a:ext cx="277050" cy="214429"/>
              </a:xfrm>
              <a:prstGeom prst="rect">
                <a:avLst/>
              </a:prstGeom>
            </p:spPr>
          </p:pic>
          <p:pic>
            <p:nvPicPr>
              <p:cNvPr id="124" name="图片 123">
                <a:extLst>
                  <a:ext uri="{FF2B5EF4-FFF2-40B4-BE49-F238E27FC236}">
                    <a16:creationId xmlns:a16="http://schemas.microsoft.com/office/drawing/2014/main" id="{1CE7DF4F-6379-4C69-BAED-B26871B98236}"/>
                  </a:ext>
                </a:extLst>
              </p:cNvPr>
              <p:cNvPicPr>
                <a:picLocks noChangeAspect="1"/>
              </p:cNvPicPr>
              <p:nvPr/>
            </p:nvPicPr>
            <p:blipFill>
              <a:blip r:embed="rId6"/>
              <a:stretch>
                <a:fillRect/>
              </a:stretch>
            </p:blipFill>
            <p:spPr>
              <a:xfrm>
                <a:off x="2427816" y="3350935"/>
                <a:ext cx="1862638" cy="331627"/>
              </a:xfrm>
              <a:prstGeom prst="rect">
                <a:avLst/>
              </a:prstGeom>
            </p:spPr>
          </p:pic>
          <p:cxnSp>
            <p:nvCxnSpPr>
              <p:cNvPr id="126" name="直接箭头连接符 125">
                <a:extLst>
                  <a:ext uri="{FF2B5EF4-FFF2-40B4-BE49-F238E27FC236}">
                    <a16:creationId xmlns:a16="http://schemas.microsoft.com/office/drawing/2014/main" id="{372C7112-E08B-4332-8AC5-F3B36B6A04C3}"/>
                  </a:ext>
                </a:extLst>
              </p:cNvPr>
              <p:cNvCxnSpPr>
                <a:cxnSpLocks/>
                <a:stCxn id="121" idx="0"/>
                <a:endCxn id="124" idx="2"/>
              </p:cNvCxnSpPr>
              <p:nvPr/>
            </p:nvCxnSpPr>
            <p:spPr>
              <a:xfrm flipH="1" flipV="1">
                <a:off x="3359136" y="3682562"/>
                <a:ext cx="315" cy="357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8" name="图片 197">
                <a:extLst>
                  <a:ext uri="{FF2B5EF4-FFF2-40B4-BE49-F238E27FC236}">
                    <a16:creationId xmlns:a16="http://schemas.microsoft.com/office/drawing/2014/main" id="{9040B299-7830-47C8-97E2-2D689E88C0C5}"/>
                  </a:ext>
                </a:extLst>
              </p:cNvPr>
              <p:cNvPicPr>
                <a:picLocks noChangeAspect="1"/>
              </p:cNvPicPr>
              <p:nvPr/>
            </p:nvPicPr>
            <p:blipFill>
              <a:blip r:embed="rId7"/>
              <a:stretch>
                <a:fillRect/>
              </a:stretch>
            </p:blipFill>
            <p:spPr>
              <a:xfrm>
                <a:off x="3474829" y="3777348"/>
                <a:ext cx="404804" cy="248841"/>
              </a:xfrm>
              <a:prstGeom prst="rect">
                <a:avLst/>
              </a:prstGeom>
            </p:spPr>
          </p:pic>
          <p:pic>
            <p:nvPicPr>
              <p:cNvPr id="201" name="图片 200">
                <a:extLst>
                  <a:ext uri="{FF2B5EF4-FFF2-40B4-BE49-F238E27FC236}">
                    <a16:creationId xmlns:a16="http://schemas.microsoft.com/office/drawing/2014/main" id="{26A94F8B-7C7B-4952-A10A-5CE1B9E90D85}"/>
                  </a:ext>
                </a:extLst>
              </p:cNvPr>
              <p:cNvPicPr>
                <a:picLocks noChangeAspect="1"/>
              </p:cNvPicPr>
              <p:nvPr/>
            </p:nvPicPr>
            <p:blipFill rotWithShape="1">
              <a:blip r:embed="rId8">
                <a:extLst>
                  <a:ext uri="{28A0092B-C50C-407E-A947-70E740481C1C}">
                    <a14:useLocalDpi xmlns:a14="http://schemas.microsoft.com/office/drawing/2010/main" val="0"/>
                  </a:ext>
                </a:extLst>
              </a:blip>
              <a:srcRect r="13824"/>
              <a:stretch>
                <a:fillRect/>
              </a:stretch>
            </p:blipFill>
            <p:spPr>
              <a:xfrm>
                <a:off x="4075325" y="6656337"/>
                <a:ext cx="1940138" cy="619342"/>
              </a:xfrm>
              <a:prstGeom prst="rect">
                <a:avLst/>
              </a:prstGeom>
            </p:spPr>
          </p:pic>
          <p:sp>
            <p:nvSpPr>
              <p:cNvPr id="202" name="箭头: 右 201">
                <a:extLst>
                  <a:ext uri="{FF2B5EF4-FFF2-40B4-BE49-F238E27FC236}">
                    <a16:creationId xmlns:a16="http://schemas.microsoft.com/office/drawing/2014/main" id="{8922BF36-3197-4842-8C86-6C9A77C413C8}"/>
                  </a:ext>
                </a:extLst>
              </p:cNvPr>
              <p:cNvSpPr/>
              <p:nvPr/>
            </p:nvSpPr>
            <p:spPr>
              <a:xfrm rot="16200000">
                <a:off x="5010861" y="7147634"/>
                <a:ext cx="118369" cy="46766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203" name="矩形 202">
                <a:extLst>
                  <a:ext uri="{FF2B5EF4-FFF2-40B4-BE49-F238E27FC236}">
                    <a16:creationId xmlns:a16="http://schemas.microsoft.com/office/drawing/2014/main" id="{28BA9B37-8107-4BDA-AF1C-E389AF875B90}"/>
                  </a:ext>
                </a:extLst>
              </p:cNvPr>
              <p:cNvSpPr/>
              <p:nvPr/>
            </p:nvSpPr>
            <p:spPr>
              <a:xfrm>
                <a:off x="4133208" y="6439424"/>
                <a:ext cx="2057286" cy="356225"/>
              </a:xfrm>
              <a:prstGeom prst="rect">
                <a:avLst/>
              </a:prstGeom>
            </p:spPr>
            <p:txBody>
              <a:bodyPr wrap="square">
                <a:spAutoFit/>
              </a:bodyPr>
              <a:lstStyle/>
              <a:p>
                <a:pPr algn="ctr"/>
                <a:r>
                  <a:rPr lang="en-US" altLang="zh-CN" sz="918" b="1" dirty="0">
                    <a:latin typeface="Times New Roman" panose="02020603050405020304" pitchFamily="18" charset="0"/>
                    <a:cs typeface="Times New Roman" panose="02020603050405020304" pitchFamily="18" charset="0"/>
                  </a:rPr>
                  <a:t>Dilated Causal CNN</a:t>
                </a:r>
                <a:endParaRPr lang="zh-CN" altLang="en-US" sz="918" b="1" dirty="0">
                  <a:latin typeface="Times New Roman" panose="02020603050405020304" pitchFamily="18" charset="0"/>
                  <a:cs typeface="Times New Roman" panose="02020603050405020304" pitchFamily="18" charset="0"/>
                </a:endParaRPr>
              </a:p>
            </p:txBody>
          </p:sp>
          <p:pic>
            <p:nvPicPr>
              <p:cNvPr id="204" name="图片 203">
                <a:extLst>
                  <a:ext uri="{FF2B5EF4-FFF2-40B4-BE49-F238E27FC236}">
                    <a16:creationId xmlns:a16="http://schemas.microsoft.com/office/drawing/2014/main" id="{14126752-872F-4944-A6BC-EB8A4EE42E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3003" y="7499915"/>
                <a:ext cx="1744937" cy="298737"/>
              </a:xfrm>
              <a:prstGeom prst="rect">
                <a:avLst/>
              </a:prstGeom>
            </p:spPr>
          </p:pic>
          <p:grpSp>
            <p:nvGrpSpPr>
              <p:cNvPr id="205" name="组合 204">
                <a:extLst>
                  <a:ext uri="{FF2B5EF4-FFF2-40B4-BE49-F238E27FC236}">
                    <a16:creationId xmlns:a16="http://schemas.microsoft.com/office/drawing/2014/main" id="{C0EAD309-17D9-4CA7-AD5F-7DB54A2D8524}"/>
                  </a:ext>
                </a:extLst>
              </p:cNvPr>
              <p:cNvGrpSpPr/>
              <p:nvPr/>
            </p:nvGrpSpPr>
            <p:grpSpPr>
              <a:xfrm>
                <a:off x="4249475" y="7376230"/>
                <a:ext cx="1779721" cy="525362"/>
                <a:chOff x="861634" y="3309545"/>
                <a:chExt cx="1589573" cy="525362"/>
              </a:xfrm>
            </p:grpSpPr>
            <p:cxnSp>
              <p:nvCxnSpPr>
                <p:cNvPr id="306" name="直接箭头连接符 305">
                  <a:extLst>
                    <a:ext uri="{FF2B5EF4-FFF2-40B4-BE49-F238E27FC236}">
                      <a16:creationId xmlns:a16="http://schemas.microsoft.com/office/drawing/2014/main" id="{1385A780-1185-4775-A16D-CEF9CE42216F}"/>
                    </a:ext>
                  </a:extLst>
                </p:cNvPr>
                <p:cNvCxnSpPr/>
                <p:nvPr/>
              </p:nvCxnSpPr>
              <p:spPr>
                <a:xfrm>
                  <a:off x="864111" y="3834907"/>
                  <a:ext cx="1587096" cy="0"/>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7" name="直接箭头连接符 306">
                  <a:extLst>
                    <a:ext uri="{FF2B5EF4-FFF2-40B4-BE49-F238E27FC236}">
                      <a16:creationId xmlns:a16="http://schemas.microsoft.com/office/drawing/2014/main" id="{8C52878B-EBD8-4E8E-A35B-3B853E711C93}"/>
                    </a:ext>
                  </a:extLst>
                </p:cNvPr>
                <p:cNvCxnSpPr/>
                <p:nvPr/>
              </p:nvCxnSpPr>
              <p:spPr>
                <a:xfrm flipV="1">
                  <a:off x="861634" y="3309545"/>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206" name="图片 205">
                <a:extLst>
                  <a:ext uri="{FF2B5EF4-FFF2-40B4-BE49-F238E27FC236}">
                    <a16:creationId xmlns:a16="http://schemas.microsoft.com/office/drawing/2014/main" id="{C77134AA-8103-409F-93B2-1EA5EF4C534C}"/>
                  </a:ext>
                </a:extLst>
              </p:cNvPr>
              <p:cNvPicPr>
                <a:picLocks noChangeAspect="1"/>
              </p:cNvPicPr>
              <p:nvPr/>
            </p:nvPicPr>
            <p:blipFill>
              <a:blip r:embed="rId10"/>
              <a:stretch>
                <a:fillRect/>
              </a:stretch>
            </p:blipFill>
            <p:spPr>
              <a:xfrm>
                <a:off x="5827320" y="7709869"/>
                <a:ext cx="301239" cy="116748"/>
              </a:xfrm>
              <a:prstGeom prst="rect">
                <a:avLst/>
              </a:prstGeom>
            </p:spPr>
          </p:pic>
          <p:sp>
            <p:nvSpPr>
              <p:cNvPr id="207" name="矩形 206">
                <a:extLst>
                  <a:ext uri="{FF2B5EF4-FFF2-40B4-BE49-F238E27FC236}">
                    <a16:creationId xmlns:a16="http://schemas.microsoft.com/office/drawing/2014/main" id="{B94F3C83-B20E-433A-8979-B11A979932AA}"/>
                  </a:ext>
                </a:extLst>
              </p:cNvPr>
              <p:cNvSpPr/>
              <p:nvPr/>
            </p:nvSpPr>
            <p:spPr>
              <a:xfrm>
                <a:off x="5325593" y="7857214"/>
                <a:ext cx="363828" cy="387025"/>
              </a:xfrm>
              <a:prstGeom prst="rect">
                <a:avLst/>
              </a:prstGeom>
            </p:spPr>
            <p:txBody>
              <a:bodyPr wrap="square">
                <a:spAutoFit/>
              </a:bodyPr>
              <a:lstStyle/>
              <a:p>
                <a:r>
                  <a:rPr lang="en-US" altLang="zh-CN" sz="1049" dirty="0"/>
                  <a:t>…</a:t>
                </a:r>
                <a:endParaRPr lang="zh-CN" altLang="en-US" sz="1049" dirty="0"/>
              </a:p>
            </p:txBody>
          </p:sp>
          <p:sp>
            <p:nvSpPr>
              <p:cNvPr id="208" name="矩形 207">
                <a:extLst>
                  <a:ext uri="{FF2B5EF4-FFF2-40B4-BE49-F238E27FC236}">
                    <a16:creationId xmlns:a16="http://schemas.microsoft.com/office/drawing/2014/main" id="{F3FDA921-D474-48E7-9B15-B58174390E55}"/>
                  </a:ext>
                </a:extLst>
              </p:cNvPr>
              <p:cNvSpPr/>
              <p:nvPr/>
            </p:nvSpPr>
            <p:spPr>
              <a:xfrm>
                <a:off x="4109544" y="7881148"/>
                <a:ext cx="2295948"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Long-term history speed</a:t>
                </a:r>
                <a:endParaRPr lang="zh-CN" altLang="en-US" sz="1049" dirty="0">
                  <a:latin typeface="Times New Roman" panose="02020603050405020304" pitchFamily="18" charset="0"/>
                  <a:cs typeface="Times New Roman" panose="02020603050405020304" pitchFamily="18" charset="0"/>
                </a:endParaRPr>
              </a:p>
            </p:txBody>
          </p:sp>
          <p:sp>
            <p:nvSpPr>
              <p:cNvPr id="209" name="箭头: 右 208">
                <a:extLst>
                  <a:ext uri="{FF2B5EF4-FFF2-40B4-BE49-F238E27FC236}">
                    <a16:creationId xmlns:a16="http://schemas.microsoft.com/office/drawing/2014/main" id="{4ABE2AA2-488A-4260-AA07-46DE59102B1F}"/>
                  </a:ext>
                </a:extLst>
              </p:cNvPr>
              <p:cNvSpPr/>
              <p:nvPr/>
            </p:nvSpPr>
            <p:spPr>
              <a:xfrm rot="16200000">
                <a:off x="5042046" y="6333640"/>
                <a:ext cx="185002" cy="183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210" name="矩形: 圆角 209">
                <a:extLst>
                  <a:ext uri="{FF2B5EF4-FFF2-40B4-BE49-F238E27FC236}">
                    <a16:creationId xmlns:a16="http://schemas.microsoft.com/office/drawing/2014/main" id="{8143AE6F-66B5-4759-8060-4BB209E71680}"/>
                  </a:ext>
                </a:extLst>
              </p:cNvPr>
              <p:cNvSpPr/>
              <p:nvPr/>
            </p:nvSpPr>
            <p:spPr>
              <a:xfrm>
                <a:off x="4632476" y="5857171"/>
                <a:ext cx="901175" cy="304604"/>
              </a:xfrm>
              <a:prstGeom prst="round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err="1">
                    <a:solidFill>
                      <a:schemeClr val="tx1"/>
                    </a:solidFill>
                    <a:latin typeface="Times New Roman" panose="02020603050405020304" pitchFamily="18" charset="0"/>
                    <a:cs typeface="Times New Roman" panose="02020603050405020304" pitchFamily="18" charset="0"/>
                  </a:rPr>
                  <a:t>ReLU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211" name="图片 210">
                <a:extLst>
                  <a:ext uri="{FF2B5EF4-FFF2-40B4-BE49-F238E27FC236}">
                    <a16:creationId xmlns:a16="http://schemas.microsoft.com/office/drawing/2014/main" id="{B90215B1-3371-496A-8C5C-AA06B07F4E1E}"/>
                  </a:ext>
                </a:extLst>
              </p:cNvPr>
              <p:cNvPicPr>
                <a:picLocks noChangeAspect="1"/>
              </p:cNvPicPr>
              <p:nvPr/>
            </p:nvPicPr>
            <p:blipFill>
              <a:blip r:embed="rId11"/>
              <a:stretch>
                <a:fillRect/>
              </a:stretch>
            </p:blipFill>
            <p:spPr>
              <a:xfrm>
                <a:off x="4663875" y="6292508"/>
                <a:ext cx="242911" cy="228829"/>
              </a:xfrm>
              <a:prstGeom prst="rect">
                <a:avLst/>
              </a:prstGeom>
            </p:spPr>
          </p:pic>
          <p:sp>
            <p:nvSpPr>
              <p:cNvPr id="215" name="矩形: 圆角 214">
                <a:extLst>
                  <a:ext uri="{FF2B5EF4-FFF2-40B4-BE49-F238E27FC236}">
                    <a16:creationId xmlns:a16="http://schemas.microsoft.com/office/drawing/2014/main" id="{60643DE4-334A-4ED6-ABD4-7804E73B411A}"/>
                  </a:ext>
                </a:extLst>
              </p:cNvPr>
              <p:cNvSpPr/>
              <p:nvPr/>
            </p:nvSpPr>
            <p:spPr>
              <a:xfrm>
                <a:off x="726407" y="5672816"/>
                <a:ext cx="2908976" cy="2624054"/>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216" name="矩形: 圆角 215">
                <a:extLst>
                  <a:ext uri="{FF2B5EF4-FFF2-40B4-BE49-F238E27FC236}">
                    <a16:creationId xmlns:a16="http://schemas.microsoft.com/office/drawing/2014/main" id="{54899DAE-16D9-499F-B0B7-A3536C8FE8D6}"/>
                  </a:ext>
                </a:extLst>
              </p:cNvPr>
              <p:cNvSpPr/>
              <p:nvPr/>
            </p:nvSpPr>
            <p:spPr>
              <a:xfrm>
                <a:off x="1137382"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217" name="直接箭头连接符 216">
                <a:extLst>
                  <a:ext uri="{FF2B5EF4-FFF2-40B4-BE49-F238E27FC236}">
                    <a16:creationId xmlns:a16="http://schemas.microsoft.com/office/drawing/2014/main" id="{334F5C6B-67C9-481B-B603-8AE59D7545B1}"/>
                  </a:ext>
                </a:extLst>
              </p:cNvPr>
              <p:cNvCxnSpPr>
                <a:cxnSpLocks/>
                <a:stCxn id="216" idx="3"/>
                <a:endCxn id="218" idx="1"/>
              </p:cNvCxnSpPr>
              <p:nvPr/>
            </p:nvCxnSpPr>
            <p:spPr>
              <a:xfrm>
                <a:off x="1425368" y="6245854"/>
                <a:ext cx="331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矩形: 圆角 217">
                <a:extLst>
                  <a:ext uri="{FF2B5EF4-FFF2-40B4-BE49-F238E27FC236}">
                    <a16:creationId xmlns:a16="http://schemas.microsoft.com/office/drawing/2014/main" id="{4BF5B537-89A8-4992-AF35-F96E38D0BB6D}"/>
                  </a:ext>
                </a:extLst>
              </p:cNvPr>
              <p:cNvSpPr/>
              <p:nvPr/>
            </p:nvSpPr>
            <p:spPr>
              <a:xfrm>
                <a:off x="1757213"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219" name="直接箭头连接符 218">
                <a:extLst>
                  <a:ext uri="{FF2B5EF4-FFF2-40B4-BE49-F238E27FC236}">
                    <a16:creationId xmlns:a16="http://schemas.microsoft.com/office/drawing/2014/main" id="{14F8DDB3-56DF-41F9-9DB8-4BCA4C69576B}"/>
                  </a:ext>
                </a:extLst>
              </p:cNvPr>
              <p:cNvCxnSpPr>
                <a:cxnSpLocks/>
                <a:stCxn id="218" idx="3"/>
                <a:endCxn id="220" idx="1"/>
              </p:cNvCxnSpPr>
              <p:nvPr/>
            </p:nvCxnSpPr>
            <p:spPr>
              <a:xfrm>
                <a:off x="2045201" y="6245854"/>
                <a:ext cx="253710" cy="27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0" name="矩形 219">
                <a:extLst>
                  <a:ext uri="{FF2B5EF4-FFF2-40B4-BE49-F238E27FC236}">
                    <a16:creationId xmlns:a16="http://schemas.microsoft.com/office/drawing/2014/main" id="{D65B4BB0-83FD-4AC0-A56E-838FECA4B69C}"/>
                  </a:ext>
                </a:extLst>
              </p:cNvPr>
              <p:cNvSpPr/>
              <p:nvPr/>
            </p:nvSpPr>
            <p:spPr>
              <a:xfrm>
                <a:off x="2298910" y="6079721"/>
                <a:ext cx="363828" cy="387025"/>
              </a:xfrm>
              <a:prstGeom prst="rect">
                <a:avLst/>
              </a:prstGeom>
            </p:spPr>
            <p:txBody>
              <a:bodyPr wrap="square">
                <a:spAutoFit/>
              </a:bodyPr>
              <a:lstStyle/>
              <a:p>
                <a:r>
                  <a:rPr lang="en-US" altLang="zh-CN" sz="1049" dirty="0"/>
                  <a:t>…</a:t>
                </a:r>
                <a:endParaRPr lang="zh-CN" altLang="en-US" sz="1049" dirty="0"/>
              </a:p>
            </p:txBody>
          </p:sp>
          <p:sp>
            <p:nvSpPr>
              <p:cNvPr id="221" name="矩形: 圆角 220">
                <a:extLst>
                  <a:ext uri="{FF2B5EF4-FFF2-40B4-BE49-F238E27FC236}">
                    <a16:creationId xmlns:a16="http://schemas.microsoft.com/office/drawing/2014/main" id="{9D28E60E-A715-4A1E-9207-A871E65786E8}"/>
                  </a:ext>
                </a:extLst>
              </p:cNvPr>
              <p:cNvSpPr/>
              <p:nvPr/>
            </p:nvSpPr>
            <p:spPr>
              <a:xfrm>
                <a:off x="2624169"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222" name="直接箭头连接符 221">
                <a:extLst>
                  <a:ext uri="{FF2B5EF4-FFF2-40B4-BE49-F238E27FC236}">
                    <a16:creationId xmlns:a16="http://schemas.microsoft.com/office/drawing/2014/main" id="{D295C370-357C-4E1A-BB1C-EBDD9406F9E5}"/>
                  </a:ext>
                </a:extLst>
              </p:cNvPr>
              <p:cNvCxnSpPr/>
              <p:nvPr/>
            </p:nvCxnSpPr>
            <p:spPr>
              <a:xfrm flipV="1">
                <a:off x="2912155" y="6240663"/>
                <a:ext cx="294774" cy="3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圆角 222">
                <a:extLst>
                  <a:ext uri="{FF2B5EF4-FFF2-40B4-BE49-F238E27FC236}">
                    <a16:creationId xmlns:a16="http://schemas.microsoft.com/office/drawing/2014/main" id="{9E5A093B-9B34-4467-9826-1319B2B1256A}"/>
                  </a:ext>
                </a:extLst>
              </p:cNvPr>
              <p:cNvSpPr/>
              <p:nvPr/>
            </p:nvSpPr>
            <p:spPr>
              <a:xfrm>
                <a:off x="3206930"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224" name="图片 223">
                <a:extLst>
                  <a:ext uri="{FF2B5EF4-FFF2-40B4-BE49-F238E27FC236}">
                    <a16:creationId xmlns:a16="http://schemas.microsoft.com/office/drawing/2014/main" id="{BD637828-EE79-4472-BE77-140A5FBE06EB}"/>
                  </a:ext>
                </a:extLst>
              </p:cNvPr>
              <p:cNvPicPr>
                <a:picLocks noChangeAspect="1"/>
              </p:cNvPicPr>
              <p:nvPr/>
            </p:nvPicPr>
            <p:blipFill>
              <a:blip r:embed="rId12"/>
              <a:stretch>
                <a:fillRect/>
              </a:stretch>
            </p:blipFill>
            <p:spPr>
              <a:xfrm>
                <a:off x="1055536" y="6962456"/>
                <a:ext cx="460026" cy="171567"/>
              </a:xfrm>
              <a:prstGeom prst="rect">
                <a:avLst/>
              </a:prstGeom>
            </p:spPr>
          </p:pic>
          <p:pic>
            <p:nvPicPr>
              <p:cNvPr id="225" name="图片 224">
                <a:extLst>
                  <a:ext uri="{FF2B5EF4-FFF2-40B4-BE49-F238E27FC236}">
                    <a16:creationId xmlns:a16="http://schemas.microsoft.com/office/drawing/2014/main" id="{89849B64-5EF1-4A7B-A389-A0B4887661D8}"/>
                  </a:ext>
                </a:extLst>
              </p:cNvPr>
              <p:cNvPicPr>
                <a:picLocks noChangeAspect="1"/>
              </p:cNvPicPr>
              <p:nvPr/>
            </p:nvPicPr>
            <p:blipFill>
              <a:blip r:embed="rId13"/>
              <a:stretch>
                <a:fillRect/>
              </a:stretch>
            </p:blipFill>
            <p:spPr>
              <a:xfrm>
                <a:off x="1610012" y="6980378"/>
                <a:ext cx="588733" cy="135720"/>
              </a:xfrm>
              <a:prstGeom prst="rect">
                <a:avLst/>
              </a:prstGeom>
            </p:spPr>
          </p:pic>
          <p:cxnSp>
            <p:nvCxnSpPr>
              <p:cNvPr id="226" name="直接箭头连接符 225">
                <a:extLst>
                  <a:ext uri="{FF2B5EF4-FFF2-40B4-BE49-F238E27FC236}">
                    <a16:creationId xmlns:a16="http://schemas.microsoft.com/office/drawing/2014/main" id="{C59D9EBB-5550-44D2-BB93-3031AD6B55EB}"/>
                  </a:ext>
                </a:extLst>
              </p:cNvPr>
              <p:cNvCxnSpPr>
                <a:cxnSpLocks/>
                <a:stCxn id="224" idx="0"/>
                <a:endCxn id="216" idx="2"/>
              </p:cNvCxnSpPr>
              <p:nvPr/>
            </p:nvCxnSpPr>
            <p:spPr>
              <a:xfrm flipH="1" flipV="1">
                <a:off x="1281375" y="6661039"/>
                <a:ext cx="4174" cy="301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a:extLst>
                  <a:ext uri="{FF2B5EF4-FFF2-40B4-BE49-F238E27FC236}">
                    <a16:creationId xmlns:a16="http://schemas.microsoft.com/office/drawing/2014/main" id="{3518635B-7E07-4B6D-8179-A1097835C4BA}"/>
                  </a:ext>
                </a:extLst>
              </p:cNvPr>
              <p:cNvCxnSpPr>
                <a:cxnSpLocks/>
                <a:stCxn id="225" idx="0"/>
                <a:endCxn id="218" idx="2"/>
              </p:cNvCxnSpPr>
              <p:nvPr/>
            </p:nvCxnSpPr>
            <p:spPr>
              <a:xfrm flipH="1" flipV="1">
                <a:off x="1901206" y="6661038"/>
                <a:ext cx="3172" cy="319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51728045-4F6C-4E2C-A67A-644DD8F8150F}"/>
                  </a:ext>
                </a:extLst>
              </p:cNvPr>
              <p:cNvCxnSpPr>
                <a:cxnSpLocks/>
                <a:endCxn id="221" idx="2"/>
              </p:cNvCxnSpPr>
              <p:nvPr/>
            </p:nvCxnSpPr>
            <p:spPr>
              <a:xfrm flipH="1" flipV="1">
                <a:off x="2768162" y="6657578"/>
                <a:ext cx="1462" cy="318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接箭头连接符 228">
                <a:extLst>
                  <a:ext uri="{FF2B5EF4-FFF2-40B4-BE49-F238E27FC236}">
                    <a16:creationId xmlns:a16="http://schemas.microsoft.com/office/drawing/2014/main" id="{995CA2C7-5A99-44B0-BD70-31756AF8D05B}"/>
                  </a:ext>
                </a:extLst>
              </p:cNvPr>
              <p:cNvCxnSpPr>
                <a:cxnSpLocks/>
                <a:endCxn id="223" idx="2"/>
              </p:cNvCxnSpPr>
              <p:nvPr/>
            </p:nvCxnSpPr>
            <p:spPr>
              <a:xfrm flipH="1" flipV="1">
                <a:off x="3350923" y="6657578"/>
                <a:ext cx="6384" cy="311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椭圆 229">
                <a:extLst>
                  <a:ext uri="{FF2B5EF4-FFF2-40B4-BE49-F238E27FC236}">
                    <a16:creationId xmlns:a16="http://schemas.microsoft.com/office/drawing/2014/main" id="{D814EB4F-8091-4A1D-B3C6-8DEBA9010DD7}"/>
                  </a:ext>
                </a:extLst>
              </p:cNvPr>
              <p:cNvSpPr/>
              <p:nvPr/>
            </p:nvSpPr>
            <p:spPr>
              <a:xfrm rot="5400000">
                <a:off x="1856491" y="7547162"/>
                <a:ext cx="127773" cy="110867"/>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231" name="椭圆 230">
                <a:extLst>
                  <a:ext uri="{FF2B5EF4-FFF2-40B4-BE49-F238E27FC236}">
                    <a16:creationId xmlns:a16="http://schemas.microsoft.com/office/drawing/2014/main" id="{644696B3-3A40-4FFB-92C3-9FA103EB182F}"/>
                  </a:ext>
                </a:extLst>
              </p:cNvPr>
              <p:cNvSpPr/>
              <p:nvPr/>
            </p:nvSpPr>
            <p:spPr>
              <a:xfrm rot="5400000">
                <a:off x="3338509" y="775569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232" name="椭圆 231">
                <a:extLst>
                  <a:ext uri="{FF2B5EF4-FFF2-40B4-BE49-F238E27FC236}">
                    <a16:creationId xmlns:a16="http://schemas.microsoft.com/office/drawing/2014/main" id="{83775FCB-AD7F-4667-BED4-9011D9BB1B64}"/>
                  </a:ext>
                </a:extLst>
              </p:cNvPr>
              <p:cNvSpPr/>
              <p:nvPr/>
            </p:nvSpPr>
            <p:spPr>
              <a:xfrm rot="5400000">
                <a:off x="2773508" y="7538860"/>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cxnSp>
            <p:nvCxnSpPr>
              <p:cNvPr id="233" name="连接符: 曲线 249">
                <a:extLst>
                  <a:ext uri="{FF2B5EF4-FFF2-40B4-BE49-F238E27FC236}">
                    <a16:creationId xmlns:a16="http://schemas.microsoft.com/office/drawing/2014/main" id="{A720643A-4642-40F3-AEE8-84AED39D83B9}"/>
                  </a:ext>
                </a:extLst>
              </p:cNvPr>
              <p:cNvCxnSpPr>
                <a:cxnSpLocks/>
                <a:stCxn id="232" idx="0"/>
                <a:endCxn id="231" idx="3"/>
              </p:cNvCxnSpPr>
              <p:nvPr/>
            </p:nvCxnSpPr>
            <p:spPr>
              <a:xfrm>
                <a:off x="2889900" y="7602545"/>
                <a:ext cx="456287" cy="17956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34" name="椭圆 233">
                <a:extLst>
                  <a:ext uri="{FF2B5EF4-FFF2-40B4-BE49-F238E27FC236}">
                    <a16:creationId xmlns:a16="http://schemas.microsoft.com/office/drawing/2014/main" id="{72F24BE5-2947-4D89-92C6-0A2C498590E0}"/>
                  </a:ext>
                </a:extLst>
              </p:cNvPr>
              <p:cNvSpPr/>
              <p:nvPr/>
            </p:nvSpPr>
            <p:spPr>
              <a:xfrm rot="5400000">
                <a:off x="1280872" y="750816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dirty="0"/>
              </a:p>
            </p:txBody>
          </p:sp>
          <p:cxnSp>
            <p:nvCxnSpPr>
              <p:cNvPr id="235" name="连接符: 曲线 249">
                <a:extLst>
                  <a:ext uri="{FF2B5EF4-FFF2-40B4-BE49-F238E27FC236}">
                    <a16:creationId xmlns:a16="http://schemas.microsoft.com/office/drawing/2014/main" id="{1769E8B3-ED12-420A-8103-13B29AC7BEF8}"/>
                  </a:ext>
                </a:extLst>
              </p:cNvPr>
              <p:cNvCxnSpPr>
                <a:cxnSpLocks/>
                <a:stCxn id="234" idx="0"/>
                <a:endCxn id="230" idx="4"/>
              </p:cNvCxnSpPr>
              <p:nvPr/>
            </p:nvCxnSpPr>
            <p:spPr>
              <a:xfrm>
                <a:off x="1397263" y="7571853"/>
                <a:ext cx="467680" cy="30743"/>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nvGrpSpPr>
              <p:cNvPr id="236" name="组合 235">
                <a:extLst>
                  <a:ext uri="{FF2B5EF4-FFF2-40B4-BE49-F238E27FC236}">
                    <a16:creationId xmlns:a16="http://schemas.microsoft.com/office/drawing/2014/main" id="{264377D7-3DEF-4EF3-9744-C11F900C1458}"/>
                  </a:ext>
                </a:extLst>
              </p:cNvPr>
              <p:cNvGrpSpPr/>
              <p:nvPr/>
            </p:nvGrpSpPr>
            <p:grpSpPr>
              <a:xfrm>
                <a:off x="1168460" y="7386483"/>
                <a:ext cx="2326456" cy="529669"/>
                <a:chOff x="1199199" y="5586257"/>
                <a:chExt cx="2295717" cy="529669"/>
              </a:xfrm>
            </p:grpSpPr>
            <p:cxnSp>
              <p:nvCxnSpPr>
                <p:cNvPr id="304" name="直接箭头连接符 303">
                  <a:extLst>
                    <a:ext uri="{FF2B5EF4-FFF2-40B4-BE49-F238E27FC236}">
                      <a16:creationId xmlns:a16="http://schemas.microsoft.com/office/drawing/2014/main" id="{76C90CC4-EEFC-4F2B-ACD4-5E457036ABAC}"/>
                    </a:ext>
                  </a:extLst>
                </p:cNvPr>
                <p:cNvCxnSpPr/>
                <p:nvPr/>
              </p:nvCxnSpPr>
              <p:spPr>
                <a:xfrm>
                  <a:off x="1204000" y="6111619"/>
                  <a:ext cx="2290916" cy="4307"/>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5" name="直接箭头连接符 304">
                  <a:extLst>
                    <a:ext uri="{FF2B5EF4-FFF2-40B4-BE49-F238E27FC236}">
                      <a16:creationId xmlns:a16="http://schemas.microsoft.com/office/drawing/2014/main" id="{2EECAE09-24D2-4D0E-888B-F67CA6368CF9}"/>
                    </a:ext>
                  </a:extLst>
                </p:cNvPr>
                <p:cNvCxnSpPr/>
                <p:nvPr/>
              </p:nvCxnSpPr>
              <p:spPr>
                <a:xfrm flipV="1">
                  <a:off x="1199199" y="5586257"/>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237" name="图片 236">
                <a:extLst>
                  <a:ext uri="{FF2B5EF4-FFF2-40B4-BE49-F238E27FC236}">
                    <a16:creationId xmlns:a16="http://schemas.microsoft.com/office/drawing/2014/main" id="{374BF65F-FA29-4D1A-A8CF-D2A3258CC403}"/>
                  </a:ext>
                </a:extLst>
              </p:cNvPr>
              <p:cNvPicPr>
                <a:picLocks noChangeAspect="1"/>
              </p:cNvPicPr>
              <p:nvPr/>
            </p:nvPicPr>
            <p:blipFill>
              <a:blip r:embed="rId14"/>
              <a:stretch>
                <a:fillRect/>
              </a:stretch>
            </p:blipFill>
            <p:spPr>
              <a:xfrm>
                <a:off x="778342" y="7519143"/>
                <a:ext cx="319871" cy="275089"/>
              </a:xfrm>
              <a:prstGeom prst="rect">
                <a:avLst/>
              </a:prstGeom>
            </p:spPr>
          </p:pic>
          <p:sp>
            <p:nvSpPr>
              <p:cNvPr id="238" name="矩形 237">
                <a:extLst>
                  <a:ext uri="{FF2B5EF4-FFF2-40B4-BE49-F238E27FC236}">
                    <a16:creationId xmlns:a16="http://schemas.microsoft.com/office/drawing/2014/main" id="{8C460C61-65D2-4E81-8A09-080435F10290}"/>
                  </a:ext>
                </a:extLst>
              </p:cNvPr>
              <p:cNvSpPr/>
              <p:nvPr/>
            </p:nvSpPr>
            <p:spPr>
              <a:xfrm>
                <a:off x="1407674" y="7916152"/>
                <a:ext cx="2359507"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Short-term  history speed</a:t>
                </a:r>
                <a:endParaRPr lang="zh-CN" altLang="en-US" sz="1049" dirty="0">
                  <a:latin typeface="Times New Roman" panose="02020603050405020304" pitchFamily="18" charset="0"/>
                  <a:cs typeface="Times New Roman" panose="02020603050405020304" pitchFamily="18" charset="0"/>
                </a:endParaRPr>
              </a:p>
            </p:txBody>
          </p:sp>
          <p:cxnSp>
            <p:nvCxnSpPr>
              <p:cNvPr id="239" name="连接符: 曲线 249">
                <a:extLst>
                  <a:ext uri="{FF2B5EF4-FFF2-40B4-BE49-F238E27FC236}">
                    <a16:creationId xmlns:a16="http://schemas.microsoft.com/office/drawing/2014/main" id="{3DE75066-D71E-4366-AAE1-F49ED6B3153C}"/>
                  </a:ext>
                </a:extLst>
              </p:cNvPr>
              <p:cNvCxnSpPr>
                <a:cxnSpLocks/>
                <a:stCxn id="230" idx="0"/>
                <a:endCxn id="232" idx="4"/>
              </p:cNvCxnSpPr>
              <p:nvPr/>
            </p:nvCxnSpPr>
            <p:spPr>
              <a:xfrm flipV="1">
                <a:off x="1975811" y="7602545"/>
                <a:ext cx="786723" cy="5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40" name="矩形 239">
                <a:extLst>
                  <a:ext uri="{FF2B5EF4-FFF2-40B4-BE49-F238E27FC236}">
                    <a16:creationId xmlns:a16="http://schemas.microsoft.com/office/drawing/2014/main" id="{FE6994FF-6D04-4D62-B280-FC388D63DC32}"/>
                  </a:ext>
                </a:extLst>
              </p:cNvPr>
              <p:cNvSpPr/>
              <p:nvPr/>
            </p:nvSpPr>
            <p:spPr>
              <a:xfrm>
                <a:off x="2183729" y="7424457"/>
                <a:ext cx="253711" cy="387025"/>
              </a:xfrm>
              <a:prstGeom prst="rect">
                <a:avLst/>
              </a:prstGeom>
              <a:solidFill>
                <a:schemeClr val="bg1"/>
              </a:solidFill>
            </p:spPr>
            <p:txBody>
              <a:bodyPr wrap="square">
                <a:spAutoFit/>
              </a:bodyPr>
              <a:lstStyle/>
              <a:p>
                <a:r>
                  <a:rPr lang="en-US" altLang="zh-CN" sz="1049" dirty="0"/>
                  <a:t>…</a:t>
                </a:r>
                <a:endParaRPr lang="zh-CN" altLang="en-US" sz="1049" dirty="0"/>
              </a:p>
            </p:txBody>
          </p:sp>
          <p:pic>
            <p:nvPicPr>
              <p:cNvPr id="241" name="图片 240">
                <a:extLst>
                  <a:ext uri="{FF2B5EF4-FFF2-40B4-BE49-F238E27FC236}">
                    <a16:creationId xmlns:a16="http://schemas.microsoft.com/office/drawing/2014/main" id="{95540B76-F014-44C8-8F3E-D9632F35C474}"/>
                  </a:ext>
                </a:extLst>
              </p:cNvPr>
              <p:cNvPicPr>
                <a:picLocks noChangeAspect="1"/>
              </p:cNvPicPr>
              <p:nvPr/>
            </p:nvPicPr>
            <p:blipFill>
              <a:blip r:embed="rId10"/>
              <a:stretch>
                <a:fillRect/>
              </a:stretch>
            </p:blipFill>
            <p:spPr>
              <a:xfrm>
                <a:off x="2921111" y="7768727"/>
                <a:ext cx="301239" cy="116748"/>
              </a:xfrm>
              <a:prstGeom prst="rect">
                <a:avLst/>
              </a:prstGeom>
            </p:spPr>
          </p:pic>
          <p:pic>
            <p:nvPicPr>
              <p:cNvPr id="242" name="图片 241">
                <a:extLst>
                  <a:ext uri="{FF2B5EF4-FFF2-40B4-BE49-F238E27FC236}">
                    <a16:creationId xmlns:a16="http://schemas.microsoft.com/office/drawing/2014/main" id="{9157292A-62EC-4746-ACB1-7B64F1A75BA9}"/>
                  </a:ext>
                </a:extLst>
              </p:cNvPr>
              <p:cNvPicPr>
                <a:picLocks noChangeAspect="1"/>
              </p:cNvPicPr>
              <p:nvPr/>
            </p:nvPicPr>
            <p:blipFill>
              <a:blip r:embed="rId15"/>
              <a:stretch>
                <a:fillRect/>
              </a:stretch>
            </p:blipFill>
            <p:spPr>
              <a:xfrm>
                <a:off x="3144060" y="6974888"/>
                <a:ext cx="436347" cy="146703"/>
              </a:xfrm>
              <a:prstGeom prst="rect">
                <a:avLst/>
              </a:prstGeom>
            </p:spPr>
          </p:pic>
          <p:pic>
            <p:nvPicPr>
              <p:cNvPr id="243" name="图片 242">
                <a:extLst>
                  <a:ext uri="{FF2B5EF4-FFF2-40B4-BE49-F238E27FC236}">
                    <a16:creationId xmlns:a16="http://schemas.microsoft.com/office/drawing/2014/main" id="{97413355-5616-4E81-8814-B9E4DFE57BB4}"/>
                  </a:ext>
                </a:extLst>
              </p:cNvPr>
              <p:cNvPicPr>
                <a:picLocks noChangeAspect="1"/>
              </p:cNvPicPr>
              <p:nvPr/>
            </p:nvPicPr>
            <p:blipFill>
              <a:blip r:embed="rId16"/>
              <a:stretch>
                <a:fillRect/>
              </a:stretch>
            </p:blipFill>
            <p:spPr>
              <a:xfrm>
                <a:off x="2546449" y="6968754"/>
                <a:ext cx="429021" cy="158968"/>
              </a:xfrm>
              <a:prstGeom prst="rect">
                <a:avLst/>
              </a:prstGeom>
            </p:spPr>
          </p:pic>
          <p:cxnSp>
            <p:nvCxnSpPr>
              <p:cNvPr id="244" name="连接符: 曲线 243">
                <a:extLst>
                  <a:ext uri="{FF2B5EF4-FFF2-40B4-BE49-F238E27FC236}">
                    <a16:creationId xmlns:a16="http://schemas.microsoft.com/office/drawing/2014/main" id="{F82A2146-19E5-48C6-9506-131B58EEDD9D}"/>
                  </a:ext>
                </a:extLst>
              </p:cNvPr>
              <p:cNvCxnSpPr>
                <a:cxnSpLocks/>
                <a:stCxn id="223" idx="0"/>
                <a:endCxn id="120" idx="2"/>
              </p:cNvCxnSpPr>
              <p:nvPr/>
            </p:nvCxnSpPr>
            <p:spPr>
              <a:xfrm rot="16200000" flipV="1">
                <a:off x="3040104" y="5516390"/>
                <a:ext cx="619660" cy="197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连接符: 曲线 244">
                <a:extLst>
                  <a:ext uri="{FF2B5EF4-FFF2-40B4-BE49-F238E27FC236}">
                    <a16:creationId xmlns:a16="http://schemas.microsoft.com/office/drawing/2014/main" id="{FA61D124-9815-416A-AC4F-901C2A74428D}"/>
                  </a:ext>
                </a:extLst>
              </p:cNvPr>
              <p:cNvCxnSpPr>
                <a:cxnSpLocks/>
                <a:stCxn id="210" idx="0"/>
                <a:endCxn id="120" idx="2"/>
              </p:cNvCxnSpPr>
              <p:nvPr/>
            </p:nvCxnSpPr>
            <p:spPr>
              <a:xfrm rot="16200000" flipV="1">
                <a:off x="3891193" y="4665301"/>
                <a:ext cx="649622" cy="173411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6" name="图片 245">
                <a:extLst>
                  <a:ext uri="{FF2B5EF4-FFF2-40B4-BE49-F238E27FC236}">
                    <a16:creationId xmlns:a16="http://schemas.microsoft.com/office/drawing/2014/main" id="{C164D97F-7FA9-4A55-8B88-429995196A76}"/>
                  </a:ext>
                </a:extLst>
              </p:cNvPr>
              <p:cNvPicPr>
                <a:picLocks noChangeAspect="1"/>
              </p:cNvPicPr>
              <p:nvPr/>
            </p:nvPicPr>
            <p:blipFill>
              <a:blip r:embed="rId17"/>
              <a:stretch>
                <a:fillRect/>
              </a:stretch>
            </p:blipFill>
            <p:spPr>
              <a:xfrm>
                <a:off x="4716907" y="5180589"/>
                <a:ext cx="387980" cy="375702"/>
              </a:xfrm>
              <a:prstGeom prst="rect">
                <a:avLst/>
              </a:prstGeom>
            </p:spPr>
          </p:pic>
          <p:cxnSp>
            <p:nvCxnSpPr>
              <p:cNvPr id="247" name="直接箭头连接符 246">
                <a:extLst>
                  <a:ext uri="{FF2B5EF4-FFF2-40B4-BE49-F238E27FC236}">
                    <a16:creationId xmlns:a16="http://schemas.microsoft.com/office/drawing/2014/main" id="{40DF5785-1EE3-4530-8851-8A9564863440}"/>
                  </a:ext>
                </a:extLst>
              </p:cNvPr>
              <p:cNvCxnSpPr>
                <a:cxnSpLocks/>
                <a:stCxn id="124" idx="0"/>
              </p:cNvCxnSpPr>
              <p:nvPr/>
            </p:nvCxnSpPr>
            <p:spPr>
              <a:xfrm flipV="1">
                <a:off x="3359136" y="3089750"/>
                <a:ext cx="4349" cy="261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8" name="图片 247">
                <a:extLst>
                  <a:ext uri="{FF2B5EF4-FFF2-40B4-BE49-F238E27FC236}">
                    <a16:creationId xmlns:a16="http://schemas.microsoft.com/office/drawing/2014/main" id="{AFE3083C-8FA9-4281-AE78-9919DE03E66F}"/>
                  </a:ext>
                </a:extLst>
              </p:cNvPr>
              <p:cNvPicPr>
                <a:picLocks noChangeAspect="1"/>
              </p:cNvPicPr>
              <p:nvPr/>
            </p:nvPicPr>
            <p:blipFill>
              <a:blip r:embed="rId14"/>
              <a:stretch>
                <a:fillRect/>
              </a:stretch>
            </p:blipFill>
            <p:spPr>
              <a:xfrm>
                <a:off x="3879360" y="7561594"/>
                <a:ext cx="319871" cy="275089"/>
              </a:xfrm>
              <a:prstGeom prst="rect">
                <a:avLst/>
              </a:prstGeom>
            </p:spPr>
          </p:pic>
          <p:cxnSp>
            <p:nvCxnSpPr>
              <p:cNvPr id="249" name="连接符: 曲线 248">
                <a:extLst>
                  <a:ext uri="{FF2B5EF4-FFF2-40B4-BE49-F238E27FC236}">
                    <a16:creationId xmlns:a16="http://schemas.microsoft.com/office/drawing/2014/main" id="{705974B7-42CD-407D-A7B8-5EE8BFFF716B}"/>
                  </a:ext>
                </a:extLst>
              </p:cNvPr>
              <p:cNvCxnSpPr>
                <a:cxnSpLocks/>
                <a:stCxn id="282" idx="0"/>
                <a:endCxn id="248" idx="2"/>
              </p:cNvCxnSpPr>
              <p:nvPr/>
            </p:nvCxnSpPr>
            <p:spPr>
              <a:xfrm rot="16200000" flipV="1">
                <a:off x="3583740" y="8292240"/>
                <a:ext cx="1121767" cy="2106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连接符: 曲线 249">
                <a:extLst>
                  <a:ext uri="{FF2B5EF4-FFF2-40B4-BE49-F238E27FC236}">
                    <a16:creationId xmlns:a16="http://schemas.microsoft.com/office/drawing/2014/main" id="{3E431905-A4D9-4A2D-AA58-CCE359F7FC90}"/>
                  </a:ext>
                </a:extLst>
              </p:cNvPr>
              <p:cNvCxnSpPr>
                <a:cxnSpLocks/>
                <a:stCxn id="282" idx="1"/>
                <a:endCxn id="237" idx="2"/>
              </p:cNvCxnSpPr>
              <p:nvPr/>
            </p:nvCxnSpPr>
            <p:spPr>
              <a:xfrm rot="10800000">
                <a:off x="938277" y="7794231"/>
                <a:ext cx="3152808" cy="131263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1" name="图片 250">
                <a:extLst>
                  <a:ext uri="{FF2B5EF4-FFF2-40B4-BE49-F238E27FC236}">
                    <a16:creationId xmlns:a16="http://schemas.microsoft.com/office/drawing/2014/main" id="{8418E148-745C-4BD7-8E26-5BA15CCF2F48}"/>
                  </a:ext>
                </a:extLst>
              </p:cNvPr>
              <p:cNvPicPr>
                <a:picLocks noChangeAspect="1"/>
              </p:cNvPicPr>
              <p:nvPr/>
            </p:nvPicPr>
            <p:blipFill>
              <a:blip r:embed="rId18"/>
              <a:stretch>
                <a:fillRect/>
              </a:stretch>
            </p:blipFill>
            <p:spPr>
              <a:xfrm>
                <a:off x="1114141" y="7978330"/>
                <a:ext cx="334466" cy="124190"/>
              </a:xfrm>
              <a:prstGeom prst="rect">
                <a:avLst/>
              </a:prstGeom>
            </p:spPr>
          </p:pic>
          <p:grpSp>
            <p:nvGrpSpPr>
              <p:cNvPr id="252" name="组合 251">
                <a:extLst>
                  <a:ext uri="{FF2B5EF4-FFF2-40B4-BE49-F238E27FC236}">
                    <a16:creationId xmlns:a16="http://schemas.microsoft.com/office/drawing/2014/main" id="{5C22EA77-F9E7-47CE-9175-26B316554A67}"/>
                  </a:ext>
                </a:extLst>
              </p:cNvPr>
              <p:cNvGrpSpPr/>
              <p:nvPr/>
            </p:nvGrpSpPr>
            <p:grpSpPr>
              <a:xfrm>
                <a:off x="951546" y="8738225"/>
                <a:ext cx="9131380" cy="1734446"/>
                <a:chOff x="733576" y="7068945"/>
                <a:chExt cx="9131380" cy="1734446"/>
              </a:xfrm>
            </p:grpSpPr>
            <p:grpSp>
              <p:nvGrpSpPr>
                <p:cNvPr id="272" name="组合 271">
                  <a:extLst>
                    <a:ext uri="{FF2B5EF4-FFF2-40B4-BE49-F238E27FC236}">
                      <a16:creationId xmlns:a16="http://schemas.microsoft.com/office/drawing/2014/main" id="{EF5C2B7E-2CA9-44B0-A5AE-E6EBF6E16FA8}"/>
                    </a:ext>
                  </a:extLst>
                </p:cNvPr>
                <p:cNvGrpSpPr/>
                <p:nvPr/>
              </p:nvGrpSpPr>
              <p:grpSpPr>
                <a:xfrm>
                  <a:off x="733576" y="7068945"/>
                  <a:ext cx="9131380" cy="1734446"/>
                  <a:chOff x="1984820" y="4312795"/>
                  <a:chExt cx="9131380" cy="1734446"/>
                </a:xfrm>
              </p:grpSpPr>
              <p:grpSp>
                <p:nvGrpSpPr>
                  <p:cNvPr id="279" name="组合 278">
                    <a:extLst>
                      <a:ext uri="{FF2B5EF4-FFF2-40B4-BE49-F238E27FC236}">
                        <a16:creationId xmlns:a16="http://schemas.microsoft.com/office/drawing/2014/main" id="{317B5933-21D9-4A3C-A222-1785E5FE26A9}"/>
                      </a:ext>
                    </a:extLst>
                  </p:cNvPr>
                  <p:cNvGrpSpPr/>
                  <p:nvPr/>
                </p:nvGrpSpPr>
                <p:grpSpPr>
                  <a:xfrm>
                    <a:off x="1984820" y="4312795"/>
                    <a:ext cx="9131380" cy="1734446"/>
                    <a:chOff x="1984820" y="4312795"/>
                    <a:chExt cx="9131380" cy="1734446"/>
                  </a:xfrm>
                </p:grpSpPr>
                <p:grpSp>
                  <p:nvGrpSpPr>
                    <p:cNvPr id="283" name="组合 282">
                      <a:extLst>
                        <a:ext uri="{FF2B5EF4-FFF2-40B4-BE49-F238E27FC236}">
                          <a16:creationId xmlns:a16="http://schemas.microsoft.com/office/drawing/2014/main" id="{2BA89A00-929F-4AC5-A302-26A47B51BC88}"/>
                        </a:ext>
                      </a:extLst>
                    </p:cNvPr>
                    <p:cNvGrpSpPr/>
                    <p:nvPr/>
                  </p:nvGrpSpPr>
                  <p:grpSpPr>
                    <a:xfrm>
                      <a:off x="4105004" y="4312795"/>
                      <a:ext cx="7011196" cy="1734446"/>
                      <a:chOff x="4466992" y="4200745"/>
                      <a:chExt cx="11404678" cy="2241218"/>
                    </a:xfrm>
                  </p:grpSpPr>
                  <p:grpSp>
                    <p:nvGrpSpPr>
                      <p:cNvPr id="285" name="组合 284">
                        <a:extLst>
                          <a:ext uri="{FF2B5EF4-FFF2-40B4-BE49-F238E27FC236}">
                            <a16:creationId xmlns:a16="http://schemas.microsoft.com/office/drawing/2014/main" id="{97D7B2F0-6DAE-4B91-85FF-FB621FE32564}"/>
                          </a:ext>
                        </a:extLst>
                      </p:cNvPr>
                      <p:cNvGrpSpPr/>
                      <p:nvPr/>
                    </p:nvGrpSpPr>
                    <p:grpSpPr>
                      <a:xfrm>
                        <a:off x="4466992" y="4200745"/>
                        <a:ext cx="11404678" cy="2241218"/>
                        <a:chOff x="6721830" y="4314072"/>
                        <a:chExt cx="9574286" cy="2078640"/>
                      </a:xfrm>
                    </p:grpSpPr>
                    <p:sp>
                      <p:nvSpPr>
                        <p:cNvPr id="287" name="椭圆 286">
                          <a:extLst>
                            <a:ext uri="{FF2B5EF4-FFF2-40B4-BE49-F238E27FC236}">
                              <a16:creationId xmlns:a16="http://schemas.microsoft.com/office/drawing/2014/main" id="{7EC145D3-CA75-4DDC-BF3F-03C3E04BD44D}"/>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88" name="椭圆 287">
                          <a:extLst>
                            <a:ext uri="{FF2B5EF4-FFF2-40B4-BE49-F238E27FC236}">
                              <a16:creationId xmlns:a16="http://schemas.microsoft.com/office/drawing/2014/main" id="{05E1304C-CECE-493C-920F-72A271396443}"/>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89" name="椭圆 288">
                          <a:extLst>
                            <a:ext uri="{FF2B5EF4-FFF2-40B4-BE49-F238E27FC236}">
                              <a16:creationId xmlns:a16="http://schemas.microsoft.com/office/drawing/2014/main" id="{76AF9628-444C-47B4-9BE4-E51168B37614}"/>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90" name="椭圆 289">
                          <a:extLst>
                            <a:ext uri="{FF2B5EF4-FFF2-40B4-BE49-F238E27FC236}">
                              <a16:creationId xmlns:a16="http://schemas.microsoft.com/office/drawing/2014/main" id="{924D3152-8B68-4D97-AFFA-0306D8E6380A}"/>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91" name="直接箭头连接符 290">
                          <a:extLst>
                            <a:ext uri="{FF2B5EF4-FFF2-40B4-BE49-F238E27FC236}">
                              <a16:creationId xmlns:a16="http://schemas.microsoft.com/office/drawing/2014/main" id="{7DF8C045-B68D-48BB-A479-122FFC0E412D}"/>
                            </a:ext>
                          </a:extLst>
                        </p:cNvPr>
                        <p:cNvCxnSpPr>
                          <a:cxnSpLocks/>
                          <a:stCxn id="287" idx="7"/>
                          <a:endCxn id="280"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接箭头连接符 291">
                          <a:extLst>
                            <a:ext uri="{FF2B5EF4-FFF2-40B4-BE49-F238E27FC236}">
                              <a16:creationId xmlns:a16="http://schemas.microsoft.com/office/drawing/2014/main" id="{A082466C-8E72-45B1-A7BE-3CF9C9BD6FD3}"/>
                            </a:ext>
                          </a:extLst>
                        </p:cNvPr>
                        <p:cNvCxnSpPr>
                          <a:cxnSpLocks/>
                          <a:stCxn id="287" idx="5"/>
                          <a:endCxn id="288"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接箭头连接符 292">
                          <a:extLst>
                            <a:ext uri="{FF2B5EF4-FFF2-40B4-BE49-F238E27FC236}">
                              <a16:creationId xmlns:a16="http://schemas.microsoft.com/office/drawing/2014/main" id="{228351DB-1399-4F07-839D-E820A2D74592}"/>
                            </a:ext>
                          </a:extLst>
                        </p:cNvPr>
                        <p:cNvCxnSpPr>
                          <a:cxnSpLocks/>
                          <a:stCxn id="290" idx="6"/>
                          <a:endCxn id="289"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接箭头连接符 293">
                          <a:extLst>
                            <a:ext uri="{FF2B5EF4-FFF2-40B4-BE49-F238E27FC236}">
                              <a16:creationId xmlns:a16="http://schemas.microsoft.com/office/drawing/2014/main" id="{71F28C23-75BF-4322-A5DD-724803F51B97}"/>
                            </a:ext>
                          </a:extLst>
                        </p:cNvPr>
                        <p:cNvCxnSpPr>
                          <a:cxnSpLocks/>
                          <a:stCxn id="288" idx="6"/>
                          <a:endCxn id="276"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接箭头连接符 294">
                          <a:extLst>
                            <a:ext uri="{FF2B5EF4-FFF2-40B4-BE49-F238E27FC236}">
                              <a16:creationId xmlns:a16="http://schemas.microsoft.com/office/drawing/2014/main" id="{0912956A-5AF1-4BF3-B7C5-ED18470EEDE9}"/>
                            </a:ext>
                          </a:extLst>
                        </p:cNvPr>
                        <p:cNvCxnSpPr>
                          <a:cxnSpLocks/>
                          <a:stCxn id="287" idx="6"/>
                          <a:endCxn id="281"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6" name="图片 295">
                          <a:extLst>
                            <a:ext uri="{FF2B5EF4-FFF2-40B4-BE49-F238E27FC236}">
                              <a16:creationId xmlns:a16="http://schemas.microsoft.com/office/drawing/2014/main" id="{757F7E32-5FD2-44C0-B94F-A60D2B448E08}"/>
                            </a:ext>
                          </a:extLst>
                        </p:cNvPr>
                        <p:cNvPicPr>
                          <a:picLocks noChangeAspect="1"/>
                        </p:cNvPicPr>
                        <p:nvPr/>
                      </p:nvPicPr>
                      <p:blipFill>
                        <a:blip r:embed="rId19"/>
                        <a:stretch>
                          <a:fillRect/>
                        </a:stretch>
                      </p:blipFill>
                      <p:spPr>
                        <a:xfrm>
                          <a:off x="6721830" y="4933725"/>
                          <a:ext cx="349318" cy="583519"/>
                        </a:xfrm>
                        <a:prstGeom prst="rect">
                          <a:avLst/>
                        </a:prstGeom>
                      </p:spPr>
                    </p:pic>
                    <p:pic>
                      <p:nvPicPr>
                        <p:cNvPr id="297" name="图片 296">
                          <a:extLst>
                            <a:ext uri="{FF2B5EF4-FFF2-40B4-BE49-F238E27FC236}">
                              <a16:creationId xmlns:a16="http://schemas.microsoft.com/office/drawing/2014/main" id="{573CB605-9836-452B-B4D0-929990C4F661}"/>
                            </a:ext>
                          </a:extLst>
                        </p:cNvPr>
                        <p:cNvPicPr>
                          <a:picLocks noChangeAspect="1"/>
                        </p:cNvPicPr>
                        <p:nvPr/>
                      </p:nvPicPr>
                      <p:blipFill>
                        <a:blip r:embed="rId20"/>
                        <a:stretch>
                          <a:fillRect/>
                        </a:stretch>
                      </p:blipFill>
                      <p:spPr>
                        <a:xfrm>
                          <a:off x="15810763" y="4346713"/>
                          <a:ext cx="485353" cy="572165"/>
                        </a:xfrm>
                        <a:prstGeom prst="rect">
                          <a:avLst/>
                        </a:prstGeom>
                      </p:spPr>
                    </p:pic>
                    <p:cxnSp>
                      <p:nvCxnSpPr>
                        <p:cNvPr id="298" name="直接箭头连接符 297">
                          <a:extLst>
                            <a:ext uri="{FF2B5EF4-FFF2-40B4-BE49-F238E27FC236}">
                              <a16:creationId xmlns:a16="http://schemas.microsoft.com/office/drawing/2014/main" id="{2E76F38B-9B31-41F8-8DEC-3501303F9532}"/>
                            </a:ext>
                          </a:extLst>
                        </p:cNvPr>
                        <p:cNvCxnSpPr>
                          <a:cxnSpLocks/>
                          <a:stCxn id="280" idx="4"/>
                          <a:endCxn id="281"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61AA3FB4-F256-418A-95BC-3D4ED480DAD7}"/>
                            </a:ext>
                          </a:extLst>
                        </p:cNvPr>
                        <p:cNvCxnSpPr>
                          <a:cxnSpLocks/>
                          <a:stCxn id="280" idx="6"/>
                          <a:endCxn id="290"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椭圆 299">
                          <a:extLst>
                            <a:ext uri="{FF2B5EF4-FFF2-40B4-BE49-F238E27FC236}">
                              <a16:creationId xmlns:a16="http://schemas.microsoft.com/office/drawing/2014/main" id="{E5C0885E-8EBC-44AF-B2DD-EBC1A5413C4C}"/>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301" name="直接箭头连接符 300">
                          <a:extLst>
                            <a:ext uri="{FF2B5EF4-FFF2-40B4-BE49-F238E27FC236}">
                              <a16:creationId xmlns:a16="http://schemas.microsoft.com/office/drawing/2014/main" id="{D017E1DA-7A77-43BD-B5F2-85D54AF88CB4}"/>
                            </a:ext>
                          </a:extLst>
                        </p:cNvPr>
                        <p:cNvCxnSpPr>
                          <a:cxnSpLocks/>
                          <a:stCxn id="281" idx="5"/>
                          <a:endCxn id="300"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接箭头连接符 301">
                          <a:extLst>
                            <a:ext uri="{FF2B5EF4-FFF2-40B4-BE49-F238E27FC236}">
                              <a16:creationId xmlns:a16="http://schemas.microsoft.com/office/drawing/2014/main" id="{C2B48AE5-8E9F-4F2B-9CB1-A678BA1FF90F}"/>
                            </a:ext>
                          </a:extLst>
                        </p:cNvPr>
                        <p:cNvCxnSpPr>
                          <a:cxnSpLocks/>
                          <a:stCxn id="275"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直接箭头连接符 302">
                          <a:extLst>
                            <a:ext uri="{FF2B5EF4-FFF2-40B4-BE49-F238E27FC236}">
                              <a16:creationId xmlns:a16="http://schemas.microsoft.com/office/drawing/2014/main" id="{E59BC7A9-2F00-4760-A3ED-7EF67E1416D7}"/>
                            </a:ext>
                          </a:extLst>
                        </p:cNvPr>
                        <p:cNvCxnSpPr>
                          <a:cxnSpLocks/>
                          <a:stCxn id="300" idx="7"/>
                          <a:endCxn id="289"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 name="标题 1">
                        <a:extLst>
                          <a:ext uri="{FF2B5EF4-FFF2-40B4-BE49-F238E27FC236}">
                            <a16:creationId xmlns:a16="http://schemas.microsoft.com/office/drawing/2014/main" id="{08848E71-43C9-4555-8F47-225F76D71ADA}"/>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284" name="矩形 283">
                      <a:extLst>
                        <a:ext uri="{FF2B5EF4-FFF2-40B4-BE49-F238E27FC236}">
                          <a16:creationId xmlns:a16="http://schemas.microsoft.com/office/drawing/2014/main" id="{AF504A0E-FF0A-44D3-BF99-628564CE30BB}"/>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280" name="椭圆 279">
                    <a:extLst>
                      <a:ext uri="{FF2B5EF4-FFF2-40B4-BE49-F238E27FC236}">
                        <a16:creationId xmlns:a16="http://schemas.microsoft.com/office/drawing/2014/main" id="{ABC35B8B-43AA-404B-B1AB-4AD7ECF89C01}"/>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81" name="椭圆 280">
                    <a:extLst>
                      <a:ext uri="{FF2B5EF4-FFF2-40B4-BE49-F238E27FC236}">
                        <a16:creationId xmlns:a16="http://schemas.microsoft.com/office/drawing/2014/main" id="{33FAB611-9648-4773-8BC6-A54E8053A48E}"/>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282" name="图片 281">
                    <a:extLst>
                      <a:ext uri="{FF2B5EF4-FFF2-40B4-BE49-F238E27FC236}">
                        <a16:creationId xmlns:a16="http://schemas.microsoft.com/office/drawing/2014/main" id="{62608EF3-6F14-42AA-ABF1-8C5489E7F74F}"/>
                      </a:ext>
                    </a:extLst>
                  </p:cNvPr>
                  <p:cNvPicPr>
                    <a:picLocks noChangeAspect="1"/>
                  </p:cNvPicPr>
                  <p:nvPr/>
                </p:nvPicPr>
                <p:blipFill>
                  <a:blip r:embed="rId21"/>
                  <a:stretch>
                    <a:fillRect/>
                  </a:stretch>
                </p:blipFill>
                <p:spPr>
                  <a:xfrm>
                    <a:off x="5124360" y="4533019"/>
                    <a:ext cx="317726" cy="296823"/>
                  </a:xfrm>
                  <a:prstGeom prst="rect">
                    <a:avLst/>
                  </a:prstGeom>
                </p:spPr>
              </p:pic>
            </p:grpSp>
            <p:grpSp>
              <p:nvGrpSpPr>
                <p:cNvPr id="273" name="组合 272">
                  <a:extLst>
                    <a:ext uri="{FF2B5EF4-FFF2-40B4-BE49-F238E27FC236}">
                      <a16:creationId xmlns:a16="http://schemas.microsoft.com/office/drawing/2014/main" id="{8F1784FD-3855-42F6-AEDB-62A4CF18694A}"/>
                    </a:ext>
                  </a:extLst>
                </p:cNvPr>
                <p:cNvGrpSpPr/>
                <p:nvPr/>
              </p:nvGrpSpPr>
              <p:grpSpPr>
                <a:xfrm>
                  <a:off x="3973115" y="7262271"/>
                  <a:ext cx="3581293" cy="1427873"/>
                  <a:chOff x="3973115" y="7262271"/>
                  <a:chExt cx="3581293" cy="1427873"/>
                </a:xfrm>
              </p:grpSpPr>
              <p:cxnSp>
                <p:nvCxnSpPr>
                  <p:cNvPr id="274" name="直接箭头连接符 273">
                    <a:extLst>
                      <a:ext uri="{FF2B5EF4-FFF2-40B4-BE49-F238E27FC236}">
                        <a16:creationId xmlns:a16="http://schemas.microsoft.com/office/drawing/2014/main" id="{50004FE8-AA8B-4CC0-8435-B5B4198EA626}"/>
                      </a:ext>
                    </a:extLst>
                  </p:cNvPr>
                  <p:cNvCxnSpPr>
                    <a:cxnSpLocks/>
                    <a:stCxn id="288" idx="5"/>
                    <a:endCxn id="300"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椭圆 274">
                    <a:extLst>
                      <a:ext uri="{FF2B5EF4-FFF2-40B4-BE49-F238E27FC236}">
                        <a16:creationId xmlns:a16="http://schemas.microsoft.com/office/drawing/2014/main" id="{CA47A356-E52A-4D63-A69D-6D166C97EC64}"/>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76" name="椭圆 275">
                    <a:extLst>
                      <a:ext uri="{FF2B5EF4-FFF2-40B4-BE49-F238E27FC236}">
                        <a16:creationId xmlns:a16="http://schemas.microsoft.com/office/drawing/2014/main" id="{667B64D2-C039-45BB-B6B1-367C471741C8}"/>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277" name="直接箭头连接符 276">
                    <a:extLst>
                      <a:ext uri="{FF2B5EF4-FFF2-40B4-BE49-F238E27FC236}">
                        <a16:creationId xmlns:a16="http://schemas.microsoft.com/office/drawing/2014/main" id="{82C5F3C1-D14F-4C43-99B4-B93E8F38E33C}"/>
                      </a:ext>
                    </a:extLst>
                  </p:cNvPr>
                  <p:cNvCxnSpPr>
                    <a:cxnSpLocks/>
                    <a:stCxn id="276" idx="7"/>
                    <a:endCxn id="275"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接箭头连接符 277">
                    <a:extLst>
                      <a:ext uri="{FF2B5EF4-FFF2-40B4-BE49-F238E27FC236}">
                        <a16:creationId xmlns:a16="http://schemas.microsoft.com/office/drawing/2014/main" id="{ABAE6152-B5CA-4878-AA1D-FBE964216EBC}"/>
                      </a:ext>
                    </a:extLst>
                  </p:cNvPr>
                  <p:cNvCxnSpPr>
                    <a:cxnSpLocks/>
                    <a:stCxn id="290" idx="5"/>
                    <a:endCxn id="300"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58" name="矩形 257">
                <a:extLst>
                  <a:ext uri="{FF2B5EF4-FFF2-40B4-BE49-F238E27FC236}">
                    <a16:creationId xmlns:a16="http://schemas.microsoft.com/office/drawing/2014/main" id="{56E218C0-BF2E-4F48-B677-80A1790EC96F}"/>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sp>
            <p:nvSpPr>
              <p:cNvPr id="259" name="矩形: 圆角 258">
                <a:extLst>
                  <a:ext uri="{FF2B5EF4-FFF2-40B4-BE49-F238E27FC236}">
                    <a16:creationId xmlns:a16="http://schemas.microsoft.com/office/drawing/2014/main" id="{70171359-AECC-4787-B156-2051A86CD6D9}"/>
                  </a:ext>
                </a:extLst>
              </p:cNvPr>
              <p:cNvSpPr/>
              <p:nvPr/>
            </p:nvSpPr>
            <p:spPr>
              <a:xfrm rot="5400000">
                <a:off x="989576" y="2943214"/>
                <a:ext cx="5150431" cy="5912861"/>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grpSp>
        <p:pic>
          <p:nvPicPr>
            <p:cNvPr id="113" name="图片 112">
              <a:extLst>
                <a:ext uri="{FF2B5EF4-FFF2-40B4-BE49-F238E27FC236}">
                  <a16:creationId xmlns:a16="http://schemas.microsoft.com/office/drawing/2014/main" id="{171167AE-2439-4ABD-808B-1D2326447BC1}"/>
                </a:ext>
              </a:extLst>
            </p:cNvPr>
            <p:cNvPicPr>
              <a:picLocks noChangeAspect="1"/>
            </p:cNvPicPr>
            <p:nvPr/>
          </p:nvPicPr>
          <p:blipFill>
            <a:blip r:embed="rId22"/>
            <a:stretch>
              <a:fillRect/>
            </a:stretch>
          </p:blipFill>
          <p:spPr>
            <a:xfrm>
              <a:off x="5352098" y="8181633"/>
              <a:ext cx="495507" cy="338908"/>
            </a:xfrm>
            <a:prstGeom prst="rect">
              <a:avLst/>
            </a:prstGeom>
          </p:spPr>
        </p:pic>
      </p:grpSp>
      <p:pic>
        <p:nvPicPr>
          <p:cNvPr id="8" name="图片 7">
            <a:extLst>
              <a:ext uri="{FF2B5EF4-FFF2-40B4-BE49-F238E27FC236}">
                <a16:creationId xmlns:a16="http://schemas.microsoft.com/office/drawing/2014/main" id="{C7FA7941-79DB-480F-B783-76EC850F86F6}"/>
              </a:ext>
            </a:extLst>
          </p:cNvPr>
          <p:cNvPicPr>
            <a:picLocks noChangeAspect="1"/>
          </p:cNvPicPr>
          <p:nvPr/>
        </p:nvPicPr>
        <p:blipFill>
          <a:blip r:embed="rId23"/>
          <a:stretch>
            <a:fillRect/>
          </a:stretch>
        </p:blipFill>
        <p:spPr>
          <a:xfrm>
            <a:off x="7262258" y="2733071"/>
            <a:ext cx="3219899" cy="676369"/>
          </a:xfrm>
          <a:prstGeom prst="rect">
            <a:avLst/>
          </a:prstGeom>
        </p:spPr>
      </p:pic>
      <p:sp>
        <p:nvSpPr>
          <p:cNvPr id="330" name="矩形 329">
            <a:extLst>
              <a:ext uri="{FF2B5EF4-FFF2-40B4-BE49-F238E27FC236}">
                <a16:creationId xmlns:a16="http://schemas.microsoft.com/office/drawing/2014/main" id="{AC80A693-3E1C-4B1A-995F-BCA015A1D838}"/>
              </a:ext>
            </a:extLst>
          </p:cNvPr>
          <p:cNvSpPr/>
          <p:nvPr/>
        </p:nvSpPr>
        <p:spPr>
          <a:xfrm>
            <a:off x="352880" y="3277376"/>
            <a:ext cx="2014538" cy="177657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7C5DD22-1920-4AA0-AD8F-C00E6D2D8E00}"/>
                  </a:ext>
                </a:extLst>
              </p:cNvPr>
              <p:cNvSpPr txBox="1"/>
              <p:nvPr/>
            </p:nvSpPr>
            <p:spPr>
              <a:xfrm>
                <a:off x="6973448" y="3429000"/>
                <a:ext cx="4470924" cy="2677656"/>
              </a:xfrm>
              <a:prstGeom prst="rect">
                <a:avLst/>
              </a:prstGeom>
              <a:noFill/>
            </p:spPr>
            <p:txBody>
              <a:bodyPr wrap="square" rtlCol="0">
                <a:spAutoFit/>
              </a:bodyPr>
              <a:lstStyle/>
              <a:p>
                <a:pPr algn="just"/>
                <a:r>
                  <a:rPr lang="en-US" altLang="zh-CN" sz="2400" kern="1500" dirty="0">
                    <a:solidFill>
                      <a:srgbClr val="002060"/>
                    </a:solidFill>
                    <a:latin typeface="微软雅黑" panose="020B0503020204020204" pitchFamily="34" charset="-122"/>
                    <a:ea typeface="微软雅黑" panose="020B0503020204020204" pitchFamily="34" charset="-122"/>
                  </a:rPr>
                  <a:t>The vector </a:t>
                </a:r>
                <a14:m>
                  <m:oMath xmlns:m="http://schemas.openxmlformats.org/officeDocument/2006/math">
                    <m:sSubSup>
                      <m:sSubSupPr>
                        <m:ctrlPr>
                          <a:rPr lang="en-US" altLang="zh-CN" sz="2400" b="1" i="1" kern="1500" smtClean="0">
                            <a:solidFill>
                              <a:srgbClr val="002060"/>
                            </a:solidFill>
                            <a:latin typeface="Cambria Math" panose="02040503050406030204" pitchFamily="18" charset="0"/>
                            <a:ea typeface="微软雅黑" panose="020B0503020204020204" pitchFamily="34" charset="-122"/>
                          </a:rPr>
                        </m:ctrlPr>
                      </m:sSubSupPr>
                      <m:e>
                        <m:r>
                          <a:rPr lang="en-US" altLang="zh-CN" sz="2400" b="1" i="1" kern="1500" smtClean="0">
                            <a:solidFill>
                              <a:srgbClr val="002060"/>
                            </a:solidFill>
                            <a:latin typeface="Cambria Math" panose="02040503050406030204" pitchFamily="18" charset="0"/>
                            <a:ea typeface="微软雅黑" panose="020B0503020204020204" pitchFamily="34" charset="-122"/>
                          </a:rPr>
                          <m:t>𝒉</m:t>
                        </m:r>
                      </m:e>
                      <m:sub>
                        <m:r>
                          <a:rPr lang="en-US" altLang="zh-CN" sz="2400" b="1" i="1" kern="1500" smtClean="0">
                            <a:solidFill>
                              <a:srgbClr val="002060"/>
                            </a:solidFill>
                            <a:latin typeface="Cambria Math" panose="02040503050406030204" pitchFamily="18" charset="0"/>
                            <a:ea typeface="微软雅黑" panose="020B0503020204020204" pitchFamily="34" charset="-122"/>
                          </a:rPr>
                          <m:t>𝒕</m:t>
                        </m:r>
                      </m:sub>
                      <m:sup>
                        <m:r>
                          <a:rPr lang="en-US" altLang="zh-CN" sz="2400" b="1" i="1" kern="1500" smtClean="0">
                            <a:solidFill>
                              <a:srgbClr val="002060"/>
                            </a:solidFill>
                            <a:latin typeface="Cambria Math" panose="02040503050406030204" pitchFamily="18" charset="0"/>
                            <a:ea typeface="微软雅黑" panose="020B0503020204020204" pitchFamily="34" charset="-122"/>
                          </a:rPr>
                          <m:t>𝒆</m:t>
                        </m:r>
                      </m:sup>
                    </m:sSubSup>
                  </m:oMath>
                </a14:m>
                <a:r>
                  <a:rPr lang="en-US" altLang="zh-CN" sz="2400" kern="1500" dirty="0">
                    <a:solidFill>
                      <a:srgbClr val="002060"/>
                    </a:solidFill>
                    <a:latin typeface="微软雅黑" panose="020B0503020204020204" pitchFamily="34" charset="-122"/>
                    <a:ea typeface="微软雅黑" panose="020B0503020204020204" pitchFamily="34" charset="-122"/>
                  </a:rPr>
                  <a:t> encodes the short-term trend of speed varying for road segment e. Subsequently, we will use the hidden vector </a:t>
                </a:r>
                <a14:m>
                  <m:oMath xmlns:m="http://schemas.openxmlformats.org/officeDocument/2006/math">
                    <m:sSubSup>
                      <m:sSubSupPr>
                        <m:ctrlPr>
                          <a:rPr lang="en-US" altLang="zh-CN" sz="2400" b="1" i="1" kern="1500">
                            <a:solidFill>
                              <a:srgbClr val="002060"/>
                            </a:solidFill>
                            <a:latin typeface="Cambria Math" panose="02040503050406030204" pitchFamily="18" charset="0"/>
                            <a:ea typeface="微软雅黑" panose="020B0503020204020204" pitchFamily="34" charset="-122"/>
                          </a:rPr>
                        </m:ctrlPr>
                      </m:sSubSupPr>
                      <m:e>
                        <m:r>
                          <a:rPr lang="en-US" altLang="zh-CN" sz="2400" b="1" i="1" kern="1500">
                            <a:solidFill>
                              <a:srgbClr val="002060"/>
                            </a:solidFill>
                            <a:latin typeface="Cambria Math" panose="02040503050406030204" pitchFamily="18" charset="0"/>
                            <a:ea typeface="微软雅黑" panose="020B0503020204020204" pitchFamily="34" charset="-122"/>
                          </a:rPr>
                          <m:t>𝒉</m:t>
                        </m:r>
                      </m:e>
                      <m:sub>
                        <m:r>
                          <a:rPr lang="en-US" altLang="zh-CN" sz="2400" b="1" i="1" kern="1500">
                            <a:solidFill>
                              <a:srgbClr val="002060"/>
                            </a:solidFill>
                            <a:latin typeface="Cambria Math" panose="02040503050406030204" pitchFamily="18" charset="0"/>
                            <a:ea typeface="微软雅黑" panose="020B0503020204020204" pitchFamily="34" charset="-122"/>
                          </a:rPr>
                          <m:t>𝒕</m:t>
                        </m:r>
                      </m:sub>
                      <m:sup>
                        <m:r>
                          <a:rPr lang="en-US" altLang="zh-CN" sz="2400" b="1" i="1" kern="1500">
                            <a:solidFill>
                              <a:srgbClr val="002060"/>
                            </a:solidFill>
                            <a:latin typeface="Cambria Math" panose="02040503050406030204" pitchFamily="18" charset="0"/>
                            <a:ea typeface="微软雅黑" panose="020B0503020204020204" pitchFamily="34" charset="-122"/>
                          </a:rPr>
                          <m:t>𝒆</m:t>
                        </m:r>
                      </m:sup>
                    </m:sSubSup>
                  </m:oMath>
                </a14:m>
                <a:r>
                  <a:rPr lang="en-US" altLang="zh-CN" sz="2400" kern="1500" dirty="0">
                    <a:solidFill>
                      <a:srgbClr val="002060"/>
                    </a:solidFill>
                    <a:latin typeface="微软雅黑" panose="020B0503020204020204" pitchFamily="34" charset="-122"/>
                    <a:ea typeface="微软雅黑" panose="020B0503020204020204" pitchFamily="34" charset="-122"/>
                  </a:rPr>
                  <a:t> as part of the state representation of a road segment at time step t.</a:t>
                </a:r>
                <a:endParaRPr lang="zh-CN" altLang="en-US" sz="2400" kern="1500"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F7C5DD22-1920-4AA0-AD8F-C00E6D2D8E00}"/>
                  </a:ext>
                </a:extLst>
              </p:cNvPr>
              <p:cNvSpPr txBox="1">
                <a:spLocks noRot="1" noChangeAspect="1" noMove="1" noResize="1" noEditPoints="1" noAdjustHandles="1" noChangeArrowheads="1" noChangeShapeType="1" noTextEdit="1"/>
              </p:cNvSpPr>
              <p:nvPr/>
            </p:nvSpPr>
            <p:spPr>
              <a:xfrm>
                <a:off x="6973448" y="3429000"/>
                <a:ext cx="4470924" cy="2677656"/>
              </a:xfrm>
              <a:prstGeom prst="rect">
                <a:avLst/>
              </a:prstGeom>
              <a:blipFill>
                <a:blip r:embed="rId24"/>
                <a:stretch>
                  <a:fillRect l="-2183" t="-1822" r="-2046" b="-4100"/>
                </a:stretch>
              </a:blipFill>
            </p:spPr>
            <p:txBody>
              <a:bodyPr/>
              <a:lstStyle/>
              <a:p>
                <a:r>
                  <a:rPr lang="zh-CN" altLang="en-US">
                    <a:noFill/>
                  </a:rPr>
                  <a:t> </a:t>
                </a:r>
              </a:p>
            </p:txBody>
          </p:sp>
        </mc:Fallback>
      </mc:AlternateContent>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NASF: Observed Cost</a:t>
            </a:r>
            <a:endParaRPr lang="zh-CN" altLang="en-US" dirty="0"/>
          </a:p>
        </p:txBody>
      </p:sp>
      <p:sp>
        <p:nvSpPr>
          <p:cNvPr id="93" name="圆角矩形 23"/>
          <p:cNvSpPr/>
          <p:nvPr/>
        </p:nvSpPr>
        <p:spPr>
          <a:xfrm rot="10800000" flipV="1">
            <a:off x="5252748" y="1035930"/>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95"/>
          <p:cNvSpPr txBox="1"/>
          <p:nvPr/>
        </p:nvSpPr>
        <p:spPr>
          <a:xfrm>
            <a:off x="5723484" y="963083"/>
            <a:ext cx="3083536"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Dilated Causal CNN</a:t>
            </a:r>
          </a:p>
        </p:txBody>
      </p:sp>
      <p:grpSp>
        <p:nvGrpSpPr>
          <p:cNvPr id="108" name="组合 107">
            <a:extLst>
              <a:ext uri="{FF2B5EF4-FFF2-40B4-BE49-F238E27FC236}">
                <a16:creationId xmlns:a16="http://schemas.microsoft.com/office/drawing/2014/main" id="{FF808327-73BB-454C-B55D-06659387D7C1}"/>
              </a:ext>
            </a:extLst>
          </p:cNvPr>
          <p:cNvGrpSpPr/>
          <p:nvPr/>
        </p:nvGrpSpPr>
        <p:grpSpPr>
          <a:xfrm>
            <a:off x="182375" y="1606733"/>
            <a:ext cx="6212831" cy="4841259"/>
            <a:chOff x="634866" y="2533158"/>
            <a:chExt cx="9474565" cy="7382921"/>
          </a:xfrm>
        </p:grpSpPr>
        <p:grpSp>
          <p:nvGrpSpPr>
            <p:cNvPr id="109" name="组合 108">
              <a:extLst>
                <a:ext uri="{FF2B5EF4-FFF2-40B4-BE49-F238E27FC236}">
                  <a16:creationId xmlns:a16="http://schemas.microsoft.com/office/drawing/2014/main" id="{50413C97-7808-44A0-A886-761F513B4147}"/>
                </a:ext>
              </a:extLst>
            </p:cNvPr>
            <p:cNvGrpSpPr/>
            <p:nvPr/>
          </p:nvGrpSpPr>
          <p:grpSpPr>
            <a:xfrm>
              <a:off x="634866" y="2533158"/>
              <a:ext cx="9474565" cy="7382921"/>
              <a:chOff x="608361" y="3089750"/>
              <a:chExt cx="9474565" cy="7382921"/>
            </a:xfrm>
          </p:grpSpPr>
          <p:sp>
            <p:nvSpPr>
              <p:cNvPr id="111" name="矩形: 圆角 110">
                <a:extLst>
                  <a:ext uri="{FF2B5EF4-FFF2-40B4-BE49-F238E27FC236}">
                    <a16:creationId xmlns:a16="http://schemas.microsoft.com/office/drawing/2014/main" id="{AAAE4760-9AFA-4F17-A4BD-D36A7C8E21D3}"/>
                  </a:ext>
                </a:extLst>
              </p:cNvPr>
              <p:cNvSpPr/>
              <p:nvPr/>
            </p:nvSpPr>
            <p:spPr>
              <a:xfrm flipH="1">
                <a:off x="2737272" y="4583812"/>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2" name="矩形: 圆角 111">
                <a:extLst>
                  <a:ext uri="{FF2B5EF4-FFF2-40B4-BE49-F238E27FC236}">
                    <a16:creationId xmlns:a16="http://schemas.microsoft.com/office/drawing/2014/main" id="{98F0A4B2-F506-4F29-9C27-46C2DB60D79D}"/>
                  </a:ext>
                </a:extLst>
              </p:cNvPr>
              <p:cNvSpPr/>
              <p:nvPr/>
            </p:nvSpPr>
            <p:spPr>
              <a:xfrm flipH="1">
                <a:off x="2582852" y="471028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3" name="矩形: 圆角 112">
                <a:extLst>
                  <a:ext uri="{FF2B5EF4-FFF2-40B4-BE49-F238E27FC236}">
                    <a16:creationId xmlns:a16="http://schemas.microsoft.com/office/drawing/2014/main" id="{246E6676-500A-4AFC-B84D-BF937FB33D27}"/>
                  </a:ext>
                </a:extLst>
              </p:cNvPr>
              <p:cNvSpPr/>
              <p:nvPr/>
            </p:nvSpPr>
            <p:spPr>
              <a:xfrm>
                <a:off x="3830240" y="5638790"/>
                <a:ext cx="2469326" cy="2658081"/>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pic>
            <p:nvPicPr>
              <p:cNvPr id="114" name="图片 113">
                <a:extLst>
                  <a:ext uri="{FF2B5EF4-FFF2-40B4-BE49-F238E27FC236}">
                    <a16:creationId xmlns:a16="http://schemas.microsoft.com/office/drawing/2014/main" id="{BEA19DF7-E29E-4152-8803-11831739681C}"/>
                  </a:ext>
                </a:extLst>
              </p:cNvPr>
              <p:cNvPicPr>
                <a:picLocks noChangeAspect="1"/>
              </p:cNvPicPr>
              <p:nvPr/>
            </p:nvPicPr>
            <p:blipFill>
              <a:blip r:embed="rId4"/>
              <a:stretch>
                <a:fillRect/>
              </a:stretch>
            </p:blipFill>
            <p:spPr>
              <a:xfrm>
                <a:off x="2876266" y="5311288"/>
                <a:ext cx="292348" cy="307213"/>
              </a:xfrm>
              <a:prstGeom prst="rect">
                <a:avLst/>
              </a:prstGeom>
            </p:spPr>
          </p:pic>
          <p:sp>
            <p:nvSpPr>
              <p:cNvPr id="115" name="矩形: 圆角 114">
                <a:extLst>
                  <a:ext uri="{FF2B5EF4-FFF2-40B4-BE49-F238E27FC236}">
                    <a16:creationId xmlns:a16="http://schemas.microsoft.com/office/drawing/2014/main" id="{BE4C2A1B-AEB6-4B3C-A651-BBE2082ADCE3}"/>
                  </a:ext>
                </a:extLst>
              </p:cNvPr>
              <p:cNvSpPr/>
              <p:nvPr/>
            </p:nvSpPr>
            <p:spPr>
              <a:xfrm flipH="1">
                <a:off x="2380293" y="482280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6" name="矩形: 圆角 115">
                <a:extLst>
                  <a:ext uri="{FF2B5EF4-FFF2-40B4-BE49-F238E27FC236}">
                    <a16:creationId xmlns:a16="http://schemas.microsoft.com/office/drawing/2014/main" id="{6FD38673-AF9F-4182-930F-F88C6AF18489}"/>
                  </a:ext>
                </a:extLst>
              </p:cNvPr>
              <p:cNvSpPr/>
              <p:nvPr/>
            </p:nvSpPr>
            <p:spPr>
              <a:xfrm flipH="1">
                <a:off x="2198744" y="4040477"/>
                <a:ext cx="2321412" cy="340715"/>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17" name="直接箭头连接符 116">
                <a:extLst>
                  <a:ext uri="{FF2B5EF4-FFF2-40B4-BE49-F238E27FC236}">
                    <a16:creationId xmlns:a16="http://schemas.microsoft.com/office/drawing/2014/main" id="{61976F64-245E-4364-A85F-0AD0303DCD56}"/>
                  </a:ext>
                </a:extLst>
              </p:cNvPr>
              <p:cNvCxnSpPr>
                <a:cxnSpLocks/>
                <a:stCxn id="115" idx="0"/>
              </p:cNvCxnSpPr>
              <p:nvPr/>
            </p:nvCxnSpPr>
            <p:spPr>
              <a:xfrm flipV="1">
                <a:off x="3348945" y="4384131"/>
                <a:ext cx="5171" cy="438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8" name="图片 117">
                <a:extLst>
                  <a:ext uri="{FF2B5EF4-FFF2-40B4-BE49-F238E27FC236}">
                    <a16:creationId xmlns:a16="http://schemas.microsoft.com/office/drawing/2014/main" id="{330C2C81-3A12-4398-A8B2-4DF253ED5A84}"/>
                  </a:ext>
                </a:extLst>
              </p:cNvPr>
              <p:cNvPicPr>
                <a:picLocks noChangeAspect="1"/>
              </p:cNvPicPr>
              <p:nvPr/>
            </p:nvPicPr>
            <p:blipFill>
              <a:blip r:embed="rId5"/>
              <a:stretch>
                <a:fillRect/>
              </a:stretch>
            </p:blipFill>
            <p:spPr>
              <a:xfrm>
                <a:off x="2300669" y="4419368"/>
                <a:ext cx="277050" cy="214429"/>
              </a:xfrm>
              <a:prstGeom prst="rect">
                <a:avLst/>
              </a:prstGeom>
            </p:spPr>
          </p:pic>
          <p:pic>
            <p:nvPicPr>
              <p:cNvPr id="119" name="图片 118">
                <a:extLst>
                  <a:ext uri="{FF2B5EF4-FFF2-40B4-BE49-F238E27FC236}">
                    <a16:creationId xmlns:a16="http://schemas.microsoft.com/office/drawing/2014/main" id="{D7B9DCC3-8F74-4D89-8953-AE188E6BC92C}"/>
                  </a:ext>
                </a:extLst>
              </p:cNvPr>
              <p:cNvPicPr>
                <a:picLocks noChangeAspect="1"/>
              </p:cNvPicPr>
              <p:nvPr/>
            </p:nvPicPr>
            <p:blipFill>
              <a:blip r:embed="rId6"/>
              <a:stretch>
                <a:fillRect/>
              </a:stretch>
            </p:blipFill>
            <p:spPr>
              <a:xfrm>
                <a:off x="2427816" y="3350935"/>
                <a:ext cx="1862638" cy="331627"/>
              </a:xfrm>
              <a:prstGeom prst="rect">
                <a:avLst/>
              </a:prstGeom>
            </p:spPr>
          </p:pic>
          <p:cxnSp>
            <p:nvCxnSpPr>
              <p:cNvPr id="120" name="直接箭头连接符 119">
                <a:extLst>
                  <a:ext uri="{FF2B5EF4-FFF2-40B4-BE49-F238E27FC236}">
                    <a16:creationId xmlns:a16="http://schemas.microsoft.com/office/drawing/2014/main" id="{F3582603-C3D7-4668-853B-DD505653CE07}"/>
                  </a:ext>
                </a:extLst>
              </p:cNvPr>
              <p:cNvCxnSpPr>
                <a:cxnSpLocks/>
                <a:stCxn id="116" idx="0"/>
                <a:endCxn id="119" idx="2"/>
              </p:cNvCxnSpPr>
              <p:nvPr/>
            </p:nvCxnSpPr>
            <p:spPr>
              <a:xfrm flipH="1" flipV="1">
                <a:off x="3359136" y="3682562"/>
                <a:ext cx="315" cy="357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1" name="图片 120">
                <a:extLst>
                  <a:ext uri="{FF2B5EF4-FFF2-40B4-BE49-F238E27FC236}">
                    <a16:creationId xmlns:a16="http://schemas.microsoft.com/office/drawing/2014/main" id="{AD754616-FF0C-4DAB-B3C4-D717C567B7C6}"/>
                  </a:ext>
                </a:extLst>
              </p:cNvPr>
              <p:cNvPicPr>
                <a:picLocks noChangeAspect="1"/>
              </p:cNvPicPr>
              <p:nvPr/>
            </p:nvPicPr>
            <p:blipFill>
              <a:blip r:embed="rId7"/>
              <a:stretch>
                <a:fillRect/>
              </a:stretch>
            </p:blipFill>
            <p:spPr>
              <a:xfrm>
                <a:off x="3474829" y="3777348"/>
                <a:ext cx="404804" cy="248841"/>
              </a:xfrm>
              <a:prstGeom prst="rect">
                <a:avLst/>
              </a:prstGeom>
            </p:spPr>
          </p:pic>
          <p:pic>
            <p:nvPicPr>
              <p:cNvPr id="122" name="图片 121">
                <a:extLst>
                  <a:ext uri="{FF2B5EF4-FFF2-40B4-BE49-F238E27FC236}">
                    <a16:creationId xmlns:a16="http://schemas.microsoft.com/office/drawing/2014/main" id="{9104B218-F7C6-4EA0-BB4B-BC3ED3CCAEAB}"/>
                  </a:ext>
                </a:extLst>
              </p:cNvPr>
              <p:cNvPicPr>
                <a:picLocks noChangeAspect="1"/>
              </p:cNvPicPr>
              <p:nvPr/>
            </p:nvPicPr>
            <p:blipFill rotWithShape="1">
              <a:blip r:embed="rId8">
                <a:extLst>
                  <a:ext uri="{28A0092B-C50C-407E-A947-70E740481C1C}">
                    <a14:useLocalDpi xmlns:a14="http://schemas.microsoft.com/office/drawing/2010/main" val="0"/>
                  </a:ext>
                </a:extLst>
              </a:blip>
              <a:srcRect r="13824"/>
              <a:stretch>
                <a:fillRect/>
              </a:stretch>
            </p:blipFill>
            <p:spPr>
              <a:xfrm>
                <a:off x="4075325" y="6656337"/>
                <a:ext cx="1940138" cy="619342"/>
              </a:xfrm>
              <a:prstGeom prst="rect">
                <a:avLst/>
              </a:prstGeom>
            </p:spPr>
          </p:pic>
          <p:sp>
            <p:nvSpPr>
              <p:cNvPr id="123" name="箭头: 右 122">
                <a:extLst>
                  <a:ext uri="{FF2B5EF4-FFF2-40B4-BE49-F238E27FC236}">
                    <a16:creationId xmlns:a16="http://schemas.microsoft.com/office/drawing/2014/main" id="{4D1581CD-FAAD-4283-AEFC-E04E77F6CFB0}"/>
                  </a:ext>
                </a:extLst>
              </p:cNvPr>
              <p:cNvSpPr/>
              <p:nvPr/>
            </p:nvSpPr>
            <p:spPr>
              <a:xfrm rot="16200000">
                <a:off x="5010861" y="7147634"/>
                <a:ext cx="118369" cy="46766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24" name="矩形 123">
                <a:extLst>
                  <a:ext uri="{FF2B5EF4-FFF2-40B4-BE49-F238E27FC236}">
                    <a16:creationId xmlns:a16="http://schemas.microsoft.com/office/drawing/2014/main" id="{F18EF7B5-F05C-4B3A-BC5B-F25E5EFF64CD}"/>
                  </a:ext>
                </a:extLst>
              </p:cNvPr>
              <p:cNvSpPr/>
              <p:nvPr/>
            </p:nvSpPr>
            <p:spPr>
              <a:xfrm>
                <a:off x="4133208" y="6439424"/>
                <a:ext cx="2057286" cy="356225"/>
              </a:xfrm>
              <a:prstGeom prst="rect">
                <a:avLst/>
              </a:prstGeom>
            </p:spPr>
            <p:txBody>
              <a:bodyPr wrap="square">
                <a:spAutoFit/>
              </a:bodyPr>
              <a:lstStyle/>
              <a:p>
                <a:pPr algn="ctr"/>
                <a:r>
                  <a:rPr lang="en-US" altLang="zh-CN" sz="918" b="1" dirty="0">
                    <a:latin typeface="Times New Roman" panose="02020603050405020304" pitchFamily="18" charset="0"/>
                    <a:cs typeface="Times New Roman" panose="02020603050405020304" pitchFamily="18" charset="0"/>
                  </a:rPr>
                  <a:t>Dilated Causal CNN</a:t>
                </a:r>
                <a:endParaRPr lang="zh-CN" altLang="en-US" sz="918" b="1" dirty="0">
                  <a:latin typeface="Times New Roman" panose="02020603050405020304" pitchFamily="18" charset="0"/>
                  <a:cs typeface="Times New Roman" panose="02020603050405020304" pitchFamily="18" charset="0"/>
                </a:endParaRPr>
              </a:p>
            </p:txBody>
          </p:sp>
          <p:pic>
            <p:nvPicPr>
              <p:cNvPr id="125" name="图片 124">
                <a:extLst>
                  <a:ext uri="{FF2B5EF4-FFF2-40B4-BE49-F238E27FC236}">
                    <a16:creationId xmlns:a16="http://schemas.microsoft.com/office/drawing/2014/main" id="{CBD11285-26C4-410E-B3DB-583D5F414D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3003" y="7499915"/>
                <a:ext cx="1744937" cy="298737"/>
              </a:xfrm>
              <a:prstGeom prst="rect">
                <a:avLst/>
              </a:prstGeom>
            </p:spPr>
          </p:pic>
          <p:grpSp>
            <p:nvGrpSpPr>
              <p:cNvPr id="126" name="组合 125">
                <a:extLst>
                  <a:ext uri="{FF2B5EF4-FFF2-40B4-BE49-F238E27FC236}">
                    <a16:creationId xmlns:a16="http://schemas.microsoft.com/office/drawing/2014/main" id="{1B5A306B-FC48-4475-BBBF-C32972FBE6ED}"/>
                  </a:ext>
                </a:extLst>
              </p:cNvPr>
              <p:cNvGrpSpPr/>
              <p:nvPr/>
            </p:nvGrpSpPr>
            <p:grpSpPr>
              <a:xfrm>
                <a:off x="4249475" y="7376230"/>
                <a:ext cx="1779721" cy="525362"/>
                <a:chOff x="861634" y="3309545"/>
                <a:chExt cx="1589573" cy="525362"/>
              </a:xfrm>
            </p:grpSpPr>
            <p:cxnSp>
              <p:nvCxnSpPr>
                <p:cNvPr id="261" name="直接箭头连接符 260">
                  <a:extLst>
                    <a:ext uri="{FF2B5EF4-FFF2-40B4-BE49-F238E27FC236}">
                      <a16:creationId xmlns:a16="http://schemas.microsoft.com/office/drawing/2014/main" id="{D9830C3D-F702-4E57-9215-D1531568A465}"/>
                    </a:ext>
                  </a:extLst>
                </p:cNvPr>
                <p:cNvCxnSpPr/>
                <p:nvPr/>
              </p:nvCxnSpPr>
              <p:spPr>
                <a:xfrm>
                  <a:off x="864111" y="3834907"/>
                  <a:ext cx="1587096" cy="0"/>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3CB31A54-9F84-4F5E-A90B-538ACC528EDD}"/>
                    </a:ext>
                  </a:extLst>
                </p:cNvPr>
                <p:cNvCxnSpPr/>
                <p:nvPr/>
              </p:nvCxnSpPr>
              <p:spPr>
                <a:xfrm flipV="1">
                  <a:off x="861634" y="3309545"/>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175" name="图片 174">
                <a:extLst>
                  <a:ext uri="{FF2B5EF4-FFF2-40B4-BE49-F238E27FC236}">
                    <a16:creationId xmlns:a16="http://schemas.microsoft.com/office/drawing/2014/main" id="{0C1FD733-FB5D-491A-BA28-8176B383E602}"/>
                  </a:ext>
                </a:extLst>
              </p:cNvPr>
              <p:cNvPicPr>
                <a:picLocks noChangeAspect="1"/>
              </p:cNvPicPr>
              <p:nvPr/>
            </p:nvPicPr>
            <p:blipFill>
              <a:blip r:embed="rId10"/>
              <a:stretch>
                <a:fillRect/>
              </a:stretch>
            </p:blipFill>
            <p:spPr>
              <a:xfrm>
                <a:off x="5827320" y="7709869"/>
                <a:ext cx="301239" cy="116748"/>
              </a:xfrm>
              <a:prstGeom prst="rect">
                <a:avLst/>
              </a:prstGeom>
            </p:spPr>
          </p:pic>
          <p:sp>
            <p:nvSpPr>
              <p:cNvPr id="176" name="矩形 175">
                <a:extLst>
                  <a:ext uri="{FF2B5EF4-FFF2-40B4-BE49-F238E27FC236}">
                    <a16:creationId xmlns:a16="http://schemas.microsoft.com/office/drawing/2014/main" id="{96435B8D-B79E-406C-A6D3-D95FD3F9F6AC}"/>
                  </a:ext>
                </a:extLst>
              </p:cNvPr>
              <p:cNvSpPr/>
              <p:nvPr/>
            </p:nvSpPr>
            <p:spPr>
              <a:xfrm>
                <a:off x="5325593" y="7857214"/>
                <a:ext cx="363828" cy="387025"/>
              </a:xfrm>
              <a:prstGeom prst="rect">
                <a:avLst/>
              </a:prstGeom>
            </p:spPr>
            <p:txBody>
              <a:bodyPr wrap="square">
                <a:spAutoFit/>
              </a:bodyPr>
              <a:lstStyle/>
              <a:p>
                <a:r>
                  <a:rPr lang="en-US" altLang="zh-CN" sz="1049" dirty="0"/>
                  <a:t>…</a:t>
                </a:r>
                <a:endParaRPr lang="zh-CN" altLang="en-US" sz="1049" dirty="0"/>
              </a:p>
            </p:txBody>
          </p:sp>
          <p:sp>
            <p:nvSpPr>
              <p:cNvPr id="177" name="矩形 176">
                <a:extLst>
                  <a:ext uri="{FF2B5EF4-FFF2-40B4-BE49-F238E27FC236}">
                    <a16:creationId xmlns:a16="http://schemas.microsoft.com/office/drawing/2014/main" id="{02DA1F51-81AB-42DC-B068-27CF03CD9706}"/>
                  </a:ext>
                </a:extLst>
              </p:cNvPr>
              <p:cNvSpPr/>
              <p:nvPr/>
            </p:nvSpPr>
            <p:spPr>
              <a:xfrm>
                <a:off x="4109544" y="7881148"/>
                <a:ext cx="2295948"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Long-term history speed</a:t>
                </a:r>
                <a:endParaRPr lang="zh-CN" altLang="en-US" sz="1049" dirty="0">
                  <a:latin typeface="Times New Roman" panose="02020603050405020304" pitchFamily="18" charset="0"/>
                  <a:cs typeface="Times New Roman" panose="02020603050405020304" pitchFamily="18" charset="0"/>
                </a:endParaRPr>
              </a:p>
            </p:txBody>
          </p:sp>
          <p:sp>
            <p:nvSpPr>
              <p:cNvPr id="178" name="箭头: 右 177">
                <a:extLst>
                  <a:ext uri="{FF2B5EF4-FFF2-40B4-BE49-F238E27FC236}">
                    <a16:creationId xmlns:a16="http://schemas.microsoft.com/office/drawing/2014/main" id="{F804ACC1-F6EB-4BBB-A8BA-5883450D9A68}"/>
                  </a:ext>
                </a:extLst>
              </p:cNvPr>
              <p:cNvSpPr/>
              <p:nvPr/>
            </p:nvSpPr>
            <p:spPr>
              <a:xfrm rot="16200000">
                <a:off x="5042046" y="6333640"/>
                <a:ext cx="185002" cy="183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79" name="矩形: 圆角 178">
                <a:extLst>
                  <a:ext uri="{FF2B5EF4-FFF2-40B4-BE49-F238E27FC236}">
                    <a16:creationId xmlns:a16="http://schemas.microsoft.com/office/drawing/2014/main" id="{23035C4B-0F21-4841-9A5B-71FD611FDBA4}"/>
                  </a:ext>
                </a:extLst>
              </p:cNvPr>
              <p:cNvSpPr/>
              <p:nvPr/>
            </p:nvSpPr>
            <p:spPr>
              <a:xfrm>
                <a:off x="4632476" y="5857171"/>
                <a:ext cx="901175" cy="304604"/>
              </a:xfrm>
              <a:prstGeom prst="round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err="1">
                    <a:solidFill>
                      <a:schemeClr val="tx1"/>
                    </a:solidFill>
                    <a:latin typeface="Times New Roman" panose="02020603050405020304" pitchFamily="18" charset="0"/>
                    <a:cs typeface="Times New Roman" panose="02020603050405020304" pitchFamily="18" charset="0"/>
                  </a:rPr>
                  <a:t>ReLU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80" name="图片 179">
                <a:extLst>
                  <a:ext uri="{FF2B5EF4-FFF2-40B4-BE49-F238E27FC236}">
                    <a16:creationId xmlns:a16="http://schemas.microsoft.com/office/drawing/2014/main" id="{266643F0-8032-4DBB-9EEC-95ABA0D76F42}"/>
                  </a:ext>
                </a:extLst>
              </p:cNvPr>
              <p:cNvPicPr>
                <a:picLocks noChangeAspect="1"/>
              </p:cNvPicPr>
              <p:nvPr/>
            </p:nvPicPr>
            <p:blipFill>
              <a:blip r:embed="rId11"/>
              <a:stretch>
                <a:fillRect/>
              </a:stretch>
            </p:blipFill>
            <p:spPr>
              <a:xfrm>
                <a:off x="4663875" y="6292508"/>
                <a:ext cx="242911" cy="228829"/>
              </a:xfrm>
              <a:prstGeom prst="rect">
                <a:avLst/>
              </a:prstGeom>
            </p:spPr>
          </p:pic>
          <p:sp>
            <p:nvSpPr>
              <p:cNvPr id="181" name="矩形: 圆角 180">
                <a:extLst>
                  <a:ext uri="{FF2B5EF4-FFF2-40B4-BE49-F238E27FC236}">
                    <a16:creationId xmlns:a16="http://schemas.microsoft.com/office/drawing/2014/main" id="{3B02B93E-4E37-4BD6-9EA9-7F296BFC4F36}"/>
                  </a:ext>
                </a:extLst>
              </p:cNvPr>
              <p:cNvSpPr/>
              <p:nvPr/>
            </p:nvSpPr>
            <p:spPr>
              <a:xfrm>
                <a:off x="726407" y="5672816"/>
                <a:ext cx="2908976" cy="2624054"/>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82" name="矩形: 圆角 181">
                <a:extLst>
                  <a:ext uri="{FF2B5EF4-FFF2-40B4-BE49-F238E27FC236}">
                    <a16:creationId xmlns:a16="http://schemas.microsoft.com/office/drawing/2014/main" id="{E9331F49-31F7-4429-A134-0EC0FE8335C1}"/>
                  </a:ext>
                </a:extLst>
              </p:cNvPr>
              <p:cNvSpPr/>
              <p:nvPr/>
            </p:nvSpPr>
            <p:spPr>
              <a:xfrm>
                <a:off x="1137382"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83" name="直接箭头连接符 182">
                <a:extLst>
                  <a:ext uri="{FF2B5EF4-FFF2-40B4-BE49-F238E27FC236}">
                    <a16:creationId xmlns:a16="http://schemas.microsoft.com/office/drawing/2014/main" id="{7F2F621C-C542-4ADE-96C1-C70A74467630}"/>
                  </a:ext>
                </a:extLst>
              </p:cNvPr>
              <p:cNvCxnSpPr>
                <a:cxnSpLocks/>
                <a:stCxn id="182" idx="3"/>
                <a:endCxn id="184" idx="1"/>
              </p:cNvCxnSpPr>
              <p:nvPr/>
            </p:nvCxnSpPr>
            <p:spPr>
              <a:xfrm>
                <a:off x="1425368" y="6245854"/>
                <a:ext cx="331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圆角 183">
                <a:extLst>
                  <a:ext uri="{FF2B5EF4-FFF2-40B4-BE49-F238E27FC236}">
                    <a16:creationId xmlns:a16="http://schemas.microsoft.com/office/drawing/2014/main" id="{E7A41E23-E649-46AD-8CCF-BA73DA387493}"/>
                  </a:ext>
                </a:extLst>
              </p:cNvPr>
              <p:cNvSpPr/>
              <p:nvPr/>
            </p:nvSpPr>
            <p:spPr>
              <a:xfrm>
                <a:off x="1757213"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85" name="直接箭头连接符 184">
                <a:extLst>
                  <a:ext uri="{FF2B5EF4-FFF2-40B4-BE49-F238E27FC236}">
                    <a16:creationId xmlns:a16="http://schemas.microsoft.com/office/drawing/2014/main" id="{36825908-E6A5-4E88-B878-E099605BDF14}"/>
                  </a:ext>
                </a:extLst>
              </p:cNvPr>
              <p:cNvCxnSpPr>
                <a:cxnSpLocks/>
                <a:stCxn id="184" idx="3"/>
                <a:endCxn id="188" idx="1"/>
              </p:cNvCxnSpPr>
              <p:nvPr/>
            </p:nvCxnSpPr>
            <p:spPr>
              <a:xfrm>
                <a:off x="2045201" y="6245854"/>
                <a:ext cx="253710" cy="27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矩形 187">
                <a:extLst>
                  <a:ext uri="{FF2B5EF4-FFF2-40B4-BE49-F238E27FC236}">
                    <a16:creationId xmlns:a16="http://schemas.microsoft.com/office/drawing/2014/main" id="{BB60CB2C-331B-44C4-8FDC-648446DDAFD3}"/>
                  </a:ext>
                </a:extLst>
              </p:cNvPr>
              <p:cNvSpPr/>
              <p:nvPr/>
            </p:nvSpPr>
            <p:spPr>
              <a:xfrm>
                <a:off x="2298910" y="6079721"/>
                <a:ext cx="363828" cy="387025"/>
              </a:xfrm>
              <a:prstGeom prst="rect">
                <a:avLst/>
              </a:prstGeom>
            </p:spPr>
            <p:txBody>
              <a:bodyPr wrap="square">
                <a:spAutoFit/>
              </a:bodyPr>
              <a:lstStyle/>
              <a:p>
                <a:r>
                  <a:rPr lang="en-US" altLang="zh-CN" sz="1049" dirty="0"/>
                  <a:t>…</a:t>
                </a:r>
                <a:endParaRPr lang="zh-CN" altLang="en-US" sz="1049" dirty="0"/>
              </a:p>
            </p:txBody>
          </p:sp>
          <p:sp>
            <p:nvSpPr>
              <p:cNvPr id="189" name="矩形: 圆角 188">
                <a:extLst>
                  <a:ext uri="{FF2B5EF4-FFF2-40B4-BE49-F238E27FC236}">
                    <a16:creationId xmlns:a16="http://schemas.microsoft.com/office/drawing/2014/main" id="{6684BD8F-3D02-4D48-A643-9F0E51325C34}"/>
                  </a:ext>
                </a:extLst>
              </p:cNvPr>
              <p:cNvSpPr/>
              <p:nvPr/>
            </p:nvSpPr>
            <p:spPr>
              <a:xfrm>
                <a:off x="2624169"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90" name="直接箭头连接符 189">
                <a:extLst>
                  <a:ext uri="{FF2B5EF4-FFF2-40B4-BE49-F238E27FC236}">
                    <a16:creationId xmlns:a16="http://schemas.microsoft.com/office/drawing/2014/main" id="{CD8586D1-9ABB-4DA4-8BEC-BFCFAE1F49D0}"/>
                  </a:ext>
                </a:extLst>
              </p:cNvPr>
              <p:cNvCxnSpPr/>
              <p:nvPr/>
            </p:nvCxnSpPr>
            <p:spPr>
              <a:xfrm flipV="1">
                <a:off x="2912155" y="6240663"/>
                <a:ext cx="294774" cy="3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矩形: 圆角 190">
                <a:extLst>
                  <a:ext uri="{FF2B5EF4-FFF2-40B4-BE49-F238E27FC236}">
                    <a16:creationId xmlns:a16="http://schemas.microsoft.com/office/drawing/2014/main" id="{9CB7C53B-AF95-4725-A8AB-743B5DD4BF21}"/>
                  </a:ext>
                </a:extLst>
              </p:cNvPr>
              <p:cNvSpPr/>
              <p:nvPr/>
            </p:nvSpPr>
            <p:spPr>
              <a:xfrm>
                <a:off x="3206930"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92" name="图片 191">
                <a:extLst>
                  <a:ext uri="{FF2B5EF4-FFF2-40B4-BE49-F238E27FC236}">
                    <a16:creationId xmlns:a16="http://schemas.microsoft.com/office/drawing/2014/main" id="{A826130A-ECEA-439D-B0B2-767B3A069FFB}"/>
                  </a:ext>
                </a:extLst>
              </p:cNvPr>
              <p:cNvPicPr>
                <a:picLocks noChangeAspect="1"/>
              </p:cNvPicPr>
              <p:nvPr/>
            </p:nvPicPr>
            <p:blipFill>
              <a:blip r:embed="rId12"/>
              <a:stretch>
                <a:fillRect/>
              </a:stretch>
            </p:blipFill>
            <p:spPr>
              <a:xfrm>
                <a:off x="1055536" y="6962456"/>
                <a:ext cx="460026" cy="171567"/>
              </a:xfrm>
              <a:prstGeom prst="rect">
                <a:avLst/>
              </a:prstGeom>
            </p:spPr>
          </p:pic>
          <p:pic>
            <p:nvPicPr>
              <p:cNvPr id="193" name="图片 192">
                <a:extLst>
                  <a:ext uri="{FF2B5EF4-FFF2-40B4-BE49-F238E27FC236}">
                    <a16:creationId xmlns:a16="http://schemas.microsoft.com/office/drawing/2014/main" id="{92EB01D0-2DF1-4BB0-AE6A-98F2FC8600D1}"/>
                  </a:ext>
                </a:extLst>
              </p:cNvPr>
              <p:cNvPicPr>
                <a:picLocks noChangeAspect="1"/>
              </p:cNvPicPr>
              <p:nvPr/>
            </p:nvPicPr>
            <p:blipFill>
              <a:blip r:embed="rId13"/>
              <a:stretch>
                <a:fillRect/>
              </a:stretch>
            </p:blipFill>
            <p:spPr>
              <a:xfrm>
                <a:off x="1610012" y="6980378"/>
                <a:ext cx="588733" cy="135720"/>
              </a:xfrm>
              <a:prstGeom prst="rect">
                <a:avLst/>
              </a:prstGeom>
            </p:spPr>
          </p:pic>
          <p:cxnSp>
            <p:nvCxnSpPr>
              <p:cNvPr id="194" name="直接箭头连接符 193">
                <a:extLst>
                  <a:ext uri="{FF2B5EF4-FFF2-40B4-BE49-F238E27FC236}">
                    <a16:creationId xmlns:a16="http://schemas.microsoft.com/office/drawing/2014/main" id="{DD554046-E091-4739-9BCD-0DCBB692DF7D}"/>
                  </a:ext>
                </a:extLst>
              </p:cNvPr>
              <p:cNvCxnSpPr>
                <a:cxnSpLocks/>
                <a:stCxn id="192" idx="0"/>
                <a:endCxn id="182" idx="2"/>
              </p:cNvCxnSpPr>
              <p:nvPr/>
            </p:nvCxnSpPr>
            <p:spPr>
              <a:xfrm flipH="1" flipV="1">
                <a:off x="1281375" y="6661039"/>
                <a:ext cx="4174" cy="301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8903E757-6CAB-4E11-AC80-408C6FAEB330}"/>
                  </a:ext>
                </a:extLst>
              </p:cNvPr>
              <p:cNvCxnSpPr>
                <a:cxnSpLocks/>
                <a:stCxn id="193" idx="0"/>
                <a:endCxn id="184" idx="2"/>
              </p:cNvCxnSpPr>
              <p:nvPr/>
            </p:nvCxnSpPr>
            <p:spPr>
              <a:xfrm flipH="1" flipV="1">
                <a:off x="1901206" y="6661038"/>
                <a:ext cx="3172" cy="319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40F26642-3098-4DDF-82A1-CBC3404E6722}"/>
                  </a:ext>
                </a:extLst>
              </p:cNvPr>
              <p:cNvCxnSpPr>
                <a:cxnSpLocks/>
                <a:endCxn id="189" idx="2"/>
              </p:cNvCxnSpPr>
              <p:nvPr/>
            </p:nvCxnSpPr>
            <p:spPr>
              <a:xfrm flipH="1" flipV="1">
                <a:off x="2768162" y="6657578"/>
                <a:ext cx="1462" cy="318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27BCA193-0A6C-49DA-9C21-24E189667971}"/>
                  </a:ext>
                </a:extLst>
              </p:cNvPr>
              <p:cNvCxnSpPr>
                <a:cxnSpLocks/>
                <a:endCxn id="191" idx="2"/>
              </p:cNvCxnSpPr>
              <p:nvPr/>
            </p:nvCxnSpPr>
            <p:spPr>
              <a:xfrm flipH="1" flipV="1">
                <a:off x="3350923" y="6657578"/>
                <a:ext cx="6384" cy="311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a:extLst>
                  <a:ext uri="{FF2B5EF4-FFF2-40B4-BE49-F238E27FC236}">
                    <a16:creationId xmlns:a16="http://schemas.microsoft.com/office/drawing/2014/main" id="{C8B70773-045A-424B-A239-FBE51AAE8C17}"/>
                  </a:ext>
                </a:extLst>
              </p:cNvPr>
              <p:cNvSpPr/>
              <p:nvPr/>
            </p:nvSpPr>
            <p:spPr>
              <a:xfrm rot="5400000">
                <a:off x="1856491" y="7547162"/>
                <a:ext cx="127773" cy="110867"/>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199" name="椭圆 198">
                <a:extLst>
                  <a:ext uri="{FF2B5EF4-FFF2-40B4-BE49-F238E27FC236}">
                    <a16:creationId xmlns:a16="http://schemas.microsoft.com/office/drawing/2014/main" id="{6AB1FAA1-D51F-4E51-900D-C7738E0959B5}"/>
                  </a:ext>
                </a:extLst>
              </p:cNvPr>
              <p:cNvSpPr/>
              <p:nvPr/>
            </p:nvSpPr>
            <p:spPr>
              <a:xfrm rot="5400000">
                <a:off x="3338509" y="775569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200" name="椭圆 199">
                <a:extLst>
                  <a:ext uri="{FF2B5EF4-FFF2-40B4-BE49-F238E27FC236}">
                    <a16:creationId xmlns:a16="http://schemas.microsoft.com/office/drawing/2014/main" id="{FEA29038-9006-4A5F-90E9-52CE559F2D80}"/>
                  </a:ext>
                </a:extLst>
              </p:cNvPr>
              <p:cNvSpPr/>
              <p:nvPr/>
            </p:nvSpPr>
            <p:spPr>
              <a:xfrm rot="5400000">
                <a:off x="2773508" y="7538860"/>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cxnSp>
            <p:nvCxnSpPr>
              <p:cNvPr id="201" name="连接符: 曲线 249">
                <a:extLst>
                  <a:ext uri="{FF2B5EF4-FFF2-40B4-BE49-F238E27FC236}">
                    <a16:creationId xmlns:a16="http://schemas.microsoft.com/office/drawing/2014/main" id="{2BE72807-D2E8-4CDB-86F5-C32FA1C7B993}"/>
                  </a:ext>
                </a:extLst>
              </p:cNvPr>
              <p:cNvCxnSpPr>
                <a:cxnSpLocks/>
                <a:stCxn id="200" idx="0"/>
                <a:endCxn id="199" idx="3"/>
              </p:cNvCxnSpPr>
              <p:nvPr/>
            </p:nvCxnSpPr>
            <p:spPr>
              <a:xfrm>
                <a:off x="2889900" y="7602545"/>
                <a:ext cx="456287" cy="17956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02" name="椭圆 201">
                <a:extLst>
                  <a:ext uri="{FF2B5EF4-FFF2-40B4-BE49-F238E27FC236}">
                    <a16:creationId xmlns:a16="http://schemas.microsoft.com/office/drawing/2014/main" id="{FB682E0E-9013-45BC-AAC9-55A156E48FEB}"/>
                  </a:ext>
                </a:extLst>
              </p:cNvPr>
              <p:cNvSpPr/>
              <p:nvPr/>
            </p:nvSpPr>
            <p:spPr>
              <a:xfrm rot="5400000">
                <a:off x="1280872" y="750816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dirty="0"/>
              </a:p>
            </p:txBody>
          </p:sp>
          <p:cxnSp>
            <p:nvCxnSpPr>
              <p:cNvPr id="203" name="连接符: 曲线 249">
                <a:extLst>
                  <a:ext uri="{FF2B5EF4-FFF2-40B4-BE49-F238E27FC236}">
                    <a16:creationId xmlns:a16="http://schemas.microsoft.com/office/drawing/2014/main" id="{90CA8004-D501-49ED-93B7-19C9CE18965E}"/>
                  </a:ext>
                </a:extLst>
              </p:cNvPr>
              <p:cNvCxnSpPr>
                <a:cxnSpLocks/>
                <a:stCxn id="202" idx="0"/>
                <a:endCxn id="198" idx="4"/>
              </p:cNvCxnSpPr>
              <p:nvPr/>
            </p:nvCxnSpPr>
            <p:spPr>
              <a:xfrm>
                <a:off x="1397263" y="7571853"/>
                <a:ext cx="467680" cy="30743"/>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nvGrpSpPr>
              <p:cNvPr id="204" name="组合 203">
                <a:extLst>
                  <a:ext uri="{FF2B5EF4-FFF2-40B4-BE49-F238E27FC236}">
                    <a16:creationId xmlns:a16="http://schemas.microsoft.com/office/drawing/2014/main" id="{9562775B-D072-4A71-82B6-B03D09A8AFDB}"/>
                  </a:ext>
                </a:extLst>
              </p:cNvPr>
              <p:cNvGrpSpPr/>
              <p:nvPr/>
            </p:nvGrpSpPr>
            <p:grpSpPr>
              <a:xfrm>
                <a:off x="1168460" y="7386483"/>
                <a:ext cx="2326456" cy="529669"/>
                <a:chOff x="1199199" y="5586257"/>
                <a:chExt cx="2295717" cy="529669"/>
              </a:xfrm>
            </p:grpSpPr>
            <p:cxnSp>
              <p:nvCxnSpPr>
                <p:cNvPr id="259" name="直接箭头连接符 258">
                  <a:extLst>
                    <a:ext uri="{FF2B5EF4-FFF2-40B4-BE49-F238E27FC236}">
                      <a16:creationId xmlns:a16="http://schemas.microsoft.com/office/drawing/2014/main" id="{4888E2B0-4811-4119-BFB0-4A1C2E18A87E}"/>
                    </a:ext>
                  </a:extLst>
                </p:cNvPr>
                <p:cNvCxnSpPr/>
                <p:nvPr/>
              </p:nvCxnSpPr>
              <p:spPr>
                <a:xfrm>
                  <a:off x="1204000" y="6111619"/>
                  <a:ext cx="2290916" cy="4307"/>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0" name="直接箭头连接符 259">
                  <a:extLst>
                    <a:ext uri="{FF2B5EF4-FFF2-40B4-BE49-F238E27FC236}">
                      <a16:creationId xmlns:a16="http://schemas.microsoft.com/office/drawing/2014/main" id="{5A06A80E-31C6-4E9E-8C56-6C954FDEA555}"/>
                    </a:ext>
                  </a:extLst>
                </p:cNvPr>
                <p:cNvCxnSpPr/>
                <p:nvPr/>
              </p:nvCxnSpPr>
              <p:spPr>
                <a:xfrm flipV="1">
                  <a:off x="1199199" y="5586257"/>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205" name="图片 204">
                <a:extLst>
                  <a:ext uri="{FF2B5EF4-FFF2-40B4-BE49-F238E27FC236}">
                    <a16:creationId xmlns:a16="http://schemas.microsoft.com/office/drawing/2014/main" id="{884EE840-4311-4B92-B251-6F72CED4A8A0}"/>
                  </a:ext>
                </a:extLst>
              </p:cNvPr>
              <p:cNvPicPr>
                <a:picLocks noChangeAspect="1"/>
              </p:cNvPicPr>
              <p:nvPr/>
            </p:nvPicPr>
            <p:blipFill>
              <a:blip r:embed="rId14"/>
              <a:stretch>
                <a:fillRect/>
              </a:stretch>
            </p:blipFill>
            <p:spPr>
              <a:xfrm>
                <a:off x="778342" y="7519143"/>
                <a:ext cx="319871" cy="275089"/>
              </a:xfrm>
              <a:prstGeom prst="rect">
                <a:avLst/>
              </a:prstGeom>
            </p:spPr>
          </p:pic>
          <p:sp>
            <p:nvSpPr>
              <p:cNvPr id="206" name="矩形 205">
                <a:extLst>
                  <a:ext uri="{FF2B5EF4-FFF2-40B4-BE49-F238E27FC236}">
                    <a16:creationId xmlns:a16="http://schemas.microsoft.com/office/drawing/2014/main" id="{ECFDD35C-B808-4E62-A079-2DAE5BC9464E}"/>
                  </a:ext>
                </a:extLst>
              </p:cNvPr>
              <p:cNvSpPr/>
              <p:nvPr/>
            </p:nvSpPr>
            <p:spPr>
              <a:xfrm>
                <a:off x="1407674" y="7916152"/>
                <a:ext cx="2359507"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Short-term  history speed</a:t>
                </a:r>
                <a:endParaRPr lang="zh-CN" altLang="en-US" sz="1049" dirty="0">
                  <a:latin typeface="Times New Roman" panose="02020603050405020304" pitchFamily="18" charset="0"/>
                  <a:cs typeface="Times New Roman" panose="02020603050405020304" pitchFamily="18" charset="0"/>
                </a:endParaRPr>
              </a:p>
            </p:txBody>
          </p:sp>
          <p:cxnSp>
            <p:nvCxnSpPr>
              <p:cNvPr id="207" name="连接符: 曲线 249">
                <a:extLst>
                  <a:ext uri="{FF2B5EF4-FFF2-40B4-BE49-F238E27FC236}">
                    <a16:creationId xmlns:a16="http://schemas.microsoft.com/office/drawing/2014/main" id="{8B3B6789-FDC4-452F-927E-5EE89E4889F7}"/>
                  </a:ext>
                </a:extLst>
              </p:cNvPr>
              <p:cNvCxnSpPr>
                <a:cxnSpLocks/>
                <a:stCxn id="198" idx="0"/>
                <a:endCxn id="200" idx="4"/>
              </p:cNvCxnSpPr>
              <p:nvPr/>
            </p:nvCxnSpPr>
            <p:spPr>
              <a:xfrm flipV="1">
                <a:off x="1975811" y="7602545"/>
                <a:ext cx="786723" cy="5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08" name="矩形 207">
                <a:extLst>
                  <a:ext uri="{FF2B5EF4-FFF2-40B4-BE49-F238E27FC236}">
                    <a16:creationId xmlns:a16="http://schemas.microsoft.com/office/drawing/2014/main" id="{C35D6369-B009-4E52-8382-5323922C47A9}"/>
                  </a:ext>
                </a:extLst>
              </p:cNvPr>
              <p:cNvSpPr/>
              <p:nvPr/>
            </p:nvSpPr>
            <p:spPr>
              <a:xfrm>
                <a:off x="2183729" y="7424457"/>
                <a:ext cx="253711" cy="387025"/>
              </a:xfrm>
              <a:prstGeom prst="rect">
                <a:avLst/>
              </a:prstGeom>
              <a:solidFill>
                <a:schemeClr val="bg1"/>
              </a:solidFill>
            </p:spPr>
            <p:txBody>
              <a:bodyPr wrap="square">
                <a:spAutoFit/>
              </a:bodyPr>
              <a:lstStyle/>
              <a:p>
                <a:r>
                  <a:rPr lang="en-US" altLang="zh-CN" sz="1049" dirty="0"/>
                  <a:t>…</a:t>
                </a:r>
                <a:endParaRPr lang="zh-CN" altLang="en-US" sz="1049" dirty="0"/>
              </a:p>
            </p:txBody>
          </p:sp>
          <p:pic>
            <p:nvPicPr>
              <p:cNvPr id="209" name="图片 208">
                <a:extLst>
                  <a:ext uri="{FF2B5EF4-FFF2-40B4-BE49-F238E27FC236}">
                    <a16:creationId xmlns:a16="http://schemas.microsoft.com/office/drawing/2014/main" id="{5BC4DBA3-35AD-406A-90CF-7CA6684CB50C}"/>
                  </a:ext>
                </a:extLst>
              </p:cNvPr>
              <p:cNvPicPr>
                <a:picLocks noChangeAspect="1"/>
              </p:cNvPicPr>
              <p:nvPr/>
            </p:nvPicPr>
            <p:blipFill>
              <a:blip r:embed="rId10"/>
              <a:stretch>
                <a:fillRect/>
              </a:stretch>
            </p:blipFill>
            <p:spPr>
              <a:xfrm>
                <a:off x="2921111" y="7768727"/>
                <a:ext cx="301239" cy="116748"/>
              </a:xfrm>
              <a:prstGeom prst="rect">
                <a:avLst/>
              </a:prstGeom>
            </p:spPr>
          </p:pic>
          <p:pic>
            <p:nvPicPr>
              <p:cNvPr id="210" name="图片 209">
                <a:extLst>
                  <a:ext uri="{FF2B5EF4-FFF2-40B4-BE49-F238E27FC236}">
                    <a16:creationId xmlns:a16="http://schemas.microsoft.com/office/drawing/2014/main" id="{326E14BE-F328-4CD6-824B-A46662269E47}"/>
                  </a:ext>
                </a:extLst>
              </p:cNvPr>
              <p:cNvPicPr>
                <a:picLocks noChangeAspect="1"/>
              </p:cNvPicPr>
              <p:nvPr/>
            </p:nvPicPr>
            <p:blipFill>
              <a:blip r:embed="rId15"/>
              <a:stretch>
                <a:fillRect/>
              </a:stretch>
            </p:blipFill>
            <p:spPr>
              <a:xfrm>
                <a:off x="3144060" y="6974888"/>
                <a:ext cx="436347" cy="146703"/>
              </a:xfrm>
              <a:prstGeom prst="rect">
                <a:avLst/>
              </a:prstGeom>
            </p:spPr>
          </p:pic>
          <p:pic>
            <p:nvPicPr>
              <p:cNvPr id="211" name="图片 210">
                <a:extLst>
                  <a:ext uri="{FF2B5EF4-FFF2-40B4-BE49-F238E27FC236}">
                    <a16:creationId xmlns:a16="http://schemas.microsoft.com/office/drawing/2014/main" id="{D15C435B-7C90-4533-8CEA-F2D50F228741}"/>
                  </a:ext>
                </a:extLst>
              </p:cNvPr>
              <p:cNvPicPr>
                <a:picLocks noChangeAspect="1"/>
              </p:cNvPicPr>
              <p:nvPr/>
            </p:nvPicPr>
            <p:blipFill>
              <a:blip r:embed="rId16"/>
              <a:stretch>
                <a:fillRect/>
              </a:stretch>
            </p:blipFill>
            <p:spPr>
              <a:xfrm>
                <a:off x="2546449" y="6968754"/>
                <a:ext cx="429021" cy="158968"/>
              </a:xfrm>
              <a:prstGeom prst="rect">
                <a:avLst/>
              </a:prstGeom>
            </p:spPr>
          </p:pic>
          <p:cxnSp>
            <p:nvCxnSpPr>
              <p:cNvPr id="215" name="连接符: 曲线 214">
                <a:extLst>
                  <a:ext uri="{FF2B5EF4-FFF2-40B4-BE49-F238E27FC236}">
                    <a16:creationId xmlns:a16="http://schemas.microsoft.com/office/drawing/2014/main" id="{FD07AA0E-3928-4079-B054-CB05662D5FAF}"/>
                  </a:ext>
                </a:extLst>
              </p:cNvPr>
              <p:cNvCxnSpPr>
                <a:cxnSpLocks/>
                <a:stCxn id="191" idx="0"/>
                <a:endCxn id="115" idx="2"/>
              </p:cNvCxnSpPr>
              <p:nvPr/>
            </p:nvCxnSpPr>
            <p:spPr>
              <a:xfrm rot="16200000" flipV="1">
                <a:off x="3040104" y="5516390"/>
                <a:ext cx="619660" cy="197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连接符: 曲线 215">
                <a:extLst>
                  <a:ext uri="{FF2B5EF4-FFF2-40B4-BE49-F238E27FC236}">
                    <a16:creationId xmlns:a16="http://schemas.microsoft.com/office/drawing/2014/main" id="{49BED42F-0926-484B-9960-725B7B11247E}"/>
                  </a:ext>
                </a:extLst>
              </p:cNvPr>
              <p:cNvCxnSpPr>
                <a:cxnSpLocks/>
                <a:stCxn id="179" idx="0"/>
                <a:endCxn id="115" idx="2"/>
              </p:cNvCxnSpPr>
              <p:nvPr/>
            </p:nvCxnSpPr>
            <p:spPr>
              <a:xfrm rot="16200000" flipV="1">
                <a:off x="3891193" y="4665301"/>
                <a:ext cx="649622" cy="173411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7" name="图片 216">
                <a:extLst>
                  <a:ext uri="{FF2B5EF4-FFF2-40B4-BE49-F238E27FC236}">
                    <a16:creationId xmlns:a16="http://schemas.microsoft.com/office/drawing/2014/main" id="{B888B352-A852-4C10-815F-EA7A629EA3B4}"/>
                  </a:ext>
                </a:extLst>
              </p:cNvPr>
              <p:cNvPicPr>
                <a:picLocks noChangeAspect="1"/>
              </p:cNvPicPr>
              <p:nvPr/>
            </p:nvPicPr>
            <p:blipFill>
              <a:blip r:embed="rId17"/>
              <a:stretch>
                <a:fillRect/>
              </a:stretch>
            </p:blipFill>
            <p:spPr>
              <a:xfrm>
                <a:off x="4716907" y="5180589"/>
                <a:ext cx="387980" cy="375702"/>
              </a:xfrm>
              <a:prstGeom prst="rect">
                <a:avLst/>
              </a:prstGeom>
            </p:spPr>
          </p:pic>
          <p:cxnSp>
            <p:nvCxnSpPr>
              <p:cNvPr id="219" name="直接箭头连接符 218">
                <a:extLst>
                  <a:ext uri="{FF2B5EF4-FFF2-40B4-BE49-F238E27FC236}">
                    <a16:creationId xmlns:a16="http://schemas.microsoft.com/office/drawing/2014/main" id="{DC05E4EE-CD63-40D3-884A-1F5787576E03}"/>
                  </a:ext>
                </a:extLst>
              </p:cNvPr>
              <p:cNvCxnSpPr>
                <a:cxnSpLocks/>
                <a:stCxn id="119" idx="0"/>
              </p:cNvCxnSpPr>
              <p:nvPr/>
            </p:nvCxnSpPr>
            <p:spPr>
              <a:xfrm flipV="1">
                <a:off x="3359136" y="3089750"/>
                <a:ext cx="4349" cy="261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0" name="图片 219">
                <a:extLst>
                  <a:ext uri="{FF2B5EF4-FFF2-40B4-BE49-F238E27FC236}">
                    <a16:creationId xmlns:a16="http://schemas.microsoft.com/office/drawing/2014/main" id="{2F74C029-61B1-46BE-9563-55F3D61F7A9F}"/>
                  </a:ext>
                </a:extLst>
              </p:cNvPr>
              <p:cNvPicPr>
                <a:picLocks noChangeAspect="1"/>
              </p:cNvPicPr>
              <p:nvPr/>
            </p:nvPicPr>
            <p:blipFill>
              <a:blip r:embed="rId14"/>
              <a:stretch>
                <a:fillRect/>
              </a:stretch>
            </p:blipFill>
            <p:spPr>
              <a:xfrm>
                <a:off x="3879360" y="7561594"/>
                <a:ext cx="319871" cy="275089"/>
              </a:xfrm>
              <a:prstGeom prst="rect">
                <a:avLst/>
              </a:prstGeom>
            </p:spPr>
          </p:pic>
          <p:cxnSp>
            <p:nvCxnSpPr>
              <p:cNvPr id="221" name="连接符: 曲线 220">
                <a:extLst>
                  <a:ext uri="{FF2B5EF4-FFF2-40B4-BE49-F238E27FC236}">
                    <a16:creationId xmlns:a16="http://schemas.microsoft.com/office/drawing/2014/main" id="{E60795C1-009E-4F24-A88B-A2B660B268A2}"/>
                  </a:ext>
                </a:extLst>
              </p:cNvPr>
              <p:cNvCxnSpPr>
                <a:cxnSpLocks/>
                <a:stCxn id="237" idx="0"/>
                <a:endCxn id="220" idx="2"/>
              </p:cNvCxnSpPr>
              <p:nvPr/>
            </p:nvCxnSpPr>
            <p:spPr>
              <a:xfrm rot="16200000" flipV="1">
                <a:off x="3583740" y="8292240"/>
                <a:ext cx="1121767" cy="2106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连接符: 曲线 221">
                <a:extLst>
                  <a:ext uri="{FF2B5EF4-FFF2-40B4-BE49-F238E27FC236}">
                    <a16:creationId xmlns:a16="http://schemas.microsoft.com/office/drawing/2014/main" id="{D746F68A-DDE1-4A93-8E09-172E168A51FE}"/>
                  </a:ext>
                </a:extLst>
              </p:cNvPr>
              <p:cNvCxnSpPr>
                <a:cxnSpLocks/>
                <a:stCxn id="237" idx="1"/>
                <a:endCxn id="205" idx="2"/>
              </p:cNvCxnSpPr>
              <p:nvPr/>
            </p:nvCxnSpPr>
            <p:spPr>
              <a:xfrm rot="10800000">
                <a:off x="938277" y="7794231"/>
                <a:ext cx="3152808" cy="131263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3" name="图片 222">
                <a:extLst>
                  <a:ext uri="{FF2B5EF4-FFF2-40B4-BE49-F238E27FC236}">
                    <a16:creationId xmlns:a16="http://schemas.microsoft.com/office/drawing/2014/main" id="{CDDDD4AD-0BA6-447A-B969-F68E622E2005}"/>
                  </a:ext>
                </a:extLst>
              </p:cNvPr>
              <p:cNvPicPr>
                <a:picLocks noChangeAspect="1"/>
              </p:cNvPicPr>
              <p:nvPr/>
            </p:nvPicPr>
            <p:blipFill>
              <a:blip r:embed="rId18"/>
              <a:stretch>
                <a:fillRect/>
              </a:stretch>
            </p:blipFill>
            <p:spPr>
              <a:xfrm>
                <a:off x="1114141" y="7978330"/>
                <a:ext cx="334466" cy="124190"/>
              </a:xfrm>
              <a:prstGeom prst="rect">
                <a:avLst/>
              </a:prstGeom>
            </p:spPr>
          </p:pic>
          <p:grpSp>
            <p:nvGrpSpPr>
              <p:cNvPr id="224" name="组合 223">
                <a:extLst>
                  <a:ext uri="{FF2B5EF4-FFF2-40B4-BE49-F238E27FC236}">
                    <a16:creationId xmlns:a16="http://schemas.microsoft.com/office/drawing/2014/main" id="{D980D77D-179E-4CB6-B6C2-903DF21FB3D2}"/>
                  </a:ext>
                </a:extLst>
              </p:cNvPr>
              <p:cNvGrpSpPr/>
              <p:nvPr/>
            </p:nvGrpSpPr>
            <p:grpSpPr>
              <a:xfrm>
                <a:off x="951546" y="8738225"/>
                <a:ext cx="9131380" cy="1734446"/>
                <a:chOff x="733576" y="7068945"/>
                <a:chExt cx="9131380" cy="1734446"/>
              </a:xfrm>
            </p:grpSpPr>
            <p:grpSp>
              <p:nvGrpSpPr>
                <p:cNvPr id="227" name="组合 226">
                  <a:extLst>
                    <a:ext uri="{FF2B5EF4-FFF2-40B4-BE49-F238E27FC236}">
                      <a16:creationId xmlns:a16="http://schemas.microsoft.com/office/drawing/2014/main" id="{88DB2CBF-C844-4008-898F-698E8C4D9B24}"/>
                    </a:ext>
                  </a:extLst>
                </p:cNvPr>
                <p:cNvGrpSpPr/>
                <p:nvPr/>
              </p:nvGrpSpPr>
              <p:grpSpPr>
                <a:xfrm>
                  <a:off x="733576" y="7068945"/>
                  <a:ext cx="9131380" cy="1734446"/>
                  <a:chOff x="1984820" y="4312795"/>
                  <a:chExt cx="9131380" cy="1734446"/>
                </a:xfrm>
              </p:grpSpPr>
              <p:grpSp>
                <p:nvGrpSpPr>
                  <p:cNvPr id="234" name="组合 233">
                    <a:extLst>
                      <a:ext uri="{FF2B5EF4-FFF2-40B4-BE49-F238E27FC236}">
                        <a16:creationId xmlns:a16="http://schemas.microsoft.com/office/drawing/2014/main" id="{B76320FB-0618-411A-B57E-DE2BFF3BB9E5}"/>
                      </a:ext>
                    </a:extLst>
                  </p:cNvPr>
                  <p:cNvGrpSpPr/>
                  <p:nvPr/>
                </p:nvGrpSpPr>
                <p:grpSpPr>
                  <a:xfrm>
                    <a:off x="1984820" y="4312795"/>
                    <a:ext cx="9131380" cy="1734446"/>
                    <a:chOff x="1984820" y="4312795"/>
                    <a:chExt cx="9131380" cy="1734446"/>
                  </a:xfrm>
                </p:grpSpPr>
                <p:grpSp>
                  <p:nvGrpSpPr>
                    <p:cNvPr id="238" name="组合 237">
                      <a:extLst>
                        <a:ext uri="{FF2B5EF4-FFF2-40B4-BE49-F238E27FC236}">
                          <a16:creationId xmlns:a16="http://schemas.microsoft.com/office/drawing/2014/main" id="{570B2B57-2E9A-45F0-90EA-E85DC9B40084}"/>
                        </a:ext>
                      </a:extLst>
                    </p:cNvPr>
                    <p:cNvGrpSpPr/>
                    <p:nvPr/>
                  </p:nvGrpSpPr>
                  <p:grpSpPr>
                    <a:xfrm>
                      <a:off x="4105004" y="4312795"/>
                      <a:ext cx="7011196" cy="1734446"/>
                      <a:chOff x="4466992" y="4200745"/>
                      <a:chExt cx="11404678" cy="2241218"/>
                    </a:xfrm>
                  </p:grpSpPr>
                  <p:grpSp>
                    <p:nvGrpSpPr>
                      <p:cNvPr id="240" name="组合 239">
                        <a:extLst>
                          <a:ext uri="{FF2B5EF4-FFF2-40B4-BE49-F238E27FC236}">
                            <a16:creationId xmlns:a16="http://schemas.microsoft.com/office/drawing/2014/main" id="{E591548F-24AB-45CD-9896-E0BA856281F1}"/>
                          </a:ext>
                        </a:extLst>
                      </p:cNvPr>
                      <p:cNvGrpSpPr/>
                      <p:nvPr/>
                    </p:nvGrpSpPr>
                    <p:grpSpPr>
                      <a:xfrm>
                        <a:off x="4466992" y="4200745"/>
                        <a:ext cx="11404678" cy="2241218"/>
                        <a:chOff x="6721830" y="4314072"/>
                        <a:chExt cx="9574286" cy="2078640"/>
                      </a:xfrm>
                    </p:grpSpPr>
                    <p:sp>
                      <p:nvSpPr>
                        <p:cNvPr id="242" name="椭圆 241">
                          <a:extLst>
                            <a:ext uri="{FF2B5EF4-FFF2-40B4-BE49-F238E27FC236}">
                              <a16:creationId xmlns:a16="http://schemas.microsoft.com/office/drawing/2014/main" id="{2885FF1F-00FC-40A8-9BCE-6C640F761455}"/>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3" name="椭圆 242">
                          <a:extLst>
                            <a:ext uri="{FF2B5EF4-FFF2-40B4-BE49-F238E27FC236}">
                              <a16:creationId xmlns:a16="http://schemas.microsoft.com/office/drawing/2014/main" id="{F702FAA1-E2A0-463D-82D4-F5924ADFF8A3}"/>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4" name="椭圆 243">
                          <a:extLst>
                            <a:ext uri="{FF2B5EF4-FFF2-40B4-BE49-F238E27FC236}">
                              <a16:creationId xmlns:a16="http://schemas.microsoft.com/office/drawing/2014/main" id="{BE238188-DD01-4BE3-A5D2-74CFA8590658}"/>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5" name="椭圆 244">
                          <a:extLst>
                            <a:ext uri="{FF2B5EF4-FFF2-40B4-BE49-F238E27FC236}">
                              <a16:creationId xmlns:a16="http://schemas.microsoft.com/office/drawing/2014/main" id="{3AA12C30-3CAC-4BDD-A422-BEB4AF5740C7}"/>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46" name="直接箭头连接符 245">
                          <a:extLst>
                            <a:ext uri="{FF2B5EF4-FFF2-40B4-BE49-F238E27FC236}">
                              <a16:creationId xmlns:a16="http://schemas.microsoft.com/office/drawing/2014/main" id="{FA851153-AA80-4A40-8BE6-6CD05A3F5279}"/>
                            </a:ext>
                          </a:extLst>
                        </p:cNvPr>
                        <p:cNvCxnSpPr>
                          <a:cxnSpLocks/>
                          <a:stCxn id="242" idx="7"/>
                          <a:endCxn id="235"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C03924E3-8897-4A6E-9E15-045EF809F046}"/>
                            </a:ext>
                          </a:extLst>
                        </p:cNvPr>
                        <p:cNvCxnSpPr>
                          <a:cxnSpLocks/>
                          <a:stCxn id="242" idx="5"/>
                          <a:endCxn id="243"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19A6CDE2-575A-4B68-8E3E-2ED9A343E1C6}"/>
                            </a:ext>
                          </a:extLst>
                        </p:cNvPr>
                        <p:cNvCxnSpPr>
                          <a:cxnSpLocks/>
                          <a:stCxn id="245" idx="6"/>
                          <a:endCxn id="244"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62266D62-395C-4548-A2E7-3F6C7AA72FA9}"/>
                            </a:ext>
                          </a:extLst>
                        </p:cNvPr>
                        <p:cNvCxnSpPr>
                          <a:cxnSpLocks/>
                          <a:stCxn id="243" idx="6"/>
                          <a:endCxn id="231"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690F315D-8F71-4689-BB0B-56F1C869D962}"/>
                            </a:ext>
                          </a:extLst>
                        </p:cNvPr>
                        <p:cNvCxnSpPr>
                          <a:cxnSpLocks/>
                          <a:stCxn id="242" idx="6"/>
                          <a:endCxn id="236"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1" name="图片 250">
                          <a:extLst>
                            <a:ext uri="{FF2B5EF4-FFF2-40B4-BE49-F238E27FC236}">
                              <a16:creationId xmlns:a16="http://schemas.microsoft.com/office/drawing/2014/main" id="{E655D03F-49FD-4F6E-B4C5-21A0BD5F5A98}"/>
                            </a:ext>
                          </a:extLst>
                        </p:cNvPr>
                        <p:cNvPicPr>
                          <a:picLocks noChangeAspect="1"/>
                        </p:cNvPicPr>
                        <p:nvPr/>
                      </p:nvPicPr>
                      <p:blipFill>
                        <a:blip r:embed="rId19"/>
                        <a:stretch>
                          <a:fillRect/>
                        </a:stretch>
                      </p:blipFill>
                      <p:spPr>
                        <a:xfrm>
                          <a:off x="6721830" y="4933725"/>
                          <a:ext cx="349318" cy="583519"/>
                        </a:xfrm>
                        <a:prstGeom prst="rect">
                          <a:avLst/>
                        </a:prstGeom>
                      </p:spPr>
                    </p:pic>
                    <p:pic>
                      <p:nvPicPr>
                        <p:cNvPr id="252" name="图片 251">
                          <a:extLst>
                            <a:ext uri="{FF2B5EF4-FFF2-40B4-BE49-F238E27FC236}">
                              <a16:creationId xmlns:a16="http://schemas.microsoft.com/office/drawing/2014/main" id="{6D69526E-1C73-4FD7-8908-22D2138A74FA}"/>
                            </a:ext>
                          </a:extLst>
                        </p:cNvPr>
                        <p:cNvPicPr>
                          <a:picLocks noChangeAspect="1"/>
                        </p:cNvPicPr>
                        <p:nvPr/>
                      </p:nvPicPr>
                      <p:blipFill>
                        <a:blip r:embed="rId20"/>
                        <a:stretch>
                          <a:fillRect/>
                        </a:stretch>
                      </p:blipFill>
                      <p:spPr>
                        <a:xfrm>
                          <a:off x="15810763" y="4346713"/>
                          <a:ext cx="485353" cy="572165"/>
                        </a:xfrm>
                        <a:prstGeom prst="rect">
                          <a:avLst/>
                        </a:prstGeom>
                      </p:spPr>
                    </p:pic>
                    <p:cxnSp>
                      <p:nvCxnSpPr>
                        <p:cNvPr id="253" name="直接箭头连接符 252">
                          <a:extLst>
                            <a:ext uri="{FF2B5EF4-FFF2-40B4-BE49-F238E27FC236}">
                              <a16:creationId xmlns:a16="http://schemas.microsoft.com/office/drawing/2014/main" id="{923AC3C9-970F-405D-89C2-F860F178CBBF}"/>
                            </a:ext>
                          </a:extLst>
                        </p:cNvPr>
                        <p:cNvCxnSpPr>
                          <a:cxnSpLocks/>
                          <a:stCxn id="235" idx="4"/>
                          <a:endCxn id="236"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2053A497-0664-4688-858D-D1B97FBC89F4}"/>
                            </a:ext>
                          </a:extLst>
                        </p:cNvPr>
                        <p:cNvCxnSpPr>
                          <a:cxnSpLocks/>
                          <a:stCxn id="235" idx="6"/>
                          <a:endCxn id="245"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椭圆 254">
                          <a:extLst>
                            <a:ext uri="{FF2B5EF4-FFF2-40B4-BE49-F238E27FC236}">
                              <a16:creationId xmlns:a16="http://schemas.microsoft.com/office/drawing/2014/main" id="{ADFE8A9B-CF69-461D-A034-ABDFD804E7A5}"/>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56" name="直接箭头连接符 255">
                          <a:extLst>
                            <a:ext uri="{FF2B5EF4-FFF2-40B4-BE49-F238E27FC236}">
                              <a16:creationId xmlns:a16="http://schemas.microsoft.com/office/drawing/2014/main" id="{0B8A3AC8-7348-410E-BD4C-DA08C6A87D59}"/>
                            </a:ext>
                          </a:extLst>
                        </p:cNvPr>
                        <p:cNvCxnSpPr>
                          <a:cxnSpLocks/>
                          <a:stCxn id="236" idx="5"/>
                          <a:endCxn id="255"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a:extLst>
                            <a:ext uri="{FF2B5EF4-FFF2-40B4-BE49-F238E27FC236}">
                              <a16:creationId xmlns:a16="http://schemas.microsoft.com/office/drawing/2014/main" id="{7027400B-CB99-4EBA-A225-1DD582DFDBF2}"/>
                            </a:ext>
                          </a:extLst>
                        </p:cNvPr>
                        <p:cNvCxnSpPr>
                          <a:cxnSpLocks/>
                          <a:stCxn id="230"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F611873D-5422-4889-82EA-16A915155CD1}"/>
                            </a:ext>
                          </a:extLst>
                        </p:cNvPr>
                        <p:cNvCxnSpPr>
                          <a:cxnSpLocks/>
                          <a:stCxn id="255" idx="7"/>
                          <a:endCxn id="244"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标题 1">
                        <a:extLst>
                          <a:ext uri="{FF2B5EF4-FFF2-40B4-BE49-F238E27FC236}">
                            <a16:creationId xmlns:a16="http://schemas.microsoft.com/office/drawing/2014/main" id="{683C4CBC-520C-4CBC-87CB-DF6AC54510CF}"/>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239" name="矩形 238">
                      <a:extLst>
                        <a:ext uri="{FF2B5EF4-FFF2-40B4-BE49-F238E27FC236}">
                          <a16:creationId xmlns:a16="http://schemas.microsoft.com/office/drawing/2014/main" id="{5341BA1A-E985-4B37-BB24-52C2E3420686}"/>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235" name="椭圆 234">
                    <a:extLst>
                      <a:ext uri="{FF2B5EF4-FFF2-40B4-BE49-F238E27FC236}">
                        <a16:creationId xmlns:a16="http://schemas.microsoft.com/office/drawing/2014/main" id="{BA8B00AE-FFC8-4BDE-A4EB-85D193AB52C5}"/>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6" name="椭圆 235">
                    <a:extLst>
                      <a:ext uri="{FF2B5EF4-FFF2-40B4-BE49-F238E27FC236}">
                        <a16:creationId xmlns:a16="http://schemas.microsoft.com/office/drawing/2014/main" id="{CCE310F5-6151-4980-94C9-1FEF21D9B2CB}"/>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237" name="图片 236">
                    <a:extLst>
                      <a:ext uri="{FF2B5EF4-FFF2-40B4-BE49-F238E27FC236}">
                        <a16:creationId xmlns:a16="http://schemas.microsoft.com/office/drawing/2014/main" id="{60ED08C1-3E8F-4509-A2EF-16FDD9CE2600}"/>
                      </a:ext>
                    </a:extLst>
                  </p:cNvPr>
                  <p:cNvPicPr>
                    <a:picLocks noChangeAspect="1"/>
                  </p:cNvPicPr>
                  <p:nvPr/>
                </p:nvPicPr>
                <p:blipFill>
                  <a:blip r:embed="rId21"/>
                  <a:stretch>
                    <a:fillRect/>
                  </a:stretch>
                </p:blipFill>
                <p:spPr>
                  <a:xfrm>
                    <a:off x="5124360" y="4533019"/>
                    <a:ext cx="317726" cy="296823"/>
                  </a:xfrm>
                  <a:prstGeom prst="rect">
                    <a:avLst/>
                  </a:prstGeom>
                </p:spPr>
              </p:pic>
            </p:grpSp>
            <p:grpSp>
              <p:nvGrpSpPr>
                <p:cNvPr id="228" name="组合 227">
                  <a:extLst>
                    <a:ext uri="{FF2B5EF4-FFF2-40B4-BE49-F238E27FC236}">
                      <a16:creationId xmlns:a16="http://schemas.microsoft.com/office/drawing/2014/main" id="{A8E858E7-11C8-4A55-9088-5FAA0721D820}"/>
                    </a:ext>
                  </a:extLst>
                </p:cNvPr>
                <p:cNvGrpSpPr/>
                <p:nvPr/>
              </p:nvGrpSpPr>
              <p:grpSpPr>
                <a:xfrm>
                  <a:off x="3973115" y="7262271"/>
                  <a:ext cx="3581293" cy="1427873"/>
                  <a:chOff x="3973115" y="7262271"/>
                  <a:chExt cx="3581293" cy="1427873"/>
                </a:xfrm>
              </p:grpSpPr>
              <p:cxnSp>
                <p:nvCxnSpPr>
                  <p:cNvPr id="229" name="直接箭头连接符 228">
                    <a:extLst>
                      <a:ext uri="{FF2B5EF4-FFF2-40B4-BE49-F238E27FC236}">
                        <a16:creationId xmlns:a16="http://schemas.microsoft.com/office/drawing/2014/main" id="{DAB4FD3A-7598-4FFB-818E-49B2F224B317}"/>
                      </a:ext>
                    </a:extLst>
                  </p:cNvPr>
                  <p:cNvCxnSpPr>
                    <a:cxnSpLocks/>
                    <a:stCxn id="243" idx="5"/>
                    <a:endCxn id="255"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椭圆 229">
                    <a:extLst>
                      <a:ext uri="{FF2B5EF4-FFF2-40B4-BE49-F238E27FC236}">
                        <a16:creationId xmlns:a16="http://schemas.microsoft.com/office/drawing/2014/main" id="{7CE5B2A2-FF83-4877-975B-183B0F8868CD}"/>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1" name="椭圆 230">
                    <a:extLst>
                      <a:ext uri="{FF2B5EF4-FFF2-40B4-BE49-F238E27FC236}">
                        <a16:creationId xmlns:a16="http://schemas.microsoft.com/office/drawing/2014/main" id="{C86EB852-8648-4211-9180-6E42EF1C20B9}"/>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232" name="直接箭头连接符 231">
                    <a:extLst>
                      <a:ext uri="{FF2B5EF4-FFF2-40B4-BE49-F238E27FC236}">
                        <a16:creationId xmlns:a16="http://schemas.microsoft.com/office/drawing/2014/main" id="{EE55F450-6839-4BBB-88F8-22AE7294D779}"/>
                      </a:ext>
                    </a:extLst>
                  </p:cNvPr>
                  <p:cNvCxnSpPr>
                    <a:cxnSpLocks/>
                    <a:stCxn id="231" idx="7"/>
                    <a:endCxn id="230"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CB823770-A22C-4257-822A-49C8E42EA5DA}"/>
                      </a:ext>
                    </a:extLst>
                  </p:cNvPr>
                  <p:cNvCxnSpPr>
                    <a:cxnSpLocks/>
                    <a:stCxn id="245" idx="5"/>
                    <a:endCxn id="255"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5" name="矩形 224">
                <a:extLst>
                  <a:ext uri="{FF2B5EF4-FFF2-40B4-BE49-F238E27FC236}">
                    <a16:creationId xmlns:a16="http://schemas.microsoft.com/office/drawing/2014/main" id="{D40957C0-42CA-4176-95F0-6F7C12D02CD0}"/>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sp>
            <p:nvSpPr>
              <p:cNvPr id="226" name="矩形: 圆角 225">
                <a:extLst>
                  <a:ext uri="{FF2B5EF4-FFF2-40B4-BE49-F238E27FC236}">
                    <a16:creationId xmlns:a16="http://schemas.microsoft.com/office/drawing/2014/main" id="{54B24E60-3E7F-4C9B-A035-C4142B39CFD5}"/>
                  </a:ext>
                </a:extLst>
              </p:cNvPr>
              <p:cNvSpPr/>
              <p:nvPr/>
            </p:nvSpPr>
            <p:spPr>
              <a:xfrm rot="5400000">
                <a:off x="989576" y="2943214"/>
                <a:ext cx="5150431" cy="5912861"/>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grpSp>
        <p:pic>
          <p:nvPicPr>
            <p:cNvPr id="110" name="图片 109">
              <a:extLst>
                <a:ext uri="{FF2B5EF4-FFF2-40B4-BE49-F238E27FC236}">
                  <a16:creationId xmlns:a16="http://schemas.microsoft.com/office/drawing/2014/main" id="{E455450A-034A-478F-BD70-B7952373F028}"/>
                </a:ext>
              </a:extLst>
            </p:cNvPr>
            <p:cNvPicPr>
              <a:picLocks noChangeAspect="1"/>
            </p:cNvPicPr>
            <p:nvPr/>
          </p:nvPicPr>
          <p:blipFill>
            <a:blip r:embed="rId22"/>
            <a:stretch>
              <a:fillRect/>
            </a:stretch>
          </p:blipFill>
          <p:spPr>
            <a:xfrm>
              <a:off x="5352098" y="8181633"/>
              <a:ext cx="495507" cy="338908"/>
            </a:xfrm>
            <a:prstGeom prst="rect">
              <a:avLst/>
            </a:prstGeom>
          </p:spPr>
        </p:pic>
      </p:grpSp>
      <p:sp>
        <p:nvSpPr>
          <p:cNvPr id="263" name="矩形 262">
            <a:extLst>
              <a:ext uri="{FF2B5EF4-FFF2-40B4-BE49-F238E27FC236}">
                <a16:creationId xmlns:a16="http://schemas.microsoft.com/office/drawing/2014/main" id="{FD76D861-8113-4A12-8EAB-E687C9EAB802}"/>
              </a:ext>
            </a:extLst>
          </p:cNvPr>
          <p:cNvSpPr/>
          <p:nvPr/>
        </p:nvSpPr>
        <p:spPr>
          <a:xfrm>
            <a:off x="2250217" y="3257926"/>
            <a:ext cx="1733556" cy="177657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B8014E18-7B02-4428-9C4C-1527AF60FBE0}"/>
              </a:ext>
            </a:extLst>
          </p:cNvPr>
          <p:cNvPicPr>
            <a:picLocks noChangeAspect="1"/>
          </p:cNvPicPr>
          <p:nvPr/>
        </p:nvPicPr>
        <p:blipFill>
          <a:blip r:embed="rId23"/>
          <a:stretch>
            <a:fillRect/>
          </a:stretch>
        </p:blipFill>
        <p:spPr>
          <a:xfrm>
            <a:off x="5723482" y="2651769"/>
            <a:ext cx="5344271" cy="943107"/>
          </a:xfrm>
          <a:prstGeom prst="rect">
            <a:avLst/>
          </a:prstGeom>
        </p:spPr>
      </p:pic>
      <p:pic>
        <p:nvPicPr>
          <p:cNvPr id="6" name="图片 5" descr="图片包含 游戏机, 钟表&#10;&#10;描述已自动生成">
            <a:extLst>
              <a:ext uri="{FF2B5EF4-FFF2-40B4-BE49-F238E27FC236}">
                <a16:creationId xmlns:a16="http://schemas.microsoft.com/office/drawing/2014/main" id="{134FE48D-D652-47EA-87DF-E97657C6AA51}"/>
              </a:ext>
            </a:extLst>
          </p:cNvPr>
          <p:cNvPicPr>
            <a:picLocks noChangeAspect="1"/>
          </p:cNvPicPr>
          <p:nvPr/>
        </p:nvPicPr>
        <p:blipFill>
          <a:blip r:embed="rId24"/>
          <a:stretch>
            <a:fillRect/>
          </a:stretch>
        </p:blipFill>
        <p:spPr>
          <a:xfrm>
            <a:off x="7000591" y="5249156"/>
            <a:ext cx="3991532" cy="619211"/>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40CB13E-A44A-46FE-AC03-FA9F8D822768}"/>
                  </a:ext>
                </a:extLst>
              </p:cNvPr>
              <p:cNvSpPr txBox="1"/>
              <p:nvPr/>
            </p:nvSpPr>
            <p:spPr>
              <a:xfrm>
                <a:off x="5232007" y="1496040"/>
                <a:ext cx="6237813" cy="1216551"/>
              </a:xfrm>
              <a:prstGeom prst="rect">
                <a:avLst/>
              </a:prstGeom>
              <a:noFill/>
            </p:spPr>
            <p:txBody>
              <a:bodyPr wrap="square" rtlCol="0">
                <a:spAutoFit/>
              </a:bodyPr>
              <a:lstStyle/>
              <a:p>
                <a:pPr algn="just"/>
                <a:r>
                  <a:rPr lang="en-US" altLang="zh-CN" sz="2400" kern="1500" dirty="0">
                    <a:solidFill>
                      <a:srgbClr val="002060"/>
                    </a:solidFill>
                    <a:latin typeface="微软雅黑" panose="020B0503020204020204" pitchFamily="34" charset="-122"/>
                    <a:ea typeface="微软雅黑" panose="020B0503020204020204" pitchFamily="34" charset="-122"/>
                  </a:rPr>
                  <a:t>We apply the causal dilated convolution operation </a:t>
                </a:r>
                <a14:m>
                  <m:oMath xmlns:m="http://schemas.openxmlformats.org/officeDocument/2006/math">
                    <m:r>
                      <a:rPr lang="en-US" altLang="zh-CN" sz="2400" b="0" i="1" kern="1500" smtClean="0">
                        <a:solidFill>
                          <a:srgbClr val="002060"/>
                        </a:solidFill>
                        <a:latin typeface="Cambria Math" panose="02040503050406030204" pitchFamily="18" charset="0"/>
                        <a:ea typeface="微软雅黑" panose="020B0503020204020204" pitchFamily="34" charset="-122"/>
                      </a:rPr>
                      <m:t>𝐹</m:t>
                    </m:r>
                  </m:oMath>
                </a14:m>
                <a:r>
                  <a:rPr lang="en-US" altLang="zh-CN" sz="2400" kern="1500" dirty="0">
                    <a:solidFill>
                      <a:srgbClr val="002060"/>
                    </a:solidFill>
                    <a:latin typeface="微软雅黑" panose="020B0503020204020204" pitchFamily="34" charset="-122"/>
                    <a:ea typeface="微软雅黑" panose="020B0503020204020204" pitchFamily="34" charset="-122"/>
                  </a:rPr>
                  <a:t> on the time series of {</a:t>
                </a:r>
                <a14:m>
                  <m:oMath xmlns:m="http://schemas.openxmlformats.org/officeDocument/2006/math">
                    <m:sSub>
                      <m:sSubPr>
                        <m:ctrlPr>
                          <a:rPr lang="en-US" altLang="zh-CN" sz="2400" i="1" kern="1500" smtClean="0">
                            <a:solidFill>
                              <a:srgbClr val="002060"/>
                            </a:solidFill>
                            <a:latin typeface="Cambria Math" panose="02040503050406030204" pitchFamily="18" charset="0"/>
                            <a:ea typeface="微软雅黑" panose="020B0503020204020204" pitchFamily="34" charset="-122"/>
                          </a:rPr>
                        </m:ctrlPr>
                      </m:sSubPr>
                      <m:e>
                        <m:r>
                          <a:rPr lang="en-US" altLang="zh-CN" sz="2400" b="0" i="1" kern="1500" smtClean="0">
                            <a:solidFill>
                              <a:srgbClr val="002060"/>
                            </a:solidFill>
                            <a:latin typeface="Cambria Math" panose="02040503050406030204" pitchFamily="18" charset="0"/>
                            <a:ea typeface="微软雅黑" panose="020B0503020204020204" pitchFamily="34" charset="-122"/>
                          </a:rPr>
                          <m:t>𝑣</m:t>
                        </m:r>
                      </m:e>
                      <m:sub>
                        <m:r>
                          <a:rPr lang="en-US" altLang="zh-CN" sz="2400" b="0" i="1" kern="1500" smtClean="0">
                            <a:solidFill>
                              <a:srgbClr val="002060"/>
                            </a:solidFill>
                            <a:latin typeface="Cambria Math" panose="02040503050406030204" pitchFamily="18" charset="0"/>
                            <a:ea typeface="微软雅黑" panose="020B0503020204020204" pitchFamily="34" charset="-122"/>
                          </a:rPr>
                          <m:t>𝑒</m:t>
                        </m:r>
                        <m:r>
                          <a:rPr lang="en-US" altLang="zh-CN" sz="2400" b="0" i="1" kern="1500" smtClean="0">
                            <a:solidFill>
                              <a:srgbClr val="002060"/>
                            </a:solidFill>
                            <a:latin typeface="Cambria Math" panose="02040503050406030204" pitchFamily="18" charset="0"/>
                            <a:ea typeface="微软雅黑" panose="020B0503020204020204" pitchFamily="34" charset="-122"/>
                          </a:rPr>
                          <m:t>,1</m:t>
                        </m:r>
                      </m:sub>
                    </m:sSub>
                  </m:oMath>
                </a14:m>
                <a:r>
                  <a:rPr lang="en-US" altLang="zh-CN" sz="2400" kern="1500" dirty="0">
                    <a:solidFill>
                      <a:srgbClr val="002060"/>
                    </a:solidFill>
                    <a:latin typeface="微软雅黑" panose="020B0503020204020204" pitchFamily="34" charset="-122"/>
                    <a:ea typeface="微软雅黑" panose="020B0503020204020204" pitchFamily="34" charset="-122"/>
                  </a:rPr>
                  <a:t>, · · · ,</a:t>
                </a:r>
                <a:r>
                  <a:rPr lang="en-US" altLang="zh-CN" sz="2400" kern="1500" dirty="0">
                    <a:solidFill>
                      <a:srgbClr val="002060"/>
                    </a:solidFill>
                    <a:ea typeface="微软雅黑" panose="020B0503020204020204" pitchFamily="34" charset="-122"/>
                  </a:rPr>
                  <a:t> </a:t>
                </a:r>
                <a14:m>
                  <m:oMath xmlns:m="http://schemas.openxmlformats.org/officeDocument/2006/math">
                    <m:sSub>
                      <m:sSubPr>
                        <m:ctrlPr>
                          <a:rPr lang="en-US" altLang="zh-CN" sz="2400" i="1" kern="1500">
                            <a:solidFill>
                              <a:srgbClr val="002060"/>
                            </a:solidFill>
                            <a:latin typeface="Cambria Math" panose="02040503050406030204" pitchFamily="18" charset="0"/>
                            <a:ea typeface="微软雅黑" panose="020B0503020204020204" pitchFamily="34" charset="-122"/>
                          </a:rPr>
                        </m:ctrlPr>
                      </m:sSubPr>
                      <m:e>
                        <m:r>
                          <a:rPr lang="en-US" altLang="zh-CN" sz="2400" i="1" kern="1500">
                            <a:solidFill>
                              <a:srgbClr val="002060"/>
                            </a:solidFill>
                            <a:latin typeface="Cambria Math" panose="02040503050406030204" pitchFamily="18" charset="0"/>
                            <a:ea typeface="微软雅黑" panose="020B0503020204020204" pitchFamily="34" charset="-122"/>
                          </a:rPr>
                          <m:t>𝑣</m:t>
                        </m:r>
                      </m:e>
                      <m:sub>
                        <m:r>
                          <a:rPr lang="en-US" altLang="zh-CN" sz="2400" i="1" kern="1500">
                            <a:solidFill>
                              <a:srgbClr val="002060"/>
                            </a:solidFill>
                            <a:latin typeface="Cambria Math" panose="02040503050406030204" pitchFamily="18" charset="0"/>
                            <a:ea typeface="微软雅黑" panose="020B0503020204020204" pitchFamily="34" charset="-122"/>
                          </a:rPr>
                          <m:t>𝑒</m:t>
                        </m:r>
                        <m:r>
                          <a:rPr lang="en-US" altLang="zh-CN" sz="2400" i="1" kern="1500">
                            <a:solidFill>
                              <a:srgbClr val="002060"/>
                            </a:solidFill>
                            <a:latin typeface="Cambria Math" panose="02040503050406030204" pitchFamily="18" charset="0"/>
                            <a:ea typeface="微软雅黑" panose="020B0503020204020204" pitchFamily="34" charset="-122"/>
                          </a:rPr>
                          <m:t>,</m:t>
                        </m:r>
                        <m:r>
                          <a:rPr lang="en-US" altLang="zh-CN" sz="2400" b="0" i="1" kern="1500" smtClean="0">
                            <a:solidFill>
                              <a:srgbClr val="002060"/>
                            </a:solidFill>
                            <a:latin typeface="Cambria Math" panose="02040503050406030204" pitchFamily="18" charset="0"/>
                            <a:ea typeface="微软雅黑" panose="020B0503020204020204" pitchFamily="34" charset="-122"/>
                          </a:rPr>
                          <m:t>𝑛</m:t>
                        </m:r>
                      </m:sub>
                    </m:sSub>
                  </m:oMath>
                </a14:m>
                <a:r>
                  <a:rPr lang="en-US" altLang="zh-CN" sz="2400" kern="1500" dirty="0">
                    <a:solidFill>
                      <a:srgbClr val="002060"/>
                    </a:solidFill>
                    <a:latin typeface="微软雅黑" panose="020B0503020204020204" pitchFamily="34" charset="-122"/>
                    <a:ea typeface="微软雅黑" panose="020B0503020204020204" pitchFamily="34" charset="-122"/>
                  </a:rPr>
                  <a:t>} of a road segment </a:t>
                </a:r>
                <a14:m>
                  <m:oMath xmlns:m="http://schemas.openxmlformats.org/officeDocument/2006/math">
                    <m:r>
                      <a:rPr lang="en-US" altLang="zh-CN" sz="2400" i="1" kern="1500">
                        <a:solidFill>
                          <a:srgbClr val="002060"/>
                        </a:solidFill>
                        <a:latin typeface="Cambria Math" panose="02040503050406030204" pitchFamily="18" charset="0"/>
                        <a:ea typeface="微软雅黑" panose="020B0503020204020204" pitchFamily="34" charset="-122"/>
                      </a:rPr>
                      <m:t>𝑒</m:t>
                    </m:r>
                  </m:oMath>
                </a14:m>
                <a:r>
                  <a:rPr lang="en-US" altLang="zh-CN" sz="2400" kern="1500" dirty="0">
                    <a:solidFill>
                      <a:srgbClr val="002060"/>
                    </a:solidFill>
                    <a:latin typeface="微软雅黑" panose="020B0503020204020204" pitchFamily="34" charset="-122"/>
                    <a:ea typeface="微软雅黑" panose="020B0503020204020204" pitchFamily="34" charset="-122"/>
                  </a:rPr>
                  <a:t>:</a:t>
                </a:r>
                <a:endParaRPr lang="zh-CN" altLang="en-US" sz="2400" kern="1500"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240CB13E-A44A-46FE-AC03-FA9F8D822768}"/>
                  </a:ext>
                </a:extLst>
              </p:cNvPr>
              <p:cNvSpPr txBox="1">
                <a:spLocks noRot="1" noChangeAspect="1" noMove="1" noResize="1" noEditPoints="1" noAdjustHandles="1" noChangeArrowheads="1" noChangeShapeType="1" noTextEdit="1"/>
              </p:cNvSpPr>
              <p:nvPr/>
            </p:nvSpPr>
            <p:spPr>
              <a:xfrm>
                <a:off x="5232007" y="1496040"/>
                <a:ext cx="6237813" cy="1216551"/>
              </a:xfrm>
              <a:prstGeom prst="rect">
                <a:avLst/>
              </a:prstGeom>
              <a:blipFill>
                <a:blip r:embed="rId25"/>
                <a:stretch>
                  <a:fillRect l="-1465" t="-4000" r="-1465" b="-9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04ED3E1-7DC3-47EB-ABB7-B275732F8366}"/>
                  </a:ext>
                </a:extLst>
              </p:cNvPr>
              <p:cNvSpPr txBox="1"/>
              <p:nvPr/>
            </p:nvSpPr>
            <p:spPr>
              <a:xfrm>
                <a:off x="5353964" y="3555645"/>
                <a:ext cx="6083309" cy="1569660"/>
              </a:xfrm>
              <a:prstGeom prst="rect">
                <a:avLst/>
              </a:prstGeom>
              <a:noFill/>
            </p:spPr>
            <p:txBody>
              <a:bodyPr wrap="square" rtlCol="0">
                <a:spAutoFit/>
              </a:bodyPr>
              <a:lstStyle/>
              <a:p>
                <a:pPr algn="just"/>
                <a:r>
                  <a:rPr lang="en-US" altLang="zh-CN" sz="2400" kern="1500" dirty="0">
                    <a:solidFill>
                      <a:srgbClr val="002060"/>
                    </a:solidFill>
                    <a:latin typeface="微软雅黑" panose="020B0503020204020204" pitchFamily="34" charset="-122"/>
                    <a:ea typeface="微软雅黑" panose="020B0503020204020204" pitchFamily="34" charset="-122"/>
                  </a:rPr>
                  <a:t>Finally, we utilize a </a:t>
                </a:r>
                <a:r>
                  <a:rPr lang="en-US" altLang="zh-CN" sz="2400" kern="1500" dirty="0" err="1">
                    <a:solidFill>
                      <a:srgbClr val="002060"/>
                    </a:solidFill>
                    <a:latin typeface="微软雅黑" panose="020B0503020204020204" pitchFamily="34" charset="-122"/>
                    <a:ea typeface="微软雅黑" panose="020B0503020204020204" pitchFamily="34" charset="-122"/>
                  </a:rPr>
                  <a:t>ReLU</a:t>
                </a:r>
                <a:r>
                  <a:rPr lang="en-US" altLang="zh-CN" sz="2400" kern="1500" dirty="0">
                    <a:solidFill>
                      <a:srgbClr val="002060"/>
                    </a:solidFill>
                    <a:latin typeface="微软雅黑" panose="020B0503020204020204" pitchFamily="34" charset="-122"/>
                    <a:ea typeface="微软雅黑" panose="020B0503020204020204" pitchFamily="34" charset="-122"/>
                  </a:rPr>
                  <a:t> unit to generate the long-term representation from the CNN component for road segment </a:t>
                </a:r>
                <a14:m>
                  <m:oMath xmlns:m="http://schemas.openxmlformats.org/officeDocument/2006/math">
                    <m:r>
                      <a:rPr lang="en-US" altLang="zh-CN" sz="2400" i="1" kern="1500">
                        <a:solidFill>
                          <a:srgbClr val="002060"/>
                        </a:solidFill>
                        <a:latin typeface="Cambria Math" panose="02040503050406030204" pitchFamily="18" charset="0"/>
                        <a:ea typeface="微软雅黑" panose="020B0503020204020204" pitchFamily="34" charset="-122"/>
                      </a:rPr>
                      <m:t>𝑒</m:t>
                    </m:r>
                    <m:r>
                      <m:rPr>
                        <m:nor/>
                      </m:rPr>
                      <a:rPr lang="en-US" altLang="zh-CN" sz="2400" kern="1500" dirty="0">
                        <a:solidFill>
                          <a:srgbClr val="002060"/>
                        </a:solidFill>
                        <a:latin typeface="微软雅黑" panose="020B0503020204020204" pitchFamily="34" charset="-122"/>
                        <a:ea typeface="微软雅黑" panose="020B0503020204020204" pitchFamily="34" charset="-122"/>
                      </a:rPr>
                      <m:t>:</m:t>
                    </m:r>
                  </m:oMath>
                </a14:m>
                <a:endParaRPr lang="zh-CN" altLang="en-US" sz="2400" kern="1500"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104ED3E1-7DC3-47EB-ABB7-B275732F8366}"/>
                  </a:ext>
                </a:extLst>
              </p:cNvPr>
              <p:cNvSpPr txBox="1">
                <a:spLocks noRot="1" noChangeAspect="1" noMove="1" noResize="1" noEditPoints="1" noAdjustHandles="1" noChangeArrowheads="1" noChangeShapeType="1" noTextEdit="1"/>
              </p:cNvSpPr>
              <p:nvPr/>
            </p:nvSpPr>
            <p:spPr>
              <a:xfrm>
                <a:off x="5353964" y="3555645"/>
                <a:ext cx="6083309" cy="1569660"/>
              </a:xfrm>
              <a:prstGeom prst="rect">
                <a:avLst/>
              </a:prstGeom>
              <a:blipFill>
                <a:blip r:embed="rId26"/>
                <a:stretch>
                  <a:fillRect l="-1503" t="-3101" r="-1603" b="-7752"/>
                </a:stretch>
              </a:blipFill>
            </p:spPr>
            <p:txBody>
              <a:bodyPr/>
              <a:lstStyle/>
              <a:p>
                <a:r>
                  <a:rPr lang="zh-CN" altLang="en-US">
                    <a:noFill/>
                  </a:rPr>
                  <a:t> </a:t>
                </a:r>
              </a:p>
            </p:txBody>
          </p:sp>
        </mc:Fallback>
      </mc:AlternateContent>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NASF: Observed Cost</a:t>
            </a:r>
            <a:endParaRPr lang="zh-CN" altLang="en-US" dirty="0"/>
          </a:p>
        </p:txBody>
      </p:sp>
      <p:sp>
        <p:nvSpPr>
          <p:cNvPr id="93" name="圆角矩形 23"/>
          <p:cNvSpPr/>
          <p:nvPr/>
        </p:nvSpPr>
        <p:spPr>
          <a:xfrm rot="10800000" flipV="1">
            <a:off x="5090392" y="1009128"/>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95"/>
          <p:cNvSpPr txBox="1"/>
          <p:nvPr/>
        </p:nvSpPr>
        <p:spPr>
          <a:xfrm>
            <a:off x="5561128" y="936281"/>
            <a:ext cx="3516412"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Graph Neural Network</a:t>
            </a:r>
          </a:p>
        </p:txBody>
      </p:sp>
      <p:grpSp>
        <p:nvGrpSpPr>
          <p:cNvPr id="108" name="组合 107">
            <a:extLst>
              <a:ext uri="{FF2B5EF4-FFF2-40B4-BE49-F238E27FC236}">
                <a16:creationId xmlns:a16="http://schemas.microsoft.com/office/drawing/2014/main" id="{FF808327-73BB-454C-B55D-06659387D7C1}"/>
              </a:ext>
            </a:extLst>
          </p:cNvPr>
          <p:cNvGrpSpPr/>
          <p:nvPr/>
        </p:nvGrpSpPr>
        <p:grpSpPr>
          <a:xfrm>
            <a:off x="182375" y="1606733"/>
            <a:ext cx="6212831" cy="4841259"/>
            <a:chOff x="634866" y="2533158"/>
            <a:chExt cx="9474565" cy="7382921"/>
          </a:xfrm>
        </p:grpSpPr>
        <p:grpSp>
          <p:nvGrpSpPr>
            <p:cNvPr id="109" name="组合 108">
              <a:extLst>
                <a:ext uri="{FF2B5EF4-FFF2-40B4-BE49-F238E27FC236}">
                  <a16:creationId xmlns:a16="http://schemas.microsoft.com/office/drawing/2014/main" id="{50413C97-7808-44A0-A886-761F513B4147}"/>
                </a:ext>
              </a:extLst>
            </p:cNvPr>
            <p:cNvGrpSpPr/>
            <p:nvPr/>
          </p:nvGrpSpPr>
          <p:grpSpPr>
            <a:xfrm>
              <a:off x="634866" y="2533158"/>
              <a:ext cx="9474565" cy="7382921"/>
              <a:chOff x="608361" y="3089750"/>
              <a:chExt cx="9474565" cy="7382921"/>
            </a:xfrm>
          </p:grpSpPr>
          <p:sp>
            <p:nvSpPr>
              <p:cNvPr id="111" name="矩形: 圆角 110">
                <a:extLst>
                  <a:ext uri="{FF2B5EF4-FFF2-40B4-BE49-F238E27FC236}">
                    <a16:creationId xmlns:a16="http://schemas.microsoft.com/office/drawing/2014/main" id="{AAAE4760-9AFA-4F17-A4BD-D36A7C8E21D3}"/>
                  </a:ext>
                </a:extLst>
              </p:cNvPr>
              <p:cNvSpPr/>
              <p:nvPr/>
            </p:nvSpPr>
            <p:spPr>
              <a:xfrm flipH="1">
                <a:off x="2737272" y="4583812"/>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2" name="矩形: 圆角 111">
                <a:extLst>
                  <a:ext uri="{FF2B5EF4-FFF2-40B4-BE49-F238E27FC236}">
                    <a16:creationId xmlns:a16="http://schemas.microsoft.com/office/drawing/2014/main" id="{98F0A4B2-F506-4F29-9C27-46C2DB60D79D}"/>
                  </a:ext>
                </a:extLst>
              </p:cNvPr>
              <p:cNvSpPr/>
              <p:nvPr/>
            </p:nvSpPr>
            <p:spPr>
              <a:xfrm flipH="1">
                <a:off x="2582852" y="471028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3" name="矩形: 圆角 112">
                <a:extLst>
                  <a:ext uri="{FF2B5EF4-FFF2-40B4-BE49-F238E27FC236}">
                    <a16:creationId xmlns:a16="http://schemas.microsoft.com/office/drawing/2014/main" id="{246E6676-500A-4AFC-B84D-BF937FB33D27}"/>
                  </a:ext>
                </a:extLst>
              </p:cNvPr>
              <p:cNvSpPr/>
              <p:nvPr/>
            </p:nvSpPr>
            <p:spPr>
              <a:xfrm>
                <a:off x="3830240" y="5638790"/>
                <a:ext cx="2469326" cy="2658081"/>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pic>
            <p:nvPicPr>
              <p:cNvPr id="114" name="图片 113">
                <a:extLst>
                  <a:ext uri="{FF2B5EF4-FFF2-40B4-BE49-F238E27FC236}">
                    <a16:creationId xmlns:a16="http://schemas.microsoft.com/office/drawing/2014/main" id="{BEA19DF7-E29E-4152-8803-11831739681C}"/>
                  </a:ext>
                </a:extLst>
              </p:cNvPr>
              <p:cNvPicPr>
                <a:picLocks noChangeAspect="1"/>
              </p:cNvPicPr>
              <p:nvPr/>
            </p:nvPicPr>
            <p:blipFill>
              <a:blip r:embed="rId4"/>
              <a:stretch>
                <a:fillRect/>
              </a:stretch>
            </p:blipFill>
            <p:spPr>
              <a:xfrm>
                <a:off x="2876266" y="5311288"/>
                <a:ext cx="292348" cy="307213"/>
              </a:xfrm>
              <a:prstGeom prst="rect">
                <a:avLst/>
              </a:prstGeom>
            </p:spPr>
          </p:pic>
          <p:sp>
            <p:nvSpPr>
              <p:cNvPr id="115" name="矩形: 圆角 114">
                <a:extLst>
                  <a:ext uri="{FF2B5EF4-FFF2-40B4-BE49-F238E27FC236}">
                    <a16:creationId xmlns:a16="http://schemas.microsoft.com/office/drawing/2014/main" id="{BE4C2A1B-AEB6-4B3C-A651-BBE2082ADCE3}"/>
                  </a:ext>
                </a:extLst>
              </p:cNvPr>
              <p:cNvSpPr/>
              <p:nvPr/>
            </p:nvSpPr>
            <p:spPr>
              <a:xfrm flipH="1">
                <a:off x="2380293" y="482280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6" name="矩形: 圆角 115">
                <a:extLst>
                  <a:ext uri="{FF2B5EF4-FFF2-40B4-BE49-F238E27FC236}">
                    <a16:creationId xmlns:a16="http://schemas.microsoft.com/office/drawing/2014/main" id="{6FD38673-AF9F-4182-930F-F88C6AF18489}"/>
                  </a:ext>
                </a:extLst>
              </p:cNvPr>
              <p:cNvSpPr/>
              <p:nvPr/>
            </p:nvSpPr>
            <p:spPr>
              <a:xfrm flipH="1">
                <a:off x="2198744" y="4040477"/>
                <a:ext cx="2321412" cy="340715"/>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17" name="直接箭头连接符 116">
                <a:extLst>
                  <a:ext uri="{FF2B5EF4-FFF2-40B4-BE49-F238E27FC236}">
                    <a16:creationId xmlns:a16="http://schemas.microsoft.com/office/drawing/2014/main" id="{61976F64-245E-4364-A85F-0AD0303DCD56}"/>
                  </a:ext>
                </a:extLst>
              </p:cNvPr>
              <p:cNvCxnSpPr>
                <a:cxnSpLocks/>
                <a:stCxn id="115" idx="0"/>
              </p:cNvCxnSpPr>
              <p:nvPr/>
            </p:nvCxnSpPr>
            <p:spPr>
              <a:xfrm flipV="1">
                <a:off x="3348945" y="4384131"/>
                <a:ext cx="5171" cy="438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8" name="图片 117">
                <a:extLst>
                  <a:ext uri="{FF2B5EF4-FFF2-40B4-BE49-F238E27FC236}">
                    <a16:creationId xmlns:a16="http://schemas.microsoft.com/office/drawing/2014/main" id="{330C2C81-3A12-4398-A8B2-4DF253ED5A84}"/>
                  </a:ext>
                </a:extLst>
              </p:cNvPr>
              <p:cNvPicPr>
                <a:picLocks noChangeAspect="1"/>
              </p:cNvPicPr>
              <p:nvPr/>
            </p:nvPicPr>
            <p:blipFill>
              <a:blip r:embed="rId5"/>
              <a:stretch>
                <a:fillRect/>
              </a:stretch>
            </p:blipFill>
            <p:spPr>
              <a:xfrm>
                <a:off x="2300669" y="4419368"/>
                <a:ext cx="277050" cy="214429"/>
              </a:xfrm>
              <a:prstGeom prst="rect">
                <a:avLst/>
              </a:prstGeom>
            </p:spPr>
          </p:pic>
          <p:pic>
            <p:nvPicPr>
              <p:cNvPr id="119" name="图片 118">
                <a:extLst>
                  <a:ext uri="{FF2B5EF4-FFF2-40B4-BE49-F238E27FC236}">
                    <a16:creationId xmlns:a16="http://schemas.microsoft.com/office/drawing/2014/main" id="{D7B9DCC3-8F74-4D89-8953-AE188E6BC92C}"/>
                  </a:ext>
                </a:extLst>
              </p:cNvPr>
              <p:cNvPicPr>
                <a:picLocks noChangeAspect="1"/>
              </p:cNvPicPr>
              <p:nvPr/>
            </p:nvPicPr>
            <p:blipFill>
              <a:blip r:embed="rId6"/>
              <a:stretch>
                <a:fillRect/>
              </a:stretch>
            </p:blipFill>
            <p:spPr>
              <a:xfrm>
                <a:off x="2427816" y="3350935"/>
                <a:ext cx="1862638" cy="331627"/>
              </a:xfrm>
              <a:prstGeom prst="rect">
                <a:avLst/>
              </a:prstGeom>
            </p:spPr>
          </p:pic>
          <p:cxnSp>
            <p:nvCxnSpPr>
              <p:cNvPr id="120" name="直接箭头连接符 119">
                <a:extLst>
                  <a:ext uri="{FF2B5EF4-FFF2-40B4-BE49-F238E27FC236}">
                    <a16:creationId xmlns:a16="http://schemas.microsoft.com/office/drawing/2014/main" id="{F3582603-C3D7-4668-853B-DD505653CE07}"/>
                  </a:ext>
                </a:extLst>
              </p:cNvPr>
              <p:cNvCxnSpPr>
                <a:cxnSpLocks/>
                <a:stCxn id="116" idx="0"/>
                <a:endCxn id="119" idx="2"/>
              </p:cNvCxnSpPr>
              <p:nvPr/>
            </p:nvCxnSpPr>
            <p:spPr>
              <a:xfrm flipH="1" flipV="1">
                <a:off x="3359136" y="3682562"/>
                <a:ext cx="315" cy="357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1" name="图片 120">
                <a:extLst>
                  <a:ext uri="{FF2B5EF4-FFF2-40B4-BE49-F238E27FC236}">
                    <a16:creationId xmlns:a16="http://schemas.microsoft.com/office/drawing/2014/main" id="{AD754616-FF0C-4DAB-B3C4-D717C567B7C6}"/>
                  </a:ext>
                </a:extLst>
              </p:cNvPr>
              <p:cNvPicPr>
                <a:picLocks noChangeAspect="1"/>
              </p:cNvPicPr>
              <p:nvPr/>
            </p:nvPicPr>
            <p:blipFill>
              <a:blip r:embed="rId7"/>
              <a:stretch>
                <a:fillRect/>
              </a:stretch>
            </p:blipFill>
            <p:spPr>
              <a:xfrm>
                <a:off x="3474829" y="3777348"/>
                <a:ext cx="404804" cy="248841"/>
              </a:xfrm>
              <a:prstGeom prst="rect">
                <a:avLst/>
              </a:prstGeom>
            </p:spPr>
          </p:pic>
          <p:pic>
            <p:nvPicPr>
              <p:cNvPr id="122" name="图片 121">
                <a:extLst>
                  <a:ext uri="{FF2B5EF4-FFF2-40B4-BE49-F238E27FC236}">
                    <a16:creationId xmlns:a16="http://schemas.microsoft.com/office/drawing/2014/main" id="{9104B218-F7C6-4EA0-BB4B-BC3ED3CCAEAB}"/>
                  </a:ext>
                </a:extLst>
              </p:cNvPr>
              <p:cNvPicPr>
                <a:picLocks noChangeAspect="1"/>
              </p:cNvPicPr>
              <p:nvPr/>
            </p:nvPicPr>
            <p:blipFill rotWithShape="1">
              <a:blip r:embed="rId8">
                <a:extLst>
                  <a:ext uri="{28A0092B-C50C-407E-A947-70E740481C1C}">
                    <a14:useLocalDpi xmlns:a14="http://schemas.microsoft.com/office/drawing/2010/main" val="0"/>
                  </a:ext>
                </a:extLst>
              </a:blip>
              <a:srcRect r="13824"/>
              <a:stretch>
                <a:fillRect/>
              </a:stretch>
            </p:blipFill>
            <p:spPr>
              <a:xfrm>
                <a:off x="4075325" y="6656337"/>
                <a:ext cx="1940138" cy="619342"/>
              </a:xfrm>
              <a:prstGeom prst="rect">
                <a:avLst/>
              </a:prstGeom>
            </p:spPr>
          </p:pic>
          <p:sp>
            <p:nvSpPr>
              <p:cNvPr id="123" name="箭头: 右 122">
                <a:extLst>
                  <a:ext uri="{FF2B5EF4-FFF2-40B4-BE49-F238E27FC236}">
                    <a16:creationId xmlns:a16="http://schemas.microsoft.com/office/drawing/2014/main" id="{4D1581CD-FAAD-4283-AEFC-E04E77F6CFB0}"/>
                  </a:ext>
                </a:extLst>
              </p:cNvPr>
              <p:cNvSpPr/>
              <p:nvPr/>
            </p:nvSpPr>
            <p:spPr>
              <a:xfrm rot="16200000">
                <a:off x="5010861" y="7147634"/>
                <a:ext cx="118369" cy="46766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24" name="矩形 123">
                <a:extLst>
                  <a:ext uri="{FF2B5EF4-FFF2-40B4-BE49-F238E27FC236}">
                    <a16:creationId xmlns:a16="http://schemas.microsoft.com/office/drawing/2014/main" id="{F18EF7B5-F05C-4B3A-BC5B-F25E5EFF64CD}"/>
                  </a:ext>
                </a:extLst>
              </p:cNvPr>
              <p:cNvSpPr/>
              <p:nvPr/>
            </p:nvSpPr>
            <p:spPr>
              <a:xfrm>
                <a:off x="4133208" y="6439424"/>
                <a:ext cx="2057286" cy="356225"/>
              </a:xfrm>
              <a:prstGeom prst="rect">
                <a:avLst/>
              </a:prstGeom>
            </p:spPr>
            <p:txBody>
              <a:bodyPr wrap="square">
                <a:spAutoFit/>
              </a:bodyPr>
              <a:lstStyle/>
              <a:p>
                <a:pPr algn="ctr"/>
                <a:r>
                  <a:rPr lang="en-US" altLang="zh-CN" sz="918" b="1" dirty="0">
                    <a:latin typeface="Times New Roman" panose="02020603050405020304" pitchFamily="18" charset="0"/>
                    <a:cs typeface="Times New Roman" panose="02020603050405020304" pitchFamily="18" charset="0"/>
                  </a:rPr>
                  <a:t>Dilated Causal CNN</a:t>
                </a:r>
                <a:endParaRPr lang="zh-CN" altLang="en-US" sz="918" b="1" dirty="0">
                  <a:latin typeface="Times New Roman" panose="02020603050405020304" pitchFamily="18" charset="0"/>
                  <a:cs typeface="Times New Roman" panose="02020603050405020304" pitchFamily="18" charset="0"/>
                </a:endParaRPr>
              </a:p>
            </p:txBody>
          </p:sp>
          <p:pic>
            <p:nvPicPr>
              <p:cNvPr id="125" name="图片 124">
                <a:extLst>
                  <a:ext uri="{FF2B5EF4-FFF2-40B4-BE49-F238E27FC236}">
                    <a16:creationId xmlns:a16="http://schemas.microsoft.com/office/drawing/2014/main" id="{CBD11285-26C4-410E-B3DB-583D5F414D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3003" y="7499915"/>
                <a:ext cx="1744937" cy="298737"/>
              </a:xfrm>
              <a:prstGeom prst="rect">
                <a:avLst/>
              </a:prstGeom>
            </p:spPr>
          </p:pic>
          <p:grpSp>
            <p:nvGrpSpPr>
              <p:cNvPr id="126" name="组合 125">
                <a:extLst>
                  <a:ext uri="{FF2B5EF4-FFF2-40B4-BE49-F238E27FC236}">
                    <a16:creationId xmlns:a16="http://schemas.microsoft.com/office/drawing/2014/main" id="{1B5A306B-FC48-4475-BBBF-C32972FBE6ED}"/>
                  </a:ext>
                </a:extLst>
              </p:cNvPr>
              <p:cNvGrpSpPr/>
              <p:nvPr/>
            </p:nvGrpSpPr>
            <p:grpSpPr>
              <a:xfrm>
                <a:off x="4249475" y="7376230"/>
                <a:ext cx="1779721" cy="525362"/>
                <a:chOff x="861634" y="3309545"/>
                <a:chExt cx="1589573" cy="525362"/>
              </a:xfrm>
            </p:grpSpPr>
            <p:cxnSp>
              <p:nvCxnSpPr>
                <p:cNvPr id="261" name="直接箭头连接符 260">
                  <a:extLst>
                    <a:ext uri="{FF2B5EF4-FFF2-40B4-BE49-F238E27FC236}">
                      <a16:creationId xmlns:a16="http://schemas.microsoft.com/office/drawing/2014/main" id="{D9830C3D-F702-4E57-9215-D1531568A465}"/>
                    </a:ext>
                  </a:extLst>
                </p:cNvPr>
                <p:cNvCxnSpPr/>
                <p:nvPr/>
              </p:nvCxnSpPr>
              <p:spPr>
                <a:xfrm>
                  <a:off x="864111" y="3834907"/>
                  <a:ext cx="1587096" cy="0"/>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3CB31A54-9F84-4F5E-A90B-538ACC528EDD}"/>
                    </a:ext>
                  </a:extLst>
                </p:cNvPr>
                <p:cNvCxnSpPr/>
                <p:nvPr/>
              </p:nvCxnSpPr>
              <p:spPr>
                <a:xfrm flipV="1">
                  <a:off x="861634" y="3309545"/>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175" name="图片 174">
                <a:extLst>
                  <a:ext uri="{FF2B5EF4-FFF2-40B4-BE49-F238E27FC236}">
                    <a16:creationId xmlns:a16="http://schemas.microsoft.com/office/drawing/2014/main" id="{0C1FD733-FB5D-491A-BA28-8176B383E602}"/>
                  </a:ext>
                </a:extLst>
              </p:cNvPr>
              <p:cNvPicPr>
                <a:picLocks noChangeAspect="1"/>
              </p:cNvPicPr>
              <p:nvPr/>
            </p:nvPicPr>
            <p:blipFill>
              <a:blip r:embed="rId10"/>
              <a:stretch>
                <a:fillRect/>
              </a:stretch>
            </p:blipFill>
            <p:spPr>
              <a:xfrm>
                <a:off x="5827320" y="7709869"/>
                <a:ext cx="301239" cy="116748"/>
              </a:xfrm>
              <a:prstGeom prst="rect">
                <a:avLst/>
              </a:prstGeom>
            </p:spPr>
          </p:pic>
          <p:sp>
            <p:nvSpPr>
              <p:cNvPr id="176" name="矩形 175">
                <a:extLst>
                  <a:ext uri="{FF2B5EF4-FFF2-40B4-BE49-F238E27FC236}">
                    <a16:creationId xmlns:a16="http://schemas.microsoft.com/office/drawing/2014/main" id="{96435B8D-B79E-406C-A6D3-D95FD3F9F6AC}"/>
                  </a:ext>
                </a:extLst>
              </p:cNvPr>
              <p:cNvSpPr/>
              <p:nvPr/>
            </p:nvSpPr>
            <p:spPr>
              <a:xfrm>
                <a:off x="5325593" y="7857214"/>
                <a:ext cx="363828" cy="387025"/>
              </a:xfrm>
              <a:prstGeom prst="rect">
                <a:avLst/>
              </a:prstGeom>
            </p:spPr>
            <p:txBody>
              <a:bodyPr wrap="square">
                <a:spAutoFit/>
              </a:bodyPr>
              <a:lstStyle/>
              <a:p>
                <a:r>
                  <a:rPr lang="en-US" altLang="zh-CN" sz="1049" dirty="0"/>
                  <a:t>…</a:t>
                </a:r>
                <a:endParaRPr lang="zh-CN" altLang="en-US" sz="1049" dirty="0"/>
              </a:p>
            </p:txBody>
          </p:sp>
          <p:sp>
            <p:nvSpPr>
              <p:cNvPr id="177" name="矩形 176">
                <a:extLst>
                  <a:ext uri="{FF2B5EF4-FFF2-40B4-BE49-F238E27FC236}">
                    <a16:creationId xmlns:a16="http://schemas.microsoft.com/office/drawing/2014/main" id="{02DA1F51-81AB-42DC-B068-27CF03CD9706}"/>
                  </a:ext>
                </a:extLst>
              </p:cNvPr>
              <p:cNvSpPr/>
              <p:nvPr/>
            </p:nvSpPr>
            <p:spPr>
              <a:xfrm>
                <a:off x="4109544" y="7881148"/>
                <a:ext cx="2295948"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Long-term history speed</a:t>
                </a:r>
                <a:endParaRPr lang="zh-CN" altLang="en-US" sz="1049" dirty="0">
                  <a:latin typeface="Times New Roman" panose="02020603050405020304" pitchFamily="18" charset="0"/>
                  <a:cs typeface="Times New Roman" panose="02020603050405020304" pitchFamily="18" charset="0"/>
                </a:endParaRPr>
              </a:p>
            </p:txBody>
          </p:sp>
          <p:sp>
            <p:nvSpPr>
              <p:cNvPr id="178" name="箭头: 右 177">
                <a:extLst>
                  <a:ext uri="{FF2B5EF4-FFF2-40B4-BE49-F238E27FC236}">
                    <a16:creationId xmlns:a16="http://schemas.microsoft.com/office/drawing/2014/main" id="{F804ACC1-F6EB-4BBB-A8BA-5883450D9A68}"/>
                  </a:ext>
                </a:extLst>
              </p:cNvPr>
              <p:cNvSpPr/>
              <p:nvPr/>
            </p:nvSpPr>
            <p:spPr>
              <a:xfrm rot="16200000">
                <a:off x="5042046" y="6333640"/>
                <a:ext cx="185002" cy="183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79" name="矩形: 圆角 178">
                <a:extLst>
                  <a:ext uri="{FF2B5EF4-FFF2-40B4-BE49-F238E27FC236}">
                    <a16:creationId xmlns:a16="http://schemas.microsoft.com/office/drawing/2014/main" id="{23035C4B-0F21-4841-9A5B-71FD611FDBA4}"/>
                  </a:ext>
                </a:extLst>
              </p:cNvPr>
              <p:cNvSpPr/>
              <p:nvPr/>
            </p:nvSpPr>
            <p:spPr>
              <a:xfrm>
                <a:off x="4632476" y="5857171"/>
                <a:ext cx="901175" cy="304604"/>
              </a:xfrm>
              <a:prstGeom prst="round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err="1">
                    <a:solidFill>
                      <a:schemeClr val="tx1"/>
                    </a:solidFill>
                    <a:latin typeface="Times New Roman" panose="02020603050405020304" pitchFamily="18" charset="0"/>
                    <a:cs typeface="Times New Roman" panose="02020603050405020304" pitchFamily="18" charset="0"/>
                  </a:rPr>
                  <a:t>ReLU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80" name="图片 179">
                <a:extLst>
                  <a:ext uri="{FF2B5EF4-FFF2-40B4-BE49-F238E27FC236}">
                    <a16:creationId xmlns:a16="http://schemas.microsoft.com/office/drawing/2014/main" id="{266643F0-8032-4DBB-9EEC-95ABA0D76F42}"/>
                  </a:ext>
                </a:extLst>
              </p:cNvPr>
              <p:cNvPicPr>
                <a:picLocks noChangeAspect="1"/>
              </p:cNvPicPr>
              <p:nvPr/>
            </p:nvPicPr>
            <p:blipFill>
              <a:blip r:embed="rId11"/>
              <a:stretch>
                <a:fillRect/>
              </a:stretch>
            </p:blipFill>
            <p:spPr>
              <a:xfrm>
                <a:off x="4663875" y="6292508"/>
                <a:ext cx="242911" cy="228829"/>
              </a:xfrm>
              <a:prstGeom prst="rect">
                <a:avLst/>
              </a:prstGeom>
            </p:spPr>
          </p:pic>
          <p:sp>
            <p:nvSpPr>
              <p:cNvPr id="181" name="矩形: 圆角 180">
                <a:extLst>
                  <a:ext uri="{FF2B5EF4-FFF2-40B4-BE49-F238E27FC236}">
                    <a16:creationId xmlns:a16="http://schemas.microsoft.com/office/drawing/2014/main" id="{3B02B93E-4E37-4BD6-9EA9-7F296BFC4F36}"/>
                  </a:ext>
                </a:extLst>
              </p:cNvPr>
              <p:cNvSpPr/>
              <p:nvPr/>
            </p:nvSpPr>
            <p:spPr>
              <a:xfrm>
                <a:off x="726407" y="5672816"/>
                <a:ext cx="2908976" cy="2624054"/>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82" name="矩形: 圆角 181">
                <a:extLst>
                  <a:ext uri="{FF2B5EF4-FFF2-40B4-BE49-F238E27FC236}">
                    <a16:creationId xmlns:a16="http://schemas.microsoft.com/office/drawing/2014/main" id="{E9331F49-31F7-4429-A134-0EC0FE8335C1}"/>
                  </a:ext>
                </a:extLst>
              </p:cNvPr>
              <p:cNvSpPr/>
              <p:nvPr/>
            </p:nvSpPr>
            <p:spPr>
              <a:xfrm>
                <a:off x="1137382"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83" name="直接箭头连接符 182">
                <a:extLst>
                  <a:ext uri="{FF2B5EF4-FFF2-40B4-BE49-F238E27FC236}">
                    <a16:creationId xmlns:a16="http://schemas.microsoft.com/office/drawing/2014/main" id="{7F2F621C-C542-4ADE-96C1-C70A74467630}"/>
                  </a:ext>
                </a:extLst>
              </p:cNvPr>
              <p:cNvCxnSpPr>
                <a:cxnSpLocks/>
                <a:stCxn id="182" idx="3"/>
                <a:endCxn id="184" idx="1"/>
              </p:cNvCxnSpPr>
              <p:nvPr/>
            </p:nvCxnSpPr>
            <p:spPr>
              <a:xfrm>
                <a:off x="1425368" y="6245854"/>
                <a:ext cx="331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圆角 183">
                <a:extLst>
                  <a:ext uri="{FF2B5EF4-FFF2-40B4-BE49-F238E27FC236}">
                    <a16:creationId xmlns:a16="http://schemas.microsoft.com/office/drawing/2014/main" id="{E7A41E23-E649-46AD-8CCF-BA73DA387493}"/>
                  </a:ext>
                </a:extLst>
              </p:cNvPr>
              <p:cNvSpPr/>
              <p:nvPr/>
            </p:nvSpPr>
            <p:spPr>
              <a:xfrm>
                <a:off x="1757213"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85" name="直接箭头连接符 184">
                <a:extLst>
                  <a:ext uri="{FF2B5EF4-FFF2-40B4-BE49-F238E27FC236}">
                    <a16:creationId xmlns:a16="http://schemas.microsoft.com/office/drawing/2014/main" id="{36825908-E6A5-4E88-B878-E099605BDF14}"/>
                  </a:ext>
                </a:extLst>
              </p:cNvPr>
              <p:cNvCxnSpPr>
                <a:cxnSpLocks/>
                <a:stCxn id="184" idx="3"/>
                <a:endCxn id="188" idx="1"/>
              </p:cNvCxnSpPr>
              <p:nvPr/>
            </p:nvCxnSpPr>
            <p:spPr>
              <a:xfrm>
                <a:off x="2045201" y="6245854"/>
                <a:ext cx="253710" cy="27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矩形 187">
                <a:extLst>
                  <a:ext uri="{FF2B5EF4-FFF2-40B4-BE49-F238E27FC236}">
                    <a16:creationId xmlns:a16="http://schemas.microsoft.com/office/drawing/2014/main" id="{BB60CB2C-331B-44C4-8FDC-648446DDAFD3}"/>
                  </a:ext>
                </a:extLst>
              </p:cNvPr>
              <p:cNvSpPr/>
              <p:nvPr/>
            </p:nvSpPr>
            <p:spPr>
              <a:xfrm>
                <a:off x="2298910" y="6079721"/>
                <a:ext cx="363828" cy="387025"/>
              </a:xfrm>
              <a:prstGeom prst="rect">
                <a:avLst/>
              </a:prstGeom>
            </p:spPr>
            <p:txBody>
              <a:bodyPr wrap="square">
                <a:spAutoFit/>
              </a:bodyPr>
              <a:lstStyle/>
              <a:p>
                <a:r>
                  <a:rPr lang="en-US" altLang="zh-CN" sz="1049" dirty="0"/>
                  <a:t>…</a:t>
                </a:r>
                <a:endParaRPr lang="zh-CN" altLang="en-US" sz="1049" dirty="0"/>
              </a:p>
            </p:txBody>
          </p:sp>
          <p:sp>
            <p:nvSpPr>
              <p:cNvPr id="189" name="矩形: 圆角 188">
                <a:extLst>
                  <a:ext uri="{FF2B5EF4-FFF2-40B4-BE49-F238E27FC236}">
                    <a16:creationId xmlns:a16="http://schemas.microsoft.com/office/drawing/2014/main" id="{6684BD8F-3D02-4D48-A643-9F0E51325C34}"/>
                  </a:ext>
                </a:extLst>
              </p:cNvPr>
              <p:cNvSpPr/>
              <p:nvPr/>
            </p:nvSpPr>
            <p:spPr>
              <a:xfrm>
                <a:off x="2624169"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90" name="直接箭头连接符 189">
                <a:extLst>
                  <a:ext uri="{FF2B5EF4-FFF2-40B4-BE49-F238E27FC236}">
                    <a16:creationId xmlns:a16="http://schemas.microsoft.com/office/drawing/2014/main" id="{CD8586D1-9ABB-4DA4-8BEC-BFCFAE1F49D0}"/>
                  </a:ext>
                </a:extLst>
              </p:cNvPr>
              <p:cNvCxnSpPr/>
              <p:nvPr/>
            </p:nvCxnSpPr>
            <p:spPr>
              <a:xfrm flipV="1">
                <a:off x="2912155" y="6240663"/>
                <a:ext cx="294774" cy="3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矩形: 圆角 190">
                <a:extLst>
                  <a:ext uri="{FF2B5EF4-FFF2-40B4-BE49-F238E27FC236}">
                    <a16:creationId xmlns:a16="http://schemas.microsoft.com/office/drawing/2014/main" id="{9CB7C53B-AF95-4725-A8AB-743B5DD4BF21}"/>
                  </a:ext>
                </a:extLst>
              </p:cNvPr>
              <p:cNvSpPr/>
              <p:nvPr/>
            </p:nvSpPr>
            <p:spPr>
              <a:xfrm>
                <a:off x="3206930"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92" name="图片 191">
                <a:extLst>
                  <a:ext uri="{FF2B5EF4-FFF2-40B4-BE49-F238E27FC236}">
                    <a16:creationId xmlns:a16="http://schemas.microsoft.com/office/drawing/2014/main" id="{A826130A-ECEA-439D-B0B2-767B3A069FFB}"/>
                  </a:ext>
                </a:extLst>
              </p:cNvPr>
              <p:cNvPicPr>
                <a:picLocks noChangeAspect="1"/>
              </p:cNvPicPr>
              <p:nvPr/>
            </p:nvPicPr>
            <p:blipFill>
              <a:blip r:embed="rId12"/>
              <a:stretch>
                <a:fillRect/>
              </a:stretch>
            </p:blipFill>
            <p:spPr>
              <a:xfrm>
                <a:off x="1055536" y="6962456"/>
                <a:ext cx="460026" cy="171567"/>
              </a:xfrm>
              <a:prstGeom prst="rect">
                <a:avLst/>
              </a:prstGeom>
            </p:spPr>
          </p:pic>
          <p:pic>
            <p:nvPicPr>
              <p:cNvPr id="193" name="图片 192">
                <a:extLst>
                  <a:ext uri="{FF2B5EF4-FFF2-40B4-BE49-F238E27FC236}">
                    <a16:creationId xmlns:a16="http://schemas.microsoft.com/office/drawing/2014/main" id="{92EB01D0-2DF1-4BB0-AE6A-98F2FC8600D1}"/>
                  </a:ext>
                </a:extLst>
              </p:cNvPr>
              <p:cNvPicPr>
                <a:picLocks noChangeAspect="1"/>
              </p:cNvPicPr>
              <p:nvPr/>
            </p:nvPicPr>
            <p:blipFill>
              <a:blip r:embed="rId13"/>
              <a:stretch>
                <a:fillRect/>
              </a:stretch>
            </p:blipFill>
            <p:spPr>
              <a:xfrm>
                <a:off x="1610012" y="6980378"/>
                <a:ext cx="588733" cy="135720"/>
              </a:xfrm>
              <a:prstGeom prst="rect">
                <a:avLst/>
              </a:prstGeom>
            </p:spPr>
          </p:pic>
          <p:cxnSp>
            <p:nvCxnSpPr>
              <p:cNvPr id="194" name="直接箭头连接符 193">
                <a:extLst>
                  <a:ext uri="{FF2B5EF4-FFF2-40B4-BE49-F238E27FC236}">
                    <a16:creationId xmlns:a16="http://schemas.microsoft.com/office/drawing/2014/main" id="{DD554046-E091-4739-9BCD-0DCBB692DF7D}"/>
                  </a:ext>
                </a:extLst>
              </p:cNvPr>
              <p:cNvCxnSpPr>
                <a:cxnSpLocks/>
                <a:stCxn id="192" idx="0"/>
                <a:endCxn id="182" idx="2"/>
              </p:cNvCxnSpPr>
              <p:nvPr/>
            </p:nvCxnSpPr>
            <p:spPr>
              <a:xfrm flipH="1" flipV="1">
                <a:off x="1281375" y="6661039"/>
                <a:ext cx="4174" cy="301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8903E757-6CAB-4E11-AC80-408C6FAEB330}"/>
                  </a:ext>
                </a:extLst>
              </p:cNvPr>
              <p:cNvCxnSpPr>
                <a:cxnSpLocks/>
                <a:stCxn id="193" idx="0"/>
                <a:endCxn id="184" idx="2"/>
              </p:cNvCxnSpPr>
              <p:nvPr/>
            </p:nvCxnSpPr>
            <p:spPr>
              <a:xfrm flipH="1" flipV="1">
                <a:off x="1901206" y="6661038"/>
                <a:ext cx="3172" cy="319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40F26642-3098-4DDF-82A1-CBC3404E6722}"/>
                  </a:ext>
                </a:extLst>
              </p:cNvPr>
              <p:cNvCxnSpPr>
                <a:cxnSpLocks/>
                <a:endCxn id="189" idx="2"/>
              </p:cNvCxnSpPr>
              <p:nvPr/>
            </p:nvCxnSpPr>
            <p:spPr>
              <a:xfrm flipH="1" flipV="1">
                <a:off x="2768162" y="6657578"/>
                <a:ext cx="1462" cy="318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27BCA193-0A6C-49DA-9C21-24E189667971}"/>
                  </a:ext>
                </a:extLst>
              </p:cNvPr>
              <p:cNvCxnSpPr>
                <a:cxnSpLocks/>
                <a:endCxn id="191" idx="2"/>
              </p:cNvCxnSpPr>
              <p:nvPr/>
            </p:nvCxnSpPr>
            <p:spPr>
              <a:xfrm flipH="1" flipV="1">
                <a:off x="3350923" y="6657578"/>
                <a:ext cx="6384" cy="311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a:extLst>
                  <a:ext uri="{FF2B5EF4-FFF2-40B4-BE49-F238E27FC236}">
                    <a16:creationId xmlns:a16="http://schemas.microsoft.com/office/drawing/2014/main" id="{C8B70773-045A-424B-A239-FBE51AAE8C17}"/>
                  </a:ext>
                </a:extLst>
              </p:cNvPr>
              <p:cNvSpPr/>
              <p:nvPr/>
            </p:nvSpPr>
            <p:spPr>
              <a:xfrm rot="5400000">
                <a:off x="1856491" y="7547162"/>
                <a:ext cx="127773" cy="110867"/>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199" name="椭圆 198">
                <a:extLst>
                  <a:ext uri="{FF2B5EF4-FFF2-40B4-BE49-F238E27FC236}">
                    <a16:creationId xmlns:a16="http://schemas.microsoft.com/office/drawing/2014/main" id="{6AB1FAA1-D51F-4E51-900D-C7738E0959B5}"/>
                  </a:ext>
                </a:extLst>
              </p:cNvPr>
              <p:cNvSpPr/>
              <p:nvPr/>
            </p:nvSpPr>
            <p:spPr>
              <a:xfrm rot="5400000">
                <a:off x="3338509" y="775569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200" name="椭圆 199">
                <a:extLst>
                  <a:ext uri="{FF2B5EF4-FFF2-40B4-BE49-F238E27FC236}">
                    <a16:creationId xmlns:a16="http://schemas.microsoft.com/office/drawing/2014/main" id="{FEA29038-9006-4A5F-90E9-52CE559F2D80}"/>
                  </a:ext>
                </a:extLst>
              </p:cNvPr>
              <p:cNvSpPr/>
              <p:nvPr/>
            </p:nvSpPr>
            <p:spPr>
              <a:xfrm rot="5400000">
                <a:off x="2773508" y="7538860"/>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cxnSp>
            <p:nvCxnSpPr>
              <p:cNvPr id="201" name="连接符: 曲线 249">
                <a:extLst>
                  <a:ext uri="{FF2B5EF4-FFF2-40B4-BE49-F238E27FC236}">
                    <a16:creationId xmlns:a16="http://schemas.microsoft.com/office/drawing/2014/main" id="{2BE72807-D2E8-4CDB-86F5-C32FA1C7B993}"/>
                  </a:ext>
                </a:extLst>
              </p:cNvPr>
              <p:cNvCxnSpPr>
                <a:cxnSpLocks/>
                <a:stCxn id="200" idx="0"/>
                <a:endCxn id="199" idx="3"/>
              </p:cNvCxnSpPr>
              <p:nvPr/>
            </p:nvCxnSpPr>
            <p:spPr>
              <a:xfrm>
                <a:off x="2889900" y="7602545"/>
                <a:ext cx="456287" cy="17956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02" name="椭圆 201">
                <a:extLst>
                  <a:ext uri="{FF2B5EF4-FFF2-40B4-BE49-F238E27FC236}">
                    <a16:creationId xmlns:a16="http://schemas.microsoft.com/office/drawing/2014/main" id="{FB682E0E-9013-45BC-AAC9-55A156E48FEB}"/>
                  </a:ext>
                </a:extLst>
              </p:cNvPr>
              <p:cNvSpPr/>
              <p:nvPr/>
            </p:nvSpPr>
            <p:spPr>
              <a:xfrm rot="5400000">
                <a:off x="1280872" y="750816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dirty="0"/>
              </a:p>
            </p:txBody>
          </p:sp>
          <p:cxnSp>
            <p:nvCxnSpPr>
              <p:cNvPr id="203" name="连接符: 曲线 249">
                <a:extLst>
                  <a:ext uri="{FF2B5EF4-FFF2-40B4-BE49-F238E27FC236}">
                    <a16:creationId xmlns:a16="http://schemas.microsoft.com/office/drawing/2014/main" id="{90CA8004-D501-49ED-93B7-19C9CE18965E}"/>
                  </a:ext>
                </a:extLst>
              </p:cNvPr>
              <p:cNvCxnSpPr>
                <a:cxnSpLocks/>
                <a:stCxn id="202" idx="0"/>
                <a:endCxn id="198" idx="4"/>
              </p:cNvCxnSpPr>
              <p:nvPr/>
            </p:nvCxnSpPr>
            <p:spPr>
              <a:xfrm>
                <a:off x="1397263" y="7571853"/>
                <a:ext cx="467680" cy="30743"/>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nvGrpSpPr>
              <p:cNvPr id="204" name="组合 203">
                <a:extLst>
                  <a:ext uri="{FF2B5EF4-FFF2-40B4-BE49-F238E27FC236}">
                    <a16:creationId xmlns:a16="http://schemas.microsoft.com/office/drawing/2014/main" id="{9562775B-D072-4A71-82B6-B03D09A8AFDB}"/>
                  </a:ext>
                </a:extLst>
              </p:cNvPr>
              <p:cNvGrpSpPr/>
              <p:nvPr/>
            </p:nvGrpSpPr>
            <p:grpSpPr>
              <a:xfrm>
                <a:off x="1168460" y="7386483"/>
                <a:ext cx="2326456" cy="529669"/>
                <a:chOff x="1199199" y="5586257"/>
                <a:chExt cx="2295717" cy="529669"/>
              </a:xfrm>
            </p:grpSpPr>
            <p:cxnSp>
              <p:nvCxnSpPr>
                <p:cNvPr id="259" name="直接箭头连接符 258">
                  <a:extLst>
                    <a:ext uri="{FF2B5EF4-FFF2-40B4-BE49-F238E27FC236}">
                      <a16:creationId xmlns:a16="http://schemas.microsoft.com/office/drawing/2014/main" id="{4888E2B0-4811-4119-BFB0-4A1C2E18A87E}"/>
                    </a:ext>
                  </a:extLst>
                </p:cNvPr>
                <p:cNvCxnSpPr/>
                <p:nvPr/>
              </p:nvCxnSpPr>
              <p:spPr>
                <a:xfrm>
                  <a:off x="1204000" y="6111619"/>
                  <a:ext cx="2290916" cy="4307"/>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0" name="直接箭头连接符 259">
                  <a:extLst>
                    <a:ext uri="{FF2B5EF4-FFF2-40B4-BE49-F238E27FC236}">
                      <a16:creationId xmlns:a16="http://schemas.microsoft.com/office/drawing/2014/main" id="{5A06A80E-31C6-4E9E-8C56-6C954FDEA555}"/>
                    </a:ext>
                  </a:extLst>
                </p:cNvPr>
                <p:cNvCxnSpPr/>
                <p:nvPr/>
              </p:nvCxnSpPr>
              <p:spPr>
                <a:xfrm flipV="1">
                  <a:off x="1199199" y="5586257"/>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205" name="图片 204">
                <a:extLst>
                  <a:ext uri="{FF2B5EF4-FFF2-40B4-BE49-F238E27FC236}">
                    <a16:creationId xmlns:a16="http://schemas.microsoft.com/office/drawing/2014/main" id="{884EE840-4311-4B92-B251-6F72CED4A8A0}"/>
                  </a:ext>
                </a:extLst>
              </p:cNvPr>
              <p:cNvPicPr>
                <a:picLocks noChangeAspect="1"/>
              </p:cNvPicPr>
              <p:nvPr/>
            </p:nvPicPr>
            <p:blipFill>
              <a:blip r:embed="rId14"/>
              <a:stretch>
                <a:fillRect/>
              </a:stretch>
            </p:blipFill>
            <p:spPr>
              <a:xfrm>
                <a:off x="778342" y="7519143"/>
                <a:ext cx="319871" cy="275089"/>
              </a:xfrm>
              <a:prstGeom prst="rect">
                <a:avLst/>
              </a:prstGeom>
            </p:spPr>
          </p:pic>
          <p:sp>
            <p:nvSpPr>
              <p:cNvPr id="206" name="矩形 205">
                <a:extLst>
                  <a:ext uri="{FF2B5EF4-FFF2-40B4-BE49-F238E27FC236}">
                    <a16:creationId xmlns:a16="http://schemas.microsoft.com/office/drawing/2014/main" id="{ECFDD35C-B808-4E62-A079-2DAE5BC9464E}"/>
                  </a:ext>
                </a:extLst>
              </p:cNvPr>
              <p:cNvSpPr/>
              <p:nvPr/>
            </p:nvSpPr>
            <p:spPr>
              <a:xfrm>
                <a:off x="1407674" y="7916152"/>
                <a:ext cx="2359507"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Short-term  history speed</a:t>
                </a:r>
                <a:endParaRPr lang="zh-CN" altLang="en-US" sz="1049" dirty="0">
                  <a:latin typeface="Times New Roman" panose="02020603050405020304" pitchFamily="18" charset="0"/>
                  <a:cs typeface="Times New Roman" panose="02020603050405020304" pitchFamily="18" charset="0"/>
                </a:endParaRPr>
              </a:p>
            </p:txBody>
          </p:sp>
          <p:cxnSp>
            <p:nvCxnSpPr>
              <p:cNvPr id="207" name="连接符: 曲线 249">
                <a:extLst>
                  <a:ext uri="{FF2B5EF4-FFF2-40B4-BE49-F238E27FC236}">
                    <a16:creationId xmlns:a16="http://schemas.microsoft.com/office/drawing/2014/main" id="{8B3B6789-FDC4-452F-927E-5EE89E4889F7}"/>
                  </a:ext>
                </a:extLst>
              </p:cNvPr>
              <p:cNvCxnSpPr>
                <a:cxnSpLocks/>
                <a:stCxn id="198" idx="0"/>
                <a:endCxn id="200" idx="4"/>
              </p:cNvCxnSpPr>
              <p:nvPr/>
            </p:nvCxnSpPr>
            <p:spPr>
              <a:xfrm flipV="1">
                <a:off x="1975811" y="7602545"/>
                <a:ext cx="786723" cy="5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08" name="矩形 207">
                <a:extLst>
                  <a:ext uri="{FF2B5EF4-FFF2-40B4-BE49-F238E27FC236}">
                    <a16:creationId xmlns:a16="http://schemas.microsoft.com/office/drawing/2014/main" id="{C35D6369-B009-4E52-8382-5323922C47A9}"/>
                  </a:ext>
                </a:extLst>
              </p:cNvPr>
              <p:cNvSpPr/>
              <p:nvPr/>
            </p:nvSpPr>
            <p:spPr>
              <a:xfrm>
                <a:off x="2183729" y="7424457"/>
                <a:ext cx="253711" cy="387025"/>
              </a:xfrm>
              <a:prstGeom prst="rect">
                <a:avLst/>
              </a:prstGeom>
              <a:solidFill>
                <a:schemeClr val="bg1"/>
              </a:solidFill>
            </p:spPr>
            <p:txBody>
              <a:bodyPr wrap="square">
                <a:spAutoFit/>
              </a:bodyPr>
              <a:lstStyle/>
              <a:p>
                <a:r>
                  <a:rPr lang="en-US" altLang="zh-CN" sz="1049" dirty="0"/>
                  <a:t>…</a:t>
                </a:r>
                <a:endParaRPr lang="zh-CN" altLang="en-US" sz="1049" dirty="0"/>
              </a:p>
            </p:txBody>
          </p:sp>
          <p:pic>
            <p:nvPicPr>
              <p:cNvPr id="209" name="图片 208">
                <a:extLst>
                  <a:ext uri="{FF2B5EF4-FFF2-40B4-BE49-F238E27FC236}">
                    <a16:creationId xmlns:a16="http://schemas.microsoft.com/office/drawing/2014/main" id="{5BC4DBA3-35AD-406A-90CF-7CA6684CB50C}"/>
                  </a:ext>
                </a:extLst>
              </p:cNvPr>
              <p:cNvPicPr>
                <a:picLocks noChangeAspect="1"/>
              </p:cNvPicPr>
              <p:nvPr/>
            </p:nvPicPr>
            <p:blipFill>
              <a:blip r:embed="rId10"/>
              <a:stretch>
                <a:fillRect/>
              </a:stretch>
            </p:blipFill>
            <p:spPr>
              <a:xfrm>
                <a:off x="2921111" y="7768727"/>
                <a:ext cx="301239" cy="116748"/>
              </a:xfrm>
              <a:prstGeom prst="rect">
                <a:avLst/>
              </a:prstGeom>
            </p:spPr>
          </p:pic>
          <p:pic>
            <p:nvPicPr>
              <p:cNvPr id="210" name="图片 209">
                <a:extLst>
                  <a:ext uri="{FF2B5EF4-FFF2-40B4-BE49-F238E27FC236}">
                    <a16:creationId xmlns:a16="http://schemas.microsoft.com/office/drawing/2014/main" id="{326E14BE-F328-4CD6-824B-A46662269E47}"/>
                  </a:ext>
                </a:extLst>
              </p:cNvPr>
              <p:cNvPicPr>
                <a:picLocks noChangeAspect="1"/>
              </p:cNvPicPr>
              <p:nvPr/>
            </p:nvPicPr>
            <p:blipFill>
              <a:blip r:embed="rId15"/>
              <a:stretch>
                <a:fillRect/>
              </a:stretch>
            </p:blipFill>
            <p:spPr>
              <a:xfrm>
                <a:off x="3144060" y="6974888"/>
                <a:ext cx="436347" cy="146703"/>
              </a:xfrm>
              <a:prstGeom prst="rect">
                <a:avLst/>
              </a:prstGeom>
            </p:spPr>
          </p:pic>
          <p:pic>
            <p:nvPicPr>
              <p:cNvPr id="211" name="图片 210">
                <a:extLst>
                  <a:ext uri="{FF2B5EF4-FFF2-40B4-BE49-F238E27FC236}">
                    <a16:creationId xmlns:a16="http://schemas.microsoft.com/office/drawing/2014/main" id="{D15C435B-7C90-4533-8CEA-F2D50F228741}"/>
                  </a:ext>
                </a:extLst>
              </p:cNvPr>
              <p:cNvPicPr>
                <a:picLocks noChangeAspect="1"/>
              </p:cNvPicPr>
              <p:nvPr/>
            </p:nvPicPr>
            <p:blipFill>
              <a:blip r:embed="rId16"/>
              <a:stretch>
                <a:fillRect/>
              </a:stretch>
            </p:blipFill>
            <p:spPr>
              <a:xfrm>
                <a:off x="2546449" y="6968754"/>
                <a:ext cx="429021" cy="158968"/>
              </a:xfrm>
              <a:prstGeom prst="rect">
                <a:avLst/>
              </a:prstGeom>
            </p:spPr>
          </p:pic>
          <p:cxnSp>
            <p:nvCxnSpPr>
              <p:cNvPr id="215" name="连接符: 曲线 214">
                <a:extLst>
                  <a:ext uri="{FF2B5EF4-FFF2-40B4-BE49-F238E27FC236}">
                    <a16:creationId xmlns:a16="http://schemas.microsoft.com/office/drawing/2014/main" id="{FD07AA0E-3928-4079-B054-CB05662D5FAF}"/>
                  </a:ext>
                </a:extLst>
              </p:cNvPr>
              <p:cNvCxnSpPr>
                <a:cxnSpLocks/>
                <a:stCxn id="191" idx="0"/>
                <a:endCxn id="115" idx="2"/>
              </p:cNvCxnSpPr>
              <p:nvPr/>
            </p:nvCxnSpPr>
            <p:spPr>
              <a:xfrm rot="16200000" flipV="1">
                <a:off x="3040104" y="5516390"/>
                <a:ext cx="619660" cy="197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连接符: 曲线 215">
                <a:extLst>
                  <a:ext uri="{FF2B5EF4-FFF2-40B4-BE49-F238E27FC236}">
                    <a16:creationId xmlns:a16="http://schemas.microsoft.com/office/drawing/2014/main" id="{49BED42F-0926-484B-9960-725B7B11247E}"/>
                  </a:ext>
                </a:extLst>
              </p:cNvPr>
              <p:cNvCxnSpPr>
                <a:cxnSpLocks/>
                <a:stCxn id="179" idx="0"/>
                <a:endCxn id="115" idx="2"/>
              </p:cNvCxnSpPr>
              <p:nvPr/>
            </p:nvCxnSpPr>
            <p:spPr>
              <a:xfrm rot="16200000" flipV="1">
                <a:off x="3891193" y="4665301"/>
                <a:ext cx="649622" cy="173411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7" name="图片 216">
                <a:extLst>
                  <a:ext uri="{FF2B5EF4-FFF2-40B4-BE49-F238E27FC236}">
                    <a16:creationId xmlns:a16="http://schemas.microsoft.com/office/drawing/2014/main" id="{B888B352-A852-4C10-815F-EA7A629EA3B4}"/>
                  </a:ext>
                </a:extLst>
              </p:cNvPr>
              <p:cNvPicPr>
                <a:picLocks noChangeAspect="1"/>
              </p:cNvPicPr>
              <p:nvPr/>
            </p:nvPicPr>
            <p:blipFill>
              <a:blip r:embed="rId17"/>
              <a:stretch>
                <a:fillRect/>
              </a:stretch>
            </p:blipFill>
            <p:spPr>
              <a:xfrm>
                <a:off x="4716907" y="5180589"/>
                <a:ext cx="387980" cy="375702"/>
              </a:xfrm>
              <a:prstGeom prst="rect">
                <a:avLst/>
              </a:prstGeom>
            </p:spPr>
          </p:pic>
          <p:cxnSp>
            <p:nvCxnSpPr>
              <p:cNvPr id="219" name="直接箭头连接符 218">
                <a:extLst>
                  <a:ext uri="{FF2B5EF4-FFF2-40B4-BE49-F238E27FC236}">
                    <a16:creationId xmlns:a16="http://schemas.microsoft.com/office/drawing/2014/main" id="{DC05E4EE-CD63-40D3-884A-1F5787576E03}"/>
                  </a:ext>
                </a:extLst>
              </p:cNvPr>
              <p:cNvCxnSpPr>
                <a:cxnSpLocks/>
                <a:stCxn id="119" idx="0"/>
              </p:cNvCxnSpPr>
              <p:nvPr/>
            </p:nvCxnSpPr>
            <p:spPr>
              <a:xfrm flipV="1">
                <a:off x="3359136" y="3089750"/>
                <a:ext cx="4349" cy="261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0" name="图片 219">
                <a:extLst>
                  <a:ext uri="{FF2B5EF4-FFF2-40B4-BE49-F238E27FC236}">
                    <a16:creationId xmlns:a16="http://schemas.microsoft.com/office/drawing/2014/main" id="{2F74C029-61B1-46BE-9563-55F3D61F7A9F}"/>
                  </a:ext>
                </a:extLst>
              </p:cNvPr>
              <p:cNvPicPr>
                <a:picLocks noChangeAspect="1"/>
              </p:cNvPicPr>
              <p:nvPr/>
            </p:nvPicPr>
            <p:blipFill>
              <a:blip r:embed="rId14"/>
              <a:stretch>
                <a:fillRect/>
              </a:stretch>
            </p:blipFill>
            <p:spPr>
              <a:xfrm>
                <a:off x="3879360" y="7561594"/>
                <a:ext cx="319871" cy="275089"/>
              </a:xfrm>
              <a:prstGeom prst="rect">
                <a:avLst/>
              </a:prstGeom>
            </p:spPr>
          </p:pic>
          <p:cxnSp>
            <p:nvCxnSpPr>
              <p:cNvPr id="221" name="连接符: 曲线 220">
                <a:extLst>
                  <a:ext uri="{FF2B5EF4-FFF2-40B4-BE49-F238E27FC236}">
                    <a16:creationId xmlns:a16="http://schemas.microsoft.com/office/drawing/2014/main" id="{E60795C1-009E-4F24-A88B-A2B660B268A2}"/>
                  </a:ext>
                </a:extLst>
              </p:cNvPr>
              <p:cNvCxnSpPr>
                <a:cxnSpLocks/>
                <a:stCxn id="237" idx="0"/>
                <a:endCxn id="220" idx="2"/>
              </p:cNvCxnSpPr>
              <p:nvPr/>
            </p:nvCxnSpPr>
            <p:spPr>
              <a:xfrm rot="16200000" flipV="1">
                <a:off x="3583740" y="8292240"/>
                <a:ext cx="1121767" cy="2106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连接符: 曲线 221">
                <a:extLst>
                  <a:ext uri="{FF2B5EF4-FFF2-40B4-BE49-F238E27FC236}">
                    <a16:creationId xmlns:a16="http://schemas.microsoft.com/office/drawing/2014/main" id="{D746F68A-DDE1-4A93-8E09-172E168A51FE}"/>
                  </a:ext>
                </a:extLst>
              </p:cNvPr>
              <p:cNvCxnSpPr>
                <a:cxnSpLocks/>
                <a:stCxn id="237" idx="1"/>
                <a:endCxn id="205" idx="2"/>
              </p:cNvCxnSpPr>
              <p:nvPr/>
            </p:nvCxnSpPr>
            <p:spPr>
              <a:xfrm rot="10800000">
                <a:off x="938277" y="7794231"/>
                <a:ext cx="3152808" cy="131263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3" name="图片 222">
                <a:extLst>
                  <a:ext uri="{FF2B5EF4-FFF2-40B4-BE49-F238E27FC236}">
                    <a16:creationId xmlns:a16="http://schemas.microsoft.com/office/drawing/2014/main" id="{CDDDD4AD-0BA6-447A-B969-F68E622E2005}"/>
                  </a:ext>
                </a:extLst>
              </p:cNvPr>
              <p:cNvPicPr>
                <a:picLocks noChangeAspect="1"/>
              </p:cNvPicPr>
              <p:nvPr/>
            </p:nvPicPr>
            <p:blipFill>
              <a:blip r:embed="rId18"/>
              <a:stretch>
                <a:fillRect/>
              </a:stretch>
            </p:blipFill>
            <p:spPr>
              <a:xfrm>
                <a:off x="1114141" y="7978330"/>
                <a:ext cx="334466" cy="124190"/>
              </a:xfrm>
              <a:prstGeom prst="rect">
                <a:avLst/>
              </a:prstGeom>
            </p:spPr>
          </p:pic>
          <p:grpSp>
            <p:nvGrpSpPr>
              <p:cNvPr id="224" name="组合 223">
                <a:extLst>
                  <a:ext uri="{FF2B5EF4-FFF2-40B4-BE49-F238E27FC236}">
                    <a16:creationId xmlns:a16="http://schemas.microsoft.com/office/drawing/2014/main" id="{D980D77D-179E-4CB6-B6C2-903DF21FB3D2}"/>
                  </a:ext>
                </a:extLst>
              </p:cNvPr>
              <p:cNvGrpSpPr/>
              <p:nvPr/>
            </p:nvGrpSpPr>
            <p:grpSpPr>
              <a:xfrm>
                <a:off x="951546" y="8738225"/>
                <a:ext cx="9131380" cy="1734446"/>
                <a:chOff x="733576" y="7068945"/>
                <a:chExt cx="9131380" cy="1734446"/>
              </a:xfrm>
            </p:grpSpPr>
            <p:grpSp>
              <p:nvGrpSpPr>
                <p:cNvPr id="227" name="组合 226">
                  <a:extLst>
                    <a:ext uri="{FF2B5EF4-FFF2-40B4-BE49-F238E27FC236}">
                      <a16:creationId xmlns:a16="http://schemas.microsoft.com/office/drawing/2014/main" id="{88DB2CBF-C844-4008-898F-698E8C4D9B24}"/>
                    </a:ext>
                  </a:extLst>
                </p:cNvPr>
                <p:cNvGrpSpPr/>
                <p:nvPr/>
              </p:nvGrpSpPr>
              <p:grpSpPr>
                <a:xfrm>
                  <a:off x="733576" y="7068945"/>
                  <a:ext cx="9131380" cy="1734446"/>
                  <a:chOff x="1984820" y="4312795"/>
                  <a:chExt cx="9131380" cy="1734446"/>
                </a:xfrm>
              </p:grpSpPr>
              <p:grpSp>
                <p:nvGrpSpPr>
                  <p:cNvPr id="234" name="组合 233">
                    <a:extLst>
                      <a:ext uri="{FF2B5EF4-FFF2-40B4-BE49-F238E27FC236}">
                        <a16:creationId xmlns:a16="http://schemas.microsoft.com/office/drawing/2014/main" id="{B76320FB-0618-411A-B57E-DE2BFF3BB9E5}"/>
                      </a:ext>
                    </a:extLst>
                  </p:cNvPr>
                  <p:cNvGrpSpPr/>
                  <p:nvPr/>
                </p:nvGrpSpPr>
                <p:grpSpPr>
                  <a:xfrm>
                    <a:off x="1984820" y="4312795"/>
                    <a:ext cx="9131380" cy="1734446"/>
                    <a:chOff x="1984820" y="4312795"/>
                    <a:chExt cx="9131380" cy="1734446"/>
                  </a:xfrm>
                </p:grpSpPr>
                <p:grpSp>
                  <p:nvGrpSpPr>
                    <p:cNvPr id="238" name="组合 237">
                      <a:extLst>
                        <a:ext uri="{FF2B5EF4-FFF2-40B4-BE49-F238E27FC236}">
                          <a16:creationId xmlns:a16="http://schemas.microsoft.com/office/drawing/2014/main" id="{570B2B57-2E9A-45F0-90EA-E85DC9B40084}"/>
                        </a:ext>
                      </a:extLst>
                    </p:cNvPr>
                    <p:cNvGrpSpPr/>
                    <p:nvPr/>
                  </p:nvGrpSpPr>
                  <p:grpSpPr>
                    <a:xfrm>
                      <a:off x="4105004" y="4312795"/>
                      <a:ext cx="7011196" cy="1734446"/>
                      <a:chOff x="4466992" y="4200745"/>
                      <a:chExt cx="11404678" cy="2241218"/>
                    </a:xfrm>
                  </p:grpSpPr>
                  <p:grpSp>
                    <p:nvGrpSpPr>
                      <p:cNvPr id="240" name="组合 239">
                        <a:extLst>
                          <a:ext uri="{FF2B5EF4-FFF2-40B4-BE49-F238E27FC236}">
                            <a16:creationId xmlns:a16="http://schemas.microsoft.com/office/drawing/2014/main" id="{E591548F-24AB-45CD-9896-E0BA856281F1}"/>
                          </a:ext>
                        </a:extLst>
                      </p:cNvPr>
                      <p:cNvGrpSpPr/>
                      <p:nvPr/>
                    </p:nvGrpSpPr>
                    <p:grpSpPr>
                      <a:xfrm>
                        <a:off x="4466992" y="4200745"/>
                        <a:ext cx="11404678" cy="2241218"/>
                        <a:chOff x="6721830" y="4314072"/>
                        <a:chExt cx="9574286" cy="2078640"/>
                      </a:xfrm>
                    </p:grpSpPr>
                    <p:sp>
                      <p:nvSpPr>
                        <p:cNvPr id="242" name="椭圆 241">
                          <a:extLst>
                            <a:ext uri="{FF2B5EF4-FFF2-40B4-BE49-F238E27FC236}">
                              <a16:creationId xmlns:a16="http://schemas.microsoft.com/office/drawing/2014/main" id="{2885FF1F-00FC-40A8-9BCE-6C640F761455}"/>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3" name="椭圆 242">
                          <a:extLst>
                            <a:ext uri="{FF2B5EF4-FFF2-40B4-BE49-F238E27FC236}">
                              <a16:creationId xmlns:a16="http://schemas.microsoft.com/office/drawing/2014/main" id="{F702FAA1-E2A0-463D-82D4-F5924ADFF8A3}"/>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4" name="椭圆 243">
                          <a:extLst>
                            <a:ext uri="{FF2B5EF4-FFF2-40B4-BE49-F238E27FC236}">
                              <a16:creationId xmlns:a16="http://schemas.microsoft.com/office/drawing/2014/main" id="{BE238188-DD01-4BE3-A5D2-74CFA8590658}"/>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5" name="椭圆 244">
                          <a:extLst>
                            <a:ext uri="{FF2B5EF4-FFF2-40B4-BE49-F238E27FC236}">
                              <a16:creationId xmlns:a16="http://schemas.microsoft.com/office/drawing/2014/main" id="{3AA12C30-3CAC-4BDD-A422-BEB4AF5740C7}"/>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46" name="直接箭头连接符 245">
                          <a:extLst>
                            <a:ext uri="{FF2B5EF4-FFF2-40B4-BE49-F238E27FC236}">
                              <a16:creationId xmlns:a16="http://schemas.microsoft.com/office/drawing/2014/main" id="{FA851153-AA80-4A40-8BE6-6CD05A3F5279}"/>
                            </a:ext>
                          </a:extLst>
                        </p:cNvPr>
                        <p:cNvCxnSpPr>
                          <a:cxnSpLocks/>
                          <a:stCxn id="242" idx="7"/>
                          <a:endCxn id="235"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C03924E3-8897-4A6E-9E15-045EF809F046}"/>
                            </a:ext>
                          </a:extLst>
                        </p:cNvPr>
                        <p:cNvCxnSpPr>
                          <a:cxnSpLocks/>
                          <a:stCxn id="242" idx="5"/>
                          <a:endCxn id="243"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19A6CDE2-575A-4B68-8E3E-2ED9A343E1C6}"/>
                            </a:ext>
                          </a:extLst>
                        </p:cNvPr>
                        <p:cNvCxnSpPr>
                          <a:cxnSpLocks/>
                          <a:stCxn id="245" idx="6"/>
                          <a:endCxn id="244"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62266D62-395C-4548-A2E7-3F6C7AA72FA9}"/>
                            </a:ext>
                          </a:extLst>
                        </p:cNvPr>
                        <p:cNvCxnSpPr>
                          <a:cxnSpLocks/>
                          <a:stCxn id="243" idx="6"/>
                          <a:endCxn id="231"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690F315D-8F71-4689-BB0B-56F1C869D962}"/>
                            </a:ext>
                          </a:extLst>
                        </p:cNvPr>
                        <p:cNvCxnSpPr>
                          <a:cxnSpLocks/>
                          <a:stCxn id="242" idx="6"/>
                          <a:endCxn id="236"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1" name="图片 250">
                          <a:extLst>
                            <a:ext uri="{FF2B5EF4-FFF2-40B4-BE49-F238E27FC236}">
                              <a16:creationId xmlns:a16="http://schemas.microsoft.com/office/drawing/2014/main" id="{E655D03F-49FD-4F6E-B4C5-21A0BD5F5A98}"/>
                            </a:ext>
                          </a:extLst>
                        </p:cNvPr>
                        <p:cNvPicPr>
                          <a:picLocks noChangeAspect="1"/>
                        </p:cNvPicPr>
                        <p:nvPr/>
                      </p:nvPicPr>
                      <p:blipFill>
                        <a:blip r:embed="rId19"/>
                        <a:stretch>
                          <a:fillRect/>
                        </a:stretch>
                      </p:blipFill>
                      <p:spPr>
                        <a:xfrm>
                          <a:off x="6721830" y="4933725"/>
                          <a:ext cx="349318" cy="583519"/>
                        </a:xfrm>
                        <a:prstGeom prst="rect">
                          <a:avLst/>
                        </a:prstGeom>
                      </p:spPr>
                    </p:pic>
                    <p:pic>
                      <p:nvPicPr>
                        <p:cNvPr id="252" name="图片 251">
                          <a:extLst>
                            <a:ext uri="{FF2B5EF4-FFF2-40B4-BE49-F238E27FC236}">
                              <a16:creationId xmlns:a16="http://schemas.microsoft.com/office/drawing/2014/main" id="{6D69526E-1C73-4FD7-8908-22D2138A74FA}"/>
                            </a:ext>
                          </a:extLst>
                        </p:cNvPr>
                        <p:cNvPicPr>
                          <a:picLocks noChangeAspect="1"/>
                        </p:cNvPicPr>
                        <p:nvPr/>
                      </p:nvPicPr>
                      <p:blipFill>
                        <a:blip r:embed="rId20"/>
                        <a:stretch>
                          <a:fillRect/>
                        </a:stretch>
                      </p:blipFill>
                      <p:spPr>
                        <a:xfrm>
                          <a:off x="15810763" y="4346713"/>
                          <a:ext cx="485353" cy="572165"/>
                        </a:xfrm>
                        <a:prstGeom prst="rect">
                          <a:avLst/>
                        </a:prstGeom>
                      </p:spPr>
                    </p:pic>
                    <p:cxnSp>
                      <p:nvCxnSpPr>
                        <p:cNvPr id="253" name="直接箭头连接符 252">
                          <a:extLst>
                            <a:ext uri="{FF2B5EF4-FFF2-40B4-BE49-F238E27FC236}">
                              <a16:creationId xmlns:a16="http://schemas.microsoft.com/office/drawing/2014/main" id="{923AC3C9-970F-405D-89C2-F860F178CBBF}"/>
                            </a:ext>
                          </a:extLst>
                        </p:cNvPr>
                        <p:cNvCxnSpPr>
                          <a:cxnSpLocks/>
                          <a:stCxn id="235" idx="4"/>
                          <a:endCxn id="236"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2053A497-0664-4688-858D-D1B97FBC89F4}"/>
                            </a:ext>
                          </a:extLst>
                        </p:cNvPr>
                        <p:cNvCxnSpPr>
                          <a:cxnSpLocks/>
                          <a:stCxn id="235" idx="6"/>
                          <a:endCxn id="245"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椭圆 254">
                          <a:extLst>
                            <a:ext uri="{FF2B5EF4-FFF2-40B4-BE49-F238E27FC236}">
                              <a16:creationId xmlns:a16="http://schemas.microsoft.com/office/drawing/2014/main" id="{ADFE8A9B-CF69-461D-A034-ABDFD804E7A5}"/>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56" name="直接箭头连接符 255">
                          <a:extLst>
                            <a:ext uri="{FF2B5EF4-FFF2-40B4-BE49-F238E27FC236}">
                              <a16:creationId xmlns:a16="http://schemas.microsoft.com/office/drawing/2014/main" id="{0B8A3AC8-7348-410E-BD4C-DA08C6A87D59}"/>
                            </a:ext>
                          </a:extLst>
                        </p:cNvPr>
                        <p:cNvCxnSpPr>
                          <a:cxnSpLocks/>
                          <a:stCxn id="236" idx="5"/>
                          <a:endCxn id="255"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a:extLst>
                            <a:ext uri="{FF2B5EF4-FFF2-40B4-BE49-F238E27FC236}">
                              <a16:creationId xmlns:a16="http://schemas.microsoft.com/office/drawing/2014/main" id="{7027400B-CB99-4EBA-A225-1DD582DFDBF2}"/>
                            </a:ext>
                          </a:extLst>
                        </p:cNvPr>
                        <p:cNvCxnSpPr>
                          <a:cxnSpLocks/>
                          <a:stCxn id="230"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F611873D-5422-4889-82EA-16A915155CD1}"/>
                            </a:ext>
                          </a:extLst>
                        </p:cNvPr>
                        <p:cNvCxnSpPr>
                          <a:cxnSpLocks/>
                          <a:stCxn id="255" idx="7"/>
                          <a:endCxn id="244"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标题 1">
                        <a:extLst>
                          <a:ext uri="{FF2B5EF4-FFF2-40B4-BE49-F238E27FC236}">
                            <a16:creationId xmlns:a16="http://schemas.microsoft.com/office/drawing/2014/main" id="{683C4CBC-520C-4CBC-87CB-DF6AC54510CF}"/>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239" name="矩形 238">
                      <a:extLst>
                        <a:ext uri="{FF2B5EF4-FFF2-40B4-BE49-F238E27FC236}">
                          <a16:creationId xmlns:a16="http://schemas.microsoft.com/office/drawing/2014/main" id="{5341BA1A-E985-4B37-BB24-52C2E3420686}"/>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235" name="椭圆 234">
                    <a:extLst>
                      <a:ext uri="{FF2B5EF4-FFF2-40B4-BE49-F238E27FC236}">
                        <a16:creationId xmlns:a16="http://schemas.microsoft.com/office/drawing/2014/main" id="{BA8B00AE-FFC8-4BDE-A4EB-85D193AB52C5}"/>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6" name="椭圆 235">
                    <a:extLst>
                      <a:ext uri="{FF2B5EF4-FFF2-40B4-BE49-F238E27FC236}">
                        <a16:creationId xmlns:a16="http://schemas.microsoft.com/office/drawing/2014/main" id="{CCE310F5-6151-4980-94C9-1FEF21D9B2CB}"/>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237" name="图片 236">
                    <a:extLst>
                      <a:ext uri="{FF2B5EF4-FFF2-40B4-BE49-F238E27FC236}">
                        <a16:creationId xmlns:a16="http://schemas.microsoft.com/office/drawing/2014/main" id="{60ED08C1-3E8F-4509-A2EF-16FDD9CE2600}"/>
                      </a:ext>
                    </a:extLst>
                  </p:cNvPr>
                  <p:cNvPicPr>
                    <a:picLocks noChangeAspect="1"/>
                  </p:cNvPicPr>
                  <p:nvPr/>
                </p:nvPicPr>
                <p:blipFill>
                  <a:blip r:embed="rId21"/>
                  <a:stretch>
                    <a:fillRect/>
                  </a:stretch>
                </p:blipFill>
                <p:spPr>
                  <a:xfrm>
                    <a:off x="5124360" y="4533019"/>
                    <a:ext cx="317726" cy="296823"/>
                  </a:xfrm>
                  <a:prstGeom prst="rect">
                    <a:avLst/>
                  </a:prstGeom>
                </p:spPr>
              </p:pic>
            </p:grpSp>
            <p:grpSp>
              <p:nvGrpSpPr>
                <p:cNvPr id="228" name="组合 227">
                  <a:extLst>
                    <a:ext uri="{FF2B5EF4-FFF2-40B4-BE49-F238E27FC236}">
                      <a16:creationId xmlns:a16="http://schemas.microsoft.com/office/drawing/2014/main" id="{A8E858E7-11C8-4A55-9088-5FAA0721D820}"/>
                    </a:ext>
                  </a:extLst>
                </p:cNvPr>
                <p:cNvGrpSpPr/>
                <p:nvPr/>
              </p:nvGrpSpPr>
              <p:grpSpPr>
                <a:xfrm>
                  <a:off x="3973115" y="7262271"/>
                  <a:ext cx="3581293" cy="1427873"/>
                  <a:chOff x="3973115" y="7262271"/>
                  <a:chExt cx="3581293" cy="1427873"/>
                </a:xfrm>
              </p:grpSpPr>
              <p:cxnSp>
                <p:nvCxnSpPr>
                  <p:cNvPr id="229" name="直接箭头连接符 228">
                    <a:extLst>
                      <a:ext uri="{FF2B5EF4-FFF2-40B4-BE49-F238E27FC236}">
                        <a16:creationId xmlns:a16="http://schemas.microsoft.com/office/drawing/2014/main" id="{DAB4FD3A-7598-4FFB-818E-49B2F224B317}"/>
                      </a:ext>
                    </a:extLst>
                  </p:cNvPr>
                  <p:cNvCxnSpPr>
                    <a:cxnSpLocks/>
                    <a:stCxn id="243" idx="5"/>
                    <a:endCxn id="255"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椭圆 229">
                    <a:extLst>
                      <a:ext uri="{FF2B5EF4-FFF2-40B4-BE49-F238E27FC236}">
                        <a16:creationId xmlns:a16="http://schemas.microsoft.com/office/drawing/2014/main" id="{7CE5B2A2-FF83-4877-975B-183B0F8868CD}"/>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1" name="椭圆 230">
                    <a:extLst>
                      <a:ext uri="{FF2B5EF4-FFF2-40B4-BE49-F238E27FC236}">
                        <a16:creationId xmlns:a16="http://schemas.microsoft.com/office/drawing/2014/main" id="{C86EB852-8648-4211-9180-6E42EF1C20B9}"/>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232" name="直接箭头连接符 231">
                    <a:extLst>
                      <a:ext uri="{FF2B5EF4-FFF2-40B4-BE49-F238E27FC236}">
                        <a16:creationId xmlns:a16="http://schemas.microsoft.com/office/drawing/2014/main" id="{EE55F450-6839-4BBB-88F8-22AE7294D779}"/>
                      </a:ext>
                    </a:extLst>
                  </p:cNvPr>
                  <p:cNvCxnSpPr>
                    <a:cxnSpLocks/>
                    <a:stCxn id="231" idx="7"/>
                    <a:endCxn id="230"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CB823770-A22C-4257-822A-49C8E42EA5DA}"/>
                      </a:ext>
                    </a:extLst>
                  </p:cNvPr>
                  <p:cNvCxnSpPr>
                    <a:cxnSpLocks/>
                    <a:stCxn id="245" idx="5"/>
                    <a:endCxn id="255"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5" name="矩形 224">
                <a:extLst>
                  <a:ext uri="{FF2B5EF4-FFF2-40B4-BE49-F238E27FC236}">
                    <a16:creationId xmlns:a16="http://schemas.microsoft.com/office/drawing/2014/main" id="{D40957C0-42CA-4176-95F0-6F7C12D02CD0}"/>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sp>
            <p:nvSpPr>
              <p:cNvPr id="226" name="矩形: 圆角 225">
                <a:extLst>
                  <a:ext uri="{FF2B5EF4-FFF2-40B4-BE49-F238E27FC236}">
                    <a16:creationId xmlns:a16="http://schemas.microsoft.com/office/drawing/2014/main" id="{54B24E60-3E7F-4C9B-A035-C4142B39CFD5}"/>
                  </a:ext>
                </a:extLst>
              </p:cNvPr>
              <p:cNvSpPr/>
              <p:nvPr/>
            </p:nvSpPr>
            <p:spPr>
              <a:xfrm rot="5400000">
                <a:off x="989576" y="2943214"/>
                <a:ext cx="5150431" cy="5912861"/>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grpSp>
        <p:pic>
          <p:nvPicPr>
            <p:cNvPr id="110" name="图片 109">
              <a:extLst>
                <a:ext uri="{FF2B5EF4-FFF2-40B4-BE49-F238E27FC236}">
                  <a16:creationId xmlns:a16="http://schemas.microsoft.com/office/drawing/2014/main" id="{E455450A-034A-478F-BD70-B7952373F028}"/>
                </a:ext>
              </a:extLst>
            </p:cNvPr>
            <p:cNvPicPr>
              <a:picLocks noChangeAspect="1"/>
            </p:cNvPicPr>
            <p:nvPr/>
          </p:nvPicPr>
          <p:blipFill>
            <a:blip r:embed="rId22"/>
            <a:stretch>
              <a:fillRect/>
            </a:stretch>
          </p:blipFill>
          <p:spPr>
            <a:xfrm>
              <a:off x="5352098" y="8181633"/>
              <a:ext cx="495507" cy="338908"/>
            </a:xfrm>
            <a:prstGeom prst="rect">
              <a:avLst/>
            </a:prstGeom>
          </p:spPr>
        </p:pic>
      </p:grpSp>
      <p:sp>
        <p:nvSpPr>
          <p:cNvPr id="263" name="矩形 262">
            <a:extLst>
              <a:ext uri="{FF2B5EF4-FFF2-40B4-BE49-F238E27FC236}">
                <a16:creationId xmlns:a16="http://schemas.microsoft.com/office/drawing/2014/main" id="{FD76D861-8113-4A12-8EAB-E687C9EAB802}"/>
              </a:ext>
            </a:extLst>
          </p:cNvPr>
          <p:cNvSpPr/>
          <p:nvPr/>
        </p:nvSpPr>
        <p:spPr>
          <a:xfrm>
            <a:off x="1225249" y="2439563"/>
            <a:ext cx="1719317" cy="58935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a:extLst>
              <a:ext uri="{FF2B5EF4-FFF2-40B4-BE49-F238E27FC236}">
                <a16:creationId xmlns:a16="http://schemas.microsoft.com/office/drawing/2014/main" id="{AE8A13CA-8101-4ABB-8A41-E25DC9688B91}"/>
              </a:ext>
            </a:extLst>
          </p:cNvPr>
          <p:cNvSpPr txBox="1"/>
          <p:nvPr/>
        </p:nvSpPr>
        <p:spPr>
          <a:xfrm flipH="1">
            <a:off x="5491854" y="1640046"/>
            <a:ext cx="6047502" cy="1015663"/>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Learning effective structural representations for summarizing graph nodes.</a:t>
            </a:r>
            <a:r>
              <a:rPr lang="en-US" altLang="zh-CN" sz="2000" dirty="0"/>
              <a:t> </a:t>
            </a:r>
            <a:r>
              <a:rPr lang="en-US" altLang="zh-CN" sz="2000" dirty="0">
                <a:solidFill>
                  <a:srgbClr val="002060"/>
                </a:solidFill>
                <a:latin typeface="微软雅黑" panose="020B0503020204020204" pitchFamily="34" charset="-122"/>
                <a:ea typeface="微软雅黑" panose="020B0503020204020204" pitchFamily="34" charset="-122"/>
              </a:rPr>
              <a:t>The update of graph neural networks can be given as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pic>
        <p:nvPicPr>
          <p:cNvPr id="130" name="图片 129">
            <a:extLst>
              <a:ext uri="{FF2B5EF4-FFF2-40B4-BE49-F238E27FC236}">
                <a16:creationId xmlns:a16="http://schemas.microsoft.com/office/drawing/2014/main" id="{F1D0F7E8-4D09-4B02-AA1C-9CF26611A8A0}"/>
              </a:ext>
            </a:extLst>
          </p:cNvPr>
          <p:cNvPicPr>
            <a:picLocks noChangeAspect="1"/>
          </p:cNvPicPr>
          <p:nvPr/>
        </p:nvPicPr>
        <p:blipFill>
          <a:blip r:embed="rId23"/>
          <a:stretch>
            <a:fillRect/>
          </a:stretch>
        </p:blipFill>
        <p:spPr>
          <a:xfrm>
            <a:off x="6472340" y="2785629"/>
            <a:ext cx="2568163" cy="716342"/>
          </a:xfrm>
          <a:prstGeom prst="rect">
            <a:avLst/>
          </a:prstGeom>
        </p:spPr>
      </p:pic>
      <p:sp>
        <p:nvSpPr>
          <p:cNvPr id="131" name="圆角矩形 23">
            <a:extLst>
              <a:ext uri="{FF2B5EF4-FFF2-40B4-BE49-F238E27FC236}">
                <a16:creationId xmlns:a16="http://schemas.microsoft.com/office/drawing/2014/main" id="{7C294710-1257-431C-90E7-932799464B95}"/>
              </a:ext>
            </a:extLst>
          </p:cNvPr>
          <p:cNvSpPr/>
          <p:nvPr/>
        </p:nvSpPr>
        <p:spPr>
          <a:xfrm rot="10800000" flipV="1">
            <a:off x="5142742" y="178538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2" name="文本框 131">
            <a:extLst>
              <a:ext uri="{FF2B5EF4-FFF2-40B4-BE49-F238E27FC236}">
                <a16:creationId xmlns:a16="http://schemas.microsoft.com/office/drawing/2014/main" id="{BD95D714-77C0-4B33-9ECD-54D04913E03C}"/>
              </a:ext>
            </a:extLst>
          </p:cNvPr>
          <p:cNvSpPr txBox="1"/>
          <p:nvPr/>
        </p:nvSpPr>
        <p:spPr>
          <a:xfrm>
            <a:off x="5561128" y="3563620"/>
            <a:ext cx="5968684" cy="1631216"/>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Here, we adopt the recently proposed Graph </a:t>
            </a:r>
            <a:r>
              <a:rPr lang="en-US" altLang="zh-CN" sz="2000" dirty="0" err="1">
                <a:solidFill>
                  <a:srgbClr val="002060"/>
                </a:solidFill>
                <a:latin typeface="微软雅黑" panose="020B0503020204020204" pitchFamily="34" charset="-122"/>
                <a:ea typeface="微软雅黑" panose="020B0503020204020204" pitchFamily="34" charset="-122"/>
              </a:rPr>
              <a:t>ATTention</a:t>
            </a:r>
            <a:r>
              <a:rPr lang="en-US" altLang="zh-CN" sz="2000" dirty="0">
                <a:solidFill>
                  <a:srgbClr val="002060"/>
                </a:solidFill>
                <a:latin typeface="微软雅黑" panose="020B0503020204020204" pitchFamily="34" charset="-122"/>
                <a:ea typeface="微软雅黑" panose="020B0503020204020204" pitchFamily="34" charset="-122"/>
              </a:rPr>
              <a:t> network (GAT) for a good balance between capacity and efficiency. In GAT, the key part is to compute the attention importance of a node on another.</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33" name="圆角矩形 23">
            <a:extLst>
              <a:ext uri="{FF2B5EF4-FFF2-40B4-BE49-F238E27FC236}">
                <a16:creationId xmlns:a16="http://schemas.microsoft.com/office/drawing/2014/main" id="{DAC85E2B-B6E6-4D10-8C2F-E793DE0A0C15}"/>
              </a:ext>
            </a:extLst>
          </p:cNvPr>
          <p:cNvSpPr/>
          <p:nvPr/>
        </p:nvSpPr>
        <p:spPr>
          <a:xfrm rot="10800000" flipV="1">
            <a:off x="5168670" y="364041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29911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NASF: Observed Cost</a:t>
            </a:r>
            <a:endParaRPr lang="zh-CN" altLang="en-US" dirty="0"/>
          </a:p>
        </p:txBody>
      </p:sp>
      <p:sp>
        <p:nvSpPr>
          <p:cNvPr id="93" name="圆角矩形 23"/>
          <p:cNvSpPr/>
          <p:nvPr/>
        </p:nvSpPr>
        <p:spPr>
          <a:xfrm rot="10800000" flipV="1">
            <a:off x="5090392" y="1009128"/>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95"/>
          <p:cNvSpPr txBox="1"/>
          <p:nvPr/>
        </p:nvSpPr>
        <p:spPr>
          <a:xfrm>
            <a:off x="5451590" y="942003"/>
            <a:ext cx="6781344"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Direction-Sensitive Graph Attention Network</a:t>
            </a:r>
          </a:p>
        </p:txBody>
      </p:sp>
      <p:grpSp>
        <p:nvGrpSpPr>
          <p:cNvPr id="108" name="组合 107">
            <a:extLst>
              <a:ext uri="{FF2B5EF4-FFF2-40B4-BE49-F238E27FC236}">
                <a16:creationId xmlns:a16="http://schemas.microsoft.com/office/drawing/2014/main" id="{FF808327-73BB-454C-B55D-06659387D7C1}"/>
              </a:ext>
            </a:extLst>
          </p:cNvPr>
          <p:cNvGrpSpPr/>
          <p:nvPr/>
        </p:nvGrpSpPr>
        <p:grpSpPr>
          <a:xfrm>
            <a:off x="182375" y="1606733"/>
            <a:ext cx="6212831" cy="4841259"/>
            <a:chOff x="634866" y="2533158"/>
            <a:chExt cx="9474565" cy="7382921"/>
          </a:xfrm>
        </p:grpSpPr>
        <p:grpSp>
          <p:nvGrpSpPr>
            <p:cNvPr id="109" name="组合 108">
              <a:extLst>
                <a:ext uri="{FF2B5EF4-FFF2-40B4-BE49-F238E27FC236}">
                  <a16:creationId xmlns:a16="http://schemas.microsoft.com/office/drawing/2014/main" id="{50413C97-7808-44A0-A886-761F513B4147}"/>
                </a:ext>
              </a:extLst>
            </p:cNvPr>
            <p:cNvGrpSpPr/>
            <p:nvPr/>
          </p:nvGrpSpPr>
          <p:grpSpPr>
            <a:xfrm>
              <a:off x="634866" y="2533158"/>
              <a:ext cx="9474565" cy="7382921"/>
              <a:chOff x="608361" y="3089750"/>
              <a:chExt cx="9474565" cy="7382921"/>
            </a:xfrm>
          </p:grpSpPr>
          <p:sp>
            <p:nvSpPr>
              <p:cNvPr id="111" name="矩形: 圆角 110">
                <a:extLst>
                  <a:ext uri="{FF2B5EF4-FFF2-40B4-BE49-F238E27FC236}">
                    <a16:creationId xmlns:a16="http://schemas.microsoft.com/office/drawing/2014/main" id="{AAAE4760-9AFA-4F17-A4BD-D36A7C8E21D3}"/>
                  </a:ext>
                </a:extLst>
              </p:cNvPr>
              <p:cNvSpPr/>
              <p:nvPr/>
            </p:nvSpPr>
            <p:spPr>
              <a:xfrm flipH="1">
                <a:off x="2737272" y="4583812"/>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2" name="矩形: 圆角 111">
                <a:extLst>
                  <a:ext uri="{FF2B5EF4-FFF2-40B4-BE49-F238E27FC236}">
                    <a16:creationId xmlns:a16="http://schemas.microsoft.com/office/drawing/2014/main" id="{98F0A4B2-F506-4F29-9C27-46C2DB60D79D}"/>
                  </a:ext>
                </a:extLst>
              </p:cNvPr>
              <p:cNvSpPr/>
              <p:nvPr/>
            </p:nvSpPr>
            <p:spPr>
              <a:xfrm flipH="1">
                <a:off x="2582852" y="471028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3" name="矩形: 圆角 112">
                <a:extLst>
                  <a:ext uri="{FF2B5EF4-FFF2-40B4-BE49-F238E27FC236}">
                    <a16:creationId xmlns:a16="http://schemas.microsoft.com/office/drawing/2014/main" id="{246E6676-500A-4AFC-B84D-BF937FB33D27}"/>
                  </a:ext>
                </a:extLst>
              </p:cNvPr>
              <p:cNvSpPr/>
              <p:nvPr/>
            </p:nvSpPr>
            <p:spPr>
              <a:xfrm>
                <a:off x="3830240" y="5638790"/>
                <a:ext cx="2469326" cy="2658081"/>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pic>
            <p:nvPicPr>
              <p:cNvPr id="114" name="图片 113">
                <a:extLst>
                  <a:ext uri="{FF2B5EF4-FFF2-40B4-BE49-F238E27FC236}">
                    <a16:creationId xmlns:a16="http://schemas.microsoft.com/office/drawing/2014/main" id="{BEA19DF7-E29E-4152-8803-11831739681C}"/>
                  </a:ext>
                </a:extLst>
              </p:cNvPr>
              <p:cNvPicPr>
                <a:picLocks noChangeAspect="1"/>
              </p:cNvPicPr>
              <p:nvPr/>
            </p:nvPicPr>
            <p:blipFill>
              <a:blip r:embed="rId4"/>
              <a:stretch>
                <a:fillRect/>
              </a:stretch>
            </p:blipFill>
            <p:spPr>
              <a:xfrm>
                <a:off x="2876266" y="5311288"/>
                <a:ext cx="292348" cy="307213"/>
              </a:xfrm>
              <a:prstGeom prst="rect">
                <a:avLst/>
              </a:prstGeom>
            </p:spPr>
          </p:pic>
          <p:sp>
            <p:nvSpPr>
              <p:cNvPr id="115" name="矩形: 圆角 114">
                <a:extLst>
                  <a:ext uri="{FF2B5EF4-FFF2-40B4-BE49-F238E27FC236}">
                    <a16:creationId xmlns:a16="http://schemas.microsoft.com/office/drawing/2014/main" id="{BE4C2A1B-AEB6-4B3C-A651-BBE2082ADCE3}"/>
                  </a:ext>
                </a:extLst>
              </p:cNvPr>
              <p:cNvSpPr/>
              <p:nvPr/>
            </p:nvSpPr>
            <p:spPr>
              <a:xfrm flipH="1">
                <a:off x="2380293" y="482280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6" name="矩形: 圆角 115">
                <a:extLst>
                  <a:ext uri="{FF2B5EF4-FFF2-40B4-BE49-F238E27FC236}">
                    <a16:creationId xmlns:a16="http://schemas.microsoft.com/office/drawing/2014/main" id="{6FD38673-AF9F-4182-930F-F88C6AF18489}"/>
                  </a:ext>
                </a:extLst>
              </p:cNvPr>
              <p:cNvSpPr/>
              <p:nvPr/>
            </p:nvSpPr>
            <p:spPr>
              <a:xfrm flipH="1">
                <a:off x="2198744" y="4040477"/>
                <a:ext cx="2321412" cy="340715"/>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17" name="直接箭头连接符 116">
                <a:extLst>
                  <a:ext uri="{FF2B5EF4-FFF2-40B4-BE49-F238E27FC236}">
                    <a16:creationId xmlns:a16="http://schemas.microsoft.com/office/drawing/2014/main" id="{61976F64-245E-4364-A85F-0AD0303DCD56}"/>
                  </a:ext>
                </a:extLst>
              </p:cNvPr>
              <p:cNvCxnSpPr>
                <a:cxnSpLocks/>
                <a:stCxn id="115" idx="0"/>
              </p:cNvCxnSpPr>
              <p:nvPr/>
            </p:nvCxnSpPr>
            <p:spPr>
              <a:xfrm flipV="1">
                <a:off x="3348945" y="4384131"/>
                <a:ext cx="5171" cy="438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8" name="图片 117">
                <a:extLst>
                  <a:ext uri="{FF2B5EF4-FFF2-40B4-BE49-F238E27FC236}">
                    <a16:creationId xmlns:a16="http://schemas.microsoft.com/office/drawing/2014/main" id="{330C2C81-3A12-4398-A8B2-4DF253ED5A84}"/>
                  </a:ext>
                </a:extLst>
              </p:cNvPr>
              <p:cNvPicPr>
                <a:picLocks noChangeAspect="1"/>
              </p:cNvPicPr>
              <p:nvPr/>
            </p:nvPicPr>
            <p:blipFill>
              <a:blip r:embed="rId5"/>
              <a:stretch>
                <a:fillRect/>
              </a:stretch>
            </p:blipFill>
            <p:spPr>
              <a:xfrm>
                <a:off x="2300669" y="4419368"/>
                <a:ext cx="277050" cy="214429"/>
              </a:xfrm>
              <a:prstGeom prst="rect">
                <a:avLst/>
              </a:prstGeom>
            </p:spPr>
          </p:pic>
          <p:pic>
            <p:nvPicPr>
              <p:cNvPr id="119" name="图片 118">
                <a:extLst>
                  <a:ext uri="{FF2B5EF4-FFF2-40B4-BE49-F238E27FC236}">
                    <a16:creationId xmlns:a16="http://schemas.microsoft.com/office/drawing/2014/main" id="{D7B9DCC3-8F74-4D89-8953-AE188E6BC92C}"/>
                  </a:ext>
                </a:extLst>
              </p:cNvPr>
              <p:cNvPicPr>
                <a:picLocks noChangeAspect="1"/>
              </p:cNvPicPr>
              <p:nvPr/>
            </p:nvPicPr>
            <p:blipFill>
              <a:blip r:embed="rId6"/>
              <a:stretch>
                <a:fillRect/>
              </a:stretch>
            </p:blipFill>
            <p:spPr>
              <a:xfrm>
                <a:off x="2427816" y="3350935"/>
                <a:ext cx="1862638" cy="331627"/>
              </a:xfrm>
              <a:prstGeom prst="rect">
                <a:avLst/>
              </a:prstGeom>
            </p:spPr>
          </p:pic>
          <p:cxnSp>
            <p:nvCxnSpPr>
              <p:cNvPr id="120" name="直接箭头连接符 119">
                <a:extLst>
                  <a:ext uri="{FF2B5EF4-FFF2-40B4-BE49-F238E27FC236}">
                    <a16:creationId xmlns:a16="http://schemas.microsoft.com/office/drawing/2014/main" id="{F3582603-C3D7-4668-853B-DD505653CE07}"/>
                  </a:ext>
                </a:extLst>
              </p:cNvPr>
              <p:cNvCxnSpPr>
                <a:cxnSpLocks/>
                <a:stCxn id="116" idx="0"/>
                <a:endCxn id="119" idx="2"/>
              </p:cNvCxnSpPr>
              <p:nvPr/>
            </p:nvCxnSpPr>
            <p:spPr>
              <a:xfrm flipH="1" flipV="1">
                <a:off x="3359136" y="3682562"/>
                <a:ext cx="315" cy="357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1" name="图片 120">
                <a:extLst>
                  <a:ext uri="{FF2B5EF4-FFF2-40B4-BE49-F238E27FC236}">
                    <a16:creationId xmlns:a16="http://schemas.microsoft.com/office/drawing/2014/main" id="{AD754616-FF0C-4DAB-B3C4-D717C567B7C6}"/>
                  </a:ext>
                </a:extLst>
              </p:cNvPr>
              <p:cNvPicPr>
                <a:picLocks noChangeAspect="1"/>
              </p:cNvPicPr>
              <p:nvPr/>
            </p:nvPicPr>
            <p:blipFill>
              <a:blip r:embed="rId7"/>
              <a:stretch>
                <a:fillRect/>
              </a:stretch>
            </p:blipFill>
            <p:spPr>
              <a:xfrm>
                <a:off x="3474829" y="3777348"/>
                <a:ext cx="404804" cy="248841"/>
              </a:xfrm>
              <a:prstGeom prst="rect">
                <a:avLst/>
              </a:prstGeom>
            </p:spPr>
          </p:pic>
          <p:pic>
            <p:nvPicPr>
              <p:cNvPr id="122" name="图片 121">
                <a:extLst>
                  <a:ext uri="{FF2B5EF4-FFF2-40B4-BE49-F238E27FC236}">
                    <a16:creationId xmlns:a16="http://schemas.microsoft.com/office/drawing/2014/main" id="{9104B218-F7C6-4EA0-BB4B-BC3ED3CCAEAB}"/>
                  </a:ext>
                </a:extLst>
              </p:cNvPr>
              <p:cNvPicPr>
                <a:picLocks noChangeAspect="1"/>
              </p:cNvPicPr>
              <p:nvPr/>
            </p:nvPicPr>
            <p:blipFill rotWithShape="1">
              <a:blip r:embed="rId8">
                <a:extLst>
                  <a:ext uri="{28A0092B-C50C-407E-A947-70E740481C1C}">
                    <a14:useLocalDpi xmlns:a14="http://schemas.microsoft.com/office/drawing/2010/main" val="0"/>
                  </a:ext>
                </a:extLst>
              </a:blip>
              <a:srcRect r="13824"/>
              <a:stretch>
                <a:fillRect/>
              </a:stretch>
            </p:blipFill>
            <p:spPr>
              <a:xfrm>
                <a:off x="4075325" y="6656337"/>
                <a:ext cx="1940138" cy="619342"/>
              </a:xfrm>
              <a:prstGeom prst="rect">
                <a:avLst/>
              </a:prstGeom>
            </p:spPr>
          </p:pic>
          <p:sp>
            <p:nvSpPr>
              <p:cNvPr id="123" name="箭头: 右 122">
                <a:extLst>
                  <a:ext uri="{FF2B5EF4-FFF2-40B4-BE49-F238E27FC236}">
                    <a16:creationId xmlns:a16="http://schemas.microsoft.com/office/drawing/2014/main" id="{4D1581CD-FAAD-4283-AEFC-E04E77F6CFB0}"/>
                  </a:ext>
                </a:extLst>
              </p:cNvPr>
              <p:cNvSpPr/>
              <p:nvPr/>
            </p:nvSpPr>
            <p:spPr>
              <a:xfrm rot="16200000">
                <a:off x="5010861" y="7147634"/>
                <a:ext cx="118369" cy="46766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24" name="矩形 123">
                <a:extLst>
                  <a:ext uri="{FF2B5EF4-FFF2-40B4-BE49-F238E27FC236}">
                    <a16:creationId xmlns:a16="http://schemas.microsoft.com/office/drawing/2014/main" id="{F18EF7B5-F05C-4B3A-BC5B-F25E5EFF64CD}"/>
                  </a:ext>
                </a:extLst>
              </p:cNvPr>
              <p:cNvSpPr/>
              <p:nvPr/>
            </p:nvSpPr>
            <p:spPr>
              <a:xfrm>
                <a:off x="4133208" y="6439424"/>
                <a:ext cx="2057286" cy="356225"/>
              </a:xfrm>
              <a:prstGeom prst="rect">
                <a:avLst/>
              </a:prstGeom>
            </p:spPr>
            <p:txBody>
              <a:bodyPr wrap="square">
                <a:spAutoFit/>
              </a:bodyPr>
              <a:lstStyle/>
              <a:p>
                <a:pPr algn="ctr"/>
                <a:r>
                  <a:rPr lang="en-US" altLang="zh-CN" sz="918" b="1" dirty="0">
                    <a:latin typeface="Times New Roman" panose="02020603050405020304" pitchFamily="18" charset="0"/>
                    <a:cs typeface="Times New Roman" panose="02020603050405020304" pitchFamily="18" charset="0"/>
                  </a:rPr>
                  <a:t>Dilated Causal CNN</a:t>
                </a:r>
                <a:endParaRPr lang="zh-CN" altLang="en-US" sz="918" b="1" dirty="0">
                  <a:latin typeface="Times New Roman" panose="02020603050405020304" pitchFamily="18" charset="0"/>
                  <a:cs typeface="Times New Roman" panose="02020603050405020304" pitchFamily="18" charset="0"/>
                </a:endParaRPr>
              </a:p>
            </p:txBody>
          </p:sp>
          <p:pic>
            <p:nvPicPr>
              <p:cNvPr id="125" name="图片 124">
                <a:extLst>
                  <a:ext uri="{FF2B5EF4-FFF2-40B4-BE49-F238E27FC236}">
                    <a16:creationId xmlns:a16="http://schemas.microsoft.com/office/drawing/2014/main" id="{CBD11285-26C4-410E-B3DB-583D5F414D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3003" y="7499915"/>
                <a:ext cx="1744937" cy="298737"/>
              </a:xfrm>
              <a:prstGeom prst="rect">
                <a:avLst/>
              </a:prstGeom>
            </p:spPr>
          </p:pic>
          <p:grpSp>
            <p:nvGrpSpPr>
              <p:cNvPr id="126" name="组合 125">
                <a:extLst>
                  <a:ext uri="{FF2B5EF4-FFF2-40B4-BE49-F238E27FC236}">
                    <a16:creationId xmlns:a16="http://schemas.microsoft.com/office/drawing/2014/main" id="{1B5A306B-FC48-4475-BBBF-C32972FBE6ED}"/>
                  </a:ext>
                </a:extLst>
              </p:cNvPr>
              <p:cNvGrpSpPr/>
              <p:nvPr/>
            </p:nvGrpSpPr>
            <p:grpSpPr>
              <a:xfrm>
                <a:off x="4249475" y="7376230"/>
                <a:ext cx="1779721" cy="525362"/>
                <a:chOff x="861634" y="3309545"/>
                <a:chExt cx="1589573" cy="525362"/>
              </a:xfrm>
            </p:grpSpPr>
            <p:cxnSp>
              <p:nvCxnSpPr>
                <p:cNvPr id="261" name="直接箭头连接符 260">
                  <a:extLst>
                    <a:ext uri="{FF2B5EF4-FFF2-40B4-BE49-F238E27FC236}">
                      <a16:creationId xmlns:a16="http://schemas.microsoft.com/office/drawing/2014/main" id="{D9830C3D-F702-4E57-9215-D1531568A465}"/>
                    </a:ext>
                  </a:extLst>
                </p:cNvPr>
                <p:cNvCxnSpPr/>
                <p:nvPr/>
              </p:nvCxnSpPr>
              <p:spPr>
                <a:xfrm>
                  <a:off x="864111" y="3834907"/>
                  <a:ext cx="1587096" cy="0"/>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3CB31A54-9F84-4F5E-A90B-538ACC528EDD}"/>
                    </a:ext>
                  </a:extLst>
                </p:cNvPr>
                <p:cNvCxnSpPr/>
                <p:nvPr/>
              </p:nvCxnSpPr>
              <p:spPr>
                <a:xfrm flipV="1">
                  <a:off x="861634" y="3309545"/>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175" name="图片 174">
                <a:extLst>
                  <a:ext uri="{FF2B5EF4-FFF2-40B4-BE49-F238E27FC236}">
                    <a16:creationId xmlns:a16="http://schemas.microsoft.com/office/drawing/2014/main" id="{0C1FD733-FB5D-491A-BA28-8176B383E602}"/>
                  </a:ext>
                </a:extLst>
              </p:cNvPr>
              <p:cNvPicPr>
                <a:picLocks noChangeAspect="1"/>
              </p:cNvPicPr>
              <p:nvPr/>
            </p:nvPicPr>
            <p:blipFill>
              <a:blip r:embed="rId10"/>
              <a:stretch>
                <a:fillRect/>
              </a:stretch>
            </p:blipFill>
            <p:spPr>
              <a:xfrm>
                <a:off x="5827320" y="7709869"/>
                <a:ext cx="301239" cy="116748"/>
              </a:xfrm>
              <a:prstGeom prst="rect">
                <a:avLst/>
              </a:prstGeom>
            </p:spPr>
          </p:pic>
          <p:sp>
            <p:nvSpPr>
              <p:cNvPr id="176" name="矩形 175">
                <a:extLst>
                  <a:ext uri="{FF2B5EF4-FFF2-40B4-BE49-F238E27FC236}">
                    <a16:creationId xmlns:a16="http://schemas.microsoft.com/office/drawing/2014/main" id="{96435B8D-B79E-406C-A6D3-D95FD3F9F6AC}"/>
                  </a:ext>
                </a:extLst>
              </p:cNvPr>
              <p:cNvSpPr/>
              <p:nvPr/>
            </p:nvSpPr>
            <p:spPr>
              <a:xfrm>
                <a:off x="5325593" y="7857214"/>
                <a:ext cx="363828" cy="387025"/>
              </a:xfrm>
              <a:prstGeom prst="rect">
                <a:avLst/>
              </a:prstGeom>
            </p:spPr>
            <p:txBody>
              <a:bodyPr wrap="square">
                <a:spAutoFit/>
              </a:bodyPr>
              <a:lstStyle/>
              <a:p>
                <a:r>
                  <a:rPr lang="en-US" altLang="zh-CN" sz="1049" dirty="0"/>
                  <a:t>…</a:t>
                </a:r>
                <a:endParaRPr lang="zh-CN" altLang="en-US" sz="1049" dirty="0"/>
              </a:p>
            </p:txBody>
          </p:sp>
          <p:sp>
            <p:nvSpPr>
              <p:cNvPr id="177" name="矩形 176">
                <a:extLst>
                  <a:ext uri="{FF2B5EF4-FFF2-40B4-BE49-F238E27FC236}">
                    <a16:creationId xmlns:a16="http://schemas.microsoft.com/office/drawing/2014/main" id="{02DA1F51-81AB-42DC-B068-27CF03CD9706}"/>
                  </a:ext>
                </a:extLst>
              </p:cNvPr>
              <p:cNvSpPr/>
              <p:nvPr/>
            </p:nvSpPr>
            <p:spPr>
              <a:xfrm>
                <a:off x="4109544" y="7881148"/>
                <a:ext cx="2295948"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Long-term history speed</a:t>
                </a:r>
                <a:endParaRPr lang="zh-CN" altLang="en-US" sz="1049" dirty="0">
                  <a:latin typeface="Times New Roman" panose="02020603050405020304" pitchFamily="18" charset="0"/>
                  <a:cs typeface="Times New Roman" panose="02020603050405020304" pitchFamily="18" charset="0"/>
                </a:endParaRPr>
              </a:p>
            </p:txBody>
          </p:sp>
          <p:sp>
            <p:nvSpPr>
              <p:cNvPr id="178" name="箭头: 右 177">
                <a:extLst>
                  <a:ext uri="{FF2B5EF4-FFF2-40B4-BE49-F238E27FC236}">
                    <a16:creationId xmlns:a16="http://schemas.microsoft.com/office/drawing/2014/main" id="{F804ACC1-F6EB-4BBB-A8BA-5883450D9A68}"/>
                  </a:ext>
                </a:extLst>
              </p:cNvPr>
              <p:cNvSpPr/>
              <p:nvPr/>
            </p:nvSpPr>
            <p:spPr>
              <a:xfrm rot="16200000">
                <a:off x="5042046" y="6333640"/>
                <a:ext cx="185002" cy="183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79" name="矩形: 圆角 178">
                <a:extLst>
                  <a:ext uri="{FF2B5EF4-FFF2-40B4-BE49-F238E27FC236}">
                    <a16:creationId xmlns:a16="http://schemas.microsoft.com/office/drawing/2014/main" id="{23035C4B-0F21-4841-9A5B-71FD611FDBA4}"/>
                  </a:ext>
                </a:extLst>
              </p:cNvPr>
              <p:cNvSpPr/>
              <p:nvPr/>
            </p:nvSpPr>
            <p:spPr>
              <a:xfrm>
                <a:off x="4632476" y="5857171"/>
                <a:ext cx="901175" cy="304604"/>
              </a:xfrm>
              <a:prstGeom prst="round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err="1">
                    <a:solidFill>
                      <a:schemeClr val="tx1"/>
                    </a:solidFill>
                    <a:latin typeface="Times New Roman" panose="02020603050405020304" pitchFamily="18" charset="0"/>
                    <a:cs typeface="Times New Roman" panose="02020603050405020304" pitchFamily="18" charset="0"/>
                  </a:rPr>
                  <a:t>ReLU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80" name="图片 179">
                <a:extLst>
                  <a:ext uri="{FF2B5EF4-FFF2-40B4-BE49-F238E27FC236}">
                    <a16:creationId xmlns:a16="http://schemas.microsoft.com/office/drawing/2014/main" id="{266643F0-8032-4DBB-9EEC-95ABA0D76F42}"/>
                  </a:ext>
                </a:extLst>
              </p:cNvPr>
              <p:cNvPicPr>
                <a:picLocks noChangeAspect="1"/>
              </p:cNvPicPr>
              <p:nvPr/>
            </p:nvPicPr>
            <p:blipFill>
              <a:blip r:embed="rId11"/>
              <a:stretch>
                <a:fillRect/>
              </a:stretch>
            </p:blipFill>
            <p:spPr>
              <a:xfrm>
                <a:off x="4663875" y="6292508"/>
                <a:ext cx="242911" cy="228829"/>
              </a:xfrm>
              <a:prstGeom prst="rect">
                <a:avLst/>
              </a:prstGeom>
            </p:spPr>
          </p:pic>
          <p:sp>
            <p:nvSpPr>
              <p:cNvPr id="181" name="矩形: 圆角 180">
                <a:extLst>
                  <a:ext uri="{FF2B5EF4-FFF2-40B4-BE49-F238E27FC236}">
                    <a16:creationId xmlns:a16="http://schemas.microsoft.com/office/drawing/2014/main" id="{3B02B93E-4E37-4BD6-9EA9-7F296BFC4F36}"/>
                  </a:ext>
                </a:extLst>
              </p:cNvPr>
              <p:cNvSpPr/>
              <p:nvPr/>
            </p:nvSpPr>
            <p:spPr>
              <a:xfrm>
                <a:off x="726407" y="5672816"/>
                <a:ext cx="2908976" cy="2624054"/>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82" name="矩形: 圆角 181">
                <a:extLst>
                  <a:ext uri="{FF2B5EF4-FFF2-40B4-BE49-F238E27FC236}">
                    <a16:creationId xmlns:a16="http://schemas.microsoft.com/office/drawing/2014/main" id="{E9331F49-31F7-4429-A134-0EC0FE8335C1}"/>
                  </a:ext>
                </a:extLst>
              </p:cNvPr>
              <p:cNvSpPr/>
              <p:nvPr/>
            </p:nvSpPr>
            <p:spPr>
              <a:xfrm>
                <a:off x="1137382"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83" name="直接箭头连接符 182">
                <a:extLst>
                  <a:ext uri="{FF2B5EF4-FFF2-40B4-BE49-F238E27FC236}">
                    <a16:creationId xmlns:a16="http://schemas.microsoft.com/office/drawing/2014/main" id="{7F2F621C-C542-4ADE-96C1-C70A74467630}"/>
                  </a:ext>
                </a:extLst>
              </p:cNvPr>
              <p:cNvCxnSpPr>
                <a:cxnSpLocks/>
                <a:stCxn id="182" idx="3"/>
                <a:endCxn id="184" idx="1"/>
              </p:cNvCxnSpPr>
              <p:nvPr/>
            </p:nvCxnSpPr>
            <p:spPr>
              <a:xfrm>
                <a:off x="1425368" y="6245854"/>
                <a:ext cx="331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圆角 183">
                <a:extLst>
                  <a:ext uri="{FF2B5EF4-FFF2-40B4-BE49-F238E27FC236}">
                    <a16:creationId xmlns:a16="http://schemas.microsoft.com/office/drawing/2014/main" id="{E7A41E23-E649-46AD-8CCF-BA73DA387493}"/>
                  </a:ext>
                </a:extLst>
              </p:cNvPr>
              <p:cNvSpPr/>
              <p:nvPr/>
            </p:nvSpPr>
            <p:spPr>
              <a:xfrm>
                <a:off x="1757213"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85" name="直接箭头连接符 184">
                <a:extLst>
                  <a:ext uri="{FF2B5EF4-FFF2-40B4-BE49-F238E27FC236}">
                    <a16:creationId xmlns:a16="http://schemas.microsoft.com/office/drawing/2014/main" id="{36825908-E6A5-4E88-B878-E099605BDF14}"/>
                  </a:ext>
                </a:extLst>
              </p:cNvPr>
              <p:cNvCxnSpPr>
                <a:cxnSpLocks/>
                <a:stCxn id="184" idx="3"/>
                <a:endCxn id="188" idx="1"/>
              </p:cNvCxnSpPr>
              <p:nvPr/>
            </p:nvCxnSpPr>
            <p:spPr>
              <a:xfrm>
                <a:off x="2045201" y="6245854"/>
                <a:ext cx="253710" cy="27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矩形 187">
                <a:extLst>
                  <a:ext uri="{FF2B5EF4-FFF2-40B4-BE49-F238E27FC236}">
                    <a16:creationId xmlns:a16="http://schemas.microsoft.com/office/drawing/2014/main" id="{BB60CB2C-331B-44C4-8FDC-648446DDAFD3}"/>
                  </a:ext>
                </a:extLst>
              </p:cNvPr>
              <p:cNvSpPr/>
              <p:nvPr/>
            </p:nvSpPr>
            <p:spPr>
              <a:xfrm>
                <a:off x="2298910" y="6079721"/>
                <a:ext cx="363828" cy="387025"/>
              </a:xfrm>
              <a:prstGeom prst="rect">
                <a:avLst/>
              </a:prstGeom>
            </p:spPr>
            <p:txBody>
              <a:bodyPr wrap="square">
                <a:spAutoFit/>
              </a:bodyPr>
              <a:lstStyle/>
              <a:p>
                <a:r>
                  <a:rPr lang="en-US" altLang="zh-CN" sz="1049" dirty="0"/>
                  <a:t>…</a:t>
                </a:r>
                <a:endParaRPr lang="zh-CN" altLang="en-US" sz="1049" dirty="0"/>
              </a:p>
            </p:txBody>
          </p:sp>
          <p:sp>
            <p:nvSpPr>
              <p:cNvPr id="189" name="矩形: 圆角 188">
                <a:extLst>
                  <a:ext uri="{FF2B5EF4-FFF2-40B4-BE49-F238E27FC236}">
                    <a16:creationId xmlns:a16="http://schemas.microsoft.com/office/drawing/2014/main" id="{6684BD8F-3D02-4D48-A643-9F0E51325C34}"/>
                  </a:ext>
                </a:extLst>
              </p:cNvPr>
              <p:cNvSpPr/>
              <p:nvPr/>
            </p:nvSpPr>
            <p:spPr>
              <a:xfrm>
                <a:off x="2624169"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90" name="直接箭头连接符 189">
                <a:extLst>
                  <a:ext uri="{FF2B5EF4-FFF2-40B4-BE49-F238E27FC236}">
                    <a16:creationId xmlns:a16="http://schemas.microsoft.com/office/drawing/2014/main" id="{CD8586D1-9ABB-4DA4-8BEC-BFCFAE1F49D0}"/>
                  </a:ext>
                </a:extLst>
              </p:cNvPr>
              <p:cNvCxnSpPr/>
              <p:nvPr/>
            </p:nvCxnSpPr>
            <p:spPr>
              <a:xfrm flipV="1">
                <a:off x="2912155" y="6240663"/>
                <a:ext cx="294774" cy="3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矩形: 圆角 190">
                <a:extLst>
                  <a:ext uri="{FF2B5EF4-FFF2-40B4-BE49-F238E27FC236}">
                    <a16:creationId xmlns:a16="http://schemas.microsoft.com/office/drawing/2014/main" id="{9CB7C53B-AF95-4725-A8AB-743B5DD4BF21}"/>
                  </a:ext>
                </a:extLst>
              </p:cNvPr>
              <p:cNvSpPr/>
              <p:nvPr/>
            </p:nvSpPr>
            <p:spPr>
              <a:xfrm>
                <a:off x="3206930"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92" name="图片 191">
                <a:extLst>
                  <a:ext uri="{FF2B5EF4-FFF2-40B4-BE49-F238E27FC236}">
                    <a16:creationId xmlns:a16="http://schemas.microsoft.com/office/drawing/2014/main" id="{A826130A-ECEA-439D-B0B2-767B3A069FFB}"/>
                  </a:ext>
                </a:extLst>
              </p:cNvPr>
              <p:cNvPicPr>
                <a:picLocks noChangeAspect="1"/>
              </p:cNvPicPr>
              <p:nvPr/>
            </p:nvPicPr>
            <p:blipFill>
              <a:blip r:embed="rId12"/>
              <a:stretch>
                <a:fillRect/>
              </a:stretch>
            </p:blipFill>
            <p:spPr>
              <a:xfrm>
                <a:off x="1055536" y="6962456"/>
                <a:ext cx="460026" cy="171567"/>
              </a:xfrm>
              <a:prstGeom prst="rect">
                <a:avLst/>
              </a:prstGeom>
            </p:spPr>
          </p:pic>
          <p:pic>
            <p:nvPicPr>
              <p:cNvPr id="193" name="图片 192">
                <a:extLst>
                  <a:ext uri="{FF2B5EF4-FFF2-40B4-BE49-F238E27FC236}">
                    <a16:creationId xmlns:a16="http://schemas.microsoft.com/office/drawing/2014/main" id="{92EB01D0-2DF1-4BB0-AE6A-98F2FC8600D1}"/>
                  </a:ext>
                </a:extLst>
              </p:cNvPr>
              <p:cNvPicPr>
                <a:picLocks noChangeAspect="1"/>
              </p:cNvPicPr>
              <p:nvPr/>
            </p:nvPicPr>
            <p:blipFill>
              <a:blip r:embed="rId13"/>
              <a:stretch>
                <a:fillRect/>
              </a:stretch>
            </p:blipFill>
            <p:spPr>
              <a:xfrm>
                <a:off x="1610012" y="6980378"/>
                <a:ext cx="588733" cy="135720"/>
              </a:xfrm>
              <a:prstGeom prst="rect">
                <a:avLst/>
              </a:prstGeom>
            </p:spPr>
          </p:pic>
          <p:cxnSp>
            <p:nvCxnSpPr>
              <p:cNvPr id="194" name="直接箭头连接符 193">
                <a:extLst>
                  <a:ext uri="{FF2B5EF4-FFF2-40B4-BE49-F238E27FC236}">
                    <a16:creationId xmlns:a16="http://schemas.microsoft.com/office/drawing/2014/main" id="{DD554046-E091-4739-9BCD-0DCBB692DF7D}"/>
                  </a:ext>
                </a:extLst>
              </p:cNvPr>
              <p:cNvCxnSpPr>
                <a:cxnSpLocks/>
                <a:stCxn id="192" idx="0"/>
                <a:endCxn id="182" idx="2"/>
              </p:cNvCxnSpPr>
              <p:nvPr/>
            </p:nvCxnSpPr>
            <p:spPr>
              <a:xfrm flipH="1" flipV="1">
                <a:off x="1281375" y="6661039"/>
                <a:ext cx="4174" cy="301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8903E757-6CAB-4E11-AC80-408C6FAEB330}"/>
                  </a:ext>
                </a:extLst>
              </p:cNvPr>
              <p:cNvCxnSpPr>
                <a:cxnSpLocks/>
                <a:stCxn id="193" idx="0"/>
                <a:endCxn id="184" idx="2"/>
              </p:cNvCxnSpPr>
              <p:nvPr/>
            </p:nvCxnSpPr>
            <p:spPr>
              <a:xfrm flipH="1" flipV="1">
                <a:off x="1901206" y="6661038"/>
                <a:ext cx="3172" cy="319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40F26642-3098-4DDF-82A1-CBC3404E6722}"/>
                  </a:ext>
                </a:extLst>
              </p:cNvPr>
              <p:cNvCxnSpPr>
                <a:cxnSpLocks/>
                <a:endCxn id="189" idx="2"/>
              </p:cNvCxnSpPr>
              <p:nvPr/>
            </p:nvCxnSpPr>
            <p:spPr>
              <a:xfrm flipH="1" flipV="1">
                <a:off x="2768162" y="6657578"/>
                <a:ext cx="1462" cy="318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27BCA193-0A6C-49DA-9C21-24E189667971}"/>
                  </a:ext>
                </a:extLst>
              </p:cNvPr>
              <p:cNvCxnSpPr>
                <a:cxnSpLocks/>
                <a:endCxn id="191" idx="2"/>
              </p:cNvCxnSpPr>
              <p:nvPr/>
            </p:nvCxnSpPr>
            <p:spPr>
              <a:xfrm flipH="1" flipV="1">
                <a:off x="3350923" y="6657578"/>
                <a:ext cx="6384" cy="311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a:extLst>
                  <a:ext uri="{FF2B5EF4-FFF2-40B4-BE49-F238E27FC236}">
                    <a16:creationId xmlns:a16="http://schemas.microsoft.com/office/drawing/2014/main" id="{C8B70773-045A-424B-A239-FBE51AAE8C17}"/>
                  </a:ext>
                </a:extLst>
              </p:cNvPr>
              <p:cNvSpPr/>
              <p:nvPr/>
            </p:nvSpPr>
            <p:spPr>
              <a:xfrm rot="5400000">
                <a:off x="1856491" y="7547162"/>
                <a:ext cx="127773" cy="110867"/>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199" name="椭圆 198">
                <a:extLst>
                  <a:ext uri="{FF2B5EF4-FFF2-40B4-BE49-F238E27FC236}">
                    <a16:creationId xmlns:a16="http://schemas.microsoft.com/office/drawing/2014/main" id="{6AB1FAA1-D51F-4E51-900D-C7738E0959B5}"/>
                  </a:ext>
                </a:extLst>
              </p:cNvPr>
              <p:cNvSpPr/>
              <p:nvPr/>
            </p:nvSpPr>
            <p:spPr>
              <a:xfrm rot="5400000">
                <a:off x="3338509" y="775569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200" name="椭圆 199">
                <a:extLst>
                  <a:ext uri="{FF2B5EF4-FFF2-40B4-BE49-F238E27FC236}">
                    <a16:creationId xmlns:a16="http://schemas.microsoft.com/office/drawing/2014/main" id="{FEA29038-9006-4A5F-90E9-52CE559F2D80}"/>
                  </a:ext>
                </a:extLst>
              </p:cNvPr>
              <p:cNvSpPr/>
              <p:nvPr/>
            </p:nvSpPr>
            <p:spPr>
              <a:xfrm rot="5400000">
                <a:off x="2773508" y="7538860"/>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cxnSp>
            <p:nvCxnSpPr>
              <p:cNvPr id="201" name="连接符: 曲线 249">
                <a:extLst>
                  <a:ext uri="{FF2B5EF4-FFF2-40B4-BE49-F238E27FC236}">
                    <a16:creationId xmlns:a16="http://schemas.microsoft.com/office/drawing/2014/main" id="{2BE72807-D2E8-4CDB-86F5-C32FA1C7B993}"/>
                  </a:ext>
                </a:extLst>
              </p:cNvPr>
              <p:cNvCxnSpPr>
                <a:cxnSpLocks/>
                <a:stCxn id="200" idx="0"/>
                <a:endCxn id="199" idx="3"/>
              </p:cNvCxnSpPr>
              <p:nvPr/>
            </p:nvCxnSpPr>
            <p:spPr>
              <a:xfrm>
                <a:off x="2889900" y="7602545"/>
                <a:ext cx="456287" cy="17956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02" name="椭圆 201">
                <a:extLst>
                  <a:ext uri="{FF2B5EF4-FFF2-40B4-BE49-F238E27FC236}">
                    <a16:creationId xmlns:a16="http://schemas.microsoft.com/office/drawing/2014/main" id="{FB682E0E-9013-45BC-AAC9-55A156E48FEB}"/>
                  </a:ext>
                </a:extLst>
              </p:cNvPr>
              <p:cNvSpPr/>
              <p:nvPr/>
            </p:nvSpPr>
            <p:spPr>
              <a:xfrm rot="5400000">
                <a:off x="1280872" y="750816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dirty="0"/>
              </a:p>
            </p:txBody>
          </p:sp>
          <p:cxnSp>
            <p:nvCxnSpPr>
              <p:cNvPr id="203" name="连接符: 曲线 249">
                <a:extLst>
                  <a:ext uri="{FF2B5EF4-FFF2-40B4-BE49-F238E27FC236}">
                    <a16:creationId xmlns:a16="http://schemas.microsoft.com/office/drawing/2014/main" id="{90CA8004-D501-49ED-93B7-19C9CE18965E}"/>
                  </a:ext>
                </a:extLst>
              </p:cNvPr>
              <p:cNvCxnSpPr>
                <a:cxnSpLocks/>
                <a:stCxn id="202" idx="0"/>
                <a:endCxn id="198" idx="4"/>
              </p:cNvCxnSpPr>
              <p:nvPr/>
            </p:nvCxnSpPr>
            <p:spPr>
              <a:xfrm>
                <a:off x="1397263" y="7571853"/>
                <a:ext cx="467680" cy="30743"/>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nvGrpSpPr>
              <p:cNvPr id="204" name="组合 203">
                <a:extLst>
                  <a:ext uri="{FF2B5EF4-FFF2-40B4-BE49-F238E27FC236}">
                    <a16:creationId xmlns:a16="http://schemas.microsoft.com/office/drawing/2014/main" id="{9562775B-D072-4A71-82B6-B03D09A8AFDB}"/>
                  </a:ext>
                </a:extLst>
              </p:cNvPr>
              <p:cNvGrpSpPr/>
              <p:nvPr/>
            </p:nvGrpSpPr>
            <p:grpSpPr>
              <a:xfrm>
                <a:off x="1168460" y="7386483"/>
                <a:ext cx="2326456" cy="529669"/>
                <a:chOff x="1199199" y="5586257"/>
                <a:chExt cx="2295717" cy="529669"/>
              </a:xfrm>
            </p:grpSpPr>
            <p:cxnSp>
              <p:nvCxnSpPr>
                <p:cNvPr id="259" name="直接箭头连接符 258">
                  <a:extLst>
                    <a:ext uri="{FF2B5EF4-FFF2-40B4-BE49-F238E27FC236}">
                      <a16:creationId xmlns:a16="http://schemas.microsoft.com/office/drawing/2014/main" id="{4888E2B0-4811-4119-BFB0-4A1C2E18A87E}"/>
                    </a:ext>
                  </a:extLst>
                </p:cNvPr>
                <p:cNvCxnSpPr/>
                <p:nvPr/>
              </p:nvCxnSpPr>
              <p:spPr>
                <a:xfrm>
                  <a:off x="1204000" y="6111619"/>
                  <a:ext cx="2290916" cy="4307"/>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0" name="直接箭头连接符 259">
                  <a:extLst>
                    <a:ext uri="{FF2B5EF4-FFF2-40B4-BE49-F238E27FC236}">
                      <a16:creationId xmlns:a16="http://schemas.microsoft.com/office/drawing/2014/main" id="{5A06A80E-31C6-4E9E-8C56-6C954FDEA555}"/>
                    </a:ext>
                  </a:extLst>
                </p:cNvPr>
                <p:cNvCxnSpPr/>
                <p:nvPr/>
              </p:nvCxnSpPr>
              <p:spPr>
                <a:xfrm flipV="1">
                  <a:off x="1199199" y="5586257"/>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205" name="图片 204">
                <a:extLst>
                  <a:ext uri="{FF2B5EF4-FFF2-40B4-BE49-F238E27FC236}">
                    <a16:creationId xmlns:a16="http://schemas.microsoft.com/office/drawing/2014/main" id="{884EE840-4311-4B92-B251-6F72CED4A8A0}"/>
                  </a:ext>
                </a:extLst>
              </p:cNvPr>
              <p:cNvPicPr>
                <a:picLocks noChangeAspect="1"/>
              </p:cNvPicPr>
              <p:nvPr/>
            </p:nvPicPr>
            <p:blipFill>
              <a:blip r:embed="rId14"/>
              <a:stretch>
                <a:fillRect/>
              </a:stretch>
            </p:blipFill>
            <p:spPr>
              <a:xfrm>
                <a:off x="778342" y="7519143"/>
                <a:ext cx="319871" cy="275089"/>
              </a:xfrm>
              <a:prstGeom prst="rect">
                <a:avLst/>
              </a:prstGeom>
            </p:spPr>
          </p:pic>
          <p:sp>
            <p:nvSpPr>
              <p:cNvPr id="206" name="矩形 205">
                <a:extLst>
                  <a:ext uri="{FF2B5EF4-FFF2-40B4-BE49-F238E27FC236}">
                    <a16:creationId xmlns:a16="http://schemas.microsoft.com/office/drawing/2014/main" id="{ECFDD35C-B808-4E62-A079-2DAE5BC9464E}"/>
                  </a:ext>
                </a:extLst>
              </p:cNvPr>
              <p:cNvSpPr/>
              <p:nvPr/>
            </p:nvSpPr>
            <p:spPr>
              <a:xfrm>
                <a:off x="1407674" y="7916152"/>
                <a:ext cx="2359507"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Short-term  history speed</a:t>
                </a:r>
                <a:endParaRPr lang="zh-CN" altLang="en-US" sz="1049" dirty="0">
                  <a:latin typeface="Times New Roman" panose="02020603050405020304" pitchFamily="18" charset="0"/>
                  <a:cs typeface="Times New Roman" panose="02020603050405020304" pitchFamily="18" charset="0"/>
                </a:endParaRPr>
              </a:p>
            </p:txBody>
          </p:sp>
          <p:cxnSp>
            <p:nvCxnSpPr>
              <p:cNvPr id="207" name="连接符: 曲线 249">
                <a:extLst>
                  <a:ext uri="{FF2B5EF4-FFF2-40B4-BE49-F238E27FC236}">
                    <a16:creationId xmlns:a16="http://schemas.microsoft.com/office/drawing/2014/main" id="{8B3B6789-FDC4-452F-927E-5EE89E4889F7}"/>
                  </a:ext>
                </a:extLst>
              </p:cNvPr>
              <p:cNvCxnSpPr>
                <a:cxnSpLocks/>
                <a:stCxn id="198" idx="0"/>
                <a:endCxn id="200" idx="4"/>
              </p:cNvCxnSpPr>
              <p:nvPr/>
            </p:nvCxnSpPr>
            <p:spPr>
              <a:xfrm flipV="1">
                <a:off x="1975811" y="7602545"/>
                <a:ext cx="786723" cy="5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08" name="矩形 207">
                <a:extLst>
                  <a:ext uri="{FF2B5EF4-FFF2-40B4-BE49-F238E27FC236}">
                    <a16:creationId xmlns:a16="http://schemas.microsoft.com/office/drawing/2014/main" id="{C35D6369-B009-4E52-8382-5323922C47A9}"/>
                  </a:ext>
                </a:extLst>
              </p:cNvPr>
              <p:cNvSpPr/>
              <p:nvPr/>
            </p:nvSpPr>
            <p:spPr>
              <a:xfrm>
                <a:off x="2183729" y="7424457"/>
                <a:ext cx="253711" cy="387025"/>
              </a:xfrm>
              <a:prstGeom prst="rect">
                <a:avLst/>
              </a:prstGeom>
              <a:solidFill>
                <a:schemeClr val="bg1"/>
              </a:solidFill>
            </p:spPr>
            <p:txBody>
              <a:bodyPr wrap="square">
                <a:spAutoFit/>
              </a:bodyPr>
              <a:lstStyle/>
              <a:p>
                <a:r>
                  <a:rPr lang="en-US" altLang="zh-CN" sz="1049" dirty="0"/>
                  <a:t>…</a:t>
                </a:r>
                <a:endParaRPr lang="zh-CN" altLang="en-US" sz="1049" dirty="0"/>
              </a:p>
            </p:txBody>
          </p:sp>
          <p:pic>
            <p:nvPicPr>
              <p:cNvPr id="209" name="图片 208">
                <a:extLst>
                  <a:ext uri="{FF2B5EF4-FFF2-40B4-BE49-F238E27FC236}">
                    <a16:creationId xmlns:a16="http://schemas.microsoft.com/office/drawing/2014/main" id="{5BC4DBA3-35AD-406A-90CF-7CA6684CB50C}"/>
                  </a:ext>
                </a:extLst>
              </p:cNvPr>
              <p:cNvPicPr>
                <a:picLocks noChangeAspect="1"/>
              </p:cNvPicPr>
              <p:nvPr/>
            </p:nvPicPr>
            <p:blipFill>
              <a:blip r:embed="rId10"/>
              <a:stretch>
                <a:fillRect/>
              </a:stretch>
            </p:blipFill>
            <p:spPr>
              <a:xfrm>
                <a:off x="2921111" y="7768727"/>
                <a:ext cx="301239" cy="116748"/>
              </a:xfrm>
              <a:prstGeom prst="rect">
                <a:avLst/>
              </a:prstGeom>
            </p:spPr>
          </p:pic>
          <p:pic>
            <p:nvPicPr>
              <p:cNvPr id="210" name="图片 209">
                <a:extLst>
                  <a:ext uri="{FF2B5EF4-FFF2-40B4-BE49-F238E27FC236}">
                    <a16:creationId xmlns:a16="http://schemas.microsoft.com/office/drawing/2014/main" id="{326E14BE-F328-4CD6-824B-A46662269E47}"/>
                  </a:ext>
                </a:extLst>
              </p:cNvPr>
              <p:cNvPicPr>
                <a:picLocks noChangeAspect="1"/>
              </p:cNvPicPr>
              <p:nvPr/>
            </p:nvPicPr>
            <p:blipFill>
              <a:blip r:embed="rId15"/>
              <a:stretch>
                <a:fillRect/>
              </a:stretch>
            </p:blipFill>
            <p:spPr>
              <a:xfrm>
                <a:off x="3144060" y="6974888"/>
                <a:ext cx="436347" cy="146703"/>
              </a:xfrm>
              <a:prstGeom prst="rect">
                <a:avLst/>
              </a:prstGeom>
            </p:spPr>
          </p:pic>
          <p:pic>
            <p:nvPicPr>
              <p:cNvPr id="211" name="图片 210">
                <a:extLst>
                  <a:ext uri="{FF2B5EF4-FFF2-40B4-BE49-F238E27FC236}">
                    <a16:creationId xmlns:a16="http://schemas.microsoft.com/office/drawing/2014/main" id="{D15C435B-7C90-4533-8CEA-F2D50F228741}"/>
                  </a:ext>
                </a:extLst>
              </p:cNvPr>
              <p:cNvPicPr>
                <a:picLocks noChangeAspect="1"/>
              </p:cNvPicPr>
              <p:nvPr/>
            </p:nvPicPr>
            <p:blipFill>
              <a:blip r:embed="rId16"/>
              <a:stretch>
                <a:fillRect/>
              </a:stretch>
            </p:blipFill>
            <p:spPr>
              <a:xfrm>
                <a:off x="2546449" y="6968754"/>
                <a:ext cx="429021" cy="158968"/>
              </a:xfrm>
              <a:prstGeom prst="rect">
                <a:avLst/>
              </a:prstGeom>
            </p:spPr>
          </p:pic>
          <p:cxnSp>
            <p:nvCxnSpPr>
              <p:cNvPr id="215" name="连接符: 曲线 214">
                <a:extLst>
                  <a:ext uri="{FF2B5EF4-FFF2-40B4-BE49-F238E27FC236}">
                    <a16:creationId xmlns:a16="http://schemas.microsoft.com/office/drawing/2014/main" id="{FD07AA0E-3928-4079-B054-CB05662D5FAF}"/>
                  </a:ext>
                </a:extLst>
              </p:cNvPr>
              <p:cNvCxnSpPr>
                <a:cxnSpLocks/>
                <a:stCxn id="191" idx="0"/>
                <a:endCxn id="115" idx="2"/>
              </p:cNvCxnSpPr>
              <p:nvPr/>
            </p:nvCxnSpPr>
            <p:spPr>
              <a:xfrm rot="16200000" flipV="1">
                <a:off x="3040104" y="5516390"/>
                <a:ext cx="619660" cy="197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连接符: 曲线 215">
                <a:extLst>
                  <a:ext uri="{FF2B5EF4-FFF2-40B4-BE49-F238E27FC236}">
                    <a16:creationId xmlns:a16="http://schemas.microsoft.com/office/drawing/2014/main" id="{49BED42F-0926-484B-9960-725B7B11247E}"/>
                  </a:ext>
                </a:extLst>
              </p:cNvPr>
              <p:cNvCxnSpPr>
                <a:cxnSpLocks/>
                <a:stCxn id="179" idx="0"/>
                <a:endCxn id="115" idx="2"/>
              </p:cNvCxnSpPr>
              <p:nvPr/>
            </p:nvCxnSpPr>
            <p:spPr>
              <a:xfrm rot="16200000" flipV="1">
                <a:off x="3891193" y="4665301"/>
                <a:ext cx="649622" cy="173411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7" name="图片 216">
                <a:extLst>
                  <a:ext uri="{FF2B5EF4-FFF2-40B4-BE49-F238E27FC236}">
                    <a16:creationId xmlns:a16="http://schemas.microsoft.com/office/drawing/2014/main" id="{B888B352-A852-4C10-815F-EA7A629EA3B4}"/>
                  </a:ext>
                </a:extLst>
              </p:cNvPr>
              <p:cNvPicPr>
                <a:picLocks noChangeAspect="1"/>
              </p:cNvPicPr>
              <p:nvPr/>
            </p:nvPicPr>
            <p:blipFill>
              <a:blip r:embed="rId17"/>
              <a:stretch>
                <a:fillRect/>
              </a:stretch>
            </p:blipFill>
            <p:spPr>
              <a:xfrm>
                <a:off x="4716907" y="5180589"/>
                <a:ext cx="387980" cy="375702"/>
              </a:xfrm>
              <a:prstGeom prst="rect">
                <a:avLst/>
              </a:prstGeom>
            </p:spPr>
          </p:pic>
          <p:cxnSp>
            <p:nvCxnSpPr>
              <p:cNvPr id="219" name="直接箭头连接符 218">
                <a:extLst>
                  <a:ext uri="{FF2B5EF4-FFF2-40B4-BE49-F238E27FC236}">
                    <a16:creationId xmlns:a16="http://schemas.microsoft.com/office/drawing/2014/main" id="{DC05E4EE-CD63-40D3-884A-1F5787576E03}"/>
                  </a:ext>
                </a:extLst>
              </p:cNvPr>
              <p:cNvCxnSpPr>
                <a:cxnSpLocks/>
                <a:stCxn id="119" idx="0"/>
              </p:cNvCxnSpPr>
              <p:nvPr/>
            </p:nvCxnSpPr>
            <p:spPr>
              <a:xfrm flipV="1">
                <a:off x="3359136" y="3089750"/>
                <a:ext cx="4349" cy="261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0" name="图片 219">
                <a:extLst>
                  <a:ext uri="{FF2B5EF4-FFF2-40B4-BE49-F238E27FC236}">
                    <a16:creationId xmlns:a16="http://schemas.microsoft.com/office/drawing/2014/main" id="{2F74C029-61B1-46BE-9563-55F3D61F7A9F}"/>
                  </a:ext>
                </a:extLst>
              </p:cNvPr>
              <p:cNvPicPr>
                <a:picLocks noChangeAspect="1"/>
              </p:cNvPicPr>
              <p:nvPr/>
            </p:nvPicPr>
            <p:blipFill>
              <a:blip r:embed="rId14"/>
              <a:stretch>
                <a:fillRect/>
              </a:stretch>
            </p:blipFill>
            <p:spPr>
              <a:xfrm>
                <a:off x="3879360" y="7561594"/>
                <a:ext cx="319871" cy="275089"/>
              </a:xfrm>
              <a:prstGeom prst="rect">
                <a:avLst/>
              </a:prstGeom>
            </p:spPr>
          </p:pic>
          <p:cxnSp>
            <p:nvCxnSpPr>
              <p:cNvPr id="221" name="连接符: 曲线 220">
                <a:extLst>
                  <a:ext uri="{FF2B5EF4-FFF2-40B4-BE49-F238E27FC236}">
                    <a16:creationId xmlns:a16="http://schemas.microsoft.com/office/drawing/2014/main" id="{E60795C1-009E-4F24-A88B-A2B660B268A2}"/>
                  </a:ext>
                </a:extLst>
              </p:cNvPr>
              <p:cNvCxnSpPr>
                <a:cxnSpLocks/>
                <a:stCxn id="237" idx="0"/>
                <a:endCxn id="220" idx="2"/>
              </p:cNvCxnSpPr>
              <p:nvPr/>
            </p:nvCxnSpPr>
            <p:spPr>
              <a:xfrm rot="16200000" flipV="1">
                <a:off x="3583740" y="8292240"/>
                <a:ext cx="1121767" cy="2106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连接符: 曲线 221">
                <a:extLst>
                  <a:ext uri="{FF2B5EF4-FFF2-40B4-BE49-F238E27FC236}">
                    <a16:creationId xmlns:a16="http://schemas.microsoft.com/office/drawing/2014/main" id="{D746F68A-DDE1-4A93-8E09-172E168A51FE}"/>
                  </a:ext>
                </a:extLst>
              </p:cNvPr>
              <p:cNvCxnSpPr>
                <a:cxnSpLocks/>
                <a:stCxn id="237" idx="1"/>
                <a:endCxn id="205" idx="2"/>
              </p:cNvCxnSpPr>
              <p:nvPr/>
            </p:nvCxnSpPr>
            <p:spPr>
              <a:xfrm rot="10800000">
                <a:off x="938277" y="7794231"/>
                <a:ext cx="3152808" cy="131263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3" name="图片 222">
                <a:extLst>
                  <a:ext uri="{FF2B5EF4-FFF2-40B4-BE49-F238E27FC236}">
                    <a16:creationId xmlns:a16="http://schemas.microsoft.com/office/drawing/2014/main" id="{CDDDD4AD-0BA6-447A-B969-F68E622E2005}"/>
                  </a:ext>
                </a:extLst>
              </p:cNvPr>
              <p:cNvPicPr>
                <a:picLocks noChangeAspect="1"/>
              </p:cNvPicPr>
              <p:nvPr/>
            </p:nvPicPr>
            <p:blipFill>
              <a:blip r:embed="rId18"/>
              <a:stretch>
                <a:fillRect/>
              </a:stretch>
            </p:blipFill>
            <p:spPr>
              <a:xfrm>
                <a:off x="1114141" y="7978330"/>
                <a:ext cx="334466" cy="124190"/>
              </a:xfrm>
              <a:prstGeom prst="rect">
                <a:avLst/>
              </a:prstGeom>
            </p:spPr>
          </p:pic>
          <p:grpSp>
            <p:nvGrpSpPr>
              <p:cNvPr id="224" name="组合 223">
                <a:extLst>
                  <a:ext uri="{FF2B5EF4-FFF2-40B4-BE49-F238E27FC236}">
                    <a16:creationId xmlns:a16="http://schemas.microsoft.com/office/drawing/2014/main" id="{D980D77D-179E-4CB6-B6C2-903DF21FB3D2}"/>
                  </a:ext>
                </a:extLst>
              </p:cNvPr>
              <p:cNvGrpSpPr/>
              <p:nvPr/>
            </p:nvGrpSpPr>
            <p:grpSpPr>
              <a:xfrm>
                <a:off x="951546" y="8738225"/>
                <a:ext cx="9131380" cy="1734446"/>
                <a:chOff x="733576" y="7068945"/>
                <a:chExt cx="9131380" cy="1734446"/>
              </a:xfrm>
            </p:grpSpPr>
            <p:grpSp>
              <p:nvGrpSpPr>
                <p:cNvPr id="227" name="组合 226">
                  <a:extLst>
                    <a:ext uri="{FF2B5EF4-FFF2-40B4-BE49-F238E27FC236}">
                      <a16:creationId xmlns:a16="http://schemas.microsoft.com/office/drawing/2014/main" id="{88DB2CBF-C844-4008-898F-698E8C4D9B24}"/>
                    </a:ext>
                  </a:extLst>
                </p:cNvPr>
                <p:cNvGrpSpPr/>
                <p:nvPr/>
              </p:nvGrpSpPr>
              <p:grpSpPr>
                <a:xfrm>
                  <a:off x="733576" y="7068945"/>
                  <a:ext cx="9131380" cy="1734446"/>
                  <a:chOff x="1984820" y="4312795"/>
                  <a:chExt cx="9131380" cy="1734446"/>
                </a:xfrm>
              </p:grpSpPr>
              <p:grpSp>
                <p:nvGrpSpPr>
                  <p:cNvPr id="234" name="组合 233">
                    <a:extLst>
                      <a:ext uri="{FF2B5EF4-FFF2-40B4-BE49-F238E27FC236}">
                        <a16:creationId xmlns:a16="http://schemas.microsoft.com/office/drawing/2014/main" id="{B76320FB-0618-411A-B57E-DE2BFF3BB9E5}"/>
                      </a:ext>
                    </a:extLst>
                  </p:cNvPr>
                  <p:cNvGrpSpPr/>
                  <p:nvPr/>
                </p:nvGrpSpPr>
                <p:grpSpPr>
                  <a:xfrm>
                    <a:off x="1984820" y="4312795"/>
                    <a:ext cx="9131380" cy="1734446"/>
                    <a:chOff x="1984820" y="4312795"/>
                    <a:chExt cx="9131380" cy="1734446"/>
                  </a:xfrm>
                </p:grpSpPr>
                <p:grpSp>
                  <p:nvGrpSpPr>
                    <p:cNvPr id="238" name="组合 237">
                      <a:extLst>
                        <a:ext uri="{FF2B5EF4-FFF2-40B4-BE49-F238E27FC236}">
                          <a16:creationId xmlns:a16="http://schemas.microsoft.com/office/drawing/2014/main" id="{570B2B57-2E9A-45F0-90EA-E85DC9B40084}"/>
                        </a:ext>
                      </a:extLst>
                    </p:cNvPr>
                    <p:cNvGrpSpPr/>
                    <p:nvPr/>
                  </p:nvGrpSpPr>
                  <p:grpSpPr>
                    <a:xfrm>
                      <a:off x="4105004" y="4312795"/>
                      <a:ext cx="7011196" cy="1734446"/>
                      <a:chOff x="4466992" y="4200745"/>
                      <a:chExt cx="11404678" cy="2241218"/>
                    </a:xfrm>
                  </p:grpSpPr>
                  <p:grpSp>
                    <p:nvGrpSpPr>
                      <p:cNvPr id="240" name="组合 239">
                        <a:extLst>
                          <a:ext uri="{FF2B5EF4-FFF2-40B4-BE49-F238E27FC236}">
                            <a16:creationId xmlns:a16="http://schemas.microsoft.com/office/drawing/2014/main" id="{E591548F-24AB-45CD-9896-E0BA856281F1}"/>
                          </a:ext>
                        </a:extLst>
                      </p:cNvPr>
                      <p:cNvGrpSpPr/>
                      <p:nvPr/>
                    </p:nvGrpSpPr>
                    <p:grpSpPr>
                      <a:xfrm>
                        <a:off x="4466992" y="4200745"/>
                        <a:ext cx="11404678" cy="2241218"/>
                        <a:chOff x="6721830" y="4314072"/>
                        <a:chExt cx="9574286" cy="2078640"/>
                      </a:xfrm>
                    </p:grpSpPr>
                    <p:sp>
                      <p:nvSpPr>
                        <p:cNvPr id="242" name="椭圆 241">
                          <a:extLst>
                            <a:ext uri="{FF2B5EF4-FFF2-40B4-BE49-F238E27FC236}">
                              <a16:creationId xmlns:a16="http://schemas.microsoft.com/office/drawing/2014/main" id="{2885FF1F-00FC-40A8-9BCE-6C640F761455}"/>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3" name="椭圆 242">
                          <a:extLst>
                            <a:ext uri="{FF2B5EF4-FFF2-40B4-BE49-F238E27FC236}">
                              <a16:creationId xmlns:a16="http://schemas.microsoft.com/office/drawing/2014/main" id="{F702FAA1-E2A0-463D-82D4-F5924ADFF8A3}"/>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4" name="椭圆 243">
                          <a:extLst>
                            <a:ext uri="{FF2B5EF4-FFF2-40B4-BE49-F238E27FC236}">
                              <a16:creationId xmlns:a16="http://schemas.microsoft.com/office/drawing/2014/main" id="{BE238188-DD01-4BE3-A5D2-74CFA8590658}"/>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5" name="椭圆 244">
                          <a:extLst>
                            <a:ext uri="{FF2B5EF4-FFF2-40B4-BE49-F238E27FC236}">
                              <a16:creationId xmlns:a16="http://schemas.microsoft.com/office/drawing/2014/main" id="{3AA12C30-3CAC-4BDD-A422-BEB4AF5740C7}"/>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46" name="直接箭头连接符 245">
                          <a:extLst>
                            <a:ext uri="{FF2B5EF4-FFF2-40B4-BE49-F238E27FC236}">
                              <a16:creationId xmlns:a16="http://schemas.microsoft.com/office/drawing/2014/main" id="{FA851153-AA80-4A40-8BE6-6CD05A3F5279}"/>
                            </a:ext>
                          </a:extLst>
                        </p:cNvPr>
                        <p:cNvCxnSpPr>
                          <a:cxnSpLocks/>
                          <a:stCxn id="242" idx="7"/>
                          <a:endCxn id="235"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C03924E3-8897-4A6E-9E15-045EF809F046}"/>
                            </a:ext>
                          </a:extLst>
                        </p:cNvPr>
                        <p:cNvCxnSpPr>
                          <a:cxnSpLocks/>
                          <a:stCxn id="242" idx="5"/>
                          <a:endCxn id="243"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19A6CDE2-575A-4B68-8E3E-2ED9A343E1C6}"/>
                            </a:ext>
                          </a:extLst>
                        </p:cNvPr>
                        <p:cNvCxnSpPr>
                          <a:cxnSpLocks/>
                          <a:stCxn id="245" idx="6"/>
                          <a:endCxn id="244"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62266D62-395C-4548-A2E7-3F6C7AA72FA9}"/>
                            </a:ext>
                          </a:extLst>
                        </p:cNvPr>
                        <p:cNvCxnSpPr>
                          <a:cxnSpLocks/>
                          <a:stCxn id="243" idx="6"/>
                          <a:endCxn id="231"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690F315D-8F71-4689-BB0B-56F1C869D962}"/>
                            </a:ext>
                          </a:extLst>
                        </p:cNvPr>
                        <p:cNvCxnSpPr>
                          <a:cxnSpLocks/>
                          <a:stCxn id="242" idx="6"/>
                          <a:endCxn id="236"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1" name="图片 250">
                          <a:extLst>
                            <a:ext uri="{FF2B5EF4-FFF2-40B4-BE49-F238E27FC236}">
                              <a16:creationId xmlns:a16="http://schemas.microsoft.com/office/drawing/2014/main" id="{E655D03F-49FD-4F6E-B4C5-21A0BD5F5A98}"/>
                            </a:ext>
                          </a:extLst>
                        </p:cNvPr>
                        <p:cNvPicPr>
                          <a:picLocks noChangeAspect="1"/>
                        </p:cNvPicPr>
                        <p:nvPr/>
                      </p:nvPicPr>
                      <p:blipFill>
                        <a:blip r:embed="rId19"/>
                        <a:stretch>
                          <a:fillRect/>
                        </a:stretch>
                      </p:blipFill>
                      <p:spPr>
                        <a:xfrm>
                          <a:off x="6721830" y="4933725"/>
                          <a:ext cx="349318" cy="583519"/>
                        </a:xfrm>
                        <a:prstGeom prst="rect">
                          <a:avLst/>
                        </a:prstGeom>
                      </p:spPr>
                    </p:pic>
                    <p:pic>
                      <p:nvPicPr>
                        <p:cNvPr id="252" name="图片 251">
                          <a:extLst>
                            <a:ext uri="{FF2B5EF4-FFF2-40B4-BE49-F238E27FC236}">
                              <a16:creationId xmlns:a16="http://schemas.microsoft.com/office/drawing/2014/main" id="{6D69526E-1C73-4FD7-8908-22D2138A74FA}"/>
                            </a:ext>
                          </a:extLst>
                        </p:cNvPr>
                        <p:cNvPicPr>
                          <a:picLocks noChangeAspect="1"/>
                        </p:cNvPicPr>
                        <p:nvPr/>
                      </p:nvPicPr>
                      <p:blipFill>
                        <a:blip r:embed="rId20"/>
                        <a:stretch>
                          <a:fillRect/>
                        </a:stretch>
                      </p:blipFill>
                      <p:spPr>
                        <a:xfrm>
                          <a:off x="15810763" y="4346713"/>
                          <a:ext cx="485353" cy="572165"/>
                        </a:xfrm>
                        <a:prstGeom prst="rect">
                          <a:avLst/>
                        </a:prstGeom>
                      </p:spPr>
                    </p:pic>
                    <p:cxnSp>
                      <p:nvCxnSpPr>
                        <p:cNvPr id="253" name="直接箭头连接符 252">
                          <a:extLst>
                            <a:ext uri="{FF2B5EF4-FFF2-40B4-BE49-F238E27FC236}">
                              <a16:creationId xmlns:a16="http://schemas.microsoft.com/office/drawing/2014/main" id="{923AC3C9-970F-405D-89C2-F860F178CBBF}"/>
                            </a:ext>
                          </a:extLst>
                        </p:cNvPr>
                        <p:cNvCxnSpPr>
                          <a:cxnSpLocks/>
                          <a:stCxn id="235" idx="4"/>
                          <a:endCxn id="236"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2053A497-0664-4688-858D-D1B97FBC89F4}"/>
                            </a:ext>
                          </a:extLst>
                        </p:cNvPr>
                        <p:cNvCxnSpPr>
                          <a:cxnSpLocks/>
                          <a:stCxn id="235" idx="6"/>
                          <a:endCxn id="245"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椭圆 254">
                          <a:extLst>
                            <a:ext uri="{FF2B5EF4-FFF2-40B4-BE49-F238E27FC236}">
                              <a16:creationId xmlns:a16="http://schemas.microsoft.com/office/drawing/2014/main" id="{ADFE8A9B-CF69-461D-A034-ABDFD804E7A5}"/>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56" name="直接箭头连接符 255">
                          <a:extLst>
                            <a:ext uri="{FF2B5EF4-FFF2-40B4-BE49-F238E27FC236}">
                              <a16:creationId xmlns:a16="http://schemas.microsoft.com/office/drawing/2014/main" id="{0B8A3AC8-7348-410E-BD4C-DA08C6A87D59}"/>
                            </a:ext>
                          </a:extLst>
                        </p:cNvPr>
                        <p:cNvCxnSpPr>
                          <a:cxnSpLocks/>
                          <a:stCxn id="236" idx="5"/>
                          <a:endCxn id="255"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a:extLst>
                            <a:ext uri="{FF2B5EF4-FFF2-40B4-BE49-F238E27FC236}">
                              <a16:creationId xmlns:a16="http://schemas.microsoft.com/office/drawing/2014/main" id="{7027400B-CB99-4EBA-A225-1DD582DFDBF2}"/>
                            </a:ext>
                          </a:extLst>
                        </p:cNvPr>
                        <p:cNvCxnSpPr>
                          <a:cxnSpLocks/>
                          <a:stCxn id="230"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F611873D-5422-4889-82EA-16A915155CD1}"/>
                            </a:ext>
                          </a:extLst>
                        </p:cNvPr>
                        <p:cNvCxnSpPr>
                          <a:cxnSpLocks/>
                          <a:stCxn id="255" idx="7"/>
                          <a:endCxn id="244"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标题 1">
                        <a:extLst>
                          <a:ext uri="{FF2B5EF4-FFF2-40B4-BE49-F238E27FC236}">
                            <a16:creationId xmlns:a16="http://schemas.microsoft.com/office/drawing/2014/main" id="{683C4CBC-520C-4CBC-87CB-DF6AC54510CF}"/>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239" name="矩形 238">
                      <a:extLst>
                        <a:ext uri="{FF2B5EF4-FFF2-40B4-BE49-F238E27FC236}">
                          <a16:creationId xmlns:a16="http://schemas.microsoft.com/office/drawing/2014/main" id="{5341BA1A-E985-4B37-BB24-52C2E3420686}"/>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235" name="椭圆 234">
                    <a:extLst>
                      <a:ext uri="{FF2B5EF4-FFF2-40B4-BE49-F238E27FC236}">
                        <a16:creationId xmlns:a16="http://schemas.microsoft.com/office/drawing/2014/main" id="{BA8B00AE-FFC8-4BDE-A4EB-85D193AB52C5}"/>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6" name="椭圆 235">
                    <a:extLst>
                      <a:ext uri="{FF2B5EF4-FFF2-40B4-BE49-F238E27FC236}">
                        <a16:creationId xmlns:a16="http://schemas.microsoft.com/office/drawing/2014/main" id="{CCE310F5-6151-4980-94C9-1FEF21D9B2CB}"/>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237" name="图片 236">
                    <a:extLst>
                      <a:ext uri="{FF2B5EF4-FFF2-40B4-BE49-F238E27FC236}">
                        <a16:creationId xmlns:a16="http://schemas.microsoft.com/office/drawing/2014/main" id="{60ED08C1-3E8F-4509-A2EF-16FDD9CE2600}"/>
                      </a:ext>
                    </a:extLst>
                  </p:cNvPr>
                  <p:cNvPicPr>
                    <a:picLocks noChangeAspect="1"/>
                  </p:cNvPicPr>
                  <p:nvPr/>
                </p:nvPicPr>
                <p:blipFill>
                  <a:blip r:embed="rId21"/>
                  <a:stretch>
                    <a:fillRect/>
                  </a:stretch>
                </p:blipFill>
                <p:spPr>
                  <a:xfrm>
                    <a:off x="5124360" y="4533019"/>
                    <a:ext cx="317726" cy="296823"/>
                  </a:xfrm>
                  <a:prstGeom prst="rect">
                    <a:avLst/>
                  </a:prstGeom>
                </p:spPr>
              </p:pic>
            </p:grpSp>
            <p:grpSp>
              <p:nvGrpSpPr>
                <p:cNvPr id="228" name="组合 227">
                  <a:extLst>
                    <a:ext uri="{FF2B5EF4-FFF2-40B4-BE49-F238E27FC236}">
                      <a16:creationId xmlns:a16="http://schemas.microsoft.com/office/drawing/2014/main" id="{A8E858E7-11C8-4A55-9088-5FAA0721D820}"/>
                    </a:ext>
                  </a:extLst>
                </p:cNvPr>
                <p:cNvGrpSpPr/>
                <p:nvPr/>
              </p:nvGrpSpPr>
              <p:grpSpPr>
                <a:xfrm>
                  <a:off x="3973115" y="7262271"/>
                  <a:ext cx="3581293" cy="1427873"/>
                  <a:chOff x="3973115" y="7262271"/>
                  <a:chExt cx="3581293" cy="1427873"/>
                </a:xfrm>
              </p:grpSpPr>
              <p:cxnSp>
                <p:nvCxnSpPr>
                  <p:cNvPr id="229" name="直接箭头连接符 228">
                    <a:extLst>
                      <a:ext uri="{FF2B5EF4-FFF2-40B4-BE49-F238E27FC236}">
                        <a16:creationId xmlns:a16="http://schemas.microsoft.com/office/drawing/2014/main" id="{DAB4FD3A-7598-4FFB-818E-49B2F224B317}"/>
                      </a:ext>
                    </a:extLst>
                  </p:cNvPr>
                  <p:cNvCxnSpPr>
                    <a:cxnSpLocks/>
                    <a:stCxn id="243" idx="5"/>
                    <a:endCxn id="255"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椭圆 229">
                    <a:extLst>
                      <a:ext uri="{FF2B5EF4-FFF2-40B4-BE49-F238E27FC236}">
                        <a16:creationId xmlns:a16="http://schemas.microsoft.com/office/drawing/2014/main" id="{7CE5B2A2-FF83-4877-975B-183B0F8868CD}"/>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1" name="椭圆 230">
                    <a:extLst>
                      <a:ext uri="{FF2B5EF4-FFF2-40B4-BE49-F238E27FC236}">
                        <a16:creationId xmlns:a16="http://schemas.microsoft.com/office/drawing/2014/main" id="{C86EB852-8648-4211-9180-6E42EF1C20B9}"/>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232" name="直接箭头连接符 231">
                    <a:extLst>
                      <a:ext uri="{FF2B5EF4-FFF2-40B4-BE49-F238E27FC236}">
                        <a16:creationId xmlns:a16="http://schemas.microsoft.com/office/drawing/2014/main" id="{EE55F450-6839-4BBB-88F8-22AE7294D779}"/>
                      </a:ext>
                    </a:extLst>
                  </p:cNvPr>
                  <p:cNvCxnSpPr>
                    <a:cxnSpLocks/>
                    <a:stCxn id="231" idx="7"/>
                    <a:endCxn id="230"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CB823770-A22C-4257-822A-49C8E42EA5DA}"/>
                      </a:ext>
                    </a:extLst>
                  </p:cNvPr>
                  <p:cNvCxnSpPr>
                    <a:cxnSpLocks/>
                    <a:stCxn id="245" idx="5"/>
                    <a:endCxn id="255"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5" name="矩形 224">
                <a:extLst>
                  <a:ext uri="{FF2B5EF4-FFF2-40B4-BE49-F238E27FC236}">
                    <a16:creationId xmlns:a16="http://schemas.microsoft.com/office/drawing/2014/main" id="{D40957C0-42CA-4176-95F0-6F7C12D02CD0}"/>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sp>
            <p:nvSpPr>
              <p:cNvPr id="226" name="矩形: 圆角 225">
                <a:extLst>
                  <a:ext uri="{FF2B5EF4-FFF2-40B4-BE49-F238E27FC236}">
                    <a16:creationId xmlns:a16="http://schemas.microsoft.com/office/drawing/2014/main" id="{54B24E60-3E7F-4C9B-A035-C4142B39CFD5}"/>
                  </a:ext>
                </a:extLst>
              </p:cNvPr>
              <p:cNvSpPr/>
              <p:nvPr/>
            </p:nvSpPr>
            <p:spPr>
              <a:xfrm rot="5400000">
                <a:off x="989576" y="2943214"/>
                <a:ext cx="5150431" cy="5912861"/>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grpSp>
        <p:pic>
          <p:nvPicPr>
            <p:cNvPr id="110" name="图片 109">
              <a:extLst>
                <a:ext uri="{FF2B5EF4-FFF2-40B4-BE49-F238E27FC236}">
                  <a16:creationId xmlns:a16="http://schemas.microsoft.com/office/drawing/2014/main" id="{E455450A-034A-478F-BD70-B7952373F028}"/>
                </a:ext>
              </a:extLst>
            </p:cNvPr>
            <p:cNvPicPr>
              <a:picLocks noChangeAspect="1"/>
            </p:cNvPicPr>
            <p:nvPr/>
          </p:nvPicPr>
          <p:blipFill>
            <a:blip r:embed="rId22"/>
            <a:stretch>
              <a:fillRect/>
            </a:stretch>
          </p:blipFill>
          <p:spPr>
            <a:xfrm>
              <a:off x="5352098" y="8181633"/>
              <a:ext cx="495507" cy="338908"/>
            </a:xfrm>
            <a:prstGeom prst="rect">
              <a:avLst/>
            </a:prstGeom>
          </p:spPr>
        </p:pic>
      </p:grpSp>
      <p:sp>
        <p:nvSpPr>
          <p:cNvPr id="263" name="矩形 262">
            <a:extLst>
              <a:ext uri="{FF2B5EF4-FFF2-40B4-BE49-F238E27FC236}">
                <a16:creationId xmlns:a16="http://schemas.microsoft.com/office/drawing/2014/main" id="{FD76D861-8113-4A12-8EAB-E687C9EAB802}"/>
              </a:ext>
            </a:extLst>
          </p:cNvPr>
          <p:cNvSpPr/>
          <p:nvPr/>
        </p:nvSpPr>
        <p:spPr>
          <a:xfrm>
            <a:off x="1225249" y="2439563"/>
            <a:ext cx="1719317" cy="58935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23">
            <a:extLst>
              <a:ext uri="{FF2B5EF4-FFF2-40B4-BE49-F238E27FC236}">
                <a16:creationId xmlns:a16="http://schemas.microsoft.com/office/drawing/2014/main" id="{7C294710-1257-431C-90E7-932799464B95}"/>
              </a:ext>
            </a:extLst>
          </p:cNvPr>
          <p:cNvSpPr/>
          <p:nvPr/>
        </p:nvSpPr>
        <p:spPr>
          <a:xfrm rot="10800000" flipV="1">
            <a:off x="5142742" y="178538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3" name="圆角矩形 23">
            <a:extLst>
              <a:ext uri="{FF2B5EF4-FFF2-40B4-BE49-F238E27FC236}">
                <a16:creationId xmlns:a16="http://schemas.microsoft.com/office/drawing/2014/main" id="{DAC85E2B-B6E6-4D10-8C2F-E793DE0A0C15}"/>
              </a:ext>
            </a:extLst>
          </p:cNvPr>
          <p:cNvSpPr/>
          <p:nvPr/>
        </p:nvSpPr>
        <p:spPr>
          <a:xfrm rot="10800000" flipV="1">
            <a:off x="5158732" y="327823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descr="图片包含 游戏机&#10;&#10;描述已自动生成">
            <a:extLst>
              <a:ext uri="{FF2B5EF4-FFF2-40B4-BE49-F238E27FC236}">
                <a16:creationId xmlns:a16="http://schemas.microsoft.com/office/drawing/2014/main" id="{0E02DA08-7E20-4927-B195-C38CEC90F6B3}"/>
              </a:ext>
            </a:extLst>
          </p:cNvPr>
          <p:cNvPicPr>
            <a:picLocks noChangeAspect="1"/>
          </p:cNvPicPr>
          <p:nvPr/>
        </p:nvPicPr>
        <p:blipFill>
          <a:blip r:embed="rId23"/>
          <a:stretch>
            <a:fillRect/>
          </a:stretch>
        </p:blipFill>
        <p:spPr>
          <a:xfrm>
            <a:off x="5669994" y="2128558"/>
            <a:ext cx="3172268" cy="866896"/>
          </a:xfrm>
          <a:prstGeom prst="rect">
            <a:avLst/>
          </a:prstGeom>
        </p:spPr>
      </p:pic>
      <p:pic>
        <p:nvPicPr>
          <p:cNvPr id="5" name="图片 4" descr="手机屏幕截图&#10;&#10;描述已自动生成">
            <a:extLst>
              <a:ext uri="{FF2B5EF4-FFF2-40B4-BE49-F238E27FC236}">
                <a16:creationId xmlns:a16="http://schemas.microsoft.com/office/drawing/2014/main" id="{D3036E3D-452A-4241-ACEF-5F774C5F01E6}"/>
              </a:ext>
            </a:extLst>
          </p:cNvPr>
          <p:cNvPicPr>
            <a:picLocks noChangeAspect="1"/>
          </p:cNvPicPr>
          <p:nvPr/>
        </p:nvPicPr>
        <p:blipFill>
          <a:blip r:embed="rId24"/>
          <a:stretch>
            <a:fillRect/>
          </a:stretch>
        </p:blipFill>
        <p:spPr>
          <a:xfrm>
            <a:off x="6096000" y="3567369"/>
            <a:ext cx="2524477" cy="828791"/>
          </a:xfrm>
          <a:prstGeom prst="rect">
            <a:avLst/>
          </a:prstGeom>
        </p:spPr>
      </p:pic>
      <p:pic>
        <p:nvPicPr>
          <p:cNvPr id="7" name="图片 6" descr="手机屏幕的截图&#10;&#10;描述已自动生成">
            <a:extLst>
              <a:ext uri="{FF2B5EF4-FFF2-40B4-BE49-F238E27FC236}">
                <a16:creationId xmlns:a16="http://schemas.microsoft.com/office/drawing/2014/main" id="{12347B62-214F-4BD6-AEE5-339440EAE5AD}"/>
              </a:ext>
            </a:extLst>
          </p:cNvPr>
          <p:cNvPicPr>
            <a:picLocks noChangeAspect="1"/>
          </p:cNvPicPr>
          <p:nvPr/>
        </p:nvPicPr>
        <p:blipFill>
          <a:blip r:embed="rId25"/>
          <a:stretch>
            <a:fillRect/>
          </a:stretch>
        </p:blipFill>
        <p:spPr>
          <a:xfrm>
            <a:off x="7000591" y="4935724"/>
            <a:ext cx="4273917" cy="1766977"/>
          </a:xfrm>
          <a:prstGeom prst="rect">
            <a:avLst/>
          </a:prstGeom>
        </p:spPr>
      </p:pic>
      <p:sp>
        <p:nvSpPr>
          <p:cNvPr id="127" name="圆角矩形 23">
            <a:extLst>
              <a:ext uri="{FF2B5EF4-FFF2-40B4-BE49-F238E27FC236}">
                <a16:creationId xmlns:a16="http://schemas.microsoft.com/office/drawing/2014/main" id="{7B8915C8-9CFD-436B-AEB2-2F7BF00A7872}"/>
              </a:ext>
            </a:extLst>
          </p:cNvPr>
          <p:cNvSpPr/>
          <p:nvPr/>
        </p:nvSpPr>
        <p:spPr>
          <a:xfrm rot="10800000" flipV="1">
            <a:off x="5172066" y="454535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65BED727-4586-4F7F-8258-DC9E47509F3B}"/>
              </a:ext>
            </a:extLst>
          </p:cNvPr>
          <p:cNvSpPr txBox="1"/>
          <p:nvPr/>
        </p:nvSpPr>
        <p:spPr>
          <a:xfrm>
            <a:off x="5493502" y="1682747"/>
            <a:ext cx="4444037"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The update of GAT can be given as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F179B5A-5250-465F-B2C5-7281A0214009}"/>
              </a:ext>
            </a:extLst>
          </p:cNvPr>
          <p:cNvSpPr txBox="1"/>
          <p:nvPr/>
        </p:nvSpPr>
        <p:spPr>
          <a:xfrm>
            <a:off x="5493502" y="3224137"/>
            <a:ext cx="5563767"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We concatenate the learned representations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1203D08-4A53-4774-B16C-77A21A0919D0}"/>
              </a:ext>
            </a:extLst>
          </p:cNvPr>
          <p:cNvSpPr txBox="1"/>
          <p:nvPr/>
        </p:nvSpPr>
        <p:spPr>
          <a:xfrm>
            <a:off x="5497147" y="4500481"/>
            <a:ext cx="5983626" cy="707886"/>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We set two kinds of attention weights between </a:t>
            </a:r>
          </a:p>
          <a:p>
            <a:r>
              <a:rPr lang="en-US" altLang="zh-CN" sz="2000" dirty="0">
                <a:solidFill>
                  <a:srgbClr val="002060"/>
                </a:solidFill>
                <a:latin typeface="微软雅黑" panose="020B0503020204020204" pitchFamily="34" charset="-122"/>
                <a:ea typeface="微软雅黑" panose="020B0503020204020204" pitchFamily="34" charset="-122"/>
              </a:rPr>
              <a:t>two road segments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87055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NASF: Observed Cost</a:t>
            </a:r>
            <a:endParaRPr lang="zh-CN" altLang="en-US" dirty="0"/>
          </a:p>
        </p:txBody>
      </p:sp>
      <p:sp>
        <p:nvSpPr>
          <p:cNvPr id="186" name="圆角矩形 23"/>
          <p:cNvSpPr/>
          <p:nvPr/>
        </p:nvSpPr>
        <p:spPr>
          <a:xfrm rot="10800000" flipV="1">
            <a:off x="4475302" y="1127188"/>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87" name="文本框 186"/>
          <p:cNvSpPr txBox="1"/>
          <p:nvPr/>
        </p:nvSpPr>
        <p:spPr>
          <a:xfrm>
            <a:off x="4946038" y="1054341"/>
            <a:ext cx="4643579"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Observable Cost Computation</a:t>
            </a:r>
          </a:p>
        </p:txBody>
      </p:sp>
      <p:sp>
        <p:nvSpPr>
          <p:cNvPr id="106" name="圆角矩形 23"/>
          <p:cNvSpPr/>
          <p:nvPr/>
        </p:nvSpPr>
        <p:spPr>
          <a:xfrm rot="10800000" flipV="1">
            <a:off x="5641371" y="4230674"/>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8" name="文本框 107"/>
          <p:cNvSpPr txBox="1"/>
          <p:nvPr/>
        </p:nvSpPr>
        <p:spPr>
          <a:xfrm>
            <a:off x="6162143" y="4154682"/>
            <a:ext cx="824265"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Loss</a:t>
            </a:r>
          </a:p>
        </p:txBody>
      </p:sp>
      <p:grpSp>
        <p:nvGrpSpPr>
          <p:cNvPr id="111" name="组合 110">
            <a:extLst>
              <a:ext uri="{FF2B5EF4-FFF2-40B4-BE49-F238E27FC236}">
                <a16:creationId xmlns:a16="http://schemas.microsoft.com/office/drawing/2014/main" id="{92418F33-ABD7-410D-80B8-826BB765E82F}"/>
              </a:ext>
            </a:extLst>
          </p:cNvPr>
          <p:cNvGrpSpPr/>
          <p:nvPr/>
        </p:nvGrpSpPr>
        <p:grpSpPr>
          <a:xfrm>
            <a:off x="182375" y="1606733"/>
            <a:ext cx="6212831" cy="4841259"/>
            <a:chOff x="634866" y="2533158"/>
            <a:chExt cx="9474565" cy="7382921"/>
          </a:xfrm>
        </p:grpSpPr>
        <p:grpSp>
          <p:nvGrpSpPr>
            <p:cNvPr id="112" name="组合 111">
              <a:extLst>
                <a:ext uri="{FF2B5EF4-FFF2-40B4-BE49-F238E27FC236}">
                  <a16:creationId xmlns:a16="http://schemas.microsoft.com/office/drawing/2014/main" id="{BC9667C9-5991-47F1-9091-42D0A5843AEE}"/>
                </a:ext>
              </a:extLst>
            </p:cNvPr>
            <p:cNvGrpSpPr/>
            <p:nvPr/>
          </p:nvGrpSpPr>
          <p:grpSpPr>
            <a:xfrm>
              <a:off x="634866" y="2533158"/>
              <a:ext cx="9474565" cy="7382921"/>
              <a:chOff x="608361" y="3089750"/>
              <a:chExt cx="9474565" cy="7382921"/>
            </a:xfrm>
          </p:grpSpPr>
          <p:sp>
            <p:nvSpPr>
              <p:cNvPr id="114" name="矩形: 圆角 113">
                <a:extLst>
                  <a:ext uri="{FF2B5EF4-FFF2-40B4-BE49-F238E27FC236}">
                    <a16:creationId xmlns:a16="http://schemas.microsoft.com/office/drawing/2014/main" id="{0F521D65-22A7-40A9-A622-394BBE681693}"/>
                  </a:ext>
                </a:extLst>
              </p:cNvPr>
              <p:cNvSpPr/>
              <p:nvPr/>
            </p:nvSpPr>
            <p:spPr>
              <a:xfrm flipH="1">
                <a:off x="2737272" y="4583812"/>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5" name="矩形: 圆角 114">
                <a:extLst>
                  <a:ext uri="{FF2B5EF4-FFF2-40B4-BE49-F238E27FC236}">
                    <a16:creationId xmlns:a16="http://schemas.microsoft.com/office/drawing/2014/main" id="{7F5EF9F0-BAD0-4A85-A185-11536E8E5E7C}"/>
                  </a:ext>
                </a:extLst>
              </p:cNvPr>
              <p:cNvSpPr/>
              <p:nvPr/>
            </p:nvSpPr>
            <p:spPr>
              <a:xfrm flipH="1">
                <a:off x="2582852" y="471028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6" name="矩形: 圆角 115">
                <a:extLst>
                  <a:ext uri="{FF2B5EF4-FFF2-40B4-BE49-F238E27FC236}">
                    <a16:creationId xmlns:a16="http://schemas.microsoft.com/office/drawing/2014/main" id="{0346E615-9DF8-45D0-99BF-EF53F9D35030}"/>
                  </a:ext>
                </a:extLst>
              </p:cNvPr>
              <p:cNvSpPr/>
              <p:nvPr/>
            </p:nvSpPr>
            <p:spPr>
              <a:xfrm>
                <a:off x="3830240" y="5638790"/>
                <a:ext cx="2469326" cy="2658081"/>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pic>
            <p:nvPicPr>
              <p:cNvPr id="117" name="图片 116">
                <a:extLst>
                  <a:ext uri="{FF2B5EF4-FFF2-40B4-BE49-F238E27FC236}">
                    <a16:creationId xmlns:a16="http://schemas.microsoft.com/office/drawing/2014/main" id="{65375F6E-8599-4441-BED8-F8D724C28010}"/>
                  </a:ext>
                </a:extLst>
              </p:cNvPr>
              <p:cNvPicPr>
                <a:picLocks noChangeAspect="1"/>
              </p:cNvPicPr>
              <p:nvPr/>
            </p:nvPicPr>
            <p:blipFill>
              <a:blip r:embed="rId4"/>
              <a:stretch>
                <a:fillRect/>
              </a:stretch>
            </p:blipFill>
            <p:spPr>
              <a:xfrm>
                <a:off x="2876266" y="5311288"/>
                <a:ext cx="292348" cy="307213"/>
              </a:xfrm>
              <a:prstGeom prst="rect">
                <a:avLst/>
              </a:prstGeom>
            </p:spPr>
          </p:pic>
          <p:sp>
            <p:nvSpPr>
              <p:cNvPr id="118" name="矩形: 圆角 117">
                <a:extLst>
                  <a:ext uri="{FF2B5EF4-FFF2-40B4-BE49-F238E27FC236}">
                    <a16:creationId xmlns:a16="http://schemas.microsoft.com/office/drawing/2014/main" id="{84F59A3D-6435-4C7E-B022-027AAFCDEB1A}"/>
                  </a:ext>
                </a:extLst>
              </p:cNvPr>
              <p:cNvSpPr/>
              <p:nvPr/>
            </p:nvSpPr>
            <p:spPr>
              <a:xfrm flipH="1">
                <a:off x="2380293" y="4822805"/>
                <a:ext cx="1937305" cy="384744"/>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GAT</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9" name="矩形: 圆角 118">
                <a:extLst>
                  <a:ext uri="{FF2B5EF4-FFF2-40B4-BE49-F238E27FC236}">
                    <a16:creationId xmlns:a16="http://schemas.microsoft.com/office/drawing/2014/main" id="{28F1655C-7DA6-4170-8DF5-A176EFF794BE}"/>
                  </a:ext>
                </a:extLst>
              </p:cNvPr>
              <p:cNvSpPr/>
              <p:nvPr/>
            </p:nvSpPr>
            <p:spPr>
              <a:xfrm flipH="1">
                <a:off x="2198744" y="4040477"/>
                <a:ext cx="2321412" cy="340715"/>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20" name="直接箭头连接符 119">
                <a:extLst>
                  <a:ext uri="{FF2B5EF4-FFF2-40B4-BE49-F238E27FC236}">
                    <a16:creationId xmlns:a16="http://schemas.microsoft.com/office/drawing/2014/main" id="{2540C0A2-D811-416C-BE6B-D9773D144123}"/>
                  </a:ext>
                </a:extLst>
              </p:cNvPr>
              <p:cNvCxnSpPr>
                <a:cxnSpLocks/>
                <a:stCxn id="118" idx="0"/>
              </p:cNvCxnSpPr>
              <p:nvPr/>
            </p:nvCxnSpPr>
            <p:spPr>
              <a:xfrm flipV="1">
                <a:off x="3348945" y="4384131"/>
                <a:ext cx="5171" cy="438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1" name="图片 120">
                <a:extLst>
                  <a:ext uri="{FF2B5EF4-FFF2-40B4-BE49-F238E27FC236}">
                    <a16:creationId xmlns:a16="http://schemas.microsoft.com/office/drawing/2014/main" id="{3783F984-6051-4EBD-9CBB-E359132CA19E}"/>
                  </a:ext>
                </a:extLst>
              </p:cNvPr>
              <p:cNvPicPr>
                <a:picLocks noChangeAspect="1"/>
              </p:cNvPicPr>
              <p:nvPr/>
            </p:nvPicPr>
            <p:blipFill>
              <a:blip r:embed="rId5"/>
              <a:stretch>
                <a:fillRect/>
              </a:stretch>
            </p:blipFill>
            <p:spPr>
              <a:xfrm>
                <a:off x="2300669" y="4419368"/>
                <a:ext cx="277050" cy="214429"/>
              </a:xfrm>
              <a:prstGeom prst="rect">
                <a:avLst/>
              </a:prstGeom>
            </p:spPr>
          </p:pic>
          <p:pic>
            <p:nvPicPr>
              <p:cNvPr id="122" name="图片 121">
                <a:extLst>
                  <a:ext uri="{FF2B5EF4-FFF2-40B4-BE49-F238E27FC236}">
                    <a16:creationId xmlns:a16="http://schemas.microsoft.com/office/drawing/2014/main" id="{5FC22466-5348-4D1C-86A1-22DE4E3C79A9}"/>
                  </a:ext>
                </a:extLst>
              </p:cNvPr>
              <p:cNvPicPr>
                <a:picLocks noChangeAspect="1"/>
              </p:cNvPicPr>
              <p:nvPr/>
            </p:nvPicPr>
            <p:blipFill>
              <a:blip r:embed="rId6"/>
              <a:stretch>
                <a:fillRect/>
              </a:stretch>
            </p:blipFill>
            <p:spPr>
              <a:xfrm>
                <a:off x="2427816" y="3350935"/>
                <a:ext cx="1862638" cy="331627"/>
              </a:xfrm>
              <a:prstGeom prst="rect">
                <a:avLst/>
              </a:prstGeom>
            </p:spPr>
          </p:pic>
          <p:cxnSp>
            <p:nvCxnSpPr>
              <p:cNvPr id="123" name="直接箭头连接符 122">
                <a:extLst>
                  <a:ext uri="{FF2B5EF4-FFF2-40B4-BE49-F238E27FC236}">
                    <a16:creationId xmlns:a16="http://schemas.microsoft.com/office/drawing/2014/main" id="{805E8C89-64F0-4B49-B972-C3036415C287}"/>
                  </a:ext>
                </a:extLst>
              </p:cNvPr>
              <p:cNvCxnSpPr>
                <a:cxnSpLocks/>
                <a:stCxn id="119" idx="0"/>
                <a:endCxn id="122" idx="2"/>
              </p:cNvCxnSpPr>
              <p:nvPr/>
            </p:nvCxnSpPr>
            <p:spPr>
              <a:xfrm flipH="1" flipV="1">
                <a:off x="3359136" y="3682562"/>
                <a:ext cx="315" cy="357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4" name="图片 123">
                <a:extLst>
                  <a:ext uri="{FF2B5EF4-FFF2-40B4-BE49-F238E27FC236}">
                    <a16:creationId xmlns:a16="http://schemas.microsoft.com/office/drawing/2014/main" id="{57EFF3C4-C111-4B20-A9EF-F67F504B74E1}"/>
                  </a:ext>
                </a:extLst>
              </p:cNvPr>
              <p:cNvPicPr>
                <a:picLocks noChangeAspect="1"/>
              </p:cNvPicPr>
              <p:nvPr/>
            </p:nvPicPr>
            <p:blipFill>
              <a:blip r:embed="rId7"/>
              <a:stretch>
                <a:fillRect/>
              </a:stretch>
            </p:blipFill>
            <p:spPr>
              <a:xfrm>
                <a:off x="3474829" y="3777348"/>
                <a:ext cx="404804" cy="248841"/>
              </a:xfrm>
              <a:prstGeom prst="rect">
                <a:avLst/>
              </a:prstGeom>
            </p:spPr>
          </p:pic>
          <p:pic>
            <p:nvPicPr>
              <p:cNvPr id="125" name="图片 124">
                <a:extLst>
                  <a:ext uri="{FF2B5EF4-FFF2-40B4-BE49-F238E27FC236}">
                    <a16:creationId xmlns:a16="http://schemas.microsoft.com/office/drawing/2014/main" id="{4B243B89-8363-4184-90EA-F6DD25D3DEFD}"/>
                  </a:ext>
                </a:extLst>
              </p:cNvPr>
              <p:cNvPicPr>
                <a:picLocks noChangeAspect="1"/>
              </p:cNvPicPr>
              <p:nvPr/>
            </p:nvPicPr>
            <p:blipFill rotWithShape="1">
              <a:blip r:embed="rId8">
                <a:extLst>
                  <a:ext uri="{28A0092B-C50C-407E-A947-70E740481C1C}">
                    <a14:useLocalDpi xmlns:a14="http://schemas.microsoft.com/office/drawing/2010/main" val="0"/>
                  </a:ext>
                </a:extLst>
              </a:blip>
              <a:srcRect r="13824"/>
              <a:stretch>
                <a:fillRect/>
              </a:stretch>
            </p:blipFill>
            <p:spPr>
              <a:xfrm>
                <a:off x="4075325" y="6656337"/>
                <a:ext cx="1940138" cy="619342"/>
              </a:xfrm>
              <a:prstGeom prst="rect">
                <a:avLst/>
              </a:prstGeom>
            </p:spPr>
          </p:pic>
          <p:sp>
            <p:nvSpPr>
              <p:cNvPr id="126" name="箭头: 右 125">
                <a:extLst>
                  <a:ext uri="{FF2B5EF4-FFF2-40B4-BE49-F238E27FC236}">
                    <a16:creationId xmlns:a16="http://schemas.microsoft.com/office/drawing/2014/main" id="{81A2425F-459E-49E3-AFC1-05A232CDDD3D}"/>
                  </a:ext>
                </a:extLst>
              </p:cNvPr>
              <p:cNvSpPr/>
              <p:nvPr/>
            </p:nvSpPr>
            <p:spPr>
              <a:xfrm rot="16200000">
                <a:off x="5010861" y="7147634"/>
                <a:ext cx="118369" cy="46766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75" name="矩形 174">
                <a:extLst>
                  <a:ext uri="{FF2B5EF4-FFF2-40B4-BE49-F238E27FC236}">
                    <a16:creationId xmlns:a16="http://schemas.microsoft.com/office/drawing/2014/main" id="{86C7C0DA-B970-46B3-B7F0-D68BBFE6D39B}"/>
                  </a:ext>
                </a:extLst>
              </p:cNvPr>
              <p:cNvSpPr/>
              <p:nvPr/>
            </p:nvSpPr>
            <p:spPr>
              <a:xfrm>
                <a:off x="4133208" y="6439424"/>
                <a:ext cx="2057286" cy="356225"/>
              </a:xfrm>
              <a:prstGeom prst="rect">
                <a:avLst/>
              </a:prstGeom>
            </p:spPr>
            <p:txBody>
              <a:bodyPr wrap="square">
                <a:spAutoFit/>
              </a:bodyPr>
              <a:lstStyle/>
              <a:p>
                <a:pPr algn="ctr"/>
                <a:r>
                  <a:rPr lang="en-US" altLang="zh-CN" sz="918" b="1" dirty="0">
                    <a:latin typeface="Times New Roman" panose="02020603050405020304" pitchFamily="18" charset="0"/>
                    <a:cs typeface="Times New Roman" panose="02020603050405020304" pitchFamily="18" charset="0"/>
                  </a:rPr>
                  <a:t>Dilated Causal CNN</a:t>
                </a:r>
                <a:endParaRPr lang="zh-CN" altLang="en-US" sz="918" b="1" dirty="0">
                  <a:latin typeface="Times New Roman" panose="02020603050405020304" pitchFamily="18" charset="0"/>
                  <a:cs typeface="Times New Roman" panose="02020603050405020304" pitchFamily="18" charset="0"/>
                </a:endParaRPr>
              </a:p>
            </p:txBody>
          </p:sp>
          <p:pic>
            <p:nvPicPr>
              <p:cNvPr id="176" name="图片 175">
                <a:extLst>
                  <a:ext uri="{FF2B5EF4-FFF2-40B4-BE49-F238E27FC236}">
                    <a16:creationId xmlns:a16="http://schemas.microsoft.com/office/drawing/2014/main" id="{C70C381E-9E77-404B-BD19-100C1463E2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3003" y="7499915"/>
                <a:ext cx="1744937" cy="298737"/>
              </a:xfrm>
              <a:prstGeom prst="rect">
                <a:avLst/>
              </a:prstGeom>
            </p:spPr>
          </p:pic>
          <p:grpSp>
            <p:nvGrpSpPr>
              <p:cNvPr id="177" name="组合 176">
                <a:extLst>
                  <a:ext uri="{FF2B5EF4-FFF2-40B4-BE49-F238E27FC236}">
                    <a16:creationId xmlns:a16="http://schemas.microsoft.com/office/drawing/2014/main" id="{D07E0D3C-5533-47BA-B6BA-613B4A9D2C00}"/>
                  </a:ext>
                </a:extLst>
              </p:cNvPr>
              <p:cNvGrpSpPr/>
              <p:nvPr/>
            </p:nvGrpSpPr>
            <p:grpSpPr>
              <a:xfrm>
                <a:off x="4249475" y="7376230"/>
                <a:ext cx="1779721" cy="525362"/>
                <a:chOff x="861634" y="3309545"/>
                <a:chExt cx="1589573" cy="525362"/>
              </a:xfrm>
            </p:grpSpPr>
            <p:cxnSp>
              <p:nvCxnSpPr>
                <p:cNvPr id="263" name="直接箭头连接符 262">
                  <a:extLst>
                    <a:ext uri="{FF2B5EF4-FFF2-40B4-BE49-F238E27FC236}">
                      <a16:creationId xmlns:a16="http://schemas.microsoft.com/office/drawing/2014/main" id="{EC1FC946-9C30-478F-8D92-6FB28524772C}"/>
                    </a:ext>
                  </a:extLst>
                </p:cNvPr>
                <p:cNvCxnSpPr/>
                <p:nvPr/>
              </p:nvCxnSpPr>
              <p:spPr>
                <a:xfrm>
                  <a:off x="864111" y="3834907"/>
                  <a:ext cx="1587096" cy="0"/>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4" name="直接箭头连接符 263">
                  <a:extLst>
                    <a:ext uri="{FF2B5EF4-FFF2-40B4-BE49-F238E27FC236}">
                      <a16:creationId xmlns:a16="http://schemas.microsoft.com/office/drawing/2014/main" id="{0008CF51-8786-4BEA-B7A9-3BA36A9B50BC}"/>
                    </a:ext>
                  </a:extLst>
                </p:cNvPr>
                <p:cNvCxnSpPr/>
                <p:nvPr/>
              </p:nvCxnSpPr>
              <p:spPr>
                <a:xfrm flipV="1">
                  <a:off x="861634" y="3309545"/>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178" name="图片 177">
                <a:extLst>
                  <a:ext uri="{FF2B5EF4-FFF2-40B4-BE49-F238E27FC236}">
                    <a16:creationId xmlns:a16="http://schemas.microsoft.com/office/drawing/2014/main" id="{C634D496-DC9A-4F31-9E7B-F08F29027BDE}"/>
                  </a:ext>
                </a:extLst>
              </p:cNvPr>
              <p:cNvPicPr>
                <a:picLocks noChangeAspect="1"/>
              </p:cNvPicPr>
              <p:nvPr/>
            </p:nvPicPr>
            <p:blipFill>
              <a:blip r:embed="rId10"/>
              <a:stretch>
                <a:fillRect/>
              </a:stretch>
            </p:blipFill>
            <p:spPr>
              <a:xfrm>
                <a:off x="5827320" y="7709869"/>
                <a:ext cx="301239" cy="116748"/>
              </a:xfrm>
              <a:prstGeom prst="rect">
                <a:avLst/>
              </a:prstGeom>
            </p:spPr>
          </p:pic>
          <p:sp>
            <p:nvSpPr>
              <p:cNvPr id="179" name="矩形 178">
                <a:extLst>
                  <a:ext uri="{FF2B5EF4-FFF2-40B4-BE49-F238E27FC236}">
                    <a16:creationId xmlns:a16="http://schemas.microsoft.com/office/drawing/2014/main" id="{4A7EC7D9-26D9-4A9B-A098-13E31BA6AAF1}"/>
                  </a:ext>
                </a:extLst>
              </p:cNvPr>
              <p:cNvSpPr/>
              <p:nvPr/>
            </p:nvSpPr>
            <p:spPr>
              <a:xfrm>
                <a:off x="5325593" y="7857214"/>
                <a:ext cx="363828" cy="387025"/>
              </a:xfrm>
              <a:prstGeom prst="rect">
                <a:avLst/>
              </a:prstGeom>
            </p:spPr>
            <p:txBody>
              <a:bodyPr wrap="square">
                <a:spAutoFit/>
              </a:bodyPr>
              <a:lstStyle/>
              <a:p>
                <a:r>
                  <a:rPr lang="en-US" altLang="zh-CN" sz="1049" dirty="0"/>
                  <a:t>…</a:t>
                </a:r>
                <a:endParaRPr lang="zh-CN" altLang="en-US" sz="1049" dirty="0"/>
              </a:p>
            </p:txBody>
          </p:sp>
          <p:sp>
            <p:nvSpPr>
              <p:cNvPr id="180" name="矩形 179">
                <a:extLst>
                  <a:ext uri="{FF2B5EF4-FFF2-40B4-BE49-F238E27FC236}">
                    <a16:creationId xmlns:a16="http://schemas.microsoft.com/office/drawing/2014/main" id="{367981F2-374B-458A-BB50-1B52B01BE554}"/>
                  </a:ext>
                </a:extLst>
              </p:cNvPr>
              <p:cNvSpPr/>
              <p:nvPr/>
            </p:nvSpPr>
            <p:spPr>
              <a:xfrm>
                <a:off x="4109544" y="7881148"/>
                <a:ext cx="2295948"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Long-term history speed</a:t>
                </a:r>
                <a:endParaRPr lang="zh-CN" altLang="en-US" sz="1049" dirty="0">
                  <a:latin typeface="Times New Roman" panose="02020603050405020304" pitchFamily="18" charset="0"/>
                  <a:cs typeface="Times New Roman" panose="02020603050405020304" pitchFamily="18" charset="0"/>
                </a:endParaRPr>
              </a:p>
            </p:txBody>
          </p:sp>
          <p:sp>
            <p:nvSpPr>
              <p:cNvPr id="181" name="箭头: 右 180">
                <a:extLst>
                  <a:ext uri="{FF2B5EF4-FFF2-40B4-BE49-F238E27FC236}">
                    <a16:creationId xmlns:a16="http://schemas.microsoft.com/office/drawing/2014/main" id="{BE1CFF6B-5AE7-4C25-ADA8-58504523576A}"/>
                  </a:ext>
                </a:extLst>
              </p:cNvPr>
              <p:cNvSpPr/>
              <p:nvPr/>
            </p:nvSpPr>
            <p:spPr>
              <a:xfrm rot="16200000">
                <a:off x="5042046" y="6333640"/>
                <a:ext cx="185002" cy="183664"/>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82" name="矩形: 圆角 181">
                <a:extLst>
                  <a:ext uri="{FF2B5EF4-FFF2-40B4-BE49-F238E27FC236}">
                    <a16:creationId xmlns:a16="http://schemas.microsoft.com/office/drawing/2014/main" id="{F384A8D6-5147-4715-89E3-2713C89FA8AA}"/>
                  </a:ext>
                </a:extLst>
              </p:cNvPr>
              <p:cNvSpPr/>
              <p:nvPr/>
            </p:nvSpPr>
            <p:spPr>
              <a:xfrm>
                <a:off x="4632476" y="5857171"/>
                <a:ext cx="901175" cy="304604"/>
              </a:xfrm>
              <a:prstGeom prst="roundRect">
                <a:avLst/>
              </a:prstGeom>
              <a:solidFill>
                <a:schemeClr val="accent4">
                  <a:lumMod val="40000"/>
                  <a:lumOff val="6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err="1">
                    <a:solidFill>
                      <a:schemeClr val="tx1"/>
                    </a:solidFill>
                    <a:latin typeface="Times New Roman" panose="02020603050405020304" pitchFamily="18" charset="0"/>
                    <a:cs typeface="Times New Roman" panose="02020603050405020304" pitchFamily="18" charset="0"/>
                  </a:rPr>
                  <a:t>ReLU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83" name="图片 182">
                <a:extLst>
                  <a:ext uri="{FF2B5EF4-FFF2-40B4-BE49-F238E27FC236}">
                    <a16:creationId xmlns:a16="http://schemas.microsoft.com/office/drawing/2014/main" id="{4465A489-6CF7-423B-8830-D018FA4F70C7}"/>
                  </a:ext>
                </a:extLst>
              </p:cNvPr>
              <p:cNvPicPr>
                <a:picLocks noChangeAspect="1"/>
              </p:cNvPicPr>
              <p:nvPr/>
            </p:nvPicPr>
            <p:blipFill>
              <a:blip r:embed="rId11"/>
              <a:stretch>
                <a:fillRect/>
              </a:stretch>
            </p:blipFill>
            <p:spPr>
              <a:xfrm>
                <a:off x="4663875" y="6292508"/>
                <a:ext cx="242911" cy="228829"/>
              </a:xfrm>
              <a:prstGeom prst="rect">
                <a:avLst/>
              </a:prstGeom>
            </p:spPr>
          </p:pic>
          <p:sp>
            <p:nvSpPr>
              <p:cNvPr id="184" name="矩形: 圆角 183">
                <a:extLst>
                  <a:ext uri="{FF2B5EF4-FFF2-40B4-BE49-F238E27FC236}">
                    <a16:creationId xmlns:a16="http://schemas.microsoft.com/office/drawing/2014/main" id="{044EDAC8-E6F9-47F4-8508-15408E69F711}"/>
                  </a:ext>
                </a:extLst>
              </p:cNvPr>
              <p:cNvSpPr/>
              <p:nvPr/>
            </p:nvSpPr>
            <p:spPr>
              <a:xfrm>
                <a:off x="726407" y="5672816"/>
                <a:ext cx="2908976" cy="2624054"/>
              </a:xfrm>
              <a:prstGeom prst="roundRect">
                <a:avLst>
                  <a:gd name="adj" fmla="val 10785"/>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180"/>
              </a:p>
            </p:txBody>
          </p:sp>
          <p:sp>
            <p:nvSpPr>
              <p:cNvPr id="185" name="矩形: 圆角 184">
                <a:extLst>
                  <a:ext uri="{FF2B5EF4-FFF2-40B4-BE49-F238E27FC236}">
                    <a16:creationId xmlns:a16="http://schemas.microsoft.com/office/drawing/2014/main" id="{D782929B-55F1-4343-9F69-43C932ED7193}"/>
                  </a:ext>
                </a:extLst>
              </p:cNvPr>
              <p:cNvSpPr/>
              <p:nvPr/>
            </p:nvSpPr>
            <p:spPr>
              <a:xfrm>
                <a:off x="1137382"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88" name="直接箭头连接符 187">
                <a:extLst>
                  <a:ext uri="{FF2B5EF4-FFF2-40B4-BE49-F238E27FC236}">
                    <a16:creationId xmlns:a16="http://schemas.microsoft.com/office/drawing/2014/main" id="{08D45F5B-E5F5-4A17-9D0C-512B1C7CCA7A}"/>
                  </a:ext>
                </a:extLst>
              </p:cNvPr>
              <p:cNvCxnSpPr>
                <a:cxnSpLocks/>
                <a:stCxn id="185" idx="3"/>
                <a:endCxn id="189" idx="1"/>
              </p:cNvCxnSpPr>
              <p:nvPr/>
            </p:nvCxnSpPr>
            <p:spPr>
              <a:xfrm>
                <a:off x="1425368" y="6245854"/>
                <a:ext cx="331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圆角 188">
                <a:extLst>
                  <a:ext uri="{FF2B5EF4-FFF2-40B4-BE49-F238E27FC236}">
                    <a16:creationId xmlns:a16="http://schemas.microsoft.com/office/drawing/2014/main" id="{8E6A5BEB-83AB-4984-9718-42CD2490C38D}"/>
                  </a:ext>
                </a:extLst>
              </p:cNvPr>
              <p:cNvSpPr/>
              <p:nvPr/>
            </p:nvSpPr>
            <p:spPr>
              <a:xfrm>
                <a:off x="1757213" y="583067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90" name="直接箭头连接符 189">
                <a:extLst>
                  <a:ext uri="{FF2B5EF4-FFF2-40B4-BE49-F238E27FC236}">
                    <a16:creationId xmlns:a16="http://schemas.microsoft.com/office/drawing/2014/main" id="{10FCED0B-5979-4D4A-BF33-833526ECA914}"/>
                  </a:ext>
                </a:extLst>
              </p:cNvPr>
              <p:cNvCxnSpPr>
                <a:cxnSpLocks/>
                <a:stCxn id="189" idx="3"/>
                <a:endCxn id="191" idx="1"/>
              </p:cNvCxnSpPr>
              <p:nvPr/>
            </p:nvCxnSpPr>
            <p:spPr>
              <a:xfrm>
                <a:off x="2045201" y="6245854"/>
                <a:ext cx="253710" cy="27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矩形 190">
                <a:extLst>
                  <a:ext uri="{FF2B5EF4-FFF2-40B4-BE49-F238E27FC236}">
                    <a16:creationId xmlns:a16="http://schemas.microsoft.com/office/drawing/2014/main" id="{711A8803-1674-4D28-918C-238789EF3D07}"/>
                  </a:ext>
                </a:extLst>
              </p:cNvPr>
              <p:cNvSpPr/>
              <p:nvPr/>
            </p:nvSpPr>
            <p:spPr>
              <a:xfrm>
                <a:off x="2298910" y="6079721"/>
                <a:ext cx="363828" cy="387025"/>
              </a:xfrm>
              <a:prstGeom prst="rect">
                <a:avLst/>
              </a:prstGeom>
            </p:spPr>
            <p:txBody>
              <a:bodyPr wrap="square">
                <a:spAutoFit/>
              </a:bodyPr>
              <a:lstStyle/>
              <a:p>
                <a:r>
                  <a:rPr lang="en-US" altLang="zh-CN" sz="1049" dirty="0"/>
                  <a:t>…</a:t>
                </a:r>
                <a:endParaRPr lang="zh-CN" altLang="en-US" sz="1049" dirty="0"/>
              </a:p>
            </p:txBody>
          </p:sp>
          <p:sp>
            <p:nvSpPr>
              <p:cNvPr id="192" name="矩形: 圆角 191">
                <a:extLst>
                  <a:ext uri="{FF2B5EF4-FFF2-40B4-BE49-F238E27FC236}">
                    <a16:creationId xmlns:a16="http://schemas.microsoft.com/office/drawing/2014/main" id="{65D758AE-6C1C-4631-B6DF-03F6F7CAB4CA}"/>
                  </a:ext>
                </a:extLst>
              </p:cNvPr>
              <p:cNvSpPr/>
              <p:nvPr/>
            </p:nvSpPr>
            <p:spPr>
              <a:xfrm>
                <a:off x="2624169"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cxnSp>
            <p:nvCxnSpPr>
              <p:cNvPr id="193" name="直接箭头连接符 192">
                <a:extLst>
                  <a:ext uri="{FF2B5EF4-FFF2-40B4-BE49-F238E27FC236}">
                    <a16:creationId xmlns:a16="http://schemas.microsoft.com/office/drawing/2014/main" id="{888E5BA9-D35A-457A-AEE9-D8AD026B7789}"/>
                  </a:ext>
                </a:extLst>
              </p:cNvPr>
              <p:cNvCxnSpPr/>
              <p:nvPr/>
            </p:nvCxnSpPr>
            <p:spPr>
              <a:xfrm flipV="1">
                <a:off x="2912155" y="6240663"/>
                <a:ext cx="294774" cy="3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矩形: 圆角 193">
                <a:extLst>
                  <a:ext uri="{FF2B5EF4-FFF2-40B4-BE49-F238E27FC236}">
                    <a16:creationId xmlns:a16="http://schemas.microsoft.com/office/drawing/2014/main" id="{9DF1C401-275E-44E0-BF58-5D4CBA1E4688}"/>
                  </a:ext>
                </a:extLst>
              </p:cNvPr>
              <p:cNvSpPr/>
              <p:nvPr/>
            </p:nvSpPr>
            <p:spPr>
              <a:xfrm>
                <a:off x="3206930" y="5827210"/>
                <a:ext cx="287987" cy="830369"/>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9" b="1" dirty="0">
                    <a:solidFill>
                      <a:schemeClr val="tx1"/>
                    </a:solidFill>
                    <a:latin typeface="Times New Roman" panose="02020603050405020304" pitchFamily="18" charset="0"/>
                    <a:cs typeface="Times New Roman" panose="02020603050405020304" pitchFamily="18" charset="0"/>
                  </a:rPr>
                  <a:t>GRU</a:t>
                </a:r>
                <a:endParaRPr lang="zh-CN" altLang="en-US" sz="1049" b="1" dirty="0">
                  <a:solidFill>
                    <a:schemeClr val="tx1"/>
                  </a:solidFill>
                  <a:latin typeface="Times New Roman" panose="02020603050405020304" pitchFamily="18" charset="0"/>
                  <a:cs typeface="Times New Roman" panose="02020603050405020304" pitchFamily="18" charset="0"/>
                </a:endParaRPr>
              </a:p>
            </p:txBody>
          </p:sp>
          <p:pic>
            <p:nvPicPr>
              <p:cNvPr id="195" name="图片 194">
                <a:extLst>
                  <a:ext uri="{FF2B5EF4-FFF2-40B4-BE49-F238E27FC236}">
                    <a16:creationId xmlns:a16="http://schemas.microsoft.com/office/drawing/2014/main" id="{455C5C91-018C-4E85-BC0C-154985607E70}"/>
                  </a:ext>
                </a:extLst>
              </p:cNvPr>
              <p:cNvPicPr>
                <a:picLocks noChangeAspect="1"/>
              </p:cNvPicPr>
              <p:nvPr/>
            </p:nvPicPr>
            <p:blipFill>
              <a:blip r:embed="rId12"/>
              <a:stretch>
                <a:fillRect/>
              </a:stretch>
            </p:blipFill>
            <p:spPr>
              <a:xfrm>
                <a:off x="1055536" y="6962456"/>
                <a:ext cx="460026" cy="171567"/>
              </a:xfrm>
              <a:prstGeom prst="rect">
                <a:avLst/>
              </a:prstGeom>
            </p:spPr>
          </p:pic>
          <p:pic>
            <p:nvPicPr>
              <p:cNvPr id="196" name="图片 195">
                <a:extLst>
                  <a:ext uri="{FF2B5EF4-FFF2-40B4-BE49-F238E27FC236}">
                    <a16:creationId xmlns:a16="http://schemas.microsoft.com/office/drawing/2014/main" id="{1D78F012-1D42-48B2-B2F3-89EF9538C471}"/>
                  </a:ext>
                </a:extLst>
              </p:cNvPr>
              <p:cNvPicPr>
                <a:picLocks noChangeAspect="1"/>
              </p:cNvPicPr>
              <p:nvPr/>
            </p:nvPicPr>
            <p:blipFill>
              <a:blip r:embed="rId13"/>
              <a:stretch>
                <a:fillRect/>
              </a:stretch>
            </p:blipFill>
            <p:spPr>
              <a:xfrm>
                <a:off x="1610012" y="6980378"/>
                <a:ext cx="588733" cy="135720"/>
              </a:xfrm>
              <a:prstGeom prst="rect">
                <a:avLst/>
              </a:prstGeom>
            </p:spPr>
          </p:pic>
          <p:cxnSp>
            <p:nvCxnSpPr>
              <p:cNvPr id="197" name="直接箭头连接符 196">
                <a:extLst>
                  <a:ext uri="{FF2B5EF4-FFF2-40B4-BE49-F238E27FC236}">
                    <a16:creationId xmlns:a16="http://schemas.microsoft.com/office/drawing/2014/main" id="{5DEAE366-BACF-4A2C-A11A-23E4E0CEC1DA}"/>
                  </a:ext>
                </a:extLst>
              </p:cNvPr>
              <p:cNvCxnSpPr>
                <a:cxnSpLocks/>
                <a:stCxn id="195" idx="0"/>
                <a:endCxn id="185" idx="2"/>
              </p:cNvCxnSpPr>
              <p:nvPr/>
            </p:nvCxnSpPr>
            <p:spPr>
              <a:xfrm flipH="1" flipV="1">
                <a:off x="1281375" y="6661039"/>
                <a:ext cx="4174" cy="3014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a:extLst>
                  <a:ext uri="{FF2B5EF4-FFF2-40B4-BE49-F238E27FC236}">
                    <a16:creationId xmlns:a16="http://schemas.microsoft.com/office/drawing/2014/main" id="{9237DC1E-780F-4B9C-ADDF-2ADA7B3108FB}"/>
                  </a:ext>
                </a:extLst>
              </p:cNvPr>
              <p:cNvCxnSpPr>
                <a:cxnSpLocks/>
                <a:stCxn id="196" idx="0"/>
                <a:endCxn id="189" idx="2"/>
              </p:cNvCxnSpPr>
              <p:nvPr/>
            </p:nvCxnSpPr>
            <p:spPr>
              <a:xfrm flipH="1" flipV="1">
                <a:off x="1901206" y="6661038"/>
                <a:ext cx="3172" cy="319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21806759-859F-48DA-B015-F00B047AC046}"/>
                  </a:ext>
                </a:extLst>
              </p:cNvPr>
              <p:cNvCxnSpPr>
                <a:cxnSpLocks/>
                <a:endCxn id="192" idx="2"/>
              </p:cNvCxnSpPr>
              <p:nvPr/>
            </p:nvCxnSpPr>
            <p:spPr>
              <a:xfrm flipH="1" flipV="1">
                <a:off x="2768162" y="6657578"/>
                <a:ext cx="1462" cy="318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8C25DE6F-0EBB-42E4-8F7C-BB09D9F51813}"/>
                  </a:ext>
                </a:extLst>
              </p:cNvPr>
              <p:cNvCxnSpPr>
                <a:cxnSpLocks/>
                <a:endCxn id="194" idx="2"/>
              </p:cNvCxnSpPr>
              <p:nvPr/>
            </p:nvCxnSpPr>
            <p:spPr>
              <a:xfrm flipH="1" flipV="1">
                <a:off x="3350923" y="6657578"/>
                <a:ext cx="6384" cy="311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椭圆 200">
                <a:extLst>
                  <a:ext uri="{FF2B5EF4-FFF2-40B4-BE49-F238E27FC236}">
                    <a16:creationId xmlns:a16="http://schemas.microsoft.com/office/drawing/2014/main" id="{29A4CCF8-3A7E-446A-AE82-11987D38FA4E}"/>
                  </a:ext>
                </a:extLst>
              </p:cNvPr>
              <p:cNvSpPr/>
              <p:nvPr/>
            </p:nvSpPr>
            <p:spPr>
              <a:xfrm rot="5400000">
                <a:off x="1856491" y="7547162"/>
                <a:ext cx="127773" cy="110867"/>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202" name="椭圆 201">
                <a:extLst>
                  <a:ext uri="{FF2B5EF4-FFF2-40B4-BE49-F238E27FC236}">
                    <a16:creationId xmlns:a16="http://schemas.microsoft.com/office/drawing/2014/main" id="{A757CF57-1A12-4317-B2D4-9D80F794E117}"/>
                  </a:ext>
                </a:extLst>
              </p:cNvPr>
              <p:cNvSpPr/>
              <p:nvPr/>
            </p:nvSpPr>
            <p:spPr>
              <a:xfrm rot="5400000">
                <a:off x="3338509" y="775569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sp>
            <p:nvSpPr>
              <p:cNvPr id="203" name="椭圆 202">
                <a:extLst>
                  <a:ext uri="{FF2B5EF4-FFF2-40B4-BE49-F238E27FC236}">
                    <a16:creationId xmlns:a16="http://schemas.microsoft.com/office/drawing/2014/main" id="{558BD79E-A825-4A69-BBBD-F356E63A97D0}"/>
                  </a:ext>
                </a:extLst>
              </p:cNvPr>
              <p:cNvSpPr/>
              <p:nvPr/>
            </p:nvSpPr>
            <p:spPr>
              <a:xfrm rot="5400000">
                <a:off x="2773508" y="7538860"/>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a:p>
            </p:txBody>
          </p:sp>
          <p:cxnSp>
            <p:nvCxnSpPr>
              <p:cNvPr id="204" name="连接符: 曲线 249">
                <a:extLst>
                  <a:ext uri="{FF2B5EF4-FFF2-40B4-BE49-F238E27FC236}">
                    <a16:creationId xmlns:a16="http://schemas.microsoft.com/office/drawing/2014/main" id="{67C0CE0B-F51E-4BC4-BA37-F8821C220BE0}"/>
                  </a:ext>
                </a:extLst>
              </p:cNvPr>
              <p:cNvCxnSpPr>
                <a:cxnSpLocks/>
                <a:stCxn id="203" idx="0"/>
                <a:endCxn id="202" idx="3"/>
              </p:cNvCxnSpPr>
              <p:nvPr/>
            </p:nvCxnSpPr>
            <p:spPr>
              <a:xfrm>
                <a:off x="2889900" y="7602545"/>
                <a:ext cx="456287" cy="17956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05" name="椭圆 204">
                <a:extLst>
                  <a:ext uri="{FF2B5EF4-FFF2-40B4-BE49-F238E27FC236}">
                    <a16:creationId xmlns:a16="http://schemas.microsoft.com/office/drawing/2014/main" id="{ECE935E1-D7F6-4A6F-94B2-839C28712DBF}"/>
                  </a:ext>
                </a:extLst>
              </p:cNvPr>
              <p:cNvSpPr/>
              <p:nvPr/>
            </p:nvSpPr>
            <p:spPr>
              <a:xfrm rot="5400000">
                <a:off x="1280872" y="7508168"/>
                <a:ext cx="105417" cy="127366"/>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 dirty="0"/>
              </a:p>
            </p:txBody>
          </p:sp>
          <p:cxnSp>
            <p:nvCxnSpPr>
              <p:cNvPr id="206" name="连接符: 曲线 249">
                <a:extLst>
                  <a:ext uri="{FF2B5EF4-FFF2-40B4-BE49-F238E27FC236}">
                    <a16:creationId xmlns:a16="http://schemas.microsoft.com/office/drawing/2014/main" id="{3BFDEB6C-EF53-4978-A16F-B12069191B91}"/>
                  </a:ext>
                </a:extLst>
              </p:cNvPr>
              <p:cNvCxnSpPr>
                <a:cxnSpLocks/>
                <a:stCxn id="205" idx="0"/>
                <a:endCxn id="201" idx="4"/>
              </p:cNvCxnSpPr>
              <p:nvPr/>
            </p:nvCxnSpPr>
            <p:spPr>
              <a:xfrm>
                <a:off x="1397263" y="7571853"/>
                <a:ext cx="467680" cy="30743"/>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nvGrpSpPr>
              <p:cNvPr id="207" name="组合 206">
                <a:extLst>
                  <a:ext uri="{FF2B5EF4-FFF2-40B4-BE49-F238E27FC236}">
                    <a16:creationId xmlns:a16="http://schemas.microsoft.com/office/drawing/2014/main" id="{E924265F-FCCC-43C3-A2BA-B470A3B3FB11}"/>
                  </a:ext>
                </a:extLst>
              </p:cNvPr>
              <p:cNvGrpSpPr/>
              <p:nvPr/>
            </p:nvGrpSpPr>
            <p:grpSpPr>
              <a:xfrm>
                <a:off x="1168460" y="7386483"/>
                <a:ext cx="2326456" cy="529669"/>
                <a:chOff x="1199199" y="5586257"/>
                <a:chExt cx="2295717" cy="529669"/>
              </a:xfrm>
            </p:grpSpPr>
            <p:cxnSp>
              <p:nvCxnSpPr>
                <p:cNvPr id="261" name="直接箭头连接符 260">
                  <a:extLst>
                    <a:ext uri="{FF2B5EF4-FFF2-40B4-BE49-F238E27FC236}">
                      <a16:creationId xmlns:a16="http://schemas.microsoft.com/office/drawing/2014/main" id="{BD5E0DDA-8C8F-4CBF-918B-673993CA758E}"/>
                    </a:ext>
                  </a:extLst>
                </p:cNvPr>
                <p:cNvCxnSpPr/>
                <p:nvPr/>
              </p:nvCxnSpPr>
              <p:spPr>
                <a:xfrm>
                  <a:off x="1204000" y="6111619"/>
                  <a:ext cx="2290916" cy="4307"/>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EC71DA39-DA8B-4196-9171-F10B6DC129D2}"/>
                    </a:ext>
                  </a:extLst>
                </p:cNvPr>
                <p:cNvCxnSpPr/>
                <p:nvPr/>
              </p:nvCxnSpPr>
              <p:spPr>
                <a:xfrm flipV="1">
                  <a:off x="1199199" y="5586257"/>
                  <a:ext cx="0" cy="522422"/>
                </a:xfrm>
                <a:prstGeom prst="straightConnector1">
                  <a:avLst/>
                </a:prstGeom>
                <a:ln w="63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pic>
            <p:nvPicPr>
              <p:cNvPr id="208" name="图片 207">
                <a:extLst>
                  <a:ext uri="{FF2B5EF4-FFF2-40B4-BE49-F238E27FC236}">
                    <a16:creationId xmlns:a16="http://schemas.microsoft.com/office/drawing/2014/main" id="{9D729A63-599C-458F-AC9E-78CE56D61170}"/>
                  </a:ext>
                </a:extLst>
              </p:cNvPr>
              <p:cNvPicPr>
                <a:picLocks noChangeAspect="1"/>
              </p:cNvPicPr>
              <p:nvPr/>
            </p:nvPicPr>
            <p:blipFill>
              <a:blip r:embed="rId14"/>
              <a:stretch>
                <a:fillRect/>
              </a:stretch>
            </p:blipFill>
            <p:spPr>
              <a:xfrm>
                <a:off x="778342" y="7519143"/>
                <a:ext cx="319871" cy="275089"/>
              </a:xfrm>
              <a:prstGeom prst="rect">
                <a:avLst/>
              </a:prstGeom>
            </p:spPr>
          </p:pic>
          <p:sp>
            <p:nvSpPr>
              <p:cNvPr id="209" name="矩形 208">
                <a:extLst>
                  <a:ext uri="{FF2B5EF4-FFF2-40B4-BE49-F238E27FC236}">
                    <a16:creationId xmlns:a16="http://schemas.microsoft.com/office/drawing/2014/main" id="{200EFBAF-ACF9-4160-9AE6-F12E06117682}"/>
                  </a:ext>
                </a:extLst>
              </p:cNvPr>
              <p:cNvSpPr/>
              <p:nvPr/>
            </p:nvSpPr>
            <p:spPr>
              <a:xfrm>
                <a:off x="1407674" y="7916152"/>
                <a:ext cx="2359507" cy="387025"/>
              </a:xfrm>
              <a:prstGeom prst="rect">
                <a:avLst/>
              </a:prstGeom>
            </p:spPr>
            <p:txBody>
              <a:bodyPr wrap="none">
                <a:spAutoFit/>
              </a:bodyPr>
              <a:lstStyle/>
              <a:p>
                <a:r>
                  <a:rPr lang="en-US" altLang="zh-CN" sz="1049" dirty="0">
                    <a:latin typeface="Times New Roman" panose="02020603050405020304" pitchFamily="18" charset="0"/>
                    <a:cs typeface="Times New Roman" panose="02020603050405020304" pitchFamily="18" charset="0"/>
                  </a:rPr>
                  <a:t>Short-term  history speed</a:t>
                </a:r>
                <a:endParaRPr lang="zh-CN" altLang="en-US" sz="1049" dirty="0">
                  <a:latin typeface="Times New Roman" panose="02020603050405020304" pitchFamily="18" charset="0"/>
                  <a:cs typeface="Times New Roman" panose="02020603050405020304" pitchFamily="18" charset="0"/>
                </a:endParaRPr>
              </a:p>
            </p:txBody>
          </p:sp>
          <p:cxnSp>
            <p:nvCxnSpPr>
              <p:cNvPr id="210" name="连接符: 曲线 249">
                <a:extLst>
                  <a:ext uri="{FF2B5EF4-FFF2-40B4-BE49-F238E27FC236}">
                    <a16:creationId xmlns:a16="http://schemas.microsoft.com/office/drawing/2014/main" id="{99CE0B58-7E9B-4FE9-8CBA-849692195480}"/>
                  </a:ext>
                </a:extLst>
              </p:cNvPr>
              <p:cNvCxnSpPr>
                <a:cxnSpLocks/>
                <a:stCxn id="201" idx="0"/>
                <a:endCxn id="203" idx="4"/>
              </p:cNvCxnSpPr>
              <p:nvPr/>
            </p:nvCxnSpPr>
            <p:spPr>
              <a:xfrm flipV="1">
                <a:off x="1975811" y="7602545"/>
                <a:ext cx="786723" cy="5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11" name="矩形 210">
                <a:extLst>
                  <a:ext uri="{FF2B5EF4-FFF2-40B4-BE49-F238E27FC236}">
                    <a16:creationId xmlns:a16="http://schemas.microsoft.com/office/drawing/2014/main" id="{443ABCFE-D2A4-4D95-A59B-36CC1235903F}"/>
                  </a:ext>
                </a:extLst>
              </p:cNvPr>
              <p:cNvSpPr/>
              <p:nvPr/>
            </p:nvSpPr>
            <p:spPr>
              <a:xfrm>
                <a:off x="2183729" y="7424457"/>
                <a:ext cx="253711" cy="387025"/>
              </a:xfrm>
              <a:prstGeom prst="rect">
                <a:avLst/>
              </a:prstGeom>
              <a:solidFill>
                <a:schemeClr val="bg1"/>
              </a:solidFill>
            </p:spPr>
            <p:txBody>
              <a:bodyPr wrap="square">
                <a:spAutoFit/>
              </a:bodyPr>
              <a:lstStyle/>
              <a:p>
                <a:r>
                  <a:rPr lang="en-US" altLang="zh-CN" sz="1049" dirty="0"/>
                  <a:t>…</a:t>
                </a:r>
                <a:endParaRPr lang="zh-CN" altLang="en-US" sz="1049" dirty="0"/>
              </a:p>
            </p:txBody>
          </p:sp>
          <p:pic>
            <p:nvPicPr>
              <p:cNvPr id="215" name="图片 214">
                <a:extLst>
                  <a:ext uri="{FF2B5EF4-FFF2-40B4-BE49-F238E27FC236}">
                    <a16:creationId xmlns:a16="http://schemas.microsoft.com/office/drawing/2014/main" id="{663821D2-BA18-4144-8FDF-3E14637B72DF}"/>
                  </a:ext>
                </a:extLst>
              </p:cNvPr>
              <p:cNvPicPr>
                <a:picLocks noChangeAspect="1"/>
              </p:cNvPicPr>
              <p:nvPr/>
            </p:nvPicPr>
            <p:blipFill>
              <a:blip r:embed="rId10"/>
              <a:stretch>
                <a:fillRect/>
              </a:stretch>
            </p:blipFill>
            <p:spPr>
              <a:xfrm>
                <a:off x="2921111" y="7768727"/>
                <a:ext cx="301239" cy="116748"/>
              </a:xfrm>
              <a:prstGeom prst="rect">
                <a:avLst/>
              </a:prstGeom>
            </p:spPr>
          </p:pic>
          <p:pic>
            <p:nvPicPr>
              <p:cNvPr id="216" name="图片 215">
                <a:extLst>
                  <a:ext uri="{FF2B5EF4-FFF2-40B4-BE49-F238E27FC236}">
                    <a16:creationId xmlns:a16="http://schemas.microsoft.com/office/drawing/2014/main" id="{CE7881DB-168B-4B4C-B610-F11A99D9747C}"/>
                  </a:ext>
                </a:extLst>
              </p:cNvPr>
              <p:cNvPicPr>
                <a:picLocks noChangeAspect="1"/>
              </p:cNvPicPr>
              <p:nvPr/>
            </p:nvPicPr>
            <p:blipFill>
              <a:blip r:embed="rId15"/>
              <a:stretch>
                <a:fillRect/>
              </a:stretch>
            </p:blipFill>
            <p:spPr>
              <a:xfrm>
                <a:off x="3144060" y="6974888"/>
                <a:ext cx="436347" cy="146703"/>
              </a:xfrm>
              <a:prstGeom prst="rect">
                <a:avLst/>
              </a:prstGeom>
            </p:spPr>
          </p:pic>
          <p:pic>
            <p:nvPicPr>
              <p:cNvPr id="217" name="图片 216">
                <a:extLst>
                  <a:ext uri="{FF2B5EF4-FFF2-40B4-BE49-F238E27FC236}">
                    <a16:creationId xmlns:a16="http://schemas.microsoft.com/office/drawing/2014/main" id="{0B3CEE99-AA2A-4477-8786-8771186CC742}"/>
                  </a:ext>
                </a:extLst>
              </p:cNvPr>
              <p:cNvPicPr>
                <a:picLocks noChangeAspect="1"/>
              </p:cNvPicPr>
              <p:nvPr/>
            </p:nvPicPr>
            <p:blipFill>
              <a:blip r:embed="rId16"/>
              <a:stretch>
                <a:fillRect/>
              </a:stretch>
            </p:blipFill>
            <p:spPr>
              <a:xfrm>
                <a:off x="2546449" y="6968754"/>
                <a:ext cx="429021" cy="158968"/>
              </a:xfrm>
              <a:prstGeom prst="rect">
                <a:avLst/>
              </a:prstGeom>
            </p:spPr>
          </p:pic>
          <p:cxnSp>
            <p:nvCxnSpPr>
              <p:cNvPr id="218" name="连接符: 曲线 217">
                <a:extLst>
                  <a:ext uri="{FF2B5EF4-FFF2-40B4-BE49-F238E27FC236}">
                    <a16:creationId xmlns:a16="http://schemas.microsoft.com/office/drawing/2014/main" id="{324FE4F2-FB40-4EA5-8180-9447ADA965B4}"/>
                  </a:ext>
                </a:extLst>
              </p:cNvPr>
              <p:cNvCxnSpPr>
                <a:cxnSpLocks/>
                <a:stCxn id="194" idx="0"/>
                <a:endCxn id="118" idx="2"/>
              </p:cNvCxnSpPr>
              <p:nvPr/>
            </p:nvCxnSpPr>
            <p:spPr>
              <a:xfrm rot="16200000" flipV="1">
                <a:off x="3040104" y="5516390"/>
                <a:ext cx="619660" cy="197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连接符: 曲线 218">
                <a:extLst>
                  <a:ext uri="{FF2B5EF4-FFF2-40B4-BE49-F238E27FC236}">
                    <a16:creationId xmlns:a16="http://schemas.microsoft.com/office/drawing/2014/main" id="{5A30B409-DCD3-4DE2-AF92-62009BAA3708}"/>
                  </a:ext>
                </a:extLst>
              </p:cNvPr>
              <p:cNvCxnSpPr>
                <a:cxnSpLocks/>
                <a:stCxn id="182" idx="0"/>
                <a:endCxn id="118" idx="2"/>
              </p:cNvCxnSpPr>
              <p:nvPr/>
            </p:nvCxnSpPr>
            <p:spPr>
              <a:xfrm rot="16200000" flipV="1">
                <a:off x="3891193" y="4665301"/>
                <a:ext cx="649622" cy="173411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0" name="图片 219">
                <a:extLst>
                  <a:ext uri="{FF2B5EF4-FFF2-40B4-BE49-F238E27FC236}">
                    <a16:creationId xmlns:a16="http://schemas.microsoft.com/office/drawing/2014/main" id="{0706E3F2-89D1-45D4-99D7-5B88B21A6794}"/>
                  </a:ext>
                </a:extLst>
              </p:cNvPr>
              <p:cNvPicPr>
                <a:picLocks noChangeAspect="1"/>
              </p:cNvPicPr>
              <p:nvPr/>
            </p:nvPicPr>
            <p:blipFill>
              <a:blip r:embed="rId17"/>
              <a:stretch>
                <a:fillRect/>
              </a:stretch>
            </p:blipFill>
            <p:spPr>
              <a:xfrm>
                <a:off x="4716907" y="5180589"/>
                <a:ext cx="387980" cy="375702"/>
              </a:xfrm>
              <a:prstGeom prst="rect">
                <a:avLst/>
              </a:prstGeom>
            </p:spPr>
          </p:pic>
          <p:cxnSp>
            <p:nvCxnSpPr>
              <p:cNvPr id="221" name="直接箭头连接符 220">
                <a:extLst>
                  <a:ext uri="{FF2B5EF4-FFF2-40B4-BE49-F238E27FC236}">
                    <a16:creationId xmlns:a16="http://schemas.microsoft.com/office/drawing/2014/main" id="{E121D884-EBC0-49CB-A775-6C97B8EC41DD}"/>
                  </a:ext>
                </a:extLst>
              </p:cNvPr>
              <p:cNvCxnSpPr>
                <a:cxnSpLocks/>
                <a:stCxn id="122" idx="0"/>
              </p:cNvCxnSpPr>
              <p:nvPr/>
            </p:nvCxnSpPr>
            <p:spPr>
              <a:xfrm flipV="1">
                <a:off x="3359136" y="3089750"/>
                <a:ext cx="4349" cy="261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2" name="图片 221">
                <a:extLst>
                  <a:ext uri="{FF2B5EF4-FFF2-40B4-BE49-F238E27FC236}">
                    <a16:creationId xmlns:a16="http://schemas.microsoft.com/office/drawing/2014/main" id="{A6519B59-03A4-4430-9260-9F5445D8BB89}"/>
                  </a:ext>
                </a:extLst>
              </p:cNvPr>
              <p:cNvPicPr>
                <a:picLocks noChangeAspect="1"/>
              </p:cNvPicPr>
              <p:nvPr/>
            </p:nvPicPr>
            <p:blipFill>
              <a:blip r:embed="rId14"/>
              <a:stretch>
                <a:fillRect/>
              </a:stretch>
            </p:blipFill>
            <p:spPr>
              <a:xfrm>
                <a:off x="3879360" y="7561594"/>
                <a:ext cx="319871" cy="275089"/>
              </a:xfrm>
              <a:prstGeom prst="rect">
                <a:avLst/>
              </a:prstGeom>
            </p:spPr>
          </p:pic>
          <p:cxnSp>
            <p:nvCxnSpPr>
              <p:cNvPr id="223" name="连接符: 曲线 222">
                <a:extLst>
                  <a:ext uri="{FF2B5EF4-FFF2-40B4-BE49-F238E27FC236}">
                    <a16:creationId xmlns:a16="http://schemas.microsoft.com/office/drawing/2014/main" id="{9BB4B269-75A2-40A8-A883-F0C153F45CB3}"/>
                  </a:ext>
                </a:extLst>
              </p:cNvPr>
              <p:cNvCxnSpPr>
                <a:cxnSpLocks/>
                <a:stCxn id="239" idx="0"/>
                <a:endCxn id="222" idx="2"/>
              </p:cNvCxnSpPr>
              <p:nvPr/>
            </p:nvCxnSpPr>
            <p:spPr>
              <a:xfrm rot="16200000" flipV="1">
                <a:off x="3583740" y="8292240"/>
                <a:ext cx="1121767" cy="21065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连接符: 曲线 223">
                <a:extLst>
                  <a:ext uri="{FF2B5EF4-FFF2-40B4-BE49-F238E27FC236}">
                    <a16:creationId xmlns:a16="http://schemas.microsoft.com/office/drawing/2014/main" id="{3898CE90-9002-487A-8247-921581532E1B}"/>
                  </a:ext>
                </a:extLst>
              </p:cNvPr>
              <p:cNvCxnSpPr>
                <a:cxnSpLocks/>
                <a:stCxn id="239" idx="1"/>
                <a:endCxn id="208" idx="2"/>
              </p:cNvCxnSpPr>
              <p:nvPr/>
            </p:nvCxnSpPr>
            <p:spPr>
              <a:xfrm rot="10800000">
                <a:off x="938277" y="7794231"/>
                <a:ext cx="3152808" cy="131263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5" name="图片 224">
                <a:extLst>
                  <a:ext uri="{FF2B5EF4-FFF2-40B4-BE49-F238E27FC236}">
                    <a16:creationId xmlns:a16="http://schemas.microsoft.com/office/drawing/2014/main" id="{08AC2CB5-5406-4726-B858-551ABBD688B4}"/>
                  </a:ext>
                </a:extLst>
              </p:cNvPr>
              <p:cNvPicPr>
                <a:picLocks noChangeAspect="1"/>
              </p:cNvPicPr>
              <p:nvPr/>
            </p:nvPicPr>
            <p:blipFill>
              <a:blip r:embed="rId18"/>
              <a:stretch>
                <a:fillRect/>
              </a:stretch>
            </p:blipFill>
            <p:spPr>
              <a:xfrm>
                <a:off x="1114141" y="7978330"/>
                <a:ext cx="334466" cy="124190"/>
              </a:xfrm>
              <a:prstGeom prst="rect">
                <a:avLst/>
              </a:prstGeom>
            </p:spPr>
          </p:pic>
          <p:grpSp>
            <p:nvGrpSpPr>
              <p:cNvPr id="226" name="组合 225">
                <a:extLst>
                  <a:ext uri="{FF2B5EF4-FFF2-40B4-BE49-F238E27FC236}">
                    <a16:creationId xmlns:a16="http://schemas.microsoft.com/office/drawing/2014/main" id="{2AF18F21-4E31-459C-9E6F-92DFE8760D6F}"/>
                  </a:ext>
                </a:extLst>
              </p:cNvPr>
              <p:cNvGrpSpPr/>
              <p:nvPr/>
            </p:nvGrpSpPr>
            <p:grpSpPr>
              <a:xfrm>
                <a:off x="951546" y="8738225"/>
                <a:ext cx="9131380" cy="1734446"/>
                <a:chOff x="733576" y="7068945"/>
                <a:chExt cx="9131380" cy="1734446"/>
              </a:xfrm>
            </p:grpSpPr>
            <p:grpSp>
              <p:nvGrpSpPr>
                <p:cNvPr id="229" name="组合 228">
                  <a:extLst>
                    <a:ext uri="{FF2B5EF4-FFF2-40B4-BE49-F238E27FC236}">
                      <a16:creationId xmlns:a16="http://schemas.microsoft.com/office/drawing/2014/main" id="{17144CA9-8DDF-4958-B4CD-C669A4DC2D5F}"/>
                    </a:ext>
                  </a:extLst>
                </p:cNvPr>
                <p:cNvGrpSpPr/>
                <p:nvPr/>
              </p:nvGrpSpPr>
              <p:grpSpPr>
                <a:xfrm>
                  <a:off x="733576" y="7068945"/>
                  <a:ext cx="9131380" cy="1734446"/>
                  <a:chOff x="1984820" y="4312795"/>
                  <a:chExt cx="9131380" cy="1734446"/>
                </a:xfrm>
              </p:grpSpPr>
              <p:grpSp>
                <p:nvGrpSpPr>
                  <p:cNvPr id="236" name="组合 235">
                    <a:extLst>
                      <a:ext uri="{FF2B5EF4-FFF2-40B4-BE49-F238E27FC236}">
                        <a16:creationId xmlns:a16="http://schemas.microsoft.com/office/drawing/2014/main" id="{4C556D48-F22F-4620-A163-71FA0D38FE79}"/>
                      </a:ext>
                    </a:extLst>
                  </p:cNvPr>
                  <p:cNvGrpSpPr/>
                  <p:nvPr/>
                </p:nvGrpSpPr>
                <p:grpSpPr>
                  <a:xfrm>
                    <a:off x="1984820" y="4312795"/>
                    <a:ext cx="9131380" cy="1734446"/>
                    <a:chOff x="1984820" y="4312795"/>
                    <a:chExt cx="9131380" cy="1734446"/>
                  </a:xfrm>
                </p:grpSpPr>
                <p:grpSp>
                  <p:nvGrpSpPr>
                    <p:cNvPr id="240" name="组合 239">
                      <a:extLst>
                        <a:ext uri="{FF2B5EF4-FFF2-40B4-BE49-F238E27FC236}">
                          <a16:creationId xmlns:a16="http://schemas.microsoft.com/office/drawing/2014/main" id="{313F861E-0FAE-458E-8A1E-411493B9232C}"/>
                        </a:ext>
                      </a:extLst>
                    </p:cNvPr>
                    <p:cNvGrpSpPr/>
                    <p:nvPr/>
                  </p:nvGrpSpPr>
                  <p:grpSpPr>
                    <a:xfrm>
                      <a:off x="4105004" y="4312795"/>
                      <a:ext cx="7011196" cy="1734446"/>
                      <a:chOff x="4466992" y="4200745"/>
                      <a:chExt cx="11404678" cy="2241218"/>
                    </a:xfrm>
                  </p:grpSpPr>
                  <p:grpSp>
                    <p:nvGrpSpPr>
                      <p:cNvPr id="242" name="组合 241">
                        <a:extLst>
                          <a:ext uri="{FF2B5EF4-FFF2-40B4-BE49-F238E27FC236}">
                            <a16:creationId xmlns:a16="http://schemas.microsoft.com/office/drawing/2014/main" id="{585F5496-3743-4D42-A6F9-7DB2A9101C1E}"/>
                          </a:ext>
                        </a:extLst>
                      </p:cNvPr>
                      <p:cNvGrpSpPr/>
                      <p:nvPr/>
                    </p:nvGrpSpPr>
                    <p:grpSpPr>
                      <a:xfrm>
                        <a:off x="4466992" y="4200745"/>
                        <a:ext cx="11404678" cy="2241218"/>
                        <a:chOff x="6721830" y="4314072"/>
                        <a:chExt cx="9574286" cy="2078640"/>
                      </a:xfrm>
                    </p:grpSpPr>
                    <p:sp>
                      <p:nvSpPr>
                        <p:cNvPr id="244" name="椭圆 243">
                          <a:extLst>
                            <a:ext uri="{FF2B5EF4-FFF2-40B4-BE49-F238E27FC236}">
                              <a16:creationId xmlns:a16="http://schemas.microsoft.com/office/drawing/2014/main" id="{29ED9B9B-A667-4441-BD78-213035E590CD}"/>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5" name="椭圆 244">
                          <a:extLst>
                            <a:ext uri="{FF2B5EF4-FFF2-40B4-BE49-F238E27FC236}">
                              <a16:creationId xmlns:a16="http://schemas.microsoft.com/office/drawing/2014/main" id="{DC0235BC-CB0C-4FA9-B97C-AD42A5D91FB3}"/>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6" name="椭圆 245">
                          <a:extLst>
                            <a:ext uri="{FF2B5EF4-FFF2-40B4-BE49-F238E27FC236}">
                              <a16:creationId xmlns:a16="http://schemas.microsoft.com/office/drawing/2014/main" id="{63E7576C-C468-4E86-8C9A-F82A5A20ACFF}"/>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47" name="椭圆 246">
                          <a:extLst>
                            <a:ext uri="{FF2B5EF4-FFF2-40B4-BE49-F238E27FC236}">
                              <a16:creationId xmlns:a16="http://schemas.microsoft.com/office/drawing/2014/main" id="{98EB6281-7AB5-4503-A4D6-E3301736572F}"/>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48" name="直接箭头连接符 247">
                          <a:extLst>
                            <a:ext uri="{FF2B5EF4-FFF2-40B4-BE49-F238E27FC236}">
                              <a16:creationId xmlns:a16="http://schemas.microsoft.com/office/drawing/2014/main" id="{977B5AF6-FE0B-4EEA-B82E-787886976E1D}"/>
                            </a:ext>
                          </a:extLst>
                        </p:cNvPr>
                        <p:cNvCxnSpPr>
                          <a:cxnSpLocks/>
                          <a:stCxn id="244" idx="7"/>
                          <a:endCxn id="237"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5C6314BB-135A-4C0C-9AFF-CA79DC344F37}"/>
                            </a:ext>
                          </a:extLst>
                        </p:cNvPr>
                        <p:cNvCxnSpPr>
                          <a:cxnSpLocks/>
                          <a:stCxn id="244" idx="5"/>
                          <a:endCxn id="245"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BDF83DEB-4960-438A-8CBA-03A8BBD1A0FB}"/>
                            </a:ext>
                          </a:extLst>
                        </p:cNvPr>
                        <p:cNvCxnSpPr>
                          <a:cxnSpLocks/>
                          <a:stCxn id="247" idx="6"/>
                          <a:endCxn id="246"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a:extLst>
                            <a:ext uri="{FF2B5EF4-FFF2-40B4-BE49-F238E27FC236}">
                              <a16:creationId xmlns:a16="http://schemas.microsoft.com/office/drawing/2014/main" id="{4F9AEBC0-D32B-4908-9BA3-645AE82CE234}"/>
                            </a:ext>
                          </a:extLst>
                        </p:cNvPr>
                        <p:cNvCxnSpPr>
                          <a:cxnSpLocks/>
                          <a:stCxn id="245" idx="6"/>
                          <a:endCxn id="233"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直接箭头连接符 251">
                          <a:extLst>
                            <a:ext uri="{FF2B5EF4-FFF2-40B4-BE49-F238E27FC236}">
                              <a16:creationId xmlns:a16="http://schemas.microsoft.com/office/drawing/2014/main" id="{959B0BD4-FB85-4A92-8DD5-2C1516620F10}"/>
                            </a:ext>
                          </a:extLst>
                        </p:cNvPr>
                        <p:cNvCxnSpPr>
                          <a:cxnSpLocks/>
                          <a:stCxn id="244" idx="6"/>
                          <a:endCxn id="238"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3" name="图片 252">
                          <a:extLst>
                            <a:ext uri="{FF2B5EF4-FFF2-40B4-BE49-F238E27FC236}">
                              <a16:creationId xmlns:a16="http://schemas.microsoft.com/office/drawing/2014/main" id="{290E46E9-5146-429E-A2B7-29ACF02C7DE6}"/>
                            </a:ext>
                          </a:extLst>
                        </p:cNvPr>
                        <p:cNvPicPr>
                          <a:picLocks noChangeAspect="1"/>
                        </p:cNvPicPr>
                        <p:nvPr/>
                      </p:nvPicPr>
                      <p:blipFill>
                        <a:blip r:embed="rId19"/>
                        <a:stretch>
                          <a:fillRect/>
                        </a:stretch>
                      </p:blipFill>
                      <p:spPr>
                        <a:xfrm>
                          <a:off x="6721830" y="4933725"/>
                          <a:ext cx="349318" cy="583519"/>
                        </a:xfrm>
                        <a:prstGeom prst="rect">
                          <a:avLst/>
                        </a:prstGeom>
                      </p:spPr>
                    </p:pic>
                    <p:pic>
                      <p:nvPicPr>
                        <p:cNvPr id="254" name="图片 253">
                          <a:extLst>
                            <a:ext uri="{FF2B5EF4-FFF2-40B4-BE49-F238E27FC236}">
                              <a16:creationId xmlns:a16="http://schemas.microsoft.com/office/drawing/2014/main" id="{D630C668-0C21-489D-A52A-D3378CBAE69B}"/>
                            </a:ext>
                          </a:extLst>
                        </p:cNvPr>
                        <p:cNvPicPr>
                          <a:picLocks noChangeAspect="1"/>
                        </p:cNvPicPr>
                        <p:nvPr/>
                      </p:nvPicPr>
                      <p:blipFill>
                        <a:blip r:embed="rId20"/>
                        <a:stretch>
                          <a:fillRect/>
                        </a:stretch>
                      </p:blipFill>
                      <p:spPr>
                        <a:xfrm>
                          <a:off x="15810763" y="4346713"/>
                          <a:ext cx="485353" cy="572165"/>
                        </a:xfrm>
                        <a:prstGeom prst="rect">
                          <a:avLst/>
                        </a:prstGeom>
                      </p:spPr>
                    </p:pic>
                    <p:cxnSp>
                      <p:nvCxnSpPr>
                        <p:cNvPr id="255" name="直接箭头连接符 254">
                          <a:extLst>
                            <a:ext uri="{FF2B5EF4-FFF2-40B4-BE49-F238E27FC236}">
                              <a16:creationId xmlns:a16="http://schemas.microsoft.com/office/drawing/2014/main" id="{26402BC9-1FE2-44D4-B494-0BD284DC8182}"/>
                            </a:ext>
                          </a:extLst>
                        </p:cNvPr>
                        <p:cNvCxnSpPr>
                          <a:cxnSpLocks/>
                          <a:stCxn id="237" idx="4"/>
                          <a:endCxn id="238"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a16="http://schemas.microsoft.com/office/drawing/2014/main" id="{3C2D3296-5B72-4035-A586-CDEA9D9FC588}"/>
                            </a:ext>
                          </a:extLst>
                        </p:cNvPr>
                        <p:cNvCxnSpPr>
                          <a:cxnSpLocks/>
                          <a:stCxn id="237" idx="6"/>
                          <a:endCxn id="247"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 name="椭圆 256">
                          <a:extLst>
                            <a:ext uri="{FF2B5EF4-FFF2-40B4-BE49-F238E27FC236}">
                              <a16:creationId xmlns:a16="http://schemas.microsoft.com/office/drawing/2014/main" id="{009769EB-2F4E-4C4F-9278-B57AB4903140}"/>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58" name="直接箭头连接符 257">
                          <a:extLst>
                            <a:ext uri="{FF2B5EF4-FFF2-40B4-BE49-F238E27FC236}">
                              <a16:creationId xmlns:a16="http://schemas.microsoft.com/office/drawing/2014/main" id="{B3C8A80B-0F1C-4D36-A43C-3FB3D3757034}"/>
                            </a:ext>
                          </a:extLst>
                        </p:cNvPr>
                        <p:cNvCxnSpPr>
                          <a:cxnSpLocks/>
                          <a:stCxn id="238" idx="5"/>
                          <a:endCxn id="257"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接箭头连接符 258">
                          <a:extLst>
                            <a:ext uri="{FF2B5EF4-FFF2-40B4-BE49-F238E27FC236}">
                              <a16:creationId xmlns:a16="http://schemas.microsoft.com/office/drawing/2014/main" id="{C84169B8-EC37-46C3-8BD0-560D87AEA52A}"/>
                            </a:ext>
                          </a:extLst>
                        </p:cNvPr>
                        <p:cNvCxnSpPr>
                          <a:cxnSpLocks/>
                          <a:stCxn id="232"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a:extLst>
                            <a:ext uri="{FF2B5EF4-FFF2-40B4-BE49-F238E27FC236}">
                              <a16:creationId xmlns:a16="http://schemas.microsoft.com/office/drawing/2014/main" id="{AAD42E6F-1F2F-47D3-8BDF-3216866C169C}"/>
                            </a:ext>
                          </a:extLst>
                        </p:cNvPr>
                        <p:cNvCxnSpPr>
                          <a:cxnSpLocks/>
                          <a:stCxn id="257" idx="7"/>
                          <a:endCxn id="246"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3" name="标题 1">
                        <a:extLst>
                          <a:ext uri="{FF2B5EF4-FFF2-40B4-BE49-F238E27FC236}">
                            <a16:creationId xmlns:a16="http://schemas.microsoft.com/office/drawing/2014/main" id="{18D07155-4F58-4EBC-A219-952611E4CB5A}"/>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241" name="矩形 240">
                      <a:extLst>
                        <a:ext uri="{FF2B5EF4-FFF2-40B4-BE49-F238E27FC236}">
                          <a16:creationId xmlns:a16="http://schemas.microsoft.com/office/drawing/2014/main" id="{BF27F583-DFC0-43DB-8F0D-A50EFB4F0D12}"/>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237" name="椭圆 236">
                    <a:extLst>
                      <a:ext uri="{FF2B5EF4-FFF2-40B4-BE49-F238E27FC236}">
                        <a16:creationId xmlns:a16="http://schemas.microsoft.com/office/drawing/2014/main" id="{4F478367-7D6C-4C9C-9AF4-8675F1502648}"/>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8" name="椭圆 237">
                    <a:extLst>
                      <a:ext uri="{FF2B5EF4-FFF2-40B4-BE49-F238E27FC236}">
                        <a16:creationId xmlns:a16="http://schemas.microsoft.com/office/drawing/2014/main" id="{CFE54516-C9D7-42BF-9869-5AFEEDE1F0A9}"/>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239" name="图片 238">
                    <a:extLst>
                      <a:ext uri="{FF2B5EF4-FFF2-40B4-BE49-F238E27FC236}">
                        <a16:creationId xmlns:a16="http://schemas.microsoft.com/office/drawing/2014/main" id="{8D9A1297-1079-4305-91CC-0A259DF10C49}"/>
                      </a:ext>
                    </a:extLst>
                  </p:cNvPr>
                  <p:cNvPicPr>
                    <a:picLocks noChangeAspect="1"/>
                  </p:cNvPicPr>
                  <p:nvPr/>
                </p:nvPicPr>
                <p:blipFill>
                  <a:blip r:embed="rId21"/>
                  <a:stretch>
                    <a:fillRect/>
                  </a:stretch>
                </p:blipFill>
                <p:spPr>
                  <a:xfrm>
                    <a:off x="5124360" y="4533019"/>
                    <a:ext cx="317726" cy="296823"/>
                  </a:xfrm>
                  <a:prstGeom prst="rect">
                    <a:avLst/>
                  </a:prstGeom>
                </p:spPr>
              </p:pic>
            </p:grpSp>
            <p:grpSp>
              <p:nvGrpSpPr>
                <p:cNvPr id="230" name="组合 229">
                  <a:extLst>
                    <a:ext uri="{FF2B5EF4-FFF2-40B4-BE49-F238E27FC236}">
                      <a16:creationId xmlns:a16="http://schemas.microsoft.com/office/drawing/2014/main" id="{CF9A436D-BBF6-463D-8230-D7C62041D825}"/>
                    </a:ext>
                  </a:extLst>
                </p:cNvPr>
                <p:cNvGrpSpPr/>
                <p:nvPr/>
              </p:nvGrpSpPr>
              <p:grpSpPr>
                <a:xfrm>
                  <a:off x="3973115" y="7262271"/>
                  <a:ext cx="3581293" cy="1427873"/>
                  <a:chOff x="3973115" y="7262271"/>
                  <a:chExt cx="3581293" cy="1427873"/>
                </a:xfrm>
              </p:grpSpPr>
              <p:cxnSp>
                <p:nvCxnSpPr>
                  <p:cNvPr id="231" name="直接箭头连接符 230">
                    <a:extLst>
                      <a:ext uri="{FF2B5EF4-FFF2-40B4-BE49-F238E27FC236}">
                        <a16:creationId xmlns:a16="http://schemas.microsoft.com/office/drawing/2014/main" id="{7D3EA314-E7E2-40CF-9A3E-B4FC496682FC}"/>
                      </a:ext>
                    </a:extLst>
                  </p:cNvPr>
                  <p:cNvCxnSpPr>
                    <a:cxnSpLocks/>
                    <a:stCxn id="245" idx="5"/>
                    <a:endCxn id="257"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2" name="椭圆 231">
                    <a:extLst>
                      <a:ext uri="{FF2B5EF4-FFF2-40B4-BE49-F238E27FC236}">
                        <a16:creationId xmlns:a16="http://schemas.microsoft.com/office/drawing/2014/main" id="{66BF1E7A-931D-4BB4-893C-940A9860E8A7}"/>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33" name="椭圆 232">
                    <a:extLst>
                      <a:ext uri="{FF2B5EF4-FFF2-40B4-BE49-F238E27FC236}">
                        <a16:creationId xmlns:a16="http://schemas.microsoft.com/office/drawing/2014/main" id="{2CEA4108-86D9-415A-9615-387BC2BE0C30}"/>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234" name="直接箭头连接符 233">
                    <a:extLst>
                      <a:ext uri="{FF2B5EF4-FFF2-40B4-BE49-F238E27FC236}">
                        <a16:creationId xmlns:a16="http://schemas.microsoft.com/office/drawing/2014/main" id="{C558806A-3743-428F-BDDA-C04E93E6D316}"/>
                      </a:ext>
                    </a:extLst>
                  </p:cNvPr>
                  <p:cNvCxnSpPr>
                    <a:cxnSpLocks/>
                    <a:stCxn id="233" idx="7"/>
                    <a:endCxn id="232"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DC05118F-401A-4DCF-8A3C-6DE4909D46F5}"/>
                      </a:ext>
                    </a:extLst>
                  </p:cNvPr>
                  <p:cNvCxnSpPr>
                    <a:cxnSpLocks/>
                    <a:stCxn id="247" idx="5"/>
                    <a:endCxn id="257"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7" name="矩形 226">
                <a:extLst>
                  <a:ext uri="{FF2B5EF4-FFF2-40B4-BE49-F238E27FC236}">
                    <a16:creationId xmlns:a16="http://schemas.microsoft.com/office/drawing/2014/main" id="{42E864F3-1D24-41EE-8945-72F67910E147}"/>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sp>
            <p:nvSpPr>
              <p:cNvPr id="228" name="矩形: 圆角 227">
                <a:extLst>
                  <a:ext uri="{FF2B5EF4-FFF2-40B4-BE49-F238E27FC236}">
                    <a16:creationId xmlns:a16="http://schemas.microsoft.com/office/drawing/2014/main" id="{0F0CBE6F-7A51-441C-82CD-A04361424F25}"/>
                  </a:ext>
                </a:extLst>
              </p:cNvPr>
              <p:cNvSpPr/>
              <p:nvPr/>
            </p:nvSpPr>
            <p:spPr>
              <a:xfrm rot="5400000">
                <a:off x="989576" y="2943214"/>
                <a:ext cx="5150431" cy="5912861"/>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grpSp>
        <p:pic>
          <p:nvPicPr>
            <p:cNvPr id="113" name="图片 112">
              <a:extLst>
                <a:ext uri="{FF2B5EF4-FFF2-40B4-BE49-F238E27FC236}">
                  <a16:creationId xmlns:a16="http://schemas.microsoft.com/office/drawing/2014/main" id="{29363BE7-2266-49B8-91D7-8F32CEB5B47D}"/>
                </a:ext>
              </a:extLst>
            </p:cNvPr>
            <p:cNvPicPr>
              <a:picLocks noChangeAspect="1"/>
            </p:cNvPicPr>
            <p:nvPr/>
          </p:nvPicPr>
          <p:blipFill>
            <a:blip r:embed="rId22"/>
            <a:stretch>
              <a:fillRect/>
            </a:stretch>
          </p:blipFill>
          <p:spPr>
            <a:xfrm>
              <a:off x="5352098" y="8181633"/>
              <a:ext cx="495507" cy="338908"/>
            </a:xfrm>
            <a:prstGeom prst="rect">
              <a:avLst/>
            </a:prstGeom>
          </p:spPr>
        </p:pic>
      </p:grpSp>
      <p:sp>
        <p:nvSpPr>
          <p:cNvPr id="265" name="矩形 264">
            <a:extLst>
              <a:ext uri="{FF2B5EF4-FFF2-40B4-BE49-F238E27FC236}">
                <a16:creationId xmlns:a16="http://schemas.microsoft.com/office/drawing/2014/main" id="{01A6B5D6-FB85-4412-A299-2B6A403AC51C}"/>
              </a:ext>
            </a:extLst>
          </p:cNvPr>
          <p:cNvSpPr/>
          <p:nvPr/>
        </p:nvSpPr>
        <p:spPr>
          <a:xfrm>
            <a:off x="2250217" y="3257926"/>
            <a:ext cx="1733556" cy="177657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26B74194-AB0F-4C7B-A0E4-D009B74252F6}"/>
              </a:ext>
            </a:extLst>
          </p:cNvPr>
          <p:cNvPicPr>
            <a:picLocks noChangeAspect="1"/>
          </p:cNvPicPr>
          <p:nvPr/>
        </p:nvPicPr>
        <p:blipFill>
          <a:blip r:embed="rId23"/>
          <a:stretch>
            <a:fillRect/>
          </a:stretch>
        </p:blipFill>
        <p:spPr>
          <a:xfrm>
            <a:off x="5075374" y="3299601"/>
            <a:ext cx="5992061" cy="581106"/>
          </a:xfrm>
          <a:prstGeom prst="rect">
            <a:avLst/>
          </a:prstGeom>
        </p:spPr>
      </p:pic>
      <p:pic>
        <p:nvPicPr>
          <p:cNvPr id="5" name="图片 4" descr="图片包含 游戏机, 物体, 钟表&#10;&#10;描述已自动生成">
            <a:extLst>
              <a:ext uri="{FF2B5EF4-FFF2-40B4-BE49-F238E27FC236}">
                <a16:creationId xmlns:a16="http://schemas.microsoft.com/office/drawing/2014/main" id="{8AC3CFEF-8253-4FB7-B7C0-BBE376C35888}"/>
              </a:ext>
            </a:extLst>
          </p:cNvPr>
          <p:cNvPicPr>
            <a:picLocks noChangeAspect="1"/>
          </p:cNvPicPr>
          <p:nvPr/>
        </p:nvPicPr>
        <p:blipFill>
          <a:blip r:embed="rId24"/>
          <a:stretch>
            <a:fillRect/>
          </a:stretch>
        </p:blipFill>
        <p:spPr>
          <a:xfrm>
            <a:off x="5043504" y="2279369"/>
            <a:ext cx="3486637" cy="905001"/>
          </a:xfrm>
          <a:prstGeom prst="rect">
            <a:avLst/>
          </a:prstGeom>
        </p:spPr>
      </p:pic>
      <p:pic>
        <p:nvPicPr>
          <p:cNvPr id="8" name="图片 7" descr="图片包含 物体, 钟表, 游戏机&#10;&#10;描述已自动生成">
            <a:extLst>
              <a:ext uri="{FF2B5EF4-FFF2-40B4-BE49-F238E27FC236}">
                <a16:creationId xmlns:a16="http://schemas.microsoft.com/office/drawing/2014/main" id="{AA94E51A-B8A6-4549-9B60-268D16A858FA}"/>
              </a:ext>
            </a:extLst>
          </p:cNvPr>
          <p:cNvPicPr>
            <a:picLocks noChangeAspect="1"/>
          </p:cNvPicPr>
          <p:nvPr/>
        </p:nvPicPr>
        <p:blipFill>
          <a:blip r:embed="rId25"/>
          <a:stretch>
            <a:fillRect/>
          </a:stretch>
        </p:blipFill>
        <p:spPr>
          <a:xfrm>
            <a:off x="6921272" y="5561980"/>
            <a:ext cx="3620005" cy="914528"/>
          </a:xfrm>
          <a:prstGeom prst="rect">
            <a:avLst/>
          </a:prstGeom>
        </p:spPr>
      </p:pic>
      <p:sp>
        <p:nvSpPr>
          <p:cNvPr id="2" name="文本框 1">
            <a:extLst>
              <a:ext uri="{FF2B5EF4-FFF2-40B4-BE49-F238E27FC236}">
                <a16:creationId xmlns:a16="http://schemas.microsoft.com/office/drawing/2014/main" id="{9E5A4A1C-0E3C-458F-81E6-31FAC60DEB66}"/>
              </a:ext>
            </a:extLst>
          </p:cNvPr>
          <p:cNvSpPr txBox="1"/>
          <p:nvPr/>
        </p:nvSpPr>
        <p:spPr>
          <a:xfrm>
            <a:off x="4417856" y="1649633"/>
            <a:ext cx="7633889" cy="707886"/>
          </a:xfrm>
          <a:prstGeom prst="rect">
            <a:avLst/>
          </a:prstGeom>
          <a:noFill/>
        </p:spPr>
        <p:txBody>
          <a:bodyPr wrap="squar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We can divide the road length by the predicted traffic speed as the travel time through the road segment as follows: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37A0563-D255-4FB7-87A1-7F2A96FB1018}"/>
              </a:ext>
            </a:extLst>
          </p:cNvPr>
          <p:cNvSpPr txBox="1"/>
          <p:nvPr/>
        </p:nvSpPr>
        <p:spPr>
          <a:xfrm>
            <a:off x="5758797" y="4771586"/>
            <a:ext cx="6173421"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We can compute the mean squared error loss as: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NASF: Estimated Cost</a:t>
            </a:r>
            <a:endParaRPr lang="zh-CN" altLang="en-US" dirty="0"/>
          </a:p>
        </p:txBody>
      </p:sp>
      <p:sp>
        <p:nvSpPr>
          <p:cNvPr id="223" name="文本框 222"/>
          <p:cNvSpPr txBox="1"/>
          <p:nvPr/>
        </p:nvSpPr>
        <p:spPr>
          <a:xfrm flipH="1">
            <a:off x="470261" y="1338485"/>
            <a:ext cx="683824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Generation of Shortest Route</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21" name="圆角矩形 23"/>
          <p:cNvSpPr/>
          <p:nvPr/>
        </p:nvSpPr>
        <p:spPr>
          <a:xfrm rot="10800000" flipV="1">
            <a:off x="131158" y="140028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52" name="组合 51">
            <a:extLst>
              <a:ext uri="{FF2B5EF4-FFF2-40B4-BE49-F238E27FC236}">
                <a16:creationId xmlns:a16="http://schemas.microsoft.com/office/drawing/2014/main" id="{9931B748-EAD4-45CF-8EFE-37BA7E58F14F}"/>
              </a:ext>
            </a:extLst>
          </p:cNvPr>
          <p:cNvGrpSpPr/>
          <p:nvPr/>
        </p:nvGrpSpPr>
        <p:grpSpPr>
          <a:xfrm>
            <a:off x="4445732" y="1259319"/>
            <a:ext cx="6729085" cy="4872613"/>
            <a:chOff x="978051" y="2485343"/>
            <a:chExt cx="10261853" cy="7430736"/>
          </a:xfrm>
        </p:grpSpPr>
        <p:grpSp>
          <p:nvGrpSpPr>
            <p:cNvPr id="53" name="组合 52">
              <a:extLst>
                <a:ext uri="{FF2B5EF4-FFF2-40B4-BE49-F238E27FC236}">
                  <a16:creationId xmlns:a16="http://schemas.microsoft.com/office/drawing/2014/main" id="{96D5C67A-CBD7-440C-9BF2-53DB8D0A813B}"/>
                </a:ext>
              </a:extLst>
            </p:cNvPr>
            <p:cNvGrpSpPr/>
            <p:nvPr/>
          </p:nvGrpSpPr>
          <p:grpSpPr>
            <a:xfrm>
              <a:off x="978051" y="2485343"/>
              <a:ext cx="10261853" cy="7430736"/>
              <a:chOff x="951546" y="3041935"/>
              <a:chExt cx="10261853" cy="7430736"/>
            </a:xfrm>
          </p:grpSpPr>
          <p:cxnSp>
            <p:nvCxnSpPr>
              <p:cNvPr id="69" name="直接箭头连接符 68">
                <a:extLst>
                  <a:ext uri="{FF2B5EF4-FFF2-40B4-BE49-F238E27FC236}">
                    <a16:creationId xmlns:a16="http://schemas.microsoft.com/office/drawing/2014/main" id="{7BD957DA-C746-4E88-B393-DC1641796A3A}"/>
                  </a:ext>
                </a:extLst>
              </p:cNvPr>
              <p:cNvCxnSpPr>
                <a:cxnSpLocks/>
              </p:cNvCxnSpPr>
              <p:nvPr/>
            </p:nvCxnSpPr>
            <p:spPr>
              <a:xfrm flipH="1" flipV="1">
                <a:off x="9192679" y="3041935"/>
                <a:ext cx="7751" cy="549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071C4E27-3702-4D39-8F38-11D459D550E8}"/>
                  </a:ext>
                </a:extLst>
              </p:cNvPr>
              <p:cNvGrpSpPr/>
              <p:nvPr/>
            </p:nvGrpSpPr>
            <p:grpSpPr>
              <a:xfrm flipH="1">
                <a:off x="10177890" y="6208792"/>
                <a:ext cx="532146" cy="1215667"/>
                <a:chOff x="806992" y="4837273"/>
                <a:chExt cx="559504" cy="1237768"/>
              </a:xfrm>
            </p:grpSpPr>
            <p:sp>
              <p:nvSpPr>
                <p:cNvPr id="252" name="矩形 251">
                  <a:extLst>
                    <a:ext uri="{FF2B5EF4-FFF2-40B4-BE49-F238E27FC236}">
                      <a16:creationId xmlns:a16="http://schemas.microsoft.com/office/drawing/2014/main" id="{FCA73F1B-B25B-421C-90AA-381FDBE622CF}"/>
                    </a:ext>
                  </a:extLst>
                </p:cNvPr>
                <p:cNvSpPr/>
                <p:nvPr/>
              </p:nvSpPr>
              <p:spPr>
                <a:xfrm>
                  <a:off x="806992" y="4837273"/>
                  <a:ext cx="559504" cy="1237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253" name="组合 252">
                  <a:extLst>
                    <a:ext uri="{FF2B5EF4-FFF2-40B4-BE49-F238E27FC236}">
                      <a16:creationId xmlns:a16="http://schemas.microsoft.com/office/drawing/2014/main" id="{F0A2D51B-8D2D-4DE5-B379-2BD490A80E25}"/>
                    </a:ext>
                  </a:extLst>
                </p:cNvPr>
                <p:cNvGrpSpPr/>
                <p:nvPr/>
              </p:nvGrpSpPr>
              <p:grpSpPr>
                <a:xfrm>
                  <a:off x="888712" y="4856091"/>
                  <a:ext cx="386152" cy="1077133"/>
                  <a:chOff x="1562421" y="4849664"/>
                  <a:chExt cx="386152" cy="1077133"/>
                </a:xfrm>
              </p:grpSpPr>
              <p:sp>
                <p:nvSpPr>
                  <p:cNvPr id="254" name="椭圆 253">
                    <a:extLst>
                      <a:ext uri="{FF2B5EF4-FFF2-40B4-BE49-F238E27FC236}">
                        <a16:creationId xmlns:a16="http://schemas.microsoft.com/office/drawing/2014/main" id="{63483806-65A3-4830-BED5-A1F5F5BF9796}"/>
                      </a:ext>
                    </a:extLst>
                  </p:cNvPr>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55" name="椭圆 254">
                    <a:extLst>
                      <a:ext uri="{FF2B5EF4-FFF2-40B4-BE49-F238E27FC236}">
                        <a16:creationId xmlns:a16="http://schemas.microsoft.com/office/drawing/2014/main" id="{2B9EC6EF-DB90-43EA-8F7E-58C2C8B38EE8}"/>
                      </a:ext>
                    </a:extLst>
                  </p:cNvPr>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56" name="椭圆 255">
                    <a:extLst>
                      <a:ext uri="{FF2B5EF4-FFF2-40B4-BE49-F238E27FC236}">
                        <a16:creationId xmlns:a16="http://schemas.microsoft.com/office/drawing/2014/main" id="{21AD44DE-29B3-42D3-B538-236823BC5EAC}"/>
                      </a:ext>
                    </a:extLst>
                  </p:cNvPr>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57" name="连接符: 曲线 249">
                    <a:extLst>
                      <a:ext uri="{FF2B5EF4-FFF2-40B4-BE49-F238E27FC236}">
                        <a16:creationId xmlns:a16="http://schemas.microsoft.com/office/drawing/2014/main" id="{AB2F2FA1-132F-4862-948C-6C1FD507E865}"/>
                      </a:ext>
                    </a:extLst>
                  </p:cNvPr>
                  <p:cNvCxnSpPr>
                    <a:cxnSpLocks/>
                    <a:stCxn id="254" idx="7"/>
                    <a:endCxn id="259" idx="3"/>
                  </p:cNvCxnSpPr>
                  <p:nvPr/>
                </p:nvCxnSpPr>
                <p:spPr>
                  <a:xfrm flipV="1">
                    <a:off x="1679618" y="5360075"/>
                    <a:ext cx="216938" cy="237074"/>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258" name="连接符: 曲线 167">
                    <a:extLst>
                      <a:ext uri="{FF2B5EF4-FFF2-40B4-BE49-F238E27FC236}">
                        <a16:creationId xmlns:a16="http://schemas.microsoft.com/office/drawing/2014/main" id="{692F773F-AC4E-4D3D-8C85-862EA95CA2E2}"/>
                      </a:ext>
                    </a:extLst>
                  </p:cNvPr>
                  <p:cNvCxnSpPr>
                    <a:cxnSpLocks/>
                    <a:stCxn id="255" idx="7"/>
                    <a:endCxn id="256" idx="3"/>
                  </p:cNvCxnSpPr>
                  <p:nvPr/>
                </p:nvCxnSpPr>
                <p:spPr>
                  <a:xfrm flipV="1">
                    <a:off x="1614437" y="4901569"/>
                    <a:ext cx="229899" cy="19946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59" name="椭圆 258">
                    <a:extLst>
                      <a:ext uri="{FF2B5EF4-FFF2-40B4-BE49-F238E27FC236}">
                        <a16:creationId xmlns:a16="http://schemas.microsoft.com/office/drawing/2014/main" id="{166D068B-B302-47C4-ADE2-30D712AF5175}"/>
                      </a:ext>
                    </a:extLst>
                  </p:cNvPr>
                  <p:cNvSpPr/>
                  <p:nvPr/>
                </p:nvSpPr>
                <p:spPr>
                  <a:xfrm>
                    <a:off x="1887632" y="530816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60" name="连接符: 曲线 249">
                    <a:extLst>
                      <a:ext uri="{FF2B5EF4-FFF2-40B4-BE49-F238E27FC236}">
                        <a16:creationId xmlns:a16="http://schemas.microsoft.com/office/drawing/2014/main" id="{ED3D4F75-CC40-4D17-A8E3-41F98367AD88}"/>
                      </a:ext>
                    </a:extLst>
                  </p:cNvPr>
                  <p:cNvCxnSpPr>
                    <a:cxnSpLocks/>
                    <a:stCxn id="259" idx="1"/>
                    <a:endCxn id="255" idx="5"/>
                  </p:cNvCxnSpPr>
                  <p:nvPr/>
                </p:nvCxnSpPr>
                <p:spPr>
                  <a:xfrm flipH="1" flipV="1">
                    <a:off x="1614437" y="5144030"/>
                    <a:ext cx="282119" cy="1730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61" name="椭圆 260">
                    <a:extLst>
                      <a:ext uri="{FF2B5EF4-FFF2-40B4-BE49-F238E27FC236}">
                        <a16:creationId xmlns:a16="http://schemas.microsoft.com/office/drawing/2014/main" id="{DC3D0773-C094-4E0D-B379-C5746D9A59AE}"/>
                      </a:ext>
                    </a:extLst>
                  </p:cNvPr>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62" name="连接符: 曲线 249">
                    <a:extLst>
                      <a:ext uri="{FF2B5EF4-FFF2-40B4-BE49-F238E27FC236}">
                        <a16:creationId xmlns:a16="http://schemas.microsoft.com/office/drawing/2014/main" id="{41335D1E-F1B7-4C1D-91AB-FB7D1005F849}"/>
                      </a:ext>
                    </a:extLst>
                  </p:cNvPr>
                  <p:cNvCxnSpPr>
                    <a:cxnSpLocks/>
                    <a:stCxn id="261" idx="1"/>
                    <a:endCxn id="254" idx="4"/>
                  </p:cNvCxnSpPr>
                  <p:nvPr/>
                </p:nvCxnSpPr>
                <p:spPr>
                  <a:xfrm flipH="1" flipV="1">
                    <a:off x="1658073" y="5649054"/>
                    <a:ext cx="136570" cy="225838"/>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grpSp>
            <p:nvGrpSpPr>
              <p:cNvPr id="71" name="组合 70">
                <a:extLst>
                  <a:ext uri="{FF2B5EF4-FFF2-40B4-BE49-F238E27FC236}">
                    <a16:creationId xmlns:a16="http://schemas.microsoft.com/office/drawing/2014/main" id="{E1BCE790-F8EB-4D6C-A982-43B7A2B70FA7}"/>
                  </a:ext>
                </a:extLst>
              </p:cNvPr>
              <p:cNvGrpSpPr/>
              <p:nvPr/>
            </p:nvGrpSpPr>
            <p:grpSpPr>
              <a:xfrm flipH="1">
                <a:off x="7788991" y="6224707"/>
                <a:ext cx="532151" cy="1202416"/>
                <a:chOff x="855357" y="4755418"/>
                <a:chExt cx="559504" cy="1309689"/>
              </a:xfrm>
            </p:grpSpPr>
            <p:sp>
              <p:nvSpPr>
                <p:cNvPr id="241" name="矩形 240">
                  <a:extLst>
                    <a:ext uri="{FF2B5EF4-FFF2-40B4-BE49-F238E27FC236}">
                      <a16:creationId xmlns:a16="http://schemas.microsoft.com/office/drawing/2014/main" id="{66C1BEC2-A59B-4D36-9CCA-1BAFFAC45921}"/>
                    </a:ext>
                  </a:extLst>
                </p:cNvPr>
                <p:cNvSpPr/>
                <p:nvPr/>
              </p:nvSpPr>
              <p:spPr>
                <a:xfrm>
                  <a:off x="855357"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242" name="组合 241">
                  <a:extLst>
                    <a:ext uri="{FF2B5EF4-FFF2-40B4-BE49-F238E27FC236}">
                      <a16:creationId xmlns:a16="http://schemas.microsoft.com/office/drawing/2014/main" id="{514D157A-1DC5-45C0-B1B0-30FD4953E77D}"/>
                    </a:ext>
                  </a:extLst>
                </p:cNvPr>
                <p:cNvGrpSpPr/>
                <p:nvPr/>
              </p:nvGrpSpPr>
              <p:grpSpPr>
                <a:xfrm>
                  <a:off x="967167" y="4888876"/>
                  <a:ext cx="356474" cy="1091600"/>
                  <a:chOff x="1640876" y="4882449"/>
                  <a:chExt cx="356474" cy="1091600"/>
                </a:xfrm>
              </p:grpSpPr>
              <p:sp>
                <p:nvSpPr>
                  <p:cNvPr id="243" name="椭圆 242">
                    <a:extLst>
                      <a:ext uri="{FF2B5EF4-FFF2-40B4-BE49-F238E27FC236}">
                        <a16:creationId xmlns:a16="http://schemas.microsoft.com/office/drawing/2014/main" id="{AE157D4B-C21C-4082-B191-BE1BAC9B9F1A}"/>
                      </a:ext>
                    </a:extLst>
                  </p:cNvPr>
                  <p:cNvSpPr/>
                  <p:nvPr/>
                </p:nvSpPr>
                <p:spPr>
                  <a:xfrm>
                    <a:off x="1714545" y="56660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44" name="椭圆 243">
                    <a:extLst>
                      <a:ext uri="{FF2B5EF4-FFF2-40B4-BE49-F238E27FC236}">
                        <a16:creationId xmlns:a16="http://schemas.microsoft.com/office/drawing/2014/main" id="{1E2C3929-1CC3-4047-BED0-8757DF031E2F}"/>
                      </a:ext>
                    </a:extLst>
                  </p:cNvPr>
                  <p:cNvSpPr/>
                  <p:nvPr/>
                </p:nvSpPr>
                <p:spPr>
                  <a:xfrm>
                    <a:off x="1935392" y="51440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45" name="椭圆 244">
                    <a:extLst>
                      <a:ext uri="{FF2B5EF4-FFF2-40B4-BE49-F238E27FC236}">
                        <a16:creationId xmlns:a16="http://schemas.microsoft.com/office/drawing/2014/main" id="{2C287717-4C24-4178-9BFE-1A6E5164173B}"/>
                      </a:ext>
                    </a:extLst>
                  </p:cNvPr>
                  <p:cNvSpPr/>
                  <p:nvPr/>
                </p:nvSpPr>
                <p:spPr>
                  <a:xfrm>
                    <a:off x="1936409" y="488244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46" name="连接符: 曲线 249">
                    <a:extLst>
                      <a:ext uri="{FF2B5EF4-FFF2-40B4-BE49-F238E27FC236}">
                        <a16:creationId xmlns:a16="http://schemas.microsoft.com/office/drawing/2014/main" id="{A1C986D9-1A8E-4131-9FE7-A5E3F54CC750}"/>
                      </a:ext>
                    </a:extLst>
                  </p:cNvPr>
                  <p:cNvCxnSpPr>
                    <a:cxnSpLocks/>
                    <a:stCxn id="243" idx="0"/>
                  </p:cNvCxnSpPr>
                  <p:nvPr/>
                </p:nvCxnSpPr>
                <p:spPr>
                  <a:xfrm rot="16200000">
                    <a:off x="1653924" y="5525337"/>
                    <a:ext cx="231832" cy="496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247" name="连接符: 曲线 167">
                    <a:extLst>
                      <a:ext uri="{FF2B5EF4-FFF2-40B4-BE49-F238E27FC236}">
                        <a16:creationId xmlns:a16="http://schemas.microsoft.com/office/drawing/2014/main" id="{0EF58AC1-1643-4E85-9506-7AE7270CBE50}"/>
                      </a:ext>
                    </a:extLst>
                  </p:cNvPr>
                  <p:cNvCxnSpPr>
                    <a:cxnSpLocks/>
                    <a:stCxn id="244" idx="0"/>
                    <a:endCxn id="245" idx="4"/>
                  </p:cNvCxnSpPr>
                  <p:nvPr/>
                </p:nvCxnSpPr>
                <p:spPr>
                  <a:xfrm rot="16200000">
                    <a:off x="1865987" y="5043136"/>
                    <a:ext cx="200772" cy="101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48" name="椭圆 247">
                    <a:extLst>
                      <a:ext uri="{FF2B5EF4-FFF2-40B4-BE49-F238E27FC236}">
                        <a16:creationId xmlns:a16="http://schemas.microsoft.com/office/drawing/2014/main" id="{F0EC022C-5520-4A9A-A04F-E282FCAB79B1}"/>
                      </a:ext>
                    </a:extLst>
                  </p:cNvPr>
                  <p:cNvSpPr/>
                  <p:nvPr/>
                </p:nvSpPr>
                <p:spPr>
                  <a:xfrm>
                    <a:off x="1788478" y="537343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49" name="连接符: 曲线 249">
                    <a:extLst>
                      <a:ext uri="{FF2B5EF4-FFF2-40B4-BE49-F238E27FC236}">
                        <a16:creationId xmlns:a16="http://schemas.microsoft.com/office/drawing/2014/main" id="{D031ABF3-13D6-40DC-8425-B8DF817D7051}"/>
                      </a:ext>
                    </a:extLst>
                  </p:cNvPr>
                  <p:cNvCxnSpPr>
                    <a:cxnSpLocks/>
                    <a:endCxn id="244" idx="3"/>
                  </p:cNvCxnSpPr>
                  <p:nvPr/>
                </p:nvCxnSpPr>
                <p:spPr>
                  <a:xfrm rot="16200000">
                    <a:off x="1798025" y="5227138"/>
                    <a:ext cx="177496" cy="1150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50" name="椭圆 249">
                    <a:extLst>
                      <a:ext uri="{FF2B5EF4-FFF2-40B4-BE49-F238E27FC236}">
                        <a16:creationId xmlns:a16="http://schemas.microsoft.com/office/drawing/2014/main" id="{8C7BD15E-F3E1-47D2-A3F8-8DD90AA61EBC}"/>
                      </a:ext>
                    </a:extLst>
                  </p:cNvPr>
                  <p:cNvSpPr/>
                  <p:nvPr/>
                </p:nvSpPr>
                <p:spPr>
                  <a:xfrm>
                    <a:off x="1640876" y="591323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p>
                </p:txBody>
              </p:sp>
              <p:cxnSp>
                <p:nvCxnSpPr>
                  <p:cNvPr id="251" name="连接符: 曲线 249">
                    <a:extLst>
                      <a:ext uri="{FF2B5EF4-FFF2-40B4-BE49-F238E27FC236}">
                        <a16:creationId xmlns:a16="http://schemas.microsoft.com/office/drawing/2014/main" id="{2ADAC019-2E51-4D9D-8E90-EF39005E4D49}"/>
                      </a:ext>
                    </a:extLst>
                  </p:cNvPr>
                  <p:cNvCxnSpPr>
                    <a:cxnSpLocks/>
                    <a:stCxn id="250" idx="0"/>
                  </p:cNvCxnSpPr>
                  <p:nvPr/>
                </p:nvCxnSpPr>
                <p:spPr>
                  <a:xfrm rot="16200000">
                    <a:off x="1613045" y="5792145"/>
                    <a:ext cx="179396" cy="627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72" name="矩形 71">
                <a:extLst>
                  <a:ext uri="{FF2B5EF4-FFF2-40B4-BE49-F238E27FC236}">
                    <a16:creationId xmlns:a16="http://schemas.microsoft.com/office/drawing/2014/main" id="{5FCF73DF-4021-4A70-AD5B-4ADF97DA7D40}"/>
                  </a:ext>
                </a:extLst>
              </p:cNvPr>
              <p:cNvSpPr/>
              <p:nvPr/>
            </p:nvSpPr>
            <p:spPr>
              <a:xfrm>
                <a:off x="9929505" y="7482741"/>
                <a:ext cx="1283894"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k</a:t>
                </a:r>
                <a:r>
                  <a:rPr lang="en-US" altLang="zh-CN" sz="1049" i="1" dirty="0">
                    <a:latin typeface="Times New Roman" panose="02020603050405020304" pitchFamily="18" charset="0"/>
                    <a:cs typeface="Times New Roman" panose="02020603050405020304" pitchFamily="18" charset="0"/>
                  </a:rPr>
                  <a:t>th</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FBE9F6B7-7F9C-465D-82E7-B29E647C130E}"/>
                  </a:ext>
                </a:extLst>
              </p:cNvPr>
              <p:cNvSpPr/>
              <p:nvPr/>
            </p:nvSpPr>
            <p:spPr>
              <a:xfrm>
                <a:off x="8546156" y="7394509"/>
                <a:ext cx="1330341"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2</a:t>
                </a:r>
                <a:r>
                  <a:rPr lang="en-US" altLang="zh-CN" sz="1049" i="1" dirty="0">
                    <a:latin typeface="Times New Roman" panose="02020603050405020304" pitchFamily="18" charset="0"/>
                    <a:cs typeface="Times New Roman" panose="02020603050405020304" pitchFamily="18" charset="0"/>
                  </a:rPr>
                  <a:t>nd</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062F63FE-6CD4-4204-834E-B70591F57E4C}"/>
                  </a:ext>
                </a:extLst>
              </p:cNvPr>
              <p:cNvSpPr/>
              <p:nvPr/>
            </p:nvSpPr>
            <p:spPr>
              <a:xfrm>
                <a:off x="7449147" y="7411188"/>
                <a:ext cx="1261893"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1</a:t>
                </a:r>
                <a:r>
                  <a:rPr lang="en-US" altLang="zh-CN" sz="1049" i="1" dirty="0">
                    <a:latin typeface="Times New Roman" panose="02020603050405020304" pitchFamily="18" charset="0"/>
                    <a:cs typeface="Times New Roman" panose="02020603050405020304" pitchFamily="18" charset="0"/>
                  </a:rPr>
                  <a:t>st</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75" name="矩形: 圆角 74">
                <a:extLst>
                  <a:ext uri="{FF2B5EF4-FFF2-40B4-BE49-F238E27FC236}">
                    <a16:creationId xmlns:a16="http://schemas.microsoft.com/office/drawing/2014/main" id="{A97DD5B4-7ADF-4237-B412-565FA5F13429}"/>
                  </a:ext>
                </a:extLst>
              </p:cNvPr>
              <p:cNvSpPr/>
              <p:nvPr/>
            </p:nvSpPr>
            <p:spPr>
              <a:xfrm>
                <a:off x="10037312" y="497579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76" name="直接箭头连接符 75">
                <a:extLst>
                  <a:ext uri="{FF2B5EF4-FFF2-40B4-BE49-F238E27FC236}">
                    <a16:creationId xmlns:a16="http://schemas.microsoft.com/office/drawing/2014/main" id="{D224E7EE-692B-42F5-BDC7-A7714783AF43}"/>
                  </a:ext>
                </a:extLst>
              </p:cNvPr>
              <p:cNvCxnSpPr>
                <a:cxnSpLocks/>
                <a:stCxn id="75" idx="2"/>
                <a:endCxn id="148" idx="0"/>
              </p:cNvCxnSpPr>
              <p:nvPr/>
            </p:nvCxnSpPr>
            <p:spPr>
              <a:xfrm flipH="1">
                <a:off x="10387039" y="5338762"/>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箭头: 右 76">
                <a:extLst>
                  <a:ext uri="{FF2B5EF4-FFF2-40B4-BE49-F238E27FC236}">
                    <a16:creationId xmlns:a16="http://schemas.microsoft.com/office/drawing/2014/main" id="{6CCAD989-2D8B-4610-85CA-CB9CAD5790EB}"/>
                  </a:ext>
                </a:extLst>
              </p:cNvPr>
              <p:cNvSpPr/>
              <p:nvPr/>
            </p:nvSpPr>
            <p:spPr>
              <a:xfrm rot="16200000">
                <a:off x="10330345" y="6046441"/>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78" name="矩形: 圆角 77">
                <a:extLst>
                  <a:ext uri="{FF2B5EF4-FFF2-40B4-BE49-F238E27FC236}">
                    <a16:creationId xmlns:a16="http://schemas.microsoft.com/office/drawing/2014/main" id="{101C006C-BED1-4498-9B80-99ACD2656397}"/>
                  </a:ext>
                </a:extLst>
              </p:cNvPr>
              <p:cNvSpPr/>
              <p:nvPr/>
            </p:nvSpPr>
            <p:spPr>
              <a:xfrm>
                <a:off x="8649155" y="4973939"/>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79" name="直接箭头连接符 78">
                <a:extLst>
                  <a:ext uri="{FF2B5EF4-FFF2-40B4-BE49-F238E27FC236}">
                    <a16:creationId xmlns:a16="http://schemas.microsoft.com/office/drawing/2014/main" id="{2C6578AF-E6B6-4A33-BA3B-70E6B3D92635}"/>
                  </a:ext>
                </a:extLst>
              </p:cNvPr>
              <p:cNvCxnSpPr>
                <a:cxnSpLocks/>
                <a:stCxn id="78" idx="2"/>
                <a:endCxn id="149" idx="0"/>
              </p:cNvCxnSpPr>
              <p:nvPr/>
            </p:nvCxnSpPr>
            <p:spPr>
              <a:xfrm flipH="1">
                <a:off x="8998882" y="5336910"/>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箭头: 右 79">
                <a:extLst>
                  <a:ext uri="{FF2B5EF4-FFF2-40B4-BE49-F238E27FC236}">
                    <a16:creationId xmlns:a16="http://schemas.microsoft.com/office/drawing/2014/main" id="{2215595F-C6A9-4F12-8C83-05E159EF92F8}"/>
                  </a:ext>
                </a:extLst>
              </p:cNvPr>
              <p:cNvSpPr/>
              <p:nvPr/>
            </p:nvSpPr>
            <p:spPr>
              <a:xfrm rot="16200000">
                <a:off x="8942188" y="6044589"/>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81" name="矩形: 圆角 80">
                <a:extLst>
                  <a:ext uri="{FF2B5EF4-FFF2-40B4-BE49-F238E27FC236}">
                    <a16:creationId xmlns:a16="http://schemas.microsoft.com/office/drawing/2014/main" id="{6AC3E1F1-838F-45F9-AEED-A3FBC8691BD6}"/>
                  </a:ext>
                </a:extLst>
              </p:cNvPr>
              <p:cNvSpPr/>
              <p:nvPr/>
            </p:nvSpPr>
            <p:spPr>
              <a:xfrm>
                <a:off x="7692105" y="4986195"/>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82" name="箭头: 右 81">
                <a:extLst>
                  <a:ext uri="{FF2B5EF4-FFF2-40B4-BE49-F238E27FC236}">
                    <a16:creationId xmlns:a16="http://schemas.microsoft.com/office/drawing/2014/main" id="{072C8D4F-AAB5-4116-946F-666988905DC5}"/>
                  </a:ext>
                </a:extLst>
              </p:cNvPr>
              <p:cNvSpPr/>
              <p:nvPr/>
            </p:nvSpPr>
            <p:spPr>
              <a:xfrm rot="16200000">
                <a:off x="7932130" y="6056845"/>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83" name="矩形: 圆角 82">
                <a:extLst>
                  <a:ext uri="{FF2B5EF4-FFF2-40B4-BE49-F238E27FC236}">
                    <a16:creationId xmlns:a16="http://schemas.microsoft.com/office/drawing/2014/main" id="{6C97DA30-FB2C-4391-9426-9B2E77A1B3E2}"/>
                  </a:ext>
                </a:extLst>
              </p:cNvPr>
              <p:cNvSpPr/>
              <p:nvPr/>
            </p:nvSpPr>
            <p:spPr>
              <a:xfrm rot="5400000">
                <a:off x="6867889" y="3921004"/>
                <a:ext cx="4903771" cy="3763636"/>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84" name="矩形: 圆角 83">
                <a:extLst>
                  <a:ext uri="{FF2B5EF4-FFF2-40B4-BE49-F238E27FC236}">
                    <a16:creationId xmlns:a16="http://schemas.microsoft.com/office/drawing/2014/main" id="{E18204FE-BD90-42E4-8A59-BCCECC2E8773}"/>
                  </a:ext>
                </a:extLst>
              </p:cNvPr>
              <p:cNvSpPr/>
              <p:nvPr/>
            </p:nvSpPr>
            <p:spPr>
              <a:xfrm flipH="1">
                <a:off x="7706965" y="3612743"/>
                <a:ext cx="3072319" cy="312397"/>
              </a:xfrm>
              <a:prstGeom prst="roundRect">
                <a:avLst/>
              </a:prstGeom>
              <a:solidFill>
                <a:schemeClr val="accent4">
                  <a:lumMod val="20000"/>
                  <a:lumOff val="8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Min</a:t>
                </a:r>
                <a:r>
                  <a:rPr lang="zh-CN" altLang="en-US" sz="1180" b="1" dirty="0">
                    <a:solidFill>
                      <a:schemeClr val="tx1"/>
                    </a:solidFill>
                    <a:latin typeface="Times New Roman" panose="02020603050405020304" pitchFamily="18" charset="0"/>
                    <a:cs typeface="Times New Roman" panose="02020603050405020304" pitchFamily="18" charset="0"/>
                  </a:rPr>
                  <a:t> </a:t>
                </a:r>
                <a:r>
                  <a:rPr lang="en-US" altLang="zh-CN" sz="1180" b="1" dirty="0">
                    <a:solidFill>
                      <a:schemeClr val="tx1"/>
                    </a:solidFill>
                    <a:latin typeface="Times New Roman" panose="02020603050405020304" pitchFamily="18" charset="0"/>
                    <a:cs typeface="Times New Roman" panose="02020603050405020304" pitchFamily="18" charset="0"/>
                  </a:rPr>
                  <a:t>Selector</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85" name="直接箭头连接符 84">
                <a:extLst>
                  <a:ext uri="{FF2B5EF4-FFF2-40B4-BE49-F238E27FC236}">
                    <a16:creationId xmlns:a16="http://schemas.microsoft.com/office/drawing/2014/main" id="{A0D95717-0D61-449C-B62D-F5E5F33A02CA}"/>
                  </a:ext>
                </a:extLst>
              </p:cNvPr>
              <p:cNvCxnSpPr>
                <a:cxnSpLocks/>
                <a:stCxn id="75" idx="0"/>
              </p:cNvCxnSpPr>
              <p:nvPr/>
            </p:nvCxnSpPr>
            <p:spPr>
              <a:xfrm flipH="1" flipV="1">
                <a:off x="10386761" y="4539341"/>
                <a:ext cx="3631" cy="4364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6179A593-C26B-4EAC-A655-D89D68DDC299}"/>
                  </a:ext>
                </a:extLst>
              </p:cNvPr>
              <p:cNvCxnSpPr>
                <a:cxnSpLocks/>
                <a:stCxn id="78" idx="0"/>
              </p:cNvCxnSpPr>
              <p:nvPr/>
            </p:nvCxnSpPr>
            <p:spPr>
              <a:xfrm flipH="1" flipV="1">
                <a:off x="9001327" y="4563778"/>
                <a:ext cx="908" cy="4101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20A6640-AA9C-4AFF-A2E2-3C27DA157244}"/>
                  </a:ext>
                </a:extLst>
              </p:cNvPr>
              <p:cNvCxnSpPr>
                <a:cxnSpLocks/>
                <a:stCxn id="81" idx="2"/>
                <a:endCxn id="150" idx="0"/>
              </p:cNvCxnSpPr>
              <p:nvPr/>
            </p:nvCxnSpPr>
            <p:spPr>
              <a:xfrm flipH="1">
                <a:off x="8041832" y="5349166"/>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C4FE72DB-89D6-416C-9D2E-157B63BF72DE}"/>
                  </a:ext>
                </a:extLst>
              </p:cNvPr>
              <p:cNvCxnSpPr>
                <a:cxnSpLocks/>
                <a:stCxn id="81" idx="0"/>
                <a:endCxn id="263" idx="2"/>
              </p:cNvCxnSpPr>
              <p:nvPr/>
            </p:nvCxnSpPr>
            <p:spPr>
              <a:xfrm flipH="1" flipV="1">
                <a:off x="8017692" y="4575161"/>
                <a:ext cx="27493" cy="411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6" name="组合 145">
                <a:extLst>
                  <a:ext uri="{FF2B5EF4-FFF2-40B4-BE49-F238E27FC236}">
                    <a16:creationId xmlns:a16="http://schemas.microsoft.com/office/drawing/2014/main" id="{153C7688-04D2-4DB9-8277-3FC7B459354F}"/>
                  </a:ext>
                </a:extLst>
              </p:cNvPr>
              <p:cNvGrpSpPr/>
              <p:nvPr/>
            </p:nvGrpSpPr>
            <p:grpSpPr>
              <a:xfrm>
                <a:off x="951546" y="8738225"/>
                <a:ext cx="9131380" cy="1734446"/>
                <a:chOff x="733576" y="7068945"/>
                <a:chExt cx="9131380" cy="1734446"/>
              </a:xfrm>
            </p:grpSpPr>
            <p:grpSp>
              <p:nvGrpSpPr>
                <p:cNvPr id="166" name="组合 165">
                  <a:extLst>
                    <a:ext uri="{FF2B5EF4-FFF2-40B4-BE49-F238E27FC236}">
                      <a16:creationId xmlns:a16="http://schemas.microsoft.com/office/drawing/2014/main" id="{51D366B2-E55F-4689-BC74-21C349E25A5D}"/>
                    </a:ext>
                  </a:extLst>
                </p:cNvPr>
                <p:cNvGrpSpPr/>
                <p:nvPr/>
              </p:nvGrpSpPr>
              <p:grpSpPr>
                <a:xfrm>
                  <a:off x="733576" y="7068945"/>
                  <a:ext cx="9131380" cy="1734446"/>
                  <a:chOff x="1984820" y="4312795"/>
                  <a:chExt cx="9131380" cy="1734446"/>
                </a:xfrm>
              </p:grpSpPr>
              <p:grpSp>
                <p:nvGrpSpPr>
                  <p:cNvPr id="173" name="组合 172">
                    <a:extLst>
                      <a:ext uri="{FF2B5EF4-FFF2-40B4-BE49-F238E27FC236}">
                        <a16:creationId xmlns:a16="http://schemas.microsoft.com/office/drawing/2014/main" id="{766429B0-E32E-4A9A-8880-640ADB5B1D6C}"/>
                      </a:ext>
                    </a:extLst>
                  </p:cNvPr>
                  <p:cNvGrpSpPr/>
                  <p:nvPr/>
                </p:nvGrpSpPr>
                <p:grpSpPr>
                  <a:xfrm>
                    <a:off x="1984820" y="4312795"/>
                    <a:ext cx="9131380" cy="1734446"/>
                    <a:chOff x="1984820" y="4312795"/>
                    <a:chExt cx="9131380" cy="1734446"/>
                  </a:xfrm>
                </p:grpSpPr>
                <p:grpSp>
                  <p:nvGrpSpPr>
                    <p:cNvPr id="210" name="组合 209">
                      <a:extLst>
                        <a:ext uri="{FF2B5EF4-FFF2-40B4-BE49-F238E27FC236}">
                          <a16:creationId xmlns:a16="http://schemas.microsoft.com/office/drawing/2014/main" id="{16A6E96A-5D1A-4068-A251-E4EEA41536E9}"/>
                        </a:ext>
                      </a:extLst>
                    </p:cNvPr>
                    <p:cNvGrpSpPr/>
                    <p:nvPr/>
                  </p:nvGrpSpPr>
                  <p:grpSpPr>
                    <a:xfrm>
                      <a:off x="4105004" y="4312795"/>
                      <a:ext cx="7011196" cy="1734446"/>
                      <a:chOff x="4466992" y="4200745"/>
                      <a:chExt cx="11404678" cy="2241218"/>
                    </a:xfrm>
                  </p:grpSpPr>
                  <p:grpSp>
                    <p:nvGrpSpPr>
                      <p:cNvPr id="213" name="组合 212">
                        <a:extLst>
                          <a:ext uri="{FF2B5EF4-FFF2-40B4-BE49-F238E27FC236}">
                            <a16:creationId xmlns:a16="http://schemas.microsoft.com/office/drawing/2014/main" id="{F8810D35-4087-418D-9E82-330BBBB43A61}"/>
                          </a:ext>
                        </a:extLst>
                      </p:cNvPr>
                      <p:cNvGrpSpPr/>
                      <p:nvPr/>
                    </p:nvGrpSpPr>
                    <p:grpSpPr>
                      <a:xfrm>
                        <a:off x="4466992" y="4200745"/>
                        <a:ext cx="11404678" cy="2241218"/>
                        <a:chOff x="6721830" y="4314072"/>
                        <a:chExt cx="9574286" cy="2078640"/>
                      </a:xfrm>
                    </p:grpSpPr>
                    <p:sp>
                      <p:nvSpPr>
                        <p:cNvPr id="215" name="椭圆 214">
                          <a:extLst>
                            <a:ext uri="{FF2B5EF4-FFF2-40B4-BE49-F238E27FC236}">
                              <a16:creationId xmlns:a16="http://schemas.microsoft.com/office/drawing/2014/main" id="{1F9FADB3-2266-4992-B8E6-D07ADBD6D7B4}"/>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16" name="椭圆 215">
                          <a:extLst>
                            <a:ext uri="{FF2B5EF4-FFF2-40B4-BE49-F238E27FC236}">
                              <a16:creationId xmlns:a16="http://schemas.microsoft.com/office/drawing/2014/main" id="{AE0E74F7-53E3-40D1-9371-0E65E226FD4A}"/>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17" name="椭圆 216">
                          <a:extLst>
                            <a:ext uri="{FF2B5EF4-FFF2-40B4-BE49-F238E27FC236}">
                              <a16:creationId xmlns:a16="http://schemas.microsoft.com/office/drawing/2014/main" id="{D6B22EC2-AC70-4083-AF6A-C00013B8C058}"/>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21" name="椭圆 220">
                          <a:extLst>
                            <a:ext uri="{FF2B5EF4-FFF2-40B4-BE49-F238E27FC236}">
                              <a16:creationId xmlns:a16="http://schemas.microsoft.com/office/drawing/2014/main" id="{1A8BD2B6-F757-4C82-B2F3-867BC29E63B9}"/>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22" name="直接箭头连接符 221">
                          <a:extLst>
                            <a:ext uri="{FF2B5EF4-FFF2-40B4-BE49-F238E27FC236}">
                              <a16:creationId xmlns:a16="http://schemas.microsoft.com/office/drawing/2014/main" id="{978FCFA9-6C82-47A0-968D-D8D35410CA5E}"/>
                            </a:ext>
                          </a:extLst>
                        </p:cNvPr>
                        <p:cNvCxnSpPr>
                          <a:cxnSpLocks/>
                          <a:stCxn id="215" idx="7"/>
                          <a:endCxn id="174"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直接箭头连接符 224">
                          <a:extLst>
                            <a:ext uri="{FF2B5EF4-FFF2-40B4-BE49-F238E27FC236}">
                              <a16:creationId xmlns:a16="http://schemas.microsoft.com/office/drawing/2014/main" id="{F0A0B33E-FDE4-404F-BC0A-1BD38F571E40}"/>
                            </a:ext>
                          </a:extLst>
                        </p:cNvPr>
                        <p:cNvCxnSpPr>
                          <a:cxnSpLocks/>
                          <a:stCxn id="215" idx="5"/>
                          <a:endCxn id="216"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接箭头连接符 225">
                          <a:extLst>
                            <a:ext uri="{FF2B5EF4-FFF2-40B4-BE49-F238E27FC236}">
                              <a16:creationId xmlns:a16="http://schemas.microsoft.com/office/drawing/2014/main" id="{397A427B-7087-4193-9021-F9204FE2B415}"/>
                            </a:ext>
                          </a:extLst>
                        </p:cNvPr>
                        <p:cNvCxnSpPr>
                          <a:cxnSpLocks/>
                          <a:stCxn id="221" idx="6"/>
                          <a:endCxn id="217"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a:extLst>
                            <a:ext uri="{FF2B5EF4-FFF2-40B4-BE49-F238E27FC236}">
                              <a16:creationId xmlns:a16="http://schemas.microsoft.com/office/drawing/2014/main" id="{0F5ABFC6-7C1C-471A-A6BC-E904E85A99D0}"/>
                            </a:ext>
                          </a:extLst>
                        </p:cNvPr>
                        <p:cNvCxnSpPr>
                          <a:cxnSpLocks/>
                          <a:stCxn id="216" idx="6"/>
                          <a:endCxn id="170"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EB40F4A9-307B-40B6-9CFD-8128E17CAAB9}"/>
                            </a:ext>
                          </a:extLst>
                        </p:cNvPr>
                        <p:cNvCxnSpPr>
                          <a:cxnSpLocks/>
                          <a:stCxn id="215" idx="6"/>
                          <a:endCxn id="175"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9" name="图片 228">
                          <a:extLst>
                            <a:ext uri="{FF2B5EF4-FFF2-40B4-BE49-F238E27FC236}">
                              <a16:creationId xmlns:a16="http://schemas.microsoft.com/office/drawing/2014/main" id="{7755E4B8-AC71-49C7-A413-7B5E263EC891}"/>
                            </a:ext>
                          </a:extLst>
                        </p:cNvPr>
                        <p:cNvPicPr>
                          <a:picLocks noChangeAspect="1"/>
                        </p:cNvPicPr>
                        <p:nvPr/>
                      </p:nvPicPr>
                      <p:blipFill>
                        <a:blip r:embed="rId4"/>
                        <a:stretch>
                          <a:fillRect/>
                        </a:stretch>
                      </p:blipFill>
                      <p:spPr>
                        <a:xfrm>
                          <a:off x="6721830" y="4933725"/>
                          <a:ext cx="349318" cy="583519"/>
                        </a:xfrm>
                        <a:prstGeom prst="rect">
                          <a:avLst/>
                        </a:prstGeom>
                      </p:spPr>
                    </p:pic>
                    <p:pic>
                      <p:nvPicPr>
                        <p:cNvPr id="230" name="图片 229">
                          <a:extLst>
                            <a:ext uri="{FF2B5EF4-FFF2-40B4-BE49-F238E27FC236}">
                              <a16:creationId xmlns:a16="http://schemas.microsoft.com/office/drawing/2014/main" id="{ECDE12B2-9F0F-4DAB-A69B-BDB1A7C82A80}"/>
                            </a:ext>
                          </a:extLst>
                        </p:cNvPr>
                        <p:cNvPicPr>
                          <a:picLocks noChangeAspect="1"/>
                        </p:cNvPicPr>
                        <p:nvPr/>
                      </p:nvPicPr>
                      <p:blipFill>
                        <a:blip r:embed="rId5"/>
                        <a:stretch>
                          <a:fillRect/>
                        </a:stretch>
                      </p:blipFill>
                      <p:spPr>
                        <a:xfrm>
                          <a:off x="15810763" y="4346713"/>
                          <a:ext cx="485353" cy="572165"/>
                        </a:xfrm>
                        <a:prstGeom prst="rect">
                          <a:avLst/>
                        </a:prstGeom>
                      </p:spPr>
                    </p:pic>
                    <p:cxnSp>
                      <p:nvCxnSpPr>
                        <p:cNvPr id="231" name="直接箭头连接符 230">
                          <a:extLst>
                            <a:ext uri="{FF2B5EF4-FFF2-40B4-BE49-F238E27FC236}">
                              <a16:creationId xmlns:a16="http://schemas.microsoft.com/office/drawing/2014/main" id="{00AEF0DC-E2E5-411E-BF26-699B68EB663D}"/>
                            </a:ext>
                          </a:extLst>
                        </p:cNvPr>
                        <p:cNvCxnSpPr>
                          <a:cxnSpLocks/>
                          <a:stCxn id="174" idx="4"/>
                          <a:endCxn id="175"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2F313824-874A-40F6-8624-10849026D14D}"/>
                            </a:ext>
                          </a:extLst>
                        </p:cNvPr>
                        <p:cNvCxnSpPr>
                          <a:cxnSpLocks/>
                          <a:stCxn id="174" idx="6"/>
                          <a:endCxn id="221"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椭圆 232">
                          <a:extLst>
                            <a:ext uri="{FF2B5EF4-FFF2-40B4-BE49-F238E27FC236}">
                              <a16:creationId xmlns:a16="http://schemas.microsoft.com/office/drawing/2014/main" id="{C008ED70-A99A-4978-94F7-C449439FADD1}"/>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34" name="直接箭头连接符 233">
                          <a:extLst>
                            <a:ext uri="{FF2B5EF4-FFF2-40B4-BE49-F238E27FC236}">
                              <a16:creationId xmlns:a16="http://schemas.microsoft.com/office/drawing/2014/main" id="{92125400-FE96-414B-BA64-01ED5BD21506}"/>
                            </a:ext>
                          </a:extLst>
                        </p:cNvPr>
                        <p:cNvCxnSpPr>
                          <a:cxnSpLocks/>
                          <a:stCxn id="175" idx="5"/>
                          <a:endCxn id="233"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758211F7-4220-4CE8-B128-B80976123884}"/>
                            </a:ext>
                          </a:extLst>
                        </p:cNvPr>
                        <p:cNvCxnSpPr>
                          <a:cxnSpLocks/>
                          <a:stCxn id="169"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089F9588-FDBD-4584-9F5A-AEACDD3C2104}"/>
                            </a:ext>
                          </a:extLst>
                        </p:cNvPr>
                        <p:cNvCxnSpPr>
                          <a:cxnSpLocks/>
                          <a:stCxn id="233" idx="7"/>
                          <a:endCxn id="217"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4" name="标题 1">
                        <a:extLst>
                          <a:ext uri="{FF2B5EF4-FFF2-40B4-BE49-F238E27FC236}">
                            <a16:creationId xmlns:a16="http://schemas.microsoft.com/office/drawing/2014/main" id="{85D8BAD3-5C51-447E-8719-E45BC5C5E430}"/>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212" name="矩形 211">
                      <a:extLst>
                        <a:ext uri="{FF2B5EF4-FFF2-40B4-BE49-F238E27FC236}">
                          <a16:creationId xmlns:a16="http://schemas.microsoft.com/office/drawing/2014/main" id="{8129FAC6-8ED2-4736-8D5F-B819554D2ABB}"/>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174" name="椭圆 173">
                    <a:extLst>
                      <a:ext uri="{FF2B5EF4-FFF2-40B4-BE49-F238E27FC236}">
                        <a16:creationId xmlns:a16="http://schemas.microsoft.com/office/drawing/2014/main" id="{B290F2BB-D428-41A5-A1FA-4B736A595A1F}"/>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75" name="椭圆 174">
                    <a:extLst>
                      <a:ext uri="{FF2B5EF4-FFF2-40B4-BE49-F238E27FC236}">
                        <a16:creationId xmlns:a16="http://schemas.microsoft.com/office/drawing/2014/main" id="{9AD55E7B-3E44-4950-AB43-15464ADDD8D7}"/>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178" name="图片 177">
                    <a:extLst>
                      <a:ext uri="{FF2B5EF4-FFF2-40B4-BE49-F238E27FC236}">
                        <a16:creationId xmlns:a16="http://schemas.microsoft.com/office/drawing/2014/main" id="{7081A6F3-3692-4A0E-8BF7-26B5B19CEC89}"/>
                      </a:ext>
                    </a:extLst>
                  </p:cNvPr>
                  <p:cNvPicPr>
                    <a:picLocks noChangeAspect="1"/>
                  </p:cNvPicPr>
                  <p:nvPr/>
                </p:nvPicPr>
                <p:blipFill>
                  <a:blip r:embed="rId6"/>
                  <a:stretch>
                    <a:fillRect/>
                  </a:stretch>
                </p:blipFill>
                <p:spPr>
                  <a:xfrm>
                    <a:off x="5124360" y="4533019"/>
                    <a:ext cx="317726" cy="296823"/>
                  </a:xfrm>
                  <a:prstGeom prst="rect">
                    <a:avLst/>
                  </a:prstGeom>
                </p:spPr>
              </p:pic>
            </p:grpSp>
            <p:grpSp>
              <p:nvGrpSpPr>
                <p:cNvPr id="167" name="组合 166">
                  <a:extLst>
                    <a:ext uri="{FF2B5EF4-FFF2-40B4-BE49-F238E27FC236}">
                      <a16:creationId xmlns:a16="http://schemas.microsoft.com/office/drawing/2014/main" id="{DFA7BBFC-340D-453C-85F9-1F8B10D4215E}"/>
                    </a:ext>
                  </a:extLst>
                </p:cNvPr>
                <p:cNvGrpSpPr/>
                <p:nvPr/>
              </p:nvGrpSpPr>
              <p:grpSpPr>
                <a:xfrm>
                  <a:off x="3973115" y="7262271"/>
                  <a:ext cx="3581293" cy="1427873"/>
                  <a:chOff x="3973115" y="7262271"/>
                  <a:chExt cx="3581293" cy="1427873"/>
                </a:xfrm>
              </p:grpSpPr>
              <p:cxnSp>
                <p:nvCxnSpPr>
                  <p:cNvPr id="168" name="直接箭头连接符 167">
                    <a:extLst>
                      <a:ext uri="{FF2B5EF4-FFF2-40B4-BE49-F238E27FC236}">
                        <a16:creationId xmlns:a16="http://schemas.microsoft.com/office/drawing/2014/main" id="{4C036C21-78C5-4124-B495-DB9D8A5CF8DB}"/>
                      </a:ext>
                    </a:extLst>
                  </p:cNvPr>
                  <p:cNvCxnSpPr>
                    <a:cxnSpLocks/>
                    <a:stCxn id="216" idx="5"/>
                    <a:endCxn id="233"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椭圆 168">
                    <a:extLst>
                      <a:ext uri="{FF2B5EF4-FFF2-40B4-BE49-F238E27FC236}">
                        <a16:creationId xmlns:a16="http://schemas.microsoft.com/office/drawing/2014/main" id="{5240D353-3D5F-48E6-80BB-83237DAB6947}"/>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70" name="椭圆 169">
                    <a:extLst>
                      <a:ext uri="{FF2B5EF4-FFF2-40B4-BE49-F238E27FC236}">
                        <a16:creationId xmlns:a16="http://schemas.microsoft.com/office/drawing/2014/main" id="{2575D129-8901-4CDC-BBC1-F43FB3BD80B9}"/>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171" name="直接箭头连接符 170">
                    <a:extLst>
                      <a:ext uri="{FF2B5EF4-FFF2-40B4-BE49-F238E27FC236}">
                        <a16:creationId xmlns:a16="http://schemas.microsoft.com/office/drawing/2014/main" id="{14923433-EDC1-41C8-8820-A6BB69C29E2C}"/>
                      </a:ext>
                    </a:extLst>
                  </p:cNvPr>
                  <p:cNvCxnSpPr>
                    <a:cxnSpLocks/>
                    <a:stCxn id="170" idx="7"/>
                    <a:endCxn id="169"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98235DED-6EBC-4B1B-BC12-2E5A03518D26}"/>
                      </a:ext>
                    </a:extLst>
                  </p:cNvPr>
                  <p:cNvCxnSpPr>
                    <a:cxnSpLocks/>
                    <a:stCxn id="221" idx="5"/>
                    <a:endCxn id="233"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7" name="箭头: 右 146">
                <a:extLst>
                  <a:ext uri="{FF2B5EF4-FFF2-40B4-BE49-F238E27FC236}">
                    <a16:creationId xmlns:a16="http://schemas.microsoft.com/office/drawing/2014/main" id="{2B90838B-6B39-43D1-BC8F-A968D8B17646}"/>
                  </a:ext>
                </a:extLst>
              </p:cNvPr>
              <p:cNvSpPr/>
              <p:nvPr/>
            </p:nvSpPr>
            <p:spPr>
              <a:xfrm rot="18655882">
                <a:off x="8455868" y="8292153"/>
                <a:ext cx="1026340" cy="41425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148" name="矩形: 圆角 147">
                <a:extLst>
                  <a:ext uri="{FF2B5EF4-FFF2-40B4-BE49-F238E27FC236}">
                    <a16:creationId xmlns:a16="http://schemas.microsoft.com/office/drawing/2014/main" id="{663716D8-71AD-4CB2-B043-69776D5E5FC1}"/>
                  </a:ext>
                </a:extLst>
              </p:cNvPr>
              <p:cNvSpPr/>
              <p:nvPr/>
            </p:nvSpPr>
            <p:spPr>
              <a:xfrm>
                <a:off x="10033960" y="5698733"/>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149" name="矩形: 圆角 148">
                <a:extLst>
                  <a:ext uri="{FF2B5EF4-FFF2-40B4-BE49-F238E27FC236}">
                    <a16:creationId xmlns:a16="http://schemas.microsoft.com/office/drawing/2014/main" id="{0ECEBF6F-874A-471D-A800-74B0254DB72F}"/>
                  </a:ext>
                </a:extLst>
              </p:cNvPr>
              <p:cNvSpPr/>
              <p:nvPr/>
            </p:nvSpPr>
            <p:spPr>
              <a:xfrm>
                <a:off x="8645803" y="569688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150" name="矩形: 圆角 149">
                <a:extLst>
                  <a:ext uri="{FF2B5EF4-FFF2-40B4-BE49-F238E27FC236}">
                    <a16:creationId xmlns:a16="http://schemas.microsoft.com/office/drawing/2014/main" id="{C384A62F-E431-4B50-B6A5-8E28E0565AF6}"/>
                  </a:ext>
                </a:extLst>
              </p:cNvPr>
              <p:cNvSpPr/>
              <p:nvPr/>
            </p:nvSpPr>
            <p:spPr>
              <a:xfrm>
                <a:off x="7688753" y="5709137"/>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grpSp>
            <p:nvGrpSpPr>
              <p:cNvPr id="151" name="组合 150">
                <a:extLst>
                  <a:ext uri="{FF2B5EF4-FFF2-40B4-BE49-F238E27FC236}">
                    <a16:creationId xmlns:a16="http://schemas.microsoft.com/office/drawing/2014/main" id="{94853253-0A41-4118-8AA2-64E4D65BEF9E}"/>
                  </a:ext>
                </a:extLst>
              </p:cNvPr>
              <p:cNvGrpSpPr/>
              <p:nvPr/>
            </p:nvGrpSpPr>
            <p:grpSpPr>
              <a:xfrm flipH="1">
                <a:off x="8767435" y="6197317"/>
                <a:ext cx="532148" cy="1227140"/>
                <a:chOff x="806992" y="4755418"/>
                <a:chExt cx="559504" cy="1336621"/>
              </a:xfrm>
            </p:grpSpPr>
            <p:sp>
              <p:nvSpPr>
                <p:cNvPr id="155" name="矩形 154">
                  <a:extLst>
                    <a:ext uri="{FF2B5EF4-FFF2-40B4-BE49-F238E27FC236}">
                      <a16:creationId xmlns:a16="http://schemas.microsoft.com/office/drawing/2014/main" id="{59C35009-39F9-4A58-BF42-4F4C2FEA069E}"/>
                    </a:ext>
                  </a:extLst>
                </p:cNvPr>
                <p:cNvSpPr/>
                <p:nvPr/>
              </p:nvSpPr>
              <p:spPr>
                <a:xfrm>
                  <a:off x="806992" y="4755418"/>
                  <a:ext cx="559504" cy="13366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156" name="组合 155">
                  <a:extLst>
                    <a:ext uri="{FF2B5EF4-FFF2-40B4-BE49-F238E27FC236}">
                      <a16:creationId xmlns:a16="http://schemas.microsoft.com/office/drawing/2014/main" id="{88B9469A-513D-4741-9FFA-69CC6F57EA2A}"/>
                    </a:ext>
                  </a:extLst>
                </p:cNvPr>
                <p:cNvGrpSpPr/>
                <p:nvPr/>
              </p:nvGrpSpPr>
              <p:grpSpPr>
                <a:xfrm>
                  <a:off x="913771" y="4822730"/>
                  <a:ext cx="363107" cy="1136444"/>
                  <a:chOff x="1587480" y="4816303"/>
                  <a:chExt cx="363107" cy="1136444"/>
                </a:xfrm>
              </p:grpSpPr>
              <p:sp>
                <p:nvSpPr>
                  <p:cNvPr id="157" name="椭圆 156">
                    <a:extLst>
                      <a:ext uri="{FF2B5EF4-FFF2-40B4-BE49-F238E27FC236}">
                        <a16:creationId xmlns:a16="http://schemas.microsoft.com/office/drawing/2014/main" id="{C18F3DC2-DB57-4E1A-BE39-30CC0DD33A6A}"/>
                      </a:ext>
                    </a:extLst>
                  </p:cNvPr>
                  <p:cNvSpPr/>
                  <p:nvPr/>
                </p:nvSpPr>
                <p:spPr>
                  <a:xfrm>
                    <a:off x="1724456" y="56352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8" name="椭圆 157">
                    <a:extLst>
                      <a:ext uri="{FF2B5EF4-FFF2-40B4-BE49-F238E27FC236}">
                        <a16:creationId xmlns:a16="http://schemas.microsoft.com/office/drawing/2014/main" id="{47304775-C3D0-400A-8F33-23FBDA2BEC59}"/>
                      </a:ext>
                    </a:extLst>
                  </p:cNvPr>
                  <p:cNvSpPr/>
                  <p:nvPr/>
                </p:nvSpPr>
                <p:spPr>
                  <a:xfrm>
                    <a:off x="1587480" y="508322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9" name="椭圆 158">
                    <a:extLst>
                      <a:ext uri="{FF2B5EF4-FFF2-40B4-BE49-F238E27FC236}">
                        <a16:creationId xmlns:a16="http://schemas.microsoft.com/office/drawing/2014/main" id="{2FBDB626-9118-4988-A300-EF77FC173719}"/>
                      </a:ext>
                    </a:extLst>
                  </p:cNvPr>
                  <p:cNvSpPr/>
                  <p:nvPr/>
                </p:nvSpPr>
                <p:spPr>
                  <a:xfrm>
                    <a:off x="1593101" y="481630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60" name="连接符: 曲线 249">
                    <a:extLst>
                      <a:ext uri="{FF2B5EF4-FFF2-40B4-BE49-F238E27FC236}">
                        <a16:creationId xmlns:a16="http://schemas.microsoft.com/office/drawing/2014/main" id="{2A3A140F-8974-4CE0-82D1-FCE93B06C78A}"/>
                      </a:ext>
                    </a:extLst>
                  </p:cNvPr>
                  <p:cNvCxnSpPr>
                    <a:cxnSpLocks/>
                    <a:stCxn id="157" idx="0"/>
                    <a:endCxn id="162" idx="4"/>
                  </p:cNvCxnSpPr>
                  <p:nvPr/>
                </p:nvCxnSpPr>
                <p:spPr>
                  <a:xfrm rot="16200000" flipV="1">
                    <a:off x="1602940" y="5483243"/>
                    <a:ext cx="249045" cy="5493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161" name="连接符: 曲线 167">
                    <a:extLst>
                      <a:ext uri="{FF2B5EF4-FFF2-40B4-BE49-F238E27FC236}">
                        <a16:creationId xmlns:a16="http://schemas.microsoft.com/office/drawing/2014/main" id="{525BDBC7-27D1-4A51-A1C7-D67A88A1E6C3}"/>
                      </a:ext>
                    </a:extLst>
                  </p:cNvPr>
                  <p:cNvCxnSpPr>
                    <a:cxnSpLocks/>
                    <a:endCxn id="159" idx="3"/>
                  </p:cNvCxnSpPr>
                  <p:nvPr/>
                </p:nvCxnSpPr>
                <p:spPr>
                  <a:xfrm rot="16200000" flipV="1">
                    <a:off x="1497573" y="4972661"/>
                    <a:ext cx="215012" cy="610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62" name="椭圆 161">
                    <a:extLst>
                      <a:ext uri="{FF2B5EF4-FFF2-40B4-BE49-F238E27FC236}">
                        <a16:creationId xmlns:a16="http://schemas.microsoft.com/office/drawing/2014/main" id="{D1336C03-AC0B-42A8-9B23-96B0E43CF08D}"/>
                      </a:ext>
                    </a:extLst>
                  </p:cNvPr>
                  <p:cNvSpPr/>
                  <p:nvPr/>
                </p:nvSpPr>
                <p:spPr>
                  <a:xfrm>
                    <a:off x="1669526" y="53253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63" name="连接符: 曲线 249">
                    <a:extLst>
                      <a:ext uri="{FF2B5EF4-FFF2-40B4-BE49-F238E27FC236}">
                        <a16:creationId xmlns:a16="http://schemas.microsoft.com/office/drawing/2014/main" id="{D940D39E-C84F-4ED4-90DC-33F66EA68A45}"/>
                      </a:ext>
                    </a:extLst>
                  </p:cNvPr>
                  <p:cNvCxnSpPr>
                    <a:cxnSpLocks/>
                    <a:stCxn id="162" idx="1"/>
                    <a:endCxn id="158" idx="4"/>
                  </p:cNvCxnSpPr>
                  <p:nvPr/>
                </p:nvCxnSpPr>
                <p:spPr>
                  <a:xfrm rot="16200000" flipV="1">
                    <a:off x="1553076" y="5208905"/>
                    <a:ext cx="190251" cy="6050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64" name="椭圆 163">
                    <a:extLst>
                      <a:ext uri="{FF2B5EF4-FFF2-40B4-BE49-F238E27FC236}">
                        <a16:creationId xmlns:a16="http://schemas.microsoft.com/office/drawing/2014/main" id="{3B36127A-4AA7-49A4-ACF7-58377EFE54C1}"/>
                      </a:ext>
                    </a:extLst>
                  </p:cNvPr>
                  <p:cNvSpPr/>
                  <p:nvPr/>
                </p:nvSpPr>
                <p:spPr>
                  <a:xfrm>
                    <a:off x="1889646" y="589193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65" name="连接符: 曲线 249">
                    <a:extLst>
                      <a:ext uri="{FF2B5EF4-FFF2-40B4-BE49-F238E27FC236}">
                        <a16:creationId xmlns:a16="http://schemas.microsoft.com/office/drawing/2014/main" id="{B04C577C-3A59-405A-9C9C-C7E0AE45AC41}"/>
                      </a:ext>
                    </a:extLst>
                  </p:cNvPr>
                  <p:cNvCxnSpPr>
                    <a:cxnSpLocks/>
                    <a:stCxn id="164" idx="1"/>
                    <a:endCxn id="157" idx="5"/>
                  </p:cNvCxnSpPr>
                  <p:nvPr/>
                </p:nvCxnSpPr>
                <p:spPr>
                  <a:xfrm rot="16200000" flipV="1">
                    <a:off x="1730669" y="5732939"/>
                    <a:ext cx="213706" cy="122099"/>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152" name="矩形 151">
                <a:extLst>
                  <a:ext uri="{FF2B5EF4-FFF2-40B4-BE49-F238E27FC236}">
                    <a16:creationId xmlns:a16="http://schemas.microsoft.com/office/drawing/2014/main" id="{4F05BE4C-4D94-422F-A87A-D20ECBC2AD36}"/>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grpSp>
        <p:pic>
          <p:nvPicPr>
            <p:cNvPr id="54" name="图片 53">
              <a:extLst>
                <a:ext uri="{FF2B5EF4-FFF2-40B4-BE49-F238E27FC236}">
                  <a16:creationId xmlns:a16="http://schemas.microsoft.com/office/drawing/2014/main" id="{2E20AF5D-B97C-45F3-8342-8872A6D8C8B1}"/>
                </a:ext>
              </a:extLst>
            </p:cNvPr>
            <p:cNvPicPr>
              <a:picLocks noChangeAspect="1"/>
            </p:cNvPicPr>
            <p:nvPr/>
          </p:nvPicPr>
          <p:blipFill>
            <a:blip r:embed="rId7"/>
            <a:stretch>
              <a:fillRect/>
            </a:stretch>
          </p:blipFill>
          <p:spPr>
            <a:xfrm>
              <a:off x="5352098" y="8181633"/>
              <a:ext cx="495507" cy="338908"/>
            </a:xfrm>
            <a:prstGeom prst="rect">
              <a:avLst/>
            </a:prstGeom>
          </p:spPr>
        </p:pic>
      </p:grpSp>
      <p:sp>
        <p:nvSpPr>
          <p:cNvPr id="263" name="矩形: 圆角 262">
            <a:extLst>
              <a:ext uri="{FF2B5EF4-FFF2-40B4-BE49-F238E27FC236}">
                <a16:creationId xmlns:a16="http://schemas.microsoft.com/office/drawing/2014/main" id="{9B46EF76-260A-4BC3-B027-402267FB2DBC}"/>
              </a:ext>
            </a:extLst>
          </p:cNvPr>
          <p:cNvSpPr/>
          <p:nvPr/>
        </p:nvSpPr>
        <p:spPr>
          <a:xfrm flipH="1">
            <a:off x="8794454" y="2076984"/>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264" name="直接箭头连接符 263">
            <a:extLst>
              <a:ext uri="{FF2B5EF4-FFF2-40B4-BE49-F238E27FC236}">
                <a16:creationId xmlns:a16="http://schemas.microsoft.com/office/drawing/2014/main" id="{F350973B-D8C0-48F2-8B89-82E4054A036D}"/>
              </a:ext>
            </a:extLst>
          </p:cNvPr>
          <p:cNvCxnSpPr>
            <a:cxnSpLocks/>
          </p:cNvCxnSpPr>
          <p:nvPr/>
        </p:nvCxnSpPr>
        <p:spPr>
          <a:xfrm flipH="1" flipV="1">
            <a:off x="9694223" y="1850756"/>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接箭头连接符 264">
            <a:extLst>
              <a:ext uri="{FF2B5EF4-FFF2-40B4-BE49-F238E27FC236}">
                <a16:creationId xmlns:a16="http://schemas.microsoft.com/office/drawing/2014/main" id="{861412F2-67F5-437B-A080-924D4F8C6158}"/>
              </a:ext>
            </a:extLst>
          </p:cNvPr>
          <p:cNvCxnSpPr>
            <a:cxnSpLocks/>
          </p:cNvCxnSpPr>
          <p:nvPr/>
        </p:nvCxnSpPr>
        <p:spPr>
          <a:xfrm flipH="1" flipV="1">
            <a:off x="10605068" y="1847820"/>
            <a:ext cx="2363" cy="2134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a:extLst>
              <a:ext uri="{FF2B5EF4-FFF2-40B4-BE49-F238E27FC236}">
                <a16:creationId xmlns:a16="http://schemas.microsoft.com/office/drawing/2014/main" id="{43E68CAA-3776-45EB-AC07-BAFDB5DA828F}"/>
              </a:ext>
            </a:extLst>
          </p:cNvPr>
          <p:cNvCxnSpPr/>
          <p:nvPr/>
        </p:nvCxnSpPr>
        <p:spPr>
          <a:xfrm flipH="1" flipV="1">
            <a:off x="9059380" y="1847820"/>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矩形: 圆角 266">
            <a:extLst>
              <a:ext uri="{FF2B5EF4-FFF2-40B4-BE49-F238E27FC236}">
                <a16:creationId xmlns:a16="http://schemas.microsoft.com/office/drawing/2014/main" id="{44F2C6A2-E828-4503-8BD5-7249B8044B26}"/>
              </a:ext>
            </a:extLst>
          </p:cNvPr>
          <p:cNvSpPr/>
          <p:nvPr/>
        </p:nvSpPr>
        <p:spPr>
          <a:xfrm flipH="1">
            <a:off x="9410230" y="2070565"/>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268" name="矩形: 圆角 267">
            <a:extLst>
              <a:ext uri="{FF2B5EF4-FFF2-40B4-BE49-F238E27FC236}">
                <a16:creationId xmlns:a16="http://schemas.microsoft.com/office/drawing/2014/main" id="{BA9A31B3-5BA9-403A-AD55-835459BD655F}"/>
              </a:ext>
            </a:extLst>
          </p:cNvPr>
          <p:cNvSpPr/>
          <p:nvPr/>
        </p:nvSpPr>
        <p:spPr>
          <a:xfrm flipH="1">
            <a:off x="10318850" y="2070565"/>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10" name="文本框 109">
            <a:extLst>
              <a:ext uri="{FF2B5EF4-FFF2-40B4-BE49-F238E27FC236}">
                <a16:creationId xmlns:a16="http://schemas.microsoft.com/office/drawing/2014/main" id="{76B7CBC9-E775-4BFE-828C-8579E8B71CB1}"/>
              </a:ext>
            </a:extLst>
          </p:cNvPr>
          <p:cNvSpPr txBox="1"/>
          <p:nvPr/>
        </p:nvSpPr>
        <p:spPr>
          <a:xfrm flipH="1">
            <a:off x="599426" y="2993951"/>
            <a:ext cx="683824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Modeling by Bi-GRU</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11" name="圆角矩形 23">
            <a:extLst>
              <a:ext uri="{FF2B5EF4-FFF2-40B4-BE49-F238E27FC236}">
                <a16:creationId xmlns:a16="http://schemas.microsoft.com/office/drawing/2014/main" id="{E7DCA209-1845-4BCE-99FB-5C8894764447}"/>
              </a:ext>
            </a:extLst>
          </p:cNvPr>
          <p:cNvSpPr/>
          <p:nvPr/>
        </p:nvSpPr>
        <p:spPr>
          <a:xfrm rot="10800000" flipV="1">
            <a:off x="260323" y="3055755"/>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8" name="圆角矩形 23">
            <a:extLst>
              <a:ext uri="{FF2B5EF4-FFF2-40B4-BE49-F238E27FC236}">
                <a16:creationId xmlns:a16="http://schemas.microsoft.com/office/drawing/2014/main" id="{808EA01A-15E8-4198-BACC-C6041F2DA175}"/>
              </a:ext>
            </a:extLst>
          </p:cNvPr>
          <p:cNvSpPr/>
          <p:nvPr/>
        </p:nvSpPr>
        <p:spPr>
          <a:xfrm rot="10800000" flipV="1">
            <a:off x="215369" y="1987125"/>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文本框 108">
            <a:extLst>
              <a:ext uri="{FF2B5EF4-FFF2-40B4-BE49-F238E27FC236}">
                <a16:creationId xmlns:a16="http://schemas.microsoft.com/office/drawing/2014/main" id="{EED96EC9-67A0-481A-B844-1A0603826BEC}"/>
              </a:ext>
            </a:extLst>
          </p:cNvPr>
          <p:cNvSpPr txBox="1"/>
          <p:nvPr/>
        </p:nvSpPr>
        <p:spPr>
          <a:xfrm>
            <a:off x="550139" y="1907628"/>
            <a:ext cx="7139327" cy="707886"/>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Given a candidate location, we can efficient generate the</a:t>
            </a:r>
          </a:p>
          <a:p>
            <a:r>
              <a:rPr lang="en-US" altLang="zh-CN" sz="2000" dirty="0">
                <a:solidFill>
                  <a:srgbClr val="002060"/>
                </a:solidFill>
                <a:latin typeface="微软雅黑" panose="020B0503020204020204" pitchFamily="34" charset="-122"/>
                <a:ea typeface="微软雅黑" panose="020B0503020204020204" pitchFamily="34" charset="-122"/>
              </a:rPr>
              <a:t>top-K shortest routes from it to the destination.</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12" name="圆角矩形 23">
            <a:extLst>
              <a:ext uri="{FF2B5EF4-FFF2-40B4-BE49-F238E27FC236}">
                <a16:creationId xmlns:a16="http://schemas.microsoft.com/office/drawing/2014/main" id="{88FD45C7-D1F6-4E80-A4E7-A92978FBFA20}"/>
              </a:ext>
            </a:extLst>
          </p:cNvPr>
          <p:cNvSpPr/>
          <p:nvPr/>
        </p:nvSpPr>
        <p:spPr>
          <a:xfrm rot="10800000" flipV="1">
            <a:off x="243899" y="3777722"/>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文本框 112">
            <a:extLst>
              <a:ext uri="{FF2B5EF4-FFF2-40B4-BE49-F238E27FC236}">
                <a16:creationId xmlns:a16="http://schemas.microsoft.com/office/drawing/2014/main" id="{8077BA1E-49AA-4E60-9BA1-F4F1B4F914F7}"/>
              </a:ext>
            </a:extLst>
          </p:cNvPr>
          <p:cNvSpPr txBox="1"/>
          <p:nvPr/>
        </p:nvSpPr>
        <p:spPr>
          <a:xfrm>
            <a:off x="578669" y="3723625"/>
            <a:ext cx="7258871" cy="707886"/>
          </a:xfrm>
          <a:prstGeom prst="rect">
            <a:avLst/>
          </a:prstGeom>
          <a:noFill/>
        </p:spPr>
        <p:txBody>
          <a:bodyPr wrap="squar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Given a candidate route, we build an arrival time predictor on top of bi-directional GRU (</a:t>
            </a:r>
            <a:r>
              <a:rPr lang="en-US" altLang="zh-CN" sz="2000" dirty="0" err="1">
                <a:solidFill>
                  <a:srgbClr val="002060"/>
                </a:solidFill>
                <a:latin typeface="微软雅黑" panose="020B0503020204020204" pitchFamily="34" charset="-122"/>
                <a:ea typeface="微软雅黑" panose="020B0503020204020204" pitchFamily="34" charset="-122"/>
              </a:rPr>
              <a:t>BiGRU</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NASF: Estimated Cost</a:t>
            </a:r>
            <a:endParaRPr lang="zh-CN" altLang="en-US" dirty="0"/>
          </a:p>
        </p:txBody>
      </p:sp>
      <p:sp>
        <p:nvSpPr>
          <p:cNvPr id="223" name="文本框 222"/>
          <p:cNvSpPr txBox="1"/>
          <p:nvPr/>
        </p:nvSpPr>
        <p:spPr>
          <a:xfrm flipH="1">
            <a:off x="470261" y="1338485"/>
            <a:ext cx="683824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Estimation of the Fastest Arrival Time</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21" name="圆角矩形 23"/>
          <p:cNvSpPr/>
          <p:nvPr/>
        </p:nvSpPr>
        <p:spPr>
          <a:xfrm rot="10800000" flipV="1">
            <a:off x="131158" y="140028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3"/>
          <p:cNvSpPr/>
          <p:nvPr/>
        </p:nvSpPr>
        <p:spPr>
          <a:xfrm rot="10800000" flipV="1">
            <a:off x="323951" y="2145696"/>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圆角矩形 23"/>
          <p:cNvSpPr/>
          <p:nvPr/>
        </p:nvSpPr>
        <p:spPr>
          <a:xfrm rot="10800000" flipV="1">
            <a:off x="349879" y="400072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 name="组合 51">
            <a:extLst>
              <a:ext uri="{FF2B5EF4-FFF2-40B4-BE49-F238E27FC236}">
                <a16:creationId xmlns:a16="http://schemas.microsoft.com/office/drawing/2014/main" id="{9931B748-EAD4-45CF-8EFE-37BA7E58F14F}"/>
              </a:ext>
            </a:extLst>
          </p:cNvPr>
          <p:cNvGrpSpPr/>
          <p:nvPr/>
        </p:nvGrpSpPr>
        <p:grpSpPr>
          <a:xfrm>
            <a:off x="4445732" y="1259319"/>
            <a:ext cx="6729085" cy="4872613"/>
            <a:chOff x="978051" y="2485343"/>
            <a:chExt cx="10261853" cy="7430736"/>
          </a:xfrm>
        </p:grpSpPr>
        <p:grpSp>
          <p:nvGrpSpPr>
            <p:cNvPr id="53" name="组合 52">
              <a:extLst>
                <a:ext uri="{FF2B5EF4-FFF2-40B4-BE49-F238E27FC236}">
                  <a16:creationId xmlns:a16="http://schemas.microsoft.com/office/drawing/2014/main" id="{96D5C67A-CBD7-440C-9BF2-53DB8D0A813B}"/>
                </a:ext>
              </a:extLst>
            </p:cNvPr>
            <p:cNvGrpSpPr/>
            <p:nvPr/>
          </p:nvGrpSpPr>
          <p:grpSpPr>
            <a:xfrm>
              <a:off x="978051" y="2485343"/>
              <a:ext cx="10261853" cy="7430736"/>
              <a:chOff x="951546" y="3041935"/>
              <a:chExt cx="10261853" cy="7430736"/>
            </a:xfrm>
          </p:grpSpPr>
          <p:cxnSp>
            <p:nvCxnSpPr>
              <p:cNvPr id="69" name="直接箭头连接符 68">
                <a:extLst>
                  <a:ext uri="{FF2B5EF4-FFF2-40B4-BE49-F238E27FC236}">
                    <a16:creationId xmlns:a16="http://schemas.microsoft.com/office/drawing/2014/main" id="{7BD957DA-C746-4E88-B393-DC1641796A3A}"/>
                  </a:ext>
                </a:extLst>
              </p:cNvPr>
              <p:cNvCxnSpPr>
                <a:cxnSpLocks/>
              </p:cNvCxnSpPr>
              <p:nvPr/>
            </p:nvCxnSpPr>
            <p:spPr>
              <a:xfrm flipH="1" flipV="1">
                <a:off x="9192679" y="3041935"/>
                <a:ext cx="7751" cy="549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071C4E27-3702-4D39-8F38-11D459D550E8}"/>
                  </a:ext>
                </a:extLst>
              </p:cNvPr>
              <p:cNvGrpSpPr/>
              <p:nvPr/>
            </p:nvGrpSpPr>
            <p:grpSpPr>
              <a:xfrm flipH="1">
                <a:off x="10177890" y="6208792"/>
                <a:ext cx="532146" cy="1215667"/>
                <a:chOff x="806992" y="4837273"/>
                <a:chExt cx="559504" cy="1237768"/>
              </a:xfrm>
            </p:grpSpPr>
            <p:sp>
              <p:nvSpPr>
                <p:cNvPr id="252" name="矩形 251">
                  <a:extLst>
                    <a:ext uri="{FF2B5EF4-FFF2-40B4-BE49-F238E27FC236}">
                      <a16:creationId xmlns:a16="http://schemas.microsoft.com/office/drawing/2014/main" id="{FCA73F1B-B25B-421C-90AA-381FDBE622CF}"/>
                    </a:ext>
                  </a:extLst>
                </p:cNvPr>
                <p:cNvSpPr/>
                <p:nvPr/>
              </p:nvSpPr>
              <p:spPr>
                <a:xfrm>
                  <a:off x="806992" y="4837273"/>
                  <a:ext cx="559504" cy="1237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253" name="组合 252">
                  <a:extLst>
                    <a:ext uri="{FF2B5EF4-FFF2-40B4-BE49-F238E27FC236}">
                      <a16:creationId xmlns:a16="http://schemas.microsoft.com/office/drawing/2014/main" id="{F0A2D51B-8D2D-4DE5-B379-2BD490A80E25}"/>
                    </a:ext>
                  </a:extLst>
                </p:cNvPr>
                <p:cNvGrpSpPr/>
                <p:nvPr/>
              </p:nvGrpSpPr>
              <p:grpSpPr>
                <a:xfrm>
                  <a:off x="888712" y="4856091"/>
                  <a:ext cx="386152" cy="1077133"/>
                  <a:chOff x="1562421" y="4849664"/>
                  <a:chExt cx="386152" cy="1077133"/>
                </a:xfrm>
              </p:grpSpPr>
              <p:sp>
                <p:nvSpPr>
                  <p:cNvPr id="254" name="椭圆 253">
                    <a:extLst>
                      <a:ext uri="{FF2B5EF4-FFF2-40B4-BE49-F238E27FC236}">
                        <a16:creationId xmlns:a16="http://schemas.microsoft.com/office/drawing/2014/main" id="{63483806-65A3-4830-BED5-A1F5F5BF9796}"/>
                      </a:ext>
                    </a:extLst>
                  </p:cNvPr>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55" name="椭圆 254">
                    <a:extLst>
                      <a:ext uri="{FF2B5EF4-FFF2-40B4-BE49-F238E27FC236}">
                        <a16:creationId xmlns:a16="http://schemas.microsoft.com/office/drawing/2014/main" id="{2B9EC6EF-DB90-43EA-8F7E-58C2C8B38EE8}"/>
                      </a:ext>
                    </a:extLst>
                  </p:cNvPr>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56" name="椭圆 255">
                    <a:extLst>
                      <a:ext uri="{FF2B5EF4-FFF2-40B4-BE49-F238E27FC236}">
                        <a16:creationId xmlns:a16="http://schemas.microsoft.com/office/drawing/2014/main" id="{21AD44DE-29B3-42D3-B538-236823BC5EAC}"/>
                      </a:ext>
                    </a:extLst>
                  </p:cNvPr>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57" name="连接符: 曲线 249">
                    <a:extLst>
                      <a:ext uri="{FF2B5EF4-FFF2-40B4-BE49-F238E27FC236}">
                        <a16:creationId xmlns:a16="http://schemas.microsoft.com/office/drawing/2014/main" id="{AB2F2FA1-132F-4862-948C-6C1FD507E865}"/>
                      </a:ext>
                    </a:extLst>
                  </p:cNvPr>
                  <p:cNvCxnSpPr>
                    <a:cxnSpLocks/>
                    <a:stCxn id="254" idx="7"/>
                    <a:endCxn id="259" idx="3"/>
                  </p:cNvCxnSpPr>
                  <p:nvPr/>
                </p:nvCxnSpPr>
                <p:spPr>
                  <a:xfrm flipV="1">
                    <a:off x="1679618" y="5360075"/>
                    <a:ext cx="216938" cy="237074"/>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258" name="连接符: 曲线 167">
                    <a:extLst>
                      <a:ext uri="{FF2B5EF4-FFF2-40B4-BE49-F238E27FC236}">
                        <a16:creationId xmlns:a16="http://schemas.microsoft.com/office/drawing/2014/main" id="{692F773F-AC4E-4D3D-8C85-862EA95CA2E2}"/>
                      </a:ext>
                    </a:extLst>
                  </p:cNvPr>
                  <p:cNvCxnSpPr>
                    <a:cxnSpLocks/>
                    <a:stCxn id="255" idx="7"/>
                    <a:endCxn id="256" idx="3"/>
                  </p:cNvCxnSpPr>
                  <p:nvPr/>
                </p:nvCxnSpPr>
                <p:spPr>
                  <a:xfrm flipV="1">
                    <a:off x="1614437" y="4901569"/>
                    <a:ext cx="229899" cy="19946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59" name="椭圆 258">
                    <a:extLst>
                      <a:ext uri="{FF2B5EF4-FFF2-40B4-BE49-F238E27FC236}">
                        <a16:creationId xmlns:a16="http://schemas.microsoft.com/office/drawing/2014/main" id="{166D068B-B302-47C4-ADE2-30D712AF5175}"/>
                      </a:ext>
                    </a:extLst>
                  </p:cNvPr>
                  <p:cNvSpPr/>
                  <p:nvPr/>
                </p:nvSpPr>
                <p:spPr>
                  <a:xfrm>
                    <a:off x="1887632" y="530816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60" name="连接符: 曲线 249">
                    <a:extLst>
                      <a:ext uri="{FF2B5EF4-FFF2-40B4-BE49-F238E27FC236}">
                        <a16:creationId xmlns:a16="http://schemas.microsoft.com/office/drawing/2014/main" id="{ED3D4F75-CC40-4D17-A8E3-41F98367AD88}"/>
                      </a:ext>
                    </a:extLst>
                  </p:cNvPr>
                  <p:cNvCxnSpPr>
                    <a:cxnSpLocks/>
                    <a:stCxn id="259" idx="1"/>
                    <a:endCxn id="255" idx="5"/>
                  </p:cNvCxnSpPr>
                  <p:nvPr/>
                </p:nvCxnSpPr>
                <p:spPr>
                  <a:xfrm flipH="1" flipV="1">
                    <a:off x="1614437" y="5144030"/>
                    <a:ext cx="282119" cy="1730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61" name="椭圆 260">
                    <a:extLst>
                      <a:ext uri="{FF2B5EF4-FFF2-40B4-BE49-F238E27FC236}">
                        <a16:creationId xmlns:a16="http://schemas.microsoft.com/office/drawing/2014/main" id="{DC3D0773-C094-4E0D-B379-C5746D9A59AE}"/>
                      </a:ext>
                    </a:extLst>
                  </p:cNvPr>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62" name="连接符: 曲线 249">
                    <a:extLst>
                      <a:ext uri="{FF2B5EF4-FFF2-40B4-BE49-F238E27FC236}">
                        <a16:creationId xmlns:a16="http://schemas.microsoft.com/office/drawing/2014/main" id="{41335D1E-F1B7-4C1D-91AB-FB7D1005F849}"/>
                      </a:ext>
                    </a:extLst>
                  </p:cNvPr>
                  <p:cNvCxnSpPr>
                    <a:cxnSpLocks/>
                    <a:stCxn id="261" idx="1"/>
                    <a:endCxn id="254" idx="4"/>
                  </p:cNvCxnSpPr>
                  <p:nvPr/>
                </p:nvCxnSpPr>
                <p:spPr>
                  <a:xfrm flipH="1" flipV="1">
                    <a:off x="1658073" y="5649054"/>
                    <a:ext cx="136570" cy="225838"/>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grpSp>
            <p:nvGrpSpPr>
              <p:cNvPr id="71" name="组合 70">
                <a:extLst>
                  <a:ext uri="{FF2B5EF4-FFF2-40B4-BE49-F238E27FC236}">
                    <a16:creationId xmlns:a16="http://schemas.microsoft.com/office/drawing/2014/main" id="{E1BCE790-F8EB-4D6C-A982-43B7A2B70FA7}"/>
                  </a:ext>
                </a:extLst>
              </p:cNvPr>
              <p:cNvGrpSpPr/>
              <p:nvPr/>
            </p:nvGrpSpPr>
            <p:grpSpPr>
              <a:xfrm flipH="1">
                <a:off x="7788991" y="6224707"/>
                <a:ext cx="532151" cy="1202416"/>
                <a:chOff x="855357" y="4755418"/>
                <a:chExt cx="559504" cy="1309689"/>
              </a:xfrm>
            </p:grpSpPr>
            <p:sp>
              <p:nvSpPr>
                <p:cNvPr id="241" name="矩形 240">
                  <a:extLst>
                    <a:ext uri="{FF2B5EF4-FFF2-40B4-BE49-F238E27FC236}">
                      <a16:creationId xmlns:a16="http://schemas.microsoft.com/office/drawing/2014/main" id="{66C1BEC2-A59B-4D36-9CCA-1BAFFAC45921}"/>
                    </a:ext>
                  </a:extLst>
                </p:cNvPr>
                <p:cNvSpPr/>
                <p:nvPr/>
              </p:nvSpPr>
              <p:spPr>
                <a:xfrm>
                  <a:off x="855357"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242" name="组合 241">
                  <a:extLst>
                    <a:ext uri="{FF2B5EF4-FFF2-40B4-BE49-F238E27FC236}">
                      <a16:creationId xmlns:a16="http://schemas.microsoft.com/office/drawing/2014/main" id="{514D157A-1DC5-45C0-B1B0-30FD4953E77D}"/>
                    </a:ext>
                  </a:extLst>
                </p:cNvPr>
                <p:cNvGrpSpPr/>
                <p:nvPr/>
              </p:nvGrpSpPr>
              <p:grpSpPr>
                <a:xfrm>
                  <a:off x="967167" y="4888876"/>
                  <a:ext cx="356474" cy="1091600"/>
                  <a:chOff x="1640876" y="4882449"/>
                  <a:chExt cx="356474" cy="1091600"/>
                </a:xfrm>
              </p:grpSpPr>
              <p:sp>
                <p:nvSpPr>
                  <p:cNvPr id="243" name="椭圆 242">
                    <a:extLst>
                      <a:ext uri="{FF2B5EF4-FFF2-40B4-BE49-F238E27FC236}">
                        <a16:creationId xmlns:a16="http://schemas.microsoft.com/office/drawing/2014/main" id="{AE157D4B-C21C-4082-B191-BE1BAC9B9F1A}"/>
                      </a:ext>
                    </a:extLst>
                  </p:cNvPr>
                  <p:cNvSpPr/>
                  <p:nvPr/>
                </p:nvSpPr>
                <p:spPr>
                  <a:xfrm>
                    <a:off x="1714545" y="56660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44" name="椭圆 243">
                    <a:extLst>
                      <a:ext uri="{FF2B5EF4-FFF2-40B4-BE49-F238E27FC236}">
                        <a16:creationId xmlns:a16="http://schemas.microsoft.com/office/drawing/2014/main" id="{1E2C3929-1CC3-4047-BED0-8757DF031E2F}"/>
                      </a:ext>
                    </a:extLst>
                  </p:cNvPr>
                  <p:cNvSpPr/>
                  <p:nvPr/>
                </p:nvSpPr>
                <p:spPr>
                  <a:xfrm>
                    <a:off x="1935392" y="51440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245" name="椭圆 244">
                    <a:extLst>
                      <a:ext uri="{FF2B5EF4-FFF2-40B4-BE49-F238E27FC236}">
                        <a16:creationId xmlns:a16="http://schemas.microsoft.com/office/drawing/2014/main" id="{2C287717-4C24-4178-9BFE-1A6E5164173B}"/>
                      </a:ext>
                    </a:extLst>
                  </p:cNvPr>
                  <p:cNvSpPr/>
                  <p:nvPr/>
                </p:nvSpPr>
                <p:spPr>
                  <a:xfrm>
                    <a:off x="1936409" y="488244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46" name="连接符: 曲线 249">
                    <a:extLst>
                      <a:ext uri="{FF2B5EF4-FFF2-40B4-BE49-F238E27FC236}">
                        <a16:creationId xmlns:a16="http://schemas.microsoft.com/office/drawing/2014/main" id="{A1C986D9-1A8E-4131-9FE7-A5E3F54CC750}"/>
                      </a:ext>
                    </a:extLst>
                  </p:cNvPr>
                  <p:cNvCxnSpPr>
                    <a:cxnSpLocks/>
                    <a:stCxn id="243" idx="0"/>
                  </p:cNvCxnSpPr>
                  <p:nvPr/>
                </p:nvCxnSpPr>
                <p:spPr>
                  <a:xfrm rot="16200000">
                    <a:off x="1653924" y="5525337"/>
                    <a:ext cx="231832" cy="496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247" name="连接符: 曲线 167">
                    <a:extLst>
                      <a:ext uri="{FF2B5EF4-FFF2-40B4-BE49-F238E27FC236}">
                        <a16:creationId xmlns:a16="http://schemas.microsoft.com/office/drawing/2014/main" id="{0EF58AC1-1643-4E85-9506-7AE7270CBE50}"/>
                      </a:ext>
                    </a:extLst>
                  </p:cNvPr>
                  <p:cNvCxnSpPr>
                    <a:cxnSpLocks/>
                    <a:stCxn id="244" idx="0"/>
                    <a:endCxn id="245" idx="4"/>
                  </p:cNvCxnSpPr>
                  <p:nvPr/>
                </p:nvCxnSpPr>
                <p:spPr>
                  <a:xfrm rot="16200000">
                    <a:off x="1865987" y="5043136"/>
                    <a:ext cx="200772" cy="101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48" name="椭圆 247">
                    <a:extLst>
                      <a:ext uri="{FF2B5EF4-FFF2-40B4-BE49-F238E27FC236}">
                        <a16:creationId xmlns:a16="http://schemas.microsoft.com/office/drawing/2014/main" id="{F0EC022C-5520-4A9A-A04F-E282FCAB79B1}"/>
                      </a:ext>
                    </a:extLst>
                  </p:cNvPr>
                  <p:cNvSpPr/>
                  <p:nvPr/>
                </p:nvSpPr>
                <p:spPr>
                  <a:xfrm>
                    <a:off x="1788478" y="537343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249" name="连接符: 曲线 249">
                    <a:extLst>
                      <a:ext uri="{FF2B5EF4-FFF2-40B4-BE49-F238E27FC236}">
                        <a16:creationId xmlns:a16="http://schemas.microsoft.com/office/drawing/2014/main" id="{D031ABF3-13D6-40DC-8425-B8DF817D7051}"/>
                      </a:ext>
                    </a:extLst>
                  </p:cNvPr>
                  <p:cNvCxnSpPr>
                    <a:cxnSpLocks/>
                    <a:endCxn id="244" idx="3"/>
                  </p:cNvCxnSpPr>
                  <p:nvPr/>
                </p:nvCxnSpPr>
                <p:spPr>
                  <a:xfrm rot="16200000">
                    <a:off x="1798025" y="5227138"/>
                    <a:ext cx="177496" cy="1150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250" name="椭圆 249">
                    <a:extLst>
                      <a:ext uri="{FF2B5EF4-FFF2-40B4-BE49-F238E27FC236}">
                        <a16:creationId xmlns:a16="http://schemas.microsoft.com/office/drawing/2014/main" id="{8C7BD15E-F3E1-47D2-A3F8-8DD90AA61EBC}"/>
                      </a:ext>
                    </a:extLst>
                  </p:cNvPr>
                  <p:cNvSpPr/>
                  <p:nvPr/>
                </p:nvSpPr>
                <p:spPr>
                  <a:xfrm>
                    <a:off x="1640876" y="591323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p>
                </p:txBody>
              </p:sp>
              <p:cxnSp>
                <p:nvCxnSpPr>
                  <p:cNvPr id="251" name="连接符: 曲线 249">
                    <a:extLst>
                      <a:ext uri="{FF2B5EF4-FFF2-40B4-BE49-F238E27FC236}">
                        <a16:creationId xmlns:a16="http://schemas.microsoft.com/office/drawing/2014/main" id="{2ADAC019-2E51-4D9D-8E90-EF39005E4D49}"/>
                      </a:ext>
                    </a:extLst>
                  </p:cNvPr>
                  <p:cNvCxnSpPr>
                    <a:cxnSpLocks/>
                    <a:stCxn id="250" idx="0"/>
                  </p:cNvCxnSpPr>
                  <p:nvPr/>
                </p:nvCxnSpPr>
                <p:spPr>
                  <a:xfrm rot="16200000">
                    <a:off x="1613045" y="5792145"/>
                    <a:ext cx="179396" cy="627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72" name="矩形 71">
                <a:extLst>
                  <a:ext uri="{FF2B5EF4-FFF2-40B4-BE49-F238E27FC236}">
                    <a16:creationId xmlns:a16="http://schemas.microsoft.com/office/drawing/2014/main" id="{5FCF73DF-4021-4A70-AD5B-4ADF97DA7D40}"/>
                  </a:ext>
                </a:extLst>
              </p:cNvPr>
              <p:cNvSpPr/>
              <p:nvPr/>
            </p:nvSpPr>
            <p:spPr>
              <a:xfrm>
                <a:off x="9929505" y="7482741"/>
                <a:ext cx="1283894"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k</a:t>
                </a:r>
                <a:r>
                  <a:rPr lang="en-US" altLang="zh-CN" sz="1049" i="1" dirty="0">
                    <a:latin typeface="Times New Roman" panose="02020603050405020304" pitchFamily="18" charset="0"/>
                    <a:cs typeface="Times New Roman" panose="02020603050405020304" pitchFamily="18" charset="0"/>
                  </a:rPr>
                  <a:t>th</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FBE9F6B7-7F9C-465D-82E7-B29E647C130E}"/>
                  </a:ext>
                </a:extLst>
              </p:cNvPr>
              <p:cNvSpPr/>
              <p:nvPr/>
            </p:nvSpPr>
            <p:spPr>
              <a:xfrm>
                <a:off x="8546156" y="7394509"/>
                <a:ext cx="1330341"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2</a:t>
                </a:r>
                <a:r>
                  <a:rPr lang="en-US" altLang="zh-CN" sz="1049" i="1" dirty="0">
                    <a:latin typeface="Times New Roman" panose="02020603050405020304" pitchFamily="18" charset="0"/>
                    <a:cs typeface="Times New Roman" panose="02020603050405020304" pitchFamily="18" charset="0"/>
                  </a:rPr>
                  <a:t>nd</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062F63FE-6CD4-4204-834E-B70591F57E4C}"/>
                  </a:ext>
                </a:extLst>
              </p:cNvPr>
              <p:cNvSpPr/>
              <p:nvPr/>
            </p:nvSpPr>
            <p:spPr>
              <a:xfrm>
                <a:off x="7449147" y="7411188"/>
                <a:ext cx="1261893"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1</a:t>
                </a:r>
                <a:r>
                  <a:rPr lang="en-US" altLang="zh-CN" sz="1049" i="1" dirty="0">
                    <a:latin typeface="Times New Roman" panose="02020603050405020304" pitchFamily="18" charset="0"/>
                    <a:cs typeface="Times New Roman" panose="02020603050405020304" pitchFamily="18" charset="0"/>
                  </a:rPr>
                  <a:t>st</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75" name="矩形: 圆角 74">
                <a:extLst>
                  <a:ext uri="{FF2B5EF4-FFF2-40B4-BE49-F238E27FC236}">
                    <a16:creationId xmlns:a16="http://schemas.microsoft.com/office/drawing/2014/main" id="{A97DD5B4-7ADF-4237-B412-565FA5F13429}"/>
                  </a:ext>
                </a:extLst>
              </p:cNvPr>
              <p:cNvSpPr/>
              <p:nvPr/>
            </p:nvSpPr>
            <p:spPr>
              <a:xfrm>
                <a:off x="10037312" y="497579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76" name="直接箭头连接符 75">
                <a:extLst>
                  <a:ext uri="{FF2B5EF4-FFF2-40B4-BE49-F238E27FC236}">
                    <a16:creationId xmlns:a16="http://schemas.microsoft.com/office/drawing/2014/main" id="{D224E7EE-692B-42F5-BDC7-A7714783AF43}"/>
                  </a:ext>
                </a:extLst>
              </p:cNvPr>
              <p:cNvCxnSpPr>
                <a:cxnSpLocks/>
                <a:stCxn id="75" idx="2"/>
                <a:endCxn id="148" idx="0"/>
              </p:cNvCxnSpPr>
              <p:nvPr/>
            </p:nvCxnSpPr>
            <p:spPr>
              <a:xfrm flipH="1">
                <a:off x="10387039" y="5338762"/>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箭头: 右 76">
                <a:extLst>
                  <a:ext uri="{FF2B5EF4-FFF2-40B4-BE49-F238E27FC236}">
                    <a16:creationId xmlns:a16="http://schemas.microsoft.com/office/drawing/2014/main" id="{6CCAD989-2D8B-4610-85CA-CB9CAD5790EB}"/>
                  </a:ext>
                </a:extLst>
              </p:cNvPr>
              <p:cNvSpPr/>
              <p:nvPr/>
            </p:nvSpPr>
            <p:spPr>
              <a:xfrm rot="16200000">
                <a:off x="10330345" y="6046441"/>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78" name="矩形: 圆角 77">
                <a:extLst>
                  <a:ext uri="{FF2B5EF4-FFF2-40B4-BE49-F238E27FC236}">
                    <a16:creationId xmlns:a16="http://schemas.microsoft.com/office/drawing/2014/main" id="{101C006C-BED1-4498-9B80-99ACD2656397}"/>
                  </a:ext>
                </a:extLst>
              </p:cNvPr>
              <p:cNvSpPr/>
              <p:nvPr/>
            </p:nvSpPr>
            <p:spPr>
              <a:xfrm>
                <a:off x="8649155" y="4973939"/>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79" name="直接箭头连接符 78">
                <a:extLst>
                  <a:ext uri="{FF2B5EF4-FFF2-40B4-BE49-F238E27FC236}">
                    <a16:creationId xmlns:a16="http://schemas.microsoft.com/office/drawing/2014/main" id="{2C6578AF-E6B6-4A33-BA3B-70E6B3D92635}"/>
                  </a:ext>
                </a:extLst>
              </p:cNvPr>
              <p:cNvCxnSpPr>
                <a:cxnSpLocks/>
                <a:stCxn id="78" idx="2"/>
                <a:endCxn id="149" idx="0"/>
              </p:cNvCxnSpPr>
              <p:nvPr/>
            </p:nvCxnSpPr>
            <p:spPr>
              <a:xfrm flipH="1">
                <a:off x="8998882" y="5336910"/>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箭头: 右 79">
                <a:extLst>
                  <a:ext uri="{FF2B5EF4-FFF2-40B4-BE49-F238E27FC236}">
                    <a16:creationId xmlns:a16="http://schemas.microsoft.com/office/drawing/2014/main" id="{2215595F-C6A9-4F12-8C83-05E159EF92F8}"/>
                  </a:ext>
                </a:extLst>
              </p:cNvPr>
              <p:cNvSpPr/>
              <p:nvPr/>
            </p:nvSpPr>
            <p:spPr>
              <a:xfrm rot="16200000">
                <a:off x="8942188" y="6044589"/>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81" name="矩形: 圆角 80">
                <a:extLst>
                  <a:ext uri="{FF2B5EF4-FFF2-40B4-BE49-F238E27FC236}">
                    <a16:creationId xmlns:a16="http://schemas.microsoft.com/office/drawing/2014/main" id="{6AC3E1F1-838F-45F9-AEED-A3FBC8691BD6}"/>
                  </a:ext>
                </a:extLst>
              </p:cNvPr>
              <p:cNvSpPr/>
              <p:nvPr/>
            </p:nvSpPr>
            <p:spPr>
              <a:xfrm>
                <a:off x="7692105" y="4986195"/>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82" name="箭头: 右 81">
                <a:extLst>
                  <a:ext uri="{FF2B5EF4-FFF2-40B4-BE49-F238E27FC236}">
                    <a16:creationId xmlns:a16="http://schemas.microsoft.com/office/drawing/2014/main" id="{072C8D4F-AAB5-4116-946F-666988905DC5}"/>
                  </a:ext>
                </a:extLst>
              </p:cNvPr>
              <p:cNvSpPr/>
              <p:nvPr/>
            </p:nvSpPr>
            <p:spPr>
              <a:xfrm rot="16200000">
                <a:off x="7932130" y="6056845"/>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83" name="矩形: 圆角 82">
                <a:extLst>
                  <a:ext uri="{FF2B5EF4-FFF2-40B4-BE49-F238E27FC236}">
                    <a16:creationId xmlns:a16="http://schemas.microsoft.com/office/drawing/2014/main" id="{6C97DA30-FB2C-4391-9426-9B2E77A1B3E2}"/>
                  </a:ext>
                </a:extLst>
              </p:cNvPr>
              <p:cNvSpPr/>
              <p:nvPr/>
            </p:nvSpPr>
            <p:spPr>
              <a:xfrm rot="5400000">
                <a:off x="6867889" y="3921004"/>
                <a:ext cx="4903771" cy="3763636"/>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84" name="矩形: 圆角 83">
                <a:extLst>
                  <a:ext uri="{FF2B5EF4-FFF2-40B4-BE49-F238E27FC236}">
                    <a16:creationId xmlns:a16="http://schemas.microsoft.com/office/drawing/2014/main" id="{E18204FE-BD90-42E4-8A59-BCCECC2E8773}"/>
                  </a:ext>
                </a:extLst>
              </p:cNvPr>
              <p:cNvSpPr/>
              <p:nvPr/>
            </p:nvSpPr>
            <p:spPr>
              <a:xfrm flipH="1">
                <a:off x="7706965" y="3612743"/>
                <a:ext cx="3072319" cy="312397"/>
              </a:xfrm>
              <a:prstGeom prst="roundRect">
                <a:avLst/>
              </a:prstGeom>
              <a:solidFill>
                <a:schemeClr val="accent4">
                  <a:lumMod val="20000"/>
                  <a:lumOff val="8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Min</a:t>
                </a:r>
                <a:r>
                  <a:rPr lang="zh-CN" altLang="en-US" sz="1180" b="1" dirty="0">
                    <a:solidFill>
                      <a:schemeClr val="tx1"/>
                    </a:solidFill>
                    <a:latin typeface="Times New Roman" panose="02020603050405020304" pitchFamily="18" charset="0"/>
                    <a:cs typeface="Times New Roman" panose="02020603050405020304" pitchFamily="18" charset="0"/>
                  </a:rPr>
                  <a:t> </a:t>
                </a:r>
                <a:r>
                  <a:rPr lang="en-US" altLang="zh-CN" sz="1180" b="1" dirty="0">
                    <a:solidFill>
                      <a:schemeClr val="tx1"/>
                    </a:solidFill>
                    <a:latin typeface="Times New Roman" panose="02020603050405020304" pitchFamily="18" charset="0"/>
                    <a:cs typeface="Times New Roman" panose="02020603050405020304" pitchFamily="18" charset="0"/>
                  </a:rPr>
                  <a:t>Selector</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85" name="直接箭头连接符 84">
                <a:extLst>
                  <a:ext uri="{FF2B5EF4-FFF2-40B4-BE49-F238E27FC236}">
                    <a16:creationId xmlns:a16="http://schemas.microsoft.com/office/drawing/2014/main" id="{A0D95717-0D61-449C-B62D-F5E5F33A02CA}"/>
                  </a:ext>
                </a:extLst>
              </p:cNvPr>
              <p:cNvCxnSpPr>
                <a:cxnSpLocks/>
                <a:stCxn id="75" idx="0"/>
              </p:cNvCxnSpPr>
              <p:nvPr/>
            </p:nvCxnSpPr>
            <p:spPr>
              <a:xfrm flipH="1" flipV="1">
                <a:off x="10386761" y="4539341"/>
                <a:ext cx="3631" cy="4364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6179A593-C26B-4EAC-A655-D89D68DDC299}"/>
                  </a:ext>
                </a:extLst>
              </p:cNvPr>
              <p:cNvCxnSpPr>
                <a:cxnSpLocks/>
                <a:stCxn id="78" idx="0"/>
              </p:cNvCxnSpPr>
              <p:nvPr/>
            </p:nvCxnSpPr>
            <p:spPr>
              <a:xfrm flipH="1" flipV="1">
                <a:off x="9001327" y="4563778"/>
                <a:ext cx="908" cy="4101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20A6640-AA9C-4AFF-A2E2-3C27DA157244}"/>
                  </a:ext>
                </a:extLst>
              </p:cNvPr>
              <p:cNvCxnSpPr>
                <a:cxnSpLocks/>
                <a:stCxn id="81" idx="2"/>
                <a:endCxn id="150" idx="0"/>
              </p:cNvCxnSpPr>
              <p:nvPr/>
            </p:nvCxnSpPr>
            <p:spPr>
              <a:xfrm flipH="1">
                <a:off x="8041832" y="5349166"/>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C4FE72DB-89D6-416C-9D2E-157B63BF72DE}"/>
                  </a:ext>
                </a:extLst>
              </p:cNvPr>
              <p:cNvCxnSpPr>
                <a:cxnSpLocks/>
                <a:stCxn id="81" idx="0"/>
                <a:endCxn id="263" idx="2"/>
              </p:cNvCxnSpPr>
              <p:nvPr/>
            </p:nvCxnSpPr>
            <p:spPr>
              <a:xfrm flipH="1" flipV="1">
                <a:off x="8017692" y="4575161"/>
                <a:ext cx="27493" cy="411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6" name="组合 145">
                <a:extLst>
                  <a:ext uri="{FF2B5EF4-FFF2-40B4-BE49-F238E27FC236}">
                    <a16:creationId xmlns:a16="http://schemas.microsoft.com/office/drawing/2014/main" id="{153C7688-04D2-4DB9-8277-3FC7B459354F}"/>
                  </a:ext>
                </a:extLst>
              </p:cNvPr>
              <p:cNvGrpSpPr/>
              <p:nvPr/>
            </p:nvGrpSpPr>
            <p:grpSpPr>
              <a:xfrm>
                <a:off x="951546" y="8738225"/>
                <a:ext cx="9131380" cy="1734446"/>
                <a:chOff x="733576" y="7068945"/>
                <a:chExt cx="9131380" cy="1734446"/>
              </a:xfrm>
            </p:grpSpPr>
            <p:grpSp>
              <p:nvGrpSpPr>
                <p:cNvPr id="166" name="组合 165">
                  <a:extLst>
                    <a:ext uri="{FF2B5EF4-FFF2-40B4-BE49-F238E27FC236}">
                      <a16:creationId xmlns:a16="http://schemas.microsoft.com/office/drawing/2014/main" id="{51D366B2-E55F-4689-BC74-21C349E25A5D}"/>
                    </a:ext>
                  </a:extLst>
                </p:cNvPr>
                <p:cNvGrpSpPr/>
                <p:nvPr/>
              </p:nvGrpSpPr>
              <p:grpSpPr>
                <a:xfrm>
                  <a:off x="733576" y="7068945"/>
                  <a:ext cx="9131380" cy="1734446"/>
                  <a:chOff x="1984820" y="4312795"/>
                  <a:chExt cx="9131380" cy="1734446"/>
                </a:xfrm>
              </p:grpSpPr>
              <p:grpSp>
                <p:nvGrpSpPr>
                  <p:cNvPr id="173" name="组合 172">
                    <a:extLst>
                      <a:ext uri="{FF2B5EF4-FFF2-40B4-BE49-F238E27FC236}">
                        <a16:creationId xmlns:a16="http://schemas.microsoft.com/office/drawing/2014/main" id="{766429B0-E32E-4A9A-8880-640ADB5B1D6C}"/>
                      </a:ext>
                    </a:extLst>
                  </p:cNvPr>
                  <p:cNvGrpSpPr/>
                  <p:nvPr/>
                </p:nvGrpSpPr>
                <p:grpSpPr>
                  <a:xfrm>
                    <a:off x="1984820" y="4312795"/>
                    <a:ext cx="9131380" cy="1734446"/>
                    <a:chOff x="1984820" y="4312795"/>
                    <a:chExt cx="9131380" cy="1734446"/>
                  </a:xfrm>
                </p:grpSpPr>
                <p:grpSp>
                  <p:nvGrpSpPr>
                    <p:cNvPr id="210" name="组合 209">
                      <a:extLst>
                        <a:ext uri="{FF2B5EF4-FFF2-40B4-BE49-F238E27FC236}">
                          <a16:creationId xmlns:a16="http://schemas.microsoft.com/office/drawing/2014/main" id="{16A6E96A-5D1A-4068-A251-E4EEA41536E9}"/>
                        </a:ext>
                      </a:extLst>
                    </p:cNvPr>
                    <p:cNvGrpSpPr/>
                    <p:nvPr/>
                  </p:nvGrpSpPr>
                  <p:grpSpPr>
                    <a:xfrm>
                      <a:off x="4105004" y="4312795"/>
                      <a:ext cx="7011196" cy="1734446"/>
                      <a:chOff x="4466992" y="4200745"/>
                      <a:chExt cx="11404678" cy="2241218"/>
                    </a:xfrm>
                  </p:grpSpPr>
                  <p:grpSp>
                    <p:nvGrpSpPr>
                      <p:cNvPr id="213" name="组合 212">
                        <a:extLst>
                          <a:ext uri="{FF2B5EF4-FFF2-40B4-BE49-F238E27FC236}">
                            <a16:creationId xmlns:a16="http://schemas.microsoft.com/office/drawing/2014/main" id="{F8810D35-4087-418D-9E82-330BBBB43A61}"/>
                          </a:ext>
                        </a:extLst>
                      </p:cNvPr>
                      <p:cNvGrpSpPr/>
                      <p:nvPr/>
                    </p:nvGrpSpPr>
                    <p:grpSpPr>
                      <a:xfrm>
                        <a:off x="4466992" y="4200745"/>
                        <a:ext cx="11404678" cy="2241218"/>
                        <a:chOff x="6721830" y="4314072"/>
                        <a:chExt cx="9574286" cy="2078640"/>
                      </a:xfrm>
                    </p:grpSpPr>
                    <p:sp>
                      <p:nvSpPr>
                        <p:cNvPr id="215" name="椭圆 214">
                          <a:extLst>
                            <a:ext uri="{FF2B5EF4-FFF2-40B4-BE49-F238E27FC236}">
                              <a16:creationId xmlns:a16="http://schemas.microsoft.com/office/drawing/2014/main" id="{1F9FADB3-2266-4992-B8E6-D07ADBD6D7B4}"/>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16" name="椭圆 215">
                          <a:extLst>
                            <a:ext uri="{FF2B5EF4-FFF2-40B4-BE49-F238E27FC236}">
                              <a16:creationId xmlns:a16="http://schemas.microsoft.com/office/drawing/2014/main" id="{AE0E74F7-53E3-40D1-9371-0E65E226FD4A}"/>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17" name="椭圆 216">
                          <a:extLst>
                            <a:ext uri="{FF2B5EF4-FFF2-40B4-BE49-F238E27FC236}">
                              <a16:creationId xmlns:a16="http://schemas.microsoft.com/office/drawing/2014/main" id="{D6B22EC2-AC70-4083-AF6A-C00013B8C058}"/>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221" name="椭圆 220">
                          <a:extLst>
                            <a:ext uri="{FF2B5EF4-FFF2-40B4-BE49-F238E27FC236}">
                              <a16:creationId xmlns:a16="http://schemas.microsoft.com/office/drawing/2014/main" id="{1A8BD2B6-F757-4C82-B2F3-867BC29E63B9}"/>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22" name="直接箭头连接符 221">
                          <a:extLst>
                            <a:ext uri="{FF2B5EF4-FFF2-40B4-BE49-F238E27FC236}">
                              <a16:creationId xmlns:a16="http://schemas.microsoft.com/office/drawing/2014/main" id="{978FCFA9-6C82-47A0-968D-D8D35410CA5E}"/>
                            </a:ext>
                          </a:extLst>
                        </p:cNvPr>
                        <p:cNvCxnSpPr>
                          <a:cxnSpLocks/>
                          <a:stCxn id="215" idx="7"/>
                          <a:endCxn id="174"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直接箭头连接符 224">
                          <a:extLst>
                            <a:ext uri="{FF2B5EF4-FFF2-40B4-BE49-F238E27FC236}">
                              <a16:creationId xmlns:a16="http://schemas.microsoft.com/office/drawing/2014/main" id="{F0A0B33E-FDE4-404F-BC0A-1BD38F571E40}"/>
                            </a:ext>
                          </a:extLst>
                        </p:cNvPr>
                        <p:cNvCxnSpPr>
                          <a:cxnSpLocks/>
                          <a:stCxn id="215" idx="5"/>
                          <a:endCxn id="216"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接箭头连接符 225">
                          <a:extLst>
                            <a:ext uri="{FF2B5EF4-FFF2-40B4-BE49-F238E27FC236}">
                              <a16:creationId xmlns:a16="http://schemas.microsoft.com/office/drawing/2014/main" id="{397A427B-7087-4193-9021-F9204FE2B415}"/>
                            </a:ext>
                          </a:extLst>
                        </p:cNvPr>
                        <p:cNvCxnSpPr>
                          <a:cxnSpLocks/>
                          <a:stCxn id="221" idx="6"/>
                          <a:endCxn id="217"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a:extLst>
                            <a:ext uri="{FF2B5EF4-FFF2-40B4-BE49-F238E27FC236}">
                              <a16:creationId xmlns:a16="http://schemas.microsoft.com/office/drawing/2014/main" id="{0F5ABFC6-7C1C-471A-A6BC-E904E85A99D0}"/>
                            </a:ext>
                          </a:extLst>
                        </p:cNvPr>
                        <p:cNvCxnSpPr>
                          <a:cxnSpLocks/>
                          <a:stCxn id="216" idx="6"/>
                          <a:endCxn id="170"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EB40F4A9-307B-40B6-9CFD-8128E17CAAB9}"/>
                            </a:ext>
                          </a:extLst>
                        </p:cNvPr>
                        <p:cNvCxnSpPr>
                          <a:cxnSpLocks/>
                          <a:stCxn id="215" idx="6"/>
                          <a:endCxn id="175"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9" name="图片 228">
                          <a:extLst>
                            <a:ext uri="{FF2B5EF4-FFF2-40B4-BE49-F238E27FC236}">
                              <a16:creationId xmlns:a16="http://schemas.microsoft.com/office/drawing/2014/main" id="{7755E4B8-AC71-49C7-A413-7B5E263EC891}"/>
                            </a:ext>
                          </a:extLst>
                        </p:cNvPr>
                        <p:cNvPicPr>
                          <a:picLocks noChangeAspect="1"/>
                        </p:cNvPicPr>
                        <p:nvPr/>
                      </p:nvPicPr>
                      <p:blipFill>
                        <a:blip r:embed="rId4"/>
                        <a:stretch>
                          <a:fillRect/>
                        </a:stretch>
                      </p:blipFill>
                      <p:spPr>
                        <a:xfrm>
                          <a:off x="6721830" y="4933725"/>
                          <a:ext cx="349318" cy="583519"/>
                        </a:xfrm>
                        <a:prstGeom prst="rect">
                          <a:avLst/>
                        </a:prstGeom>
                      </p:spPr>
                    </p:pic>
                    <p:pic>
                      <p:nvPicPr>
                        <p:cNvPr id="230" name="图片 229">
                          <a:extLst>
                            <a:ext uri="{FF2B5EF4-FFF2-40B4-BE49-F238E27FC236}">
                              <a16:creationId xmlns:a16="http://schemas.microsoft.com/office/drawing/2014/main" id="{ECDE12B2-9F0F-4DAB-A69B-BDB1A7C82A80}"/>
                            </a:ext>
                          </a:extLst>
                        </p:cNvPr>
                        <p:cNvPicPr>
                          <a:picLocks noChangeAspect="1"/>
                        </p:cNvPicPr>
                        <p:nvPr/>
                      </p:nvPicPr>
                      <p:blipFill>
                        <a:blip r:embed="rId5"/>
                        <a:stretch>
                          <a:fillRect/>
                        </a:stretch>
                      </p:blipFill>
                      <p:spPr>
                        <a:xfrm>
                          <a:off x="15810763" y="4346713"/>
                          <a:ext cx="485353" cy="572165"/>
                        </a:xfrm>
                        <a:prstGeom prst="rect">
                          <a:avLst/>
                        </a:prstGeom>
                      </p:spPr>
                    </p:pic>
                    <p:cxnSp>
                      <p:nvCxnSpPr>
                        <p:cNvPr id="231" name="直接箭头连接符 230">
                          <a:extLst>
                            <a:ext uri="{FF2B5EF4-FFF2-40B4-BE49-F238E27FC236}">
                              <a16:creationId xmlns:a16="http://schemas.microsoft.com/office/drawing/2014/main" id="{00AEF0DC-E2E5-411E-BF26-699B68EB663D}"/>
                            </a:ext>
                          </a:extLst>
                        </p:cNvPr>
                        <p:cNvCxnSpPr>
                          <a:cxnSpLocks/>
                          <a:stCxn id="174" idx="4"/>
                          <a:endCxn id="175"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2F313824-874A-40F6-8624-10849026D14D}"/>
                            </a:ext>
                          </a:extLst>
                        </p:cNvPr>
                        <p:cNvCxnSpPr>
                          <a:cxnSpLocks/>
                          <a:stCxn id="174" idx="6"/>
                          <a:endCxn id="221"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椭圆 232">
                          <a:extLst>
                            <a:ext uri="{FF2B5EF4-FFF2-40B4-BE49-F238E27FC236}">
                              <a16:creationId xmlns:a16="http://schemas.microsoft.com/office/drawing/2014/main" id="{C008ED70-A99A-4978-94F7-C449439FADD1}"/>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234" name="直接箭头连接符 233">
                          <a:extLst>
                            <a:ext uri="{FF2B5EF4-FFF2-40B4-BE49-F238E27FC236}">
                              <a16:creationId xmlns:a16="http://schemas.microsoft.com/office/drawing/2014/main" id="{92125400-FE96-414B-BA64-01ED5BD21506}"/>
                            </a:ext>
                          </a:extLst>
                        </p:cNvPr>
                        <p:cNvCxnSpPr>
                          <a:cxnSpLocks/>
                          <a:stCxn id="175" idx="5"/>
                          <a:endCxn id="233"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a:extLst>
                            <a:ext uri="{FF2B5EF4-FFF2-40B4-BE49-F238E27FC236}">
                              <a16:creationId xmlns:a16="http://schemas.microsoft.com/office/drawing/2014/main" id="{758211F7-4220-4CE8-B128-B80976123884}"/>
                            </a:ext>
                          </a:extLst>
                        </p:cNvPr>
                        <p:cNvCxnSpPr>
                          <a:cxnSpLocks/>
                          <a:stCxn id="169"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089F9588-FDBD-4584-9F5A-AEACDD3C2104}"/>
                            </a:ext>
                          </a:extLst>
                        </p:cNvPr>
                        <p:cNvCxnSpPr>
                          <a:cxnSpLocks/>
                          <a:stCxn id="233" idx="7"/>
                          <a:endCxn id="217"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4" name="标题 1">
                        <a:extLst>
                          <a:ext uri="{FF2B5EF4-FFF2-40B4-BE49-F238E27FC236}">
                            <a16:creationId xmlns:a16="http://schemas.microsoft.com/office/drawing/2014/main" id="{85D8BAD3-5C51-447E-8719-E45BC5C5E430}"/>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212" name="矩形 211">
                      <a:extLst>
                        <a:ext uri="{FF2B5EF4-FFF2-40B4-BE49-F238E27FC236}">
                          <a16:creationId xmlns:a16="http://schemas.microsoft.com/office/drawing/2014/main" id="{8129FAC6-8ED2-4736-8D5F-B819554D2ABB}"/>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174" name="椭圆 173">
                    <a:extLst>
                      <a:ext uri="{FF2B5EF4-FFF2-40B4-BE49-F238E27FC236}">
                        <a16:creationId xmlns:a16="http://schemas.microsoft.com/office/drawing/2014/main" id="{B290F2BB-D428-41A5-A1FA-4B736A595A1F}"/>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75" name="椭圆 174">
                    <a:extLst>
                      <a:ext uri="{FF2B5EF4-FFF2-40B4-BE49-F238E27FC236}">
                        <a16:creationId xmlns:a16="http://schemas.microsoft.com/office/drawing/2014/main" id="{9AD55E7B-3E44-4950-AB43-15464ADDD8D7}"/>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178" name="图片 177">
                    <a:extLst>
                      <a:ext uri="{FF2B5EF4-FFF2-40B4-BE49-F238E27FC236}">
                        <a16:creationId xmlns:a16="http://schemas.microsoft.com/office/drawing/2014/main" id="{7081A6F3-3692-4A0E-8BF7-26B5B19CEC89}"/>
                      </a:ext>
                    </a:extLst>
                  </p:cNvPr>
                  <p:cNvPicPr>
                    <a:picLocks noChangeAspect="1"/>
                  </p:cNvPicPr>
                  <p:nvPr/>
                </p:nvPicPr>
                <p:blipFill>
                  <a:blip r:embed="rId6"/>
                  <a:stretch>
                    <a:fillRect/>
                  </a:stretch>
                </p:blipFill>
                <p:spPr>
                  <a:xfrm>
                    <a:off x="5124360" y="4533019"/>
                    <a:ext cx="317726" cy="296823"/>
                  </a:xfrm>
                  <a:prstGeom prst="rect">
                    <a:avLst/>
                  </a:prstGeom>
                </p:spPr>
              </p:pic>
            </p:grpSp>
            <p:grpSp>
              <p:nvGrpSpPr>
                <p:cNvPr id="167" name="组合 166">
                  <a:extLst>
                    <a:ext uri="{FF2B5EF4-FFF2-40B4-BE49-F238E27FC236}">
                      <a16:creationId xmlns:a16="http://schemas.microsoft.com/office/drawing/2014/main" id="{DFA7BBFC-340D-453C-85F9-1F8B10D4215E}"/>
                    </a:ext>
                  </a:extLst>
                </p:cNvPr>
                <p:cNvGrpSpPr/>
                <p:nvPr/>
              </p:nvGrpSpPr>
              <p:grpSpPr>
                <a:xfrm>
                  <a:off x="3973115" y="7262271"/>
                  <a:ext cx="3581293" cy="1427873"/>
                  <a:chOff x="3973115" y="7262271"/>
                  <a:chExt cx="3581293" cy="1427873"/>
                </a:xfrm>
              </p:grpSpPr>
              <p:cxnSp>
                <p:nvCxnSpPr>
                  <p:cNvPr id="168" name="直接箭头连接符 167">
                    <a:extLst>
                      <a:ext uri="{FF2B5EF4-FFF2-40B4-BE49-F238E27FC236}">
                        <a16:creationId xmlns:a16="http://schemas.microsoft.com/office/drawing/2014/main" id="{4C036C21-78C5-4124-B495-DB9D8A5CF8DB}"/>
                      </a:ext>
                    </a:extLst>
                  </p:cNvPr>
                  <p:cNvCxnSpPr>
                    <a:cxnSpLocks/>
                    <a:stCxn id="216" idx="5"/>
                    <a:endCxn id="233"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椭圆 168">
                    <a:extLst>
                      <a:ext uri="{FF2B5EF4-FFF2-40B4-BE49-F238E27FC236}">
                        <a16:creationId xmlns:a16="http://schemas.microsoft.com/office/drawing/2014/main" id="{5240D353-3D5F-48E6-80BB-83237DAB6947}"/>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70" name="椭圆 169">
                    <a:extLst>
                      <a:ext uri="{FF2B5EF4-FFF2-40B4-BE49-F238E27FC236}">
                        <a16:creationId xmlns:a16="http://schemas.microsoft.com/office/drawing/2014/main" id="{2575D129-8901-4CDC-BBC1-F43FB3BD80B9}"/>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171" name="直接箭头连接符 170">
                    <a:extLst>
                      <a:ext uri="{FF2B5EF4-FFF2-40B4-BE49-F238E27FC236}">
                        <a16:creationId xmlns:a16="http://schemas.microsoft.com/office/drawing/2014/main" id="{14923433-EDC1-41C8-8820-A6BB69C29E2C}"/>
                      </a:ext>
                    </a:extLst>
                  </p:cNvPr>
                  <p:cNvCxnSpPr>
                    <a:cxnSpLocks/>
                    <a:stCxn id="170" idx="7"/>
                    <a:endCxn id="169"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98235DED-6EBC-4B1B-BC12-2E5A03518D26}"/>
                      </a:ext>
                    </a:extLst>
                  </p:cNvPr>
                  <p:cNvCxnSpPr>
                    <a:cxnSpLocks/>
                    <a:stCxn id="221" idx="5"/>
                    <a:endCxn id="233"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7" name="箭头: 右 146">
                <a:extLst>
                  <a:ext uri="{FF2B5EF4-FFF2-40B4-BE49-F238E27FC236}">
                    <a16:creationId xmlns:a16="http://schemas.microsoft.com/office/drawing/2014/main" id="{2B90838B-6B39-43D1-BC8F-A968D8B17646}"/>
                  </a:ext>
                </a:extLst>
              </p:cNvPr>
              <p:cNvSpPr/>
              <p:nvPr/>
            </p:nvSpPr>
            <p:spPr>
              <a:xfrm rot="18655882">
                <a:off x="8455868" y="8292153"/>
                <a:ext cx="1026340" cy="41425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148" name="矩形: 圆角 147">
                <a:extLst>
                  <a:ext uri="{FF2B5EF4-FFF2-40B4-BE49-F238E27FC236}">
                    <a16:creationId xmlns:a16="http://schemas.microsoft.com/office/drawing/2014/main" id="{663716D8-71AD-4CB2-B043-69776D5E5FC1}"/>
                  </a:ext>
                </a:extLst>
              </p:cNvPr>
              <p:cNvSpPr/>
              <p:nvPr/>
            </p:nvSpPr>
            <p:spPr>
              <a:xfrm>
                <a:off x="10033960" y="5698733"/>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149" name="矩形: 圆角 148">
                <a:extLst>
                  <a:ext uri="{FF2B5EF4-FFF2-40B4-BE49-F238E27FC236}">
                    <a16:creationId xmlns:a16="http://schemas.microsoft.com/office/drawing/2014/main" id="{0ECEBF6F-874A-471D-A800-74B0254DB72F}"/>
                  </a:ext>
                </a:extLst>
              </p:cNvPr>
              <p:cNvSpPr/>
              <p:nvPr/>
            </p:nvSpPr>
            <p:spPr>
              <a:xfrm>
                <a:off x="8645803" y="569688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150" name="矩形: 圆角 149">
                <a:extLst>
                  <a:ext uri="{FF2B5EF4-FFF2-40B4-BE49-F238E27FC236}">
                    <a16:creationId xmlns:a16="http://schemas.microsoft.com/office/drawing/2014/main" id="{C384A62F-E431-4B50-B6A5-8E28E0565AF6}"/>
                  </a:ext>
                </a:extLst>
              </p:cNvPr>
              <p:cNvSpPr/>
              <p:nvPr/>
            </p:nvSpPr>
            <p:spPr>
              <a:xfrm>
                <a:off x="7688753" y="5709137"/>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grpSp>
            <p:nvGrpSpPr>
              <p:cNvPr id="151" name="组合 150">
                <a:extLst>
                  <a:ext uri="{FF2B5EF4-FFF2-40B4-BE49-F238E27FC236}">
                    <a16:creationId xmlns:a16="http://schemas.microsoft.com/office/drawing/2014/main" id="{94853253-0A41-4118-8AA2-64E4D65BEF9E}"/>
                  </a:ext>
                </a:extLst>
              </p:cNvPr>
              <p:cNvGrpSpPr/>
              <p:nvPr/>
            </p:nvGrpSpPr>
            <p:grpSpPr>
              <a:xfrm flipH="1">
                <a:off x="8767435" y="6197317"/>
                <a:ext cx="532148" cy="1227140"/>
                <a:chOff x="806992" y="4755418"/>
                <a:chExt cx="559504" cy="1336621"/>
              </a:xfrm>
            </p:grpSpPr>
            <p:sp>
              <p:nvSpPr>
                <p:cNvPr id="155" name="矩形 154">
                  <a:extLst>
                    <a:ext uri="{FF2B5EF4-FFF2-40B4-BE49-F238E27FC236}">
                      <a16:creationId xmlns:a16="http://schemas.microsoft.com/office/drawing/2014/main" id="{59C35009-39F9-4A58-BF42-4F4C2FEA069E}"/>
                    </a:ext>
                  </a:extLst>
                </p:cNvPr>
                <p:cNvSpPr/>
                <p:nvPr/>
              </p:nvSpPr>
              <p:spPr>
                <a:xfrm>
                  <a:off x="806992" y="4755418"/>
                  <a:ext cx="559504" cy="13366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156" name="组合 155">
                  <a:extLst>
                    <a:ext uri="{FF2B5EF4-FFF2-40B4-BE49-F238E27FC236}">
                      <a16:creationId xmlns:a16="http://schemas.microsoft.com/office/drawing/2014/main" id="{88B9469A-513D-4741-9FFA-69CC6F57EA2A}"/>
                    </a:ext>
                  </a:extLst>
                </p:cNvPr>
                <p:cNvGrpSpPr/>
                <p:nvPr/>
              </p:nvGrpSpPr>
              <p:grpSpPr>
                <a:xfrm>
                  <a:off x="913771" y="4822730"/>
                  <a:ext cx="363107" cy="1136444"/>
                  <a:chOff x="1587480" y="4816303"/>
                  <a:chExt cx="363107" cy="1136444"/>
                </a:xfrm>
              </p:grpSpPr>
              <p:sp>
                <p:nvSpPr>
                  <p:cNvPr id="157" name="椭圆 156">
                    <a:extLst>
                      <a:ext uri="{FF2B5EF4-FFF2-40B4-BE49-F238E27FC236}">
                        <a16:creationId xmlns:a16="http://schemas.microsoft.com/office/drawing/2014/main" id="{C18F3DC2-DB57-4E1A-BE39-30CC0DD33A6A}"/>
                      </a:ext>
                    </a:extLst>
                  </p:cNvPr>
                  <p:cNvSpPr/>
                  <p:nvPr/>
                </p:nvSpPr>
                <p:spPr>
                  <a:xfrm>
                    <a:off x="1724456" y="56352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8" name="椭圆 157">
                    <a:extLst>
                      <a:ext uri="{FF2B5EF4-FFF2-40B4-BE49-F238E27FC236}">
                        <a16:creationId xmlns:a16="http://schemas.microsoft.com/office/drawing/2014/main" id="{47304775-C3D0-400A-8F33-23FBDA2BEC59}"/>
                      </a:ext>
                    </a:extLst>
                  </p:cNvPr>
                  <p:cNvSpPr/>
                  <p:nvPr/>
                </p:nvSpPr>
                <p:spPr>
                  <a:xfrm>
                    <a:off x="1587480" y="508322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9" name="椭圆 158">
                    <a:extLst>
                      <a:ext uri="{FF2B5EF4-FFF2-40B4-BE49-F238E27FC236}">
                        <a16:creationId xmlns:a16="http://schemas.microsoft.com/office/drawing/2014/main" id="{2FBDB626-9118-4988-A300-EF77FC173719}"/>
                      </a:ext>
                    </a:extLst>
                  </p:cNvPr>
                  <p:cNvSpPr/>
                  <p:nvPr/>
                </p:nvSpPr>
                <p:spPr>
                  <a:xfrm>
                    <a:off x="1593101" y="481630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60" name="连接符: 曲线 249">
                    <a:extLst>
                      <a:ext uri="{FF2B5EF4-FFF2-40B4-BE49-F238E27FC236}">
                        <a16:creationId xmlns:a16="http://schemas.microsoft.com/office/drawing/2014/main" id="{2A3A140F-8974-4CE0-82D1-FCE93B06C78A}"/>
                      </a:ext>
                    </a:extLst>
                  </p:cNvPr>
                  <p:cNvCxnSpPr>
                    <a:cxnSpLocks/>
                    <a:stCxn id="157" idx="0"/>
                    <a:endCxn id="162" idx="4"/>
                  </p:cNvCxnSpPr>
                  <p:nvPr/>
                </p:nvCxnSpPr>
                <p:spPr>
                  <a:xfrm rot="16200000" flipV="1">
                    <a:off x="1602940" y="5483243"/>
                    <a:ext cx="249045" cy="5493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161" name="连接符: 曲线 167">
                    <a:extLst>
                      <a:ext uri="{FF2B5EF4-FFF2-40B4-BE49-F238E27FC236}">
                        <a16:creationId xmlns:a16="http://schemas.microsoft.com/office/drawing/2014/main" id="{525BDBC7-27D1-4A51-A1C7-D67A88A1E6C3}"/>
                      </a:ext>
                    </a:extLst>
                  </p:cNvPr>
                  <p:cNvCxnSpPr>
                    <a:cxnSpLocks/>
                    <a:endCxn id="159" idx="3"/>
                  </p:cNvCxnSpPr>
                  <p:nvPr/>
                </p:nvCxnSpPr>
                <p:spPr>
                  <a:xfrm rot="16200000" flipV="1">
                    <a:off x="1497573" y="4972661"/>
                    <a:ext cx="215012" cy="610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62" name="椭圆 161">
                    <a:extLst>
                      <a:ext uri="{FF2B5EF4-FFF2-40B4-BE49-F238E27FC236}">
                        <a16:creationId xmlns:a16="http://schemas.microsoft.com/office/drawing/2014/main" id="{D1336C03-AC0B-42A8-9B23-96B0E43CF08D}"/>
                      </a:ext>
                    </a:extLst>
                  </p:cNvPr>
                  <p:cNvSpPr/>
                  <p:nvPr/>
                </p:nvSpPr>
                <p:spPr>
                  <a:xfrm>
                    <a:off x="1669526" y="53253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63" name="连接符: 曲线 249">
                    <a:extLst>
                      <a:ext uri="{FF2B5EF4-FFF2-40B4-BE49-F238E27FC236}">
                        <a16:creationId xmlns:a16="http://schemas.microsoft.com/office/drawing/2014/main" id="{D940D39E-C84F-4ED4-90DC-33F66EA68A45}"/>
                      </a:ext>
                    </a:extLst>
                  </p:cNvPr>
                  <p:cNvCxnSpPr>
                    <a:cxnSpLocks/>
                    <a:stCxn id="162" idx="1"/>
                    <a:endCxn id="158" idx="4"/>
                  </p:cNvCxnSpPr>
                  <p:nvPr/>
                </p:nvCxnSpPr>
                <p:spPr>
                  <a:xfrm rot="16200000" flipV="1">
                    <a:off x="1553076" y="5208905"/>
                    <a:ext cx="190251" cy="6050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64" name="椭圆 163">
                    <a:extLst>
                      <a:ext uri="{FF2B5EF4-FFF2-40B4-BE49-F238E27FC236}">
                        <a16:creationId xmlns:a16="http://schemas.microsoft.com/office/drawing/2014/main" id="{3B36127A-4AA7-49A4-ACF7-58377EFE54C1}"/>
                      </a:ext>
                    </a:extLst>
                  </p:cNvPr>
                  <p:cNvSpPr/>
                  <p:nvPr/>
                </p:nvSpPr>
                <p:spPr>
                  <a:xfrm>
                    <a:off x="1889646" y="589193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65" name="连接符: 曲线 249">
                    <a:extLst>
                      <a:ext uri="{FF2B5EF4-FFF2-40B4-BE49-F238E27FC236}">
                        <a16:creationId xmlns:a16="http://schemas.microsoft.com/office/drawing/2014/main" id="{B04C577C-3A59-405A-9C9C-C7E0AE45AC41}"/>
                      </a:ext>
                    </a:extLst>
                  </p:cNvPr>
                  <p:cNvCxnSpPr>
                    <a:cxnSpLocks/>
                    <a:stCxn id="164" idx="1"/>
                    <a:endCxn id="157" idx="5"/>
                  </p:cNvCxnSpPr>
                  <p:nvPr/>
                </p:nvCxnSpPr>
                <p:spPr>
                  <a:xfrm rot="16200000" flipV="1">
                    <a:off x="1730669" y="5732939"/>
                    <a:ext cx="213706" cy="122099"/>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152" name="矩形 151">
                <a:extLst>
                  <a:ext uri="{FF2B5EF4-FFF2-40B4-BE49-F238E27FC236}">
                    <a16:creationId xmlns:a16="http://schemas.microsoft.com/office/drawing/2014/main" id="{4F05BE4C-4D94-422F-A87A-D20ECBC2AD36}"/>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grpSp>
        <p:pic>
          <p:nvPicPr>
            <p:cNvPr id="54" name="图片 53">
              <a:extLst>
                <a:ext uri="{FF2B5EF4-FFF2-40B4-BE49-F238E27FC236}">
                  <a16:creationId xmlns:a16="http://schemas.microsoft.com/office/drawing/2014/main" id="{2E20AF5D-B97C-45F3-8342-8872A6D8C8B1}"/>
                </a:ext>
              </a:extLst>
            </p:cNvPr>
            <p:cNvPicPr>
              <a:picLocks noChangeAspect="1"/>
            </p:cNvPicPr>
            <p:nvPr/>
          </p:nvPicPr>
          <p:blipFill>
            <a:blip r:embed="rId7"/>
            <a:stretch>
              <a:fillRect/>
            </a:stretch>
          </p:blipFill>
          <p:spPr>
            <a:xfrm>
              <a:off x="5352098" y="8181633"/>
              <a:ext cx="495507" cy="338908"/>
            </a:xfrm>
            <a:prstGeom prst="rect">
              <a:avLst/>
            </a:prstGeom>
          </p:spPr>
        </p:pic>
      </p:grpSp>
      <p:sp>
        <p:nvSpPr>
          <p:cNvPr id="263" name="矩形: 圆角 262">
            <a:extLst>
              <a:ext uri="{FF2B5EF4-FFF2-40B4-BE49-F238E27FC236}">
                <a16:creationId xmlns:a16="http://schemas.microsoft.com/office/drawing/2014/main" id="{9B46EF76-260A-4BC3-B027-402267FB2DBC}"/>
              </a:ext>
            </a:extLst>
          </p:cNvPr>
          <p:cNvSpPr/>
          <p:nvPr/>
        </p:nvSpPr>
        <p:spPr>
          <a:xfrm flipH="1">
            <a:off x="8794454" y="2076984"/>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264" name="直接箭头连接符 263">
            <a:extLst>
              <a:ext uri="{FF2B5EF4-FFF2-40B4-BE49-F238E27FC236}">
                <a16:creationId xmlns:a16="http://schemas.microsoft.com/office/drawing/2014/main" id="{F350973B-D8C0-48F2-8B89-82E4054A036D}"/>
              </a:ext>
            </a:extLst>
          </p:cNvPr>
          <p:cNvCxnSpPr>
            <a:cxnSpLocks/>
          </p:cNvCxnSpPr>
          <p:nvPr/>
        </p:nvCxnSpPr>
        <p:spPr>
          <a:xfrm flipH="1" flipV="1">
            <a:off x="9694223" y="1850756"/>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接箭头连接符 264">
            <a:extLst>
              <a:ext uri="{FF2B5EF4-FFF2-40B4-BE49-F238E27FC236}">
                <a16:creationId xmlns:a16="http://schemas.microsoft.com/office/drawing/2014/main" id="{861412F2-67F5-437B-A080-924D4F8C6158}"/>
              </a:ext>
            </a:extLst>
          </p:cNvPr>
          <p:cNvCxnSpPr>
            <a:cxnSpLocks/>
          </p:cNvCxnSpPr>
          <p:nvPr/>
        </p:nvCxnSpPr>
        <p:spPr>
          <a:xfrm flipH="1" flipV="1">
            <a:off x="10605068" y="1847820"/>
            <a:ext cx="2363" cy="2134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a:extLst>
              <a:ext uri="{FF2B5EF4-FFF2-40B4-BE49-F238E27FC236}">
                <a16:creationId xmlns:a16="http://schemas.microsoft.com/office/drawing/2014/main" id="{43E68CAA-3776-45EB-AC07-BAFDB5DA828F}"/>
              </a:ext>
            </a:extLst>
          </p:cNvPr>
          <p:cNvCxnSpPr/>
          <p:nvPr/>
        </p:nvCxnSpPr>
        <p:spPr>
          <a:xfrm flipH="1" flipV="1">
            <a:off x="9059380" y="1847820"/>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矩形: 圆角 266">
            <a:extLst>
              <a:ext uri="{FF2B5EF4-FFF2-40B4-BE49-F238E27FC236}">
                <a16:creationId xmlns:a16="http://schemas.microsoft.com/office/drawing/2014/main" id="{44F2C6A2-E828-4503-8BD5-7249B8044B26}"/>
              </a:ext>
            </a:extLst>
          </p:cNvPr>
          <p:cNvSpPr/>
          <p:nvPr/>
        </p:nvSpPr>
        <p:spPr>
          <a:xfrm flipH="1">
            <a:off x="9410230" y="2070565"/>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268" name="矩形: 圆角 267">
            <a:extLst>
              <a:ext uri="{FF2B5EF4-FFF2-40B4-BE49-F238E27FC236}">
                <a16:creationId xmlns:a16="http://schemas.microsoft.com/office/drawing/2014/main" id="{BA9A31B3-5BA9-403A-AD55-835459BD655F}"/>
              </a:ext>
            </a:extLst>
          </p:cNvPr>
          <p:cNvSpPr/>
          <p:nvPr/>
        </p:nvSpPr>
        <p:spPr>
          <a:xfrm flipH="1">
            <a:off x="10318850" y="2070565"/>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pic>
        <p:nvPicPr>
          <p:cNvPr id="13" name="图片 12" descr="图片包含 游戏机&#10;&#10;描述已自动生成">
            <a:extLst>
              <a:ext uri="{FF2B5EF4-FFF2-40B4-BE49-F238E27FC236}">
                <a16:creationId xmlns:a16="http://schemas.microsoft.com/office/drawing/2014/main" id="{41D5CD4E-19B5-438B-9F09-A60EC82247EC}"/>
              </a:ext>
            </a:extLst>
          </p:cNvPr>
          <p:cNvPicPr>
            <a:picLocks noChangeAspect="1"/>
          </p:cNvPicPr>
          <p:nvPr/>
        </p:nvPicPr>
        <p:blipFill>
          <a:blip r:embed="rId8"/>
          <a:stretch>
            <a:fillRect/>
          </a:stretch>
        </p:blipFill>
        <p:spPr>
          <a:xfrm>
            <a:off x="663445" y="2371876"/>
            <a:ext cx="5677692" cy="1009791"/>
          </a:xfrm>
          <a:prstGeom prst="rect">
            <a:avLst/>
          </a:prstGeom>
        </p:spPr>
      </p:pic>
      <p:pic>
        <p:nvPicPr>
          <p:cNvPr id="16" name="图片 15" descr="图片包含 游戏机, 物体, 钟表&#10;&#10;描述已自动生成">
            <a:extLst>
              <a:ext uri="{FF2B5EF4-FFF2-40B4-BE49-F238E27FC236}">
                <a16:creationId xmlns:a16="http://schemas.microsoft.com/office/drawing/2014/main" id="{3A89E835-9AC7-49E7-8B60-7B03C5280AE0}"/>
              </a:ext>
            </a:extLst>
          </p:cNvPr>
          <p:cNvPicPr>
            <a:picLocks noChangeAspect="1"/>
          </p:cNvPicPr>
          <p:nvPr/>
        </p:nvPicPr>
        <p:blipFill>
          <a:blip r:embed="rId9"/>
          <a:stretch>
            <a:fillRect/>
          </a:stretch>
        </p:blipFill>
        <p:spPr>
          <a:xfrm>
            <a:off x="643275" y="4453851"/>
            <a:ext cx="2932571" cy="909187"/>
          </a:xfrm>
          <a:prstGeom prst="rect">
            <a:avLst/>
          </a:prstGeom>
        </p:spPr>
      </p:pic>
      <p:sp>
        <p:nvSpPr>
          <p:cNvPr id="110" name="文本框 109">
            <a:extLst>
              <a:ext uri="{FF2B5EF4-FFF2-40B4-BE49-F238E27FC236}">
                <a16:creationId xmlns:a16="http://schemas.microsoft.com/office/drawing/2014/main" id="{18690759-89DB-46C8-A003-1FC21DD5F7A6}"/>
              </a:ext>
            </a:extLst>
          </p:cNvPr>
          <p:cNvSpPr txBox="1"/>
          <p:nvPr/>
        </p:nvSpPr>
        <p:spPr>
          <a:xfrm>
            <a:off x="681691" y="2022125"/>
            <a:ext cx="5748048"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We choose the minimum one of the K values: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11" name="文本框 110">
            <a:extLst>
              <a:ext uri="{FF2B5EF4-FFF2-40B4-BE49-F238E27FC236}">
                <a16:creationId xmlns:a16="http://schemas.microsoft.com/office/drawing/2014/main" id="{44BFAA7A-1B3B-444B-B056-94DEE93486F5}"/>
              </a:ext>
            </a:extLst>
          </p:cNvPr>
          <p:cNvSpPr txBox="1"/>
          <p:nvPr/>
        </p:nvSpPr>
        <p:spPr>
          <a:xfrm>
            <a:off x="783570" y="3988428"/>
            <a:ext cx="5905527"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We further define the loss for the h(·) function:</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2729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NASF: Estimated Cost</a:t>
            </a:r>
            <a:endParaRPr lang="zh-CN" altLang="en-US" dirty="0"/>
          </a:p>
        </p:txBody>
      </p:sp>
      <p:sp>
        <p:nvSpPr>
          <p:cNvPr id="215" name="文本框 214"/>
          <p:cNvSpPr txBox="1"/>
          <p:nvPr/>
        </p:nvSpPr>
        <p:spPr>
          <a:xfrm flipH="1">
            <a:off x="837395" y="950473"/>
            <a:ext cx="683824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Admissibility Analysis</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29" name="圆角矩形 23"/>
          <p:cNvSpPr/>
          <p:nvPr/>
        </p:nvSpPr>
        <p:spPr>
          <a:xfrm rot="10800000" flipV="1">
            <a:off x="353408" y="102004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圆角矩形 23"/>
          <p:cNvSpPr/>
          <p:nvPr/>
        </p:nvSpPr>
        <p:spPr>
          <a:xfrm rot="10800000" flipV="1">
            <a:off x="471126" y="165193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圆角矩形 23"/>
          <p:cNvSpPr/>
          <p:nvPr/>
        </p:nvSpPr>
        <p:spPr>
          <a:xfrm rot="10800000" flipV="1">
            <a:off x="548495" y="457962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descr="图片包含 游戏机, 钟表&#10;&#10;描述已自动生成">
            <a:extLst>
              <a:ext uri="{FF2B5EF4-FFF2-40B4-BE49-F238E27FC236}">
                <a16:creationId xmlns:a16="http://schemas.microsoft.com/office/drawing/2014/main" id="{1838ABC5-D98B-4AA8-AF68-F7EEE1B95EA0}"/>
              </a:ext>
            </a:extLst>
          </p:cNvPr>
          <p:cNvPicPr>
            <a:picLocks noChangeAspect="1"/>
          </p:cNvPicPr>
          <p:nvPr/>
        </p:nvPicPr>
        <p:blipFill>
          <a:blip r:embed="rId4"/>
          <a:stretch>
            <a:fillRect/>
          </a:stretch>
        </p:blipFill>
        <p:spPr>
          <a:xfrm>
            <a:off x="624765" y="2358743"/>
            <a:ext cx="4374186" cy="1880201"/>
          </a:xfrm>
          <a:prstGeom prst="rect">
            <a:avLst/>
          </a:prstGeom>
        </p:spPr>
      </p:pic>
      <p:pic>
        <p:nvPicPr>
          <p:cNvPr id="6" name="图片 5" descr="图片包含 物体, 游戏机, 钟表&#10;&#10;描述已自动生成">
            <a:extLst>
              <a:ext uri="{FF2B5EF4-FFF2-40B4-BE49-F238E27FC236}">
                <a16:creationId xmlns:a16="http://schemas.microsoft.com/office/drawing/2014/main" id="{7124AD03-5080-4C16-B9BE-6FC5CAC7C014}"/>
              </a:ext>
            </a:extLst>
          </p:cNvPr>
          <p:cNvPicPr>
            <a:picLocks noChangeAspect="1"/>
          </p:cNvPicPr>
          <p:nvPr/>
        </p:nvPicPr>
        <p:blipFill>
          <a:blip r:embed="rId5"/>
          <a:stretch>
            <a:fillRect/>
          </a:stretch>
        </p:blipFill>
        <p:spPr>
          <a:xfrm>
            <a:off x="838200" y="4996977"/>
            <a:ext cx="2838846" cy="752580"/>
          </a:xfrm>
          <a:prstGeom prst="rect">
            <a:avLst/>
          </a:prstGeom>
        </p:spPr>
      </p:pic>
      <p:grpSp>
        <p:nvGrpSpPr>
          <p:cNvPr id="57" name="组合 56">
            <a:extLst>
              <a:ext uri="{FF2B5EF4-FFF2-40B4-BE49-F238E27FC236}">
                <a16:creationId xmlns:a16="http://schemas.microsoft.com/office/drawing/2014/main" id="{0D4FBF10-E0E5-4134-9A23-C1C05CE5F82D}"/>
              </a:ext>
            </a:extLst>
          </p:cNvPr>
          <p:cNvGrpSpPr/>
          <p:nvPr/>
        </p:nvGrpSpPr>
        <p:grpSpPr>
          <a:xfrm>
            <a:off x="4161067" y="1207049"/>
            <a:ext cx="6729085" cy="4872613"/>
            <a:chOff x="978051" y="2485343"/>
            <a:chExt cx="10261853" cy="7430736"/>
          </a:xfrm>
        </p:grpSpPr>
        <p:grpSp>
          <p:nvGrpSpPr>
            <p:cNvPr id="58" name="组合 57">
              <a:extLst>
                <a:ext uri="{FF2B5EF4-FFF2-40B4-BE49-F238E27FC236}">
                  <a16:creationId xmlns:a16="http://schemas.microsoft.com/office/drawing/2014/main" id="{E40A4F75-C204-484A-B776-9DF4E8DD296A}"/>
                </a:ext>
              </a:extLst>
            </p:cNvPr>
            <p:cNvGrpSpPr/>
            <p:nvPr/>
          </p:nvGrpSpPr>
          <p:grpSpPr>
            <a:xfrm>
              <a:off x="978051" y="2485343"/>
              <a:ext cx="10261853" cy="7430736"/>
              <a:chOff x="951546" y="3041935"/>
              <a:chExt cx="10261853" cy="7430736"/>
            </a:xfrm>
          </p:grpSpPr>
          <p:cxnSp>
            <p:nvCxnSpPr>
              <p:cNvPr id="60" name="直接箭头连接符 59">
                <a:extLst>
                  <a:ext uri="{FF2B5EF4-FFF2-40B4-BE49-F238E27FC236}">
                    <a16:creationId xmlns:a16="http://schemas.microsoft.com/office/drawing/2014/main" id="{172093D8-FABF-46FA-B1DA-CDB6A7D7FAD5}"/>
                  </a:ext>
                </a:extLst>
              </p:cNvPr>
              <p:cNvCxnSpPr>
                <a:cxnSpLocks/>
              </p:cNvCxnSpPr>
              <p:nvPr/>
            </p:nvCxnSpPr>
            <p:spPr>
              <a:xfrm flipH="1" flipV="1">
                <a:off x="9192679" y="3041935"/>
                <a:ext cx="7751" cy="549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93C177C9-6E3E-41E2-B00C-B323DC8CD7A4}"/>
                  </a:ext>
                </a:extLst>
              </p:cNvPr>
              <p:cNvGrpSpPr/>
              <p:nvPr/>
            </p:nvGrpSpPr>
            <p:grpSpPr>
              <a:xfrm flipH="1">
                <a:off x="10177890" y="6208792"/>
                <a:ext cx="532146" cy="1215667"/>
                <a:chOff x="806992" y="4837273"/>
                <a:chExt cx="559504" cy="1237768"/>
              </a:xfrm>
            </p:grpSpPr>
            <p:sp>
              <p:nvSpPr>
                <p:cNvPr id="147" name="矩形 146">
                  <a:extLst>
                    <a:ext uri="{FF2B5EF4-FFF2-40B4-BE49-F238E27FC236}">
                      <a16:creationId xmlns:a16="http://schemas.microsoft.com/office/drawing/2014/main" id="{7B46F383-2CAD-4F53-B99C-3C69BDF7EDE6}"/>
                    </a:ext>
                  </a:extLst>
                </p:cNvPr>
                <p:cNvSpPr/>
                <p:nvPr/>
              </p:nvSpPr>
              <p:spPr>
                <a:xfrm>
                  <a:off x="806992" y="4837273"/>
                  <a:ext cx="559504" cy="12377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148" name="组合 147">
                  <a:extLst>
                    <a:ext uri="{FF2B5EF4-FFF2-40B4-BE49-F238E27FC236}">
                      <a16:creationId xmlns:a16="http://schemas.microsoft.com/office/drawing/2014/main" id="{EEF65F31-E7E8-4956-A5C5-C30166DF1EBD}"/>
                    </a:ext>
                  </a:extLst>
                </p:cNvPr>
                <p:cNvGrpSpPr/>
                <p:nvPr/>
              </p:nvGrpSpPr>
              <p:grpSpPr>
                <a:xfrm>
                  <a:off x="888712" y="4856091"/>
                  <a:ext cx="386152" cy="1077133"/>
                  <a:chOff x="1562421" y="4849664"/>
                  <a:chExt cx="386152" cy="1077133"/>
                </a:xfrm>
              </p:grpSpPr>
              <p:sp>
                <p:nvSpPr>
                  <p:cNvPr id="149" name="椭圆 148">
                    <a:extLst>
                      <a:ext uri="{FF2B5EF4-FFF2-40B4-BE49-F238E27FC236}">
                        <a16:creationId xmlns:a16="http://schemas.microsoft.com/office/drawing/2014/main" id="{4CD422A4-FB9C-46D4-8A4C-1898DCE12B19}"/>
                      </a:ext>
                    </a:extLst>
                  </p:cNvPr>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0" name="椭圆 149">
                    <a:extLst>
                      <a:ext uri="{FF2B5EF4-FFF2-40B4-BE49-F238E27FC236}">
                        <a16:creationId xmlns:a16="http://schemas.microsoft.com/office/drawing/2014/main" id="{9D09136A-FA69-46B0-9CE6-3139E454735B}"/>
                      </a:ext>
                    </a:extLst>
                  </p:cNvPr>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51" name="椭圆 150">
                    <a:extLst>
                      <a:ext uri="{FF2B5EF4-FFF2-40B4-BE49-F238E27FC236}">
                        <a16:creationId xmlns:a16="http://schemas.microsoft.com/office/drawing/2014/main" id="{BA31E335-F6CF-42D7-83F3-CA2741953AC9}"/>
                      </a:ext>
                    </a:extLst>
                  </p:cNvPr>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52" name="连接符: 曲线 249">
                    <a:extLst>
                      <a:ext uri="{FF2B5EF4-FFF2-40B4-BE49-F238E27FC236}">
                        <a16:creationId xmlns:a16="http://schemas.microsoft.com/office/drawing/2014/main" id="{E14AD75F-3CD6-49EB-8EA9-058A0E48C502}"/>
                      </a:ext>
                    </a:extLst>
                  </p:cNvPr>
                  <p:cNvCxnSpPr>
                    <a:cxnSpLocks/>
                    <a:stCxn id="149" idx="7"/>
                    <a:endCxn id="154" idx="3"/>
                  </p:cNvCxnSpPr>
                  <p:nvPr/>
                </p:nvCxnSpPr>
                <p:spPr>
                  <a:xfrm flipV="1">
                    <a:off x="1679618" y="5360075"/>
                    <a:ext cx="216938" cy="237074"/>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153" name="连接符: 曲线 167">
                    <a:extLst>
                      <a:ext uri="{FF2B5EF4-FFF2-40B4-BE49-F238E27FC236}">
                        <a16:creationId xmlns:a16="http://schemas.microsoft.com/office/drawing/2014/main" id="{6CEFC43C-B125-4686-B13A-32466CFC8BF4}"/>
                      </a:ext>
                    </a:extLst>
                  </p:cNvPr>
                  <p:cNvCxnSpPr>
                    <a:cxnSpLocks/>
                    <a:stCxn id="150" idx="7"/>
                    <a:endCxn id="151" idx="3"/>
                  </p:cNvCxnSpPr>
                  <p:nvPr/>
                </p:nvCxnSpPr>
                <p:spPr>
                  <a:xfrm flipV="1">
                    <a:off x="1614437" y="4901569"/>
                    <a:ext cx="229899" cy="199461"/>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54" name="椭圆 153">
                    <a:extLst>
                      <a:ext uri="{FF2B5EF4-FFF2-40B4-BE49-F238E27FC236}">
                        <a16:creationId xmlns:a16="http://schemas.microsoft.com/office/drawing/2014/main" id="{8313D03C-E538-4AEC-AAA0-570C45D7D803}"/>
                      </a:ext>
                    </a:extLst>
                  </p:cNvPr>
                  <p:cNvSpPr/>
                  <p:nvPr/>
                </p:nvSpPr>
                <p:spPr>
                  <a:xfrm>
                    <a:off x="1887632" y="530816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55" name="连接符: 曲线 249">
                    <a:extLst>
                      <a:ext uri="{FF2B5EF4-FFF2-40B4-BE49-F238E27FC236}">
                        <a16:creationId xmlns:a16="http://schemas.microsoft.com/office/drawing/2014/main" id="{F4B166BB-F883-404A-98B2-521490158D30}"/>
                      </a:ext>
                    </a:extLst>
                  </p:cNvPr>
                  <p:cNvCxnSpPr>
                    <a:cxnSpLocks/>
                    <a:stCxn id="154" idx="1"/>
                    <a:endCxn id="150" idx="5"/>
                  </p:cNvCxnSpPr>
                  <p:nvPr/>
                </p:nvCxnSpPr>
                <p:spPr>
                  <a:xfrm flipH="1" flipV="1">
                    <a:off x="1614437" y="5144030"/>
                    <a:ext cx="282119" cy="1730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56" name="椭圆 155">
                    <a:extLst>
                      <a:ext uri="{FF2B5EF4-FFF2-40B4-BE49-F238E27FC236}">
                        <a16:creationId xmlns:a16="http://schemas.microsoft.com/office/drawing/2014/main" id="{A6CDE7BF-D046-441D-BCBE-8FE7AF4CE5AE}"/>
                      </a:ext>
                    </a:extLst>
                  </p:cNvPr>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57" name="连接符: 曲线 249">
                    <a:extLst>
                      <a:ext uri="{FF2B5EF4-FFF2-40B4-BE49-F238E27FC236}">
                        <a16:creationId xmlns:a16="http://schemas.microsoft.com/office/drawing/2014/main" id="{3131C654-3080-4AF7-9310-8FF244D7E874}"/>
                      </a:ext>
                    </a:extLst>
                  </p:cNvPr>
                  <p:cNvCxnSpPr>
                    <a:cxnSpLocks/>
                    <a:stCxn id="156" idx="1"/>
                    <a:endCxn id="149" idx="4"/>
                  </p:cNvCxnSpPr>
                  <p:nvPr/>
                </p:nvCxnSpPr>
                <p:spPr>
                  <a:xfrm flipH="1" flipV="1">
                    <a:off x="1658073" y="5649054"/>
                    <a:ext cx="136570" cy="225838"/>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grpSp>
            <p:nvGrpSpPr>
              <p:cNvPr id="62" name="组合 61">
                <a:extLst>
                  <a:ext uri="{FF2B5EF4-FFF2-40B4-BE49-F238E27FC236}">
                    <a16:creationId xmlns:a16="http://schemas.microsoft.com/office/drawing/2014/main" id="{8CC1284B-B070-4A03-9CEC-A9F5EAD54321}"/>
                  </a:ext>
                </a:extLst>
              </p:cNvPr>
              <p:cNvGrpSpPr/>
              <p:nvPr/>
            </p:nvGrpSpPr>
            <p:grpSpPr>
              <a:xfrm flipH="1">
                <a:off x="7788991" y="6224707"/>
                <a:ext cx="532151" cy="1202416"/>
                <a:chOff x="855357" y="4755418"/>
                <a:chExt cx="559504" cy="1309689"/>
              </a:xfrm>
            </p:grpSpPr>
            <p:sp>
              <p:nvSpPr>
                <p:cNvPr id="136" name="矩形 135">
                  <a:extLst>
                    <a:ext uri="{FF2B5EF4-FFF2-40B4-BE49-F238E27FC236}">
                      <a16:creationId xmlns:a16="http://schemas.microsoft.com/office/drawing/2014/main" id="{6847132A-B075-4F7D-8528-824FCDD762F9}"/>
                    </a:ext>
                  </a:extLst>
                </p:cNvPr>
                <p:cNvSpPr/>
                <p:nvPr/>
              </p:nvSpPr>
              <p:spPr>
                <a:xfrm>
                  <a:off x="855357"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137" name="组合 136">
                  <a:extLst>
                    <a:ext uri="{FF2B5EF4-FFF2-40B4-BE49-F238E27FC236}">
                      <a16:creationId xmlns:a16="http://schemas.microsoft.com/office/drawing/2014/main" id="{376795F8-CC33-40B3-812E-78C3FD6E1932}"/>
                    </a:ext>
                  </a:extLst>
                </p:cNvPr>
                <p:cNvGrpSpPr/>
                <p:nvPr/>
              </p:nvGrpSpPr>
              <p:grpSpPr>
                <a:xfrm>
                  <a:off x="967167" y="4888876"/>
                  <a:ext cx="356474" cy="1091600"/>
                  <a:chOff x="1640876" y="4882449"/>
                  <a:chExt cx="356474" cy="1091600"/>
                </a:xfrm>
              </p:grpSpPr>
              <p:sp>
                <p:nvSpPr>
                  <p:cNvPr id="138" name="椭圆 137">
                    <a:extLst>
                      <a:ext uri="{FF2B5EF4-FFF2-40B4-BE49-F238E27FC236}">
                        <a16:creationId xmlns:a16="http://schemas.microsoft.com/office/drawing/2014/main" id="{C85A2A3B-5C79-4DE5-9230-3F1D98F04A74}"/>
                      </a:ext>
                    </a:extLst>
                  </p:cNvPr>
                  <p:cNvSpPr/>
                  <p:nvPr/>
                </p:nvSpPr>
                <p:spPr>
                  <a:xfrm>
                    <a:off x="1714545" y="56660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39" name="椭圆 138">
                    <a:extLst>
                      <a:ext uri="{FF2B5EF4-FFF2-40B4-BE49-F238E27FC236}">
                        <a16:creationId xmlns:a16="http://schemas.microsoft.com/office/drawing/2014/main" id="{B55D954C-E25F-47E4-815F-C42EE0A5B758}"/>
                      </a:ext>
                    </a:extLst>
                  </p:cNvPr>
                  <p:cNvSpPr/>
                  <p:nvPr/>
                </p:nvSpPr>
                <p:spPr>
                  <a:xfrm>
                    <a:off x="1935392" y="51440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140" name="椭圆 139">
                    <a:extLst>
                      <a:ext uri="{FF2B5EF4-FFF2-40B4-BE49-F238E27FC236}">
                        <a16:creationId xmlns:a16="http://schemas.microsoft.com/office/drawing/2014/main" id="{EB458516-573A-4E65-9060-070BDAEE8488}"/>
                      </a:ext>
                    </a:extLst>
                  </p:cNvPr>
                  <p:cNvSpPr/>
                  <p:nvPr/>
                </p:nvSpPr>
                <p:spPr>
                  <a:xfrm>
                    <a:off x="1936409" y="488244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41" name="连接符: 曲线 249">
                    <a:extLst>
                      <a:ext uri="{FF2B5EF4-FFF2-40B4-BE49-F238E27FC236}">
                        <a16:creationId xmlns:a16="http://schemas.microsoft.com/office/drawing/2014/main" id="{81E73307-3234-4C38-9CA7-0FF284FAB61C}"/>
                      </a:ext>
                    </a:extLst>
                  </p:cNvPr>
                  <p:cNvCxnSpPr>
                    <a:cxnSpLocks/>
                    <a:stCxn id="138" idx="0"/>
                  </p:cNvCxnSpPr>
                  <p:nvPr/>
                </p:nvCxnSpPr>
                <p:spPr>
                  <a:xfrm rot="16200000">
                    <a:off x="1653924" y="5525337"/>
                    <a:ext cx="231832" cy="4964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142" name="连接符: 曲线 167">
                    <a:extLst>
                      <a:ext uri="{FF2B5EF4-FFF2-40B4-BE49-F238E27FC236}">
                        <a16:creationId xmlns:a16="http://schemas.microsoft.com/office/drawing/2014/main" id="{67D1E78F-8B1D-4908-8084-D88C832ABA5B}"/>
                      </a:ext>
                    </a:extLst>
                  </p:cNvPr>
                  <p:cNvCxnSpPr>
                    <a:cxnSpLocks/>
                    <a:stCxn id="139" idx="0"/>
                    <a:endCxn id="140" idx="4"/>
                  </p:cNvCxnSpPr>
                  <p:nvPr/>
                </p:nvCxnSpPr>
                <p:spPr>
                  <a:xfrm rot="16200000">
                    <a:off x="1865987" y="5043136"/>
                    <a:ext cx="200772" cy="1017"/>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43" name="椭圆 142">
                    <a:extLst>
                      <a:ext uri="{FF2B5EF4-FFF2-40B4-BE49-F238E27FC236}">
                        <a16:creationId xmlns:a16="http://schemas.microsoft.com/office/drawing/2014/main" id="{34FBE38F-6548-41EB-89CA-1B371B449130}"/>
                      </a:ext>
                    </a:extLst>
                  </p:cNvPr>
                  <p:cNvSpPr/>
                  <p:nvPr/>
                </p:nvSpPr>
                <p:spPr>
                  <a:xfrm>
                    <a:off x="1788478" y="537343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44" name="连接符: 曲线 249">
                    <a:extLst>
                      <a:ext uri="{FF2B5EF4-FFF2-40B4-BE49-F238E27FC236}">
                        <a16:creationId xmlns:a16="http://schemas.microsoft.com/office/drawing/2014/main" id="{EB26C955-BC65-4BBB-AF14-BCD9F1A4B168}"/>
                      </a:ext>
                    </a:extLst>
                  </p:cNvPr>
                  <p:cNvCxnSpPr>
                    <a:cxnSpLocks/>
                    <a:endCxn id="139" idx="3"/>
                  </p:cNvCxnSpPr>
                  <p:nvPr/>
                </p:nvCxnSpPr>
                <p:spPr>
                  <a:xfrm rot="16200000">
                    <a:off x="1798025" y="5227138"/>
                    <a:ext cx="177496" cy="1150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45" name="椭圆 144">
                    <a:extLst>
                      <a:ext uri="{FF2B5EF4-FFF2-40B4-BE49-F238E27FC236}">
                        <a16:creationId xmlns:a16="http://schemas.microsoft.com/office/drawing/2014/main" id="{B02854A2-9CB2-4610-854D-D12A0F31D889}"/>
                      </a:ext>
                    </a:extLst>
                  </p:cNvPr>
                  <p:cNvSpPr/>
                  <p:nvPr/>
                </p:nvSpPr>
                <p:spPr>
                  <a:xfrm>
                    <a:off x="1640876" y="591323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dirty="0"/>
                  </a:p>
                </p:txBody>
              </p:sp>
              <p:cxnSp>
                <p:nvCxnSpPr>
                  <p:cNvPr id="146" name="连接符: 曲线 249">
                    <a:extLst>
                      <a:ext uri="{FF2B5EF4-FFF2-40B4-BE49-F238E27FC236}">
                        <a16:creationId xmlns:a16="http://schemas.microsoft.com/office/drawing/2014/main" id="{73E03AD1-2E2B-4351-9D13-A4B895156D35}"/>
                      </a:ext>
                    </a:extLst>
                  </p:cNvPr>
                  <p:cNvCxnSpPr>
                    <a:cxnSpLocks/>
                    <a:stCxn id="145" idx="0"/>
                  </p:cNvCxnSpPr>
                  <p:nvPr/>
                </p:nvCxnSpPr>
                <p:spPr>
                  <a:xfrm rot="16200000">
                    <a:off x="1613045" y="5792145"/>
                    <a:ext cx="179396" cy="6279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63" name="矩形 62">
                <a:extLst>
                  <a:ext uri="{FF2B5EF4-FFF2-40B4-BE49-F238E27FC236}">
                    <a16:creationId xmlns:a16="http://schemas.microsoft.com/office/drawing/2014/main" id="{C9AC1403-34A4-49C6-9068-DB3F05F8CD7E}"/>
                  </a:ext>
                </a:extLst>
              </p:cNvPr>
              <p:cNvSpPr/>
              <p:nvPr/>
            </p:nvSpPr>
            <p:spPr>
              <a:xfrm>
                <a:off x="9929505" y="7482741"/>
                <a:ext cx="1283894"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k</a:t>
                </a:r>
                <a:r>
                  <a:rPr lang="en-US" altLang="zh-CN" sz="1049" i="1" dirty="0">
                    <a:latin typeface="Times New Roman" panose="02020603050405020304" pitchFamily="18" charset="0"/>
                    <a:cs typeface="Times New Roman" panose="02020603050405020304" pitchFamily="18" charset="0"/>
                  </a:rPr>
                  <a:t>th</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A1D966B9-7933-47B0-AC93-2B8469691886}"/>
                  </a:ext>
                </a:extLst>
              </p:cNvPr>
              <p:cNvSpPr/>
              <p:nvPr/>
            </p:nvSpPr>
            <p:spPr>
              <a:xfrm>
                <a:off x="8546156" y="7394509"/>
                <a:ext cx="1330341"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2</a:t>
                </a:r>
                <a:r>
                  <a:rPr lang="en-US" altLang="zh-CN" sz="1049" i="1" dirty="0">
                    <a:latin typeface="Times New Roman" panose="02020603050405020304" pitchFamily="18" charset="0"/>
                    <a:cs typeface="Times New Roman" panose="02020603050405020304" pitchFamily="18" charset="0"/>
                  </a:rPr>
                  <a:t>nd</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65" name="矩形 64">
                <a:extLst>
                  <a:ext uri="{FF2B5EF4-FFF2-40B4-BE49-F238E27FC236}">
                    <a16:creationId xmlns:a16="http://schemas.microsoft.com/office/drawing/2014/main" id="{71728347-9D84-4207-A5F7-4FCFFFCACA7C}"/>
                  </a:ext>
                </a:extLst>
              </p:cNvPr>
              <p:cNvSpPr/>
              <p:nvPr/>
            </p:nvSpPr>
            <p:spPr>
              <a:xfrm>
                <a:off x="7449147" y="7411188"/>
                <a:ext cx="1261893" cy="633244"/>
              </a:xfrm>
              <a:prstGeom prst="rect">
                <a:avLst/>
              </a:prstGeom>
            </p:spPr>
            <p:txBody>
              <a:bodyPr wrap="none">
                <a:spAutoFit/>
              </a:bodyPr>
              <a:lstStyle/>
              <a:p>
                <a:pPr algn="ctr"/>
                <a:r>
                  <a:rPr lang="en-US" altLang="zh-CN" sz="1049" dirty="0">
                    <a:latin typeface="Times New Roman" panose="02020603050405020304" pitchFamily="18" charset="0"/>
                    <a:cs typeface="Times New Roman" panose="02020603050405020304" pitchFamily="18" charset="0"/>
                  </a:rPr>
                  <a:t>1</a:t>
                </a:r>
                <a:r>
                  <a:rPr lang="en-US" altLang="zh-CN" sz="1049" i="1" dirty="0">
                    <a:latin typeface="Times New Roman" panose="02020603050405020304" pitchFamily="18" charset="0"/>
                    <a:cs typeface="Times New Roman" panose="02020603050405020304" pitchFamily="18" charset="0"/>
                  </a:rPr>
                  <a:t>st</a:t>
                </a:r>
                <a:r>
                  <a:rPr lang="en-US" altLang="zh-CN" sz="1049" dirty="0">
                    <a:latin typeface="Times New Roman" panose="02020603050405020304" pitchFamily="18" charset="0"/>
                    <a:cs typeface="Times New Roman" panose="02020603050405020304" pitchFamily="18" charset="0"/>
                  </a:rPr>
                  <a:t> shortest </a:t>
                </a:r>
              </a:p>
              <a:p>
                <a:pPr algn="ctr"/>
                <a:r>
                  <a:rPr lang="en-US" altLang="zh-CN" sz="1049" dirty="0">
                    <a:latin typeface="Times New Roman" panose="02020603050405020304" pitchFamily="18" charset="0"/>
                    <a:cs typeface="Times New Roman" panose="02020603050405020304" pitchFamily="18" charset="0"/>
                  </a:rPr>
                  <a:t>route</a:t>
                </a:r>
                <a:endParaRPr lang="zh-CN" altLang="en-US" sz="1049" dirty="0">
                  <a:latin typeface="Times New Roman" panose="02020603050405020304" pitchFamily="18" charset="0"/>
                  <a:cs typeface="Times New Roman" panose="02020603050405020304" pitchFamily="18" charset="0"/>
                </a:endParaRPr>
              </a:p>
            </p:txBody>
          </p:sp>
          <p:sp>
            <p:nvSpPr>
              <p:cNvPr id="66" name="矩形: 圆角 65">
                <a:extLst>
                  <a:ext uri="{FF2B5EF4-FFF2-40B4-BE49-F238E27FC236}">
                    <a16:creationId xmlns:a16="http://schemas.microsoft.com/office/drawing/2014/main" id="{53ED3ABA-B306-4FFC-AEB3-9C3ADBB2C028}"/>
                  </a:ext>
                </a:extLst>
              </p:cNvPr>
              <p:cNvSpPr/>
              <p:nvPr/>
            </p:nvSpPr>
            <p:spPr>
              <a:xfrm>
                <a:off x="10037312" y="497579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67" name="直接箭头连接符 66">
                <a:extLst>
                  <a:ext uri="{FF2B5EF4-FFF2-40B4-BE49-F238E27FC236}">
                    <a16:creationId xmlns:a16="http://schemas.microsoft.com/office/drawing/2014/main" id="{CE2B929B-26EF-4803-A62E-6D3FF95A6CAC}"/>
                  </a:ext>
                </a:extLst>
              </p:cNvPr>
              <p:cNvCxnSpPr>
                <a:cxnSpLocks/>
                <a:stCxn id="66" idx="2"/>
                <a:endCxn id="84" idx="0"/>
              </p:cNvCxnSpPr>
              <p:nvPr/>
            </p:nvCxnSpPr>
            <p:spPr>
              <a:xfrm flipH="1">
                <a:off x="10387039" y="5338762"/>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箭头: 右 67">
                <a:extLst>
                  <a:ext uri="{FF2B5EF4-FFF2-40B4-BE49-F238E27FC236}">
                    <a16:creationId xmlns:a16="http://schemas.microsoft.com/office/drawing/2014/main" id="{D4C44262-7C50-43FE-A567-0DA4B2760625}"/>
                  </a:ext>
                </a:extLst>
              </p:cNvPr>
              <p:cNvSpPr/>
              <p:nvPr/>
            </p:nvSpPr>
            <p:spPr>
              <a:xfrm rot="16200000">
                <a:off x="10330345" y="6046441"/>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69" name="矩形: 圆角 68">
                <a:extLst>
                  <a:ext uri="{FF2B5EF4-FFF2-40B4-BE49-F238E27FC236}">
                    <a16:creationId xmlns:a16="http://schemas.microsoft.com/office/drawing/2014/main" id="{E88BCD46-33E1-44BE-8F72-B0D6F04839A3}"/>
                  </a:ext>
                </a:extLst>
              </p:cNvPr>
              <p:cNvSpPr/>
              <p:nvPr/>
            </p:nvSpPr>
            <p:spPr>
              <a:xfrm>
                <a:off x="8649155" y="4973939"/>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cxnSp>
            <p:nvCxnSpPr>
              <p:cNvPr id="70" name="直接箭头连接符 69">
                <a:extLst>
                  <a:ext uri="{FF2B5EF4-FFF2-40B4-BE49-F238E27FC236}">
                    <a16:creationId xmlns:a16="http://schemas.microsoft.com/office/drawing/2014/main" id="{5ED04A29-975B-4241-A29A-8B6EC5A692DB}"/>
                  </a:ext>
                </a:extLst>
              </p:cNvPr>
              <p:cNvCxnSpPr>
                <a:cxnSpLocks/>
                <a:stCxn id="69" idx="2"/>
                <a:endCxn id="85" idx="0"/>
              </p:cNvCxnSpPr>
              <p:nvPr/>
            </p:nvCxnSpPr>
            <p:spPr>
              <a:xfrm flipH="1">
                <a:off x="8998882" y="5336910"/>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箭头: 右 70">
                <a:extLst>
                  <a:ext uri="{FF2B5EF4-FFF2-40B4-BE49-F238E27FC236}">
                    <a16:creationId xmlns:a16="http://schemas.microsoft.com/office/drawing/2014/main" id="{871A7465-8693-4C5E-A6F4-E789978866A1}"/>
                  </a:ext>
                </a:extLst>
              </p:cNvPr>
              <p:cNvSpPr/>
              <p:nvPr/>
            </p:nvSpPr>
            <p:spPr>
              <a:xfrm rot="16200000">
                <a:off x="8942188" y="6044589"/>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72" name="矩形: 圆角 71">
                <a:extLst>
                  <a:ext uri="{FF2B5EF4-FFF2-40B4-BE49-F238E27FC236}">
                    <a16:creationId xmlns:a16="http://schemas.microsoft.com/office/drawing/2014/main" id="{7575900F-299B-45EF-9C41-DA33DCA653E5}"/>
                  </a:ext>
                </a:extLst>
              </p:cNvPr>
              <p:cNvSpPr/>
              <p:nvPr/>
            </p:nvSpPr>
            <p:spPr>
              <a:xfrm>
                <a:off x="7692105" y="4986195"/>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73" name="箭头: 右 72">
                <a:extLst>
                  <a:ext uri="{FF2B5EF4-FFF2-40B4-BE49-F238E27FC236}">
                    <a16:creationId xmlns:a16="http://schemas.microsoft.com/office/drawing/2014/main" id="{1149A87B-A4E6-4EAA-8C18-9BA8B2C21E03}"/>
                  </a:ext>
                </a:extLst>
              </p:cNvPr>
              <p:cNvSpPr/>
              <p:nvPr/>
            </p:nvSpPr>
            <p:spPr>
              <a:xfrm rot="16200000">
                <a:off x="7932130" y="6056845"/>
                <a:ext cx="174052" cy="15970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76" name="矩形: 圆角 75">
                <a:extLst>
                  <a:ext uri="{FF2B5EF4-FFF2-40B4-BE49-F238E27FC236}">
                    <a16:creationId xmlns:a16="http://schemas.microsoft.com/office/drawing/2014/main" id="{371590AE-18FC-4FE9-8B94-DF07DD0461D5}"/>
                  </a:ext>
                </a:extLst>
              </p:cNvPr>
              <p:cNvSpPr/>
              <p:nvPr/>
            </p:nvSpPr>
            <p:spPr>
              <a:xfrm rot="5400000">
                <a:off x="6867889" y="3921004"/>
                <a:ext cx="4903771" cy="3763636"/>
              </a:xfrm>
              <a:prstGeom prst="roundRect">
                <a:avLst>
                  <a:gd name="adj" fmla="val 3607"/>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77" name="矩形: 圆角 76">
                <a:extLst>
                  <a:ext uri="{FF2B5EF4-FFF2-40B4-BE49-F238E27FC236}">
                    <a16:creationId xmlns:a16="http://schemas.microsoft.com/office/drawing/2014/main" id="{0991BF48-8450-4F5A-B6C3-1A88CCFC6D28}"/>
                  </a:ext>
                </a:extLst>
              </p:cNvPr>
              <p:cNvSpPr/>
              <p:nvPr/>
            </p:nvSpPr>
            <p:spPr>
              <a:xfrm flipH="1">
                <a:off x="7706965" y="3612743"/>
                <a:ext cx="3072319" cy="312397"/>
              </a:xfrm>
              <a:prstGeom prst="roundRect">
                <a:avLst/>
              </a:prstGeom>
              <a:solidFill>
                <a:schemeClr val="accent4">
                  <a:lumMod val="20000"/>
                  <a:lumOff val="8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Min</a:t>
                </a:r>
                <a:r>
                  <a:rPr lang="zh-CN" altLang="en-US" sz="1180" b="1" dirty="0">
                    <a:solidFill>
                      <a:schemeClr val="tx1"/>
                    </a:solidFill>
                    <a:latin typeface="Times New Roman" panose="02020603050405020304" pitchFamily="18" charset="0"/>
                    <a:cs typeface="Times New Roman" panose="02020603050405020304" pitchFamily="18" charset="0"/>
                  </a:rPr>
                  <a:t> </a:t>
                </a:r>
                <a:r>
                  <a:rPr lang="en-US" altLang="zh-CN" sz="1180" b="1" dirty="0">
                    <a:solidFill>
                      <a:schemeClr val="tx1"/>
                    </a:solidFill>
                    <a:latin typeface="Times New Roman" panose="02020603050405020304" pitchFamily="18" charset="0"/>
                    <a:cs typeface="Times New Roman" panose="02020603050405020304" pitchFamily="18" charset="0"/>
                  </a:rPr>
                  <a:t>Selector</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78" name="直接箭头连接符 77">
                <a:extLst>
                  <a:ext uri="{FF2B5EF4-FFF2-40B4-BE49-F238E27FC236}">
                    <a16:creationId xmlns:a16="http://schemas.microsoft.com/office/drawing/2014/main" id="{5A98E3A9-67B0-4CB4-A07B-8889A380AAA9}"/>
                  </a:ext>
                </a:extLst>
              </p:cNvPr>
              <p:cNvCxnSpPr>
                <a:cxnSpLocks/>
                <a:stCxn id="66" idx="0"/>
              </p:cNvCxnSpPr>
              <p:nvPr/>
            </p:nvCxnSpPr>
            <p:spPr>
              <a:xfrm flipH="1" flipV="1">
                <a:off x="10386761" y="4539341"/>
                <a:ext cx="3631" cy="4364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FBDEB31F-D42D-4C63-990D-268F283323D2}"/>
                  </a:ext>
                </a:extLst>
              </p:cNvPr>
              <p:cNvCxnSpPr>
                <a:cxnSpLocks/>
                <a:stCxn id="69" idx="0"/>
              </p:cNvCxnSpPr>
              <p:nvPr/>
            </p:nvCxnSpPr>
            <p:spPr>
              <a:xfrm flipH="1" flipV="1">
                <a:off x="9001327" y="4563778"/>
                <a:ext cx="908" cy="4101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688CC3A0-F9DA-46A7-B771-1FA98623CBBF}"/>
                  </a:ext>
                </a:extLst>
              </p:cNvPr>
              <p:cNvCxnSpPr>
                <a:cxnSpLocks/>
                <a:stCxn id="72" idx="2"/>
                <a:endCxn id="86" idx="0"/>
              </p:cNvCxnSpPr>
              <p:nvPr/>
            </p:nvCxnSpPr>
            <p:spPr>
              <a:xfrm flipH="1">
                <a:off x="8041832" y="5349166"/>
                <a:ext cx="3352" cy="35997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ABCB8D39-D0E8-48AF-8034-0EC17F01AD89}"/>
                  </a:ext>
                </a:extLst>
              </p:cNvPr>
              <p:cNvCxnSpPr>
                <a:cxnSpLocks/>
                <a:stCxn id="72" idx="0"/>
              </p:cNvCxnSpPr>
              <p:nvPr/>
            </p:nvCxnSpPr>
            <p:spPr>
              <a:xfrm flipH="1" flipV="1">
                <a:off x="8017692" y="4575161"/>
                <a:ext cx="27493" cy="411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组合 81">
                <a:extLst>
                  <a:ext uri="{FF2B5EF4-FFF2-40B4-BE49-F238E27FC236}">
                    <a16:creationId xmlns:a16="http://schemas.microsoft.com/office/drawing/2014/main" id="{B0A5D9C0-D6C2-4FB4-AADC-DE4B04F7899F}"/>
                  </a:ext>
                </a:extLst>
              </p:cNvPr>
              <p:cNvGrpSpPr/>
              <p:nvPr/>
            </p:nvGrpSpPr>
            <p:grpSpPr>
              <a:xfrm>
                <a:off x="951546" y="8738225"/>
                <a:ext cx="9131380" cy="1734446"/>
                <a:chOff x="733576" y="7068945"/>
                <a:chExt cx="9131380" cy="1734446"/>
              </a:xfrm>
            </p:grpSpPr>
            <p:grpSp>
              <p:nvGrpSpPr>
                <p:cNvPr id="103" name="组合 102">
                  <a:extLst>
                    <a:ext uri="{FF2B5EF4-FFF2-40B4-BE49-F238E27FC236}">
                      <a16:creationId xmlns:a16="http://schemas.microsoft.com/office/drawing/2014/main" id="{C1B8C77B-5B74-4621-A00E-435C90B54B13}"/>
                    </a:ext>
                  </a:extLst>
                </p:cNvPr>
                <p:cNvGrpSpPr/>
                <p:nvPr/>
              </p:nvGrpSpPr>
              <p:grpSpPr>
                <a:xfrm>
                  <a:off x="733576" y="7068945"/>
                  <a:ext cx="9131380" cy="1734446"/>
                  <a:chOff x="1984820" y="4312795"/>
                  <a:chExt cx="9131380" cy="1734446"/>
                </a:xfrm>
              </p:grpSpPr>
              <p:grpSp>
                <p:nvGrpSpPr>
                  <p:cNvPr id="110" name="组合 109">
                    <a:extLst>
                      <a:ext uri="{FF2B5EF4-FFF2-40B4-BE49-F238E27FC236}">
                        <a16:creationId xmlns:a16="http://schemas.microsoft.com/office/drawing/2014/main" id="{AA4FDBD5-90E2-43F7-8DAD-FBE36660991C}"/>
                      </a:ext>
                    </a:extLst>
                  </p:cNvPr>
                  <p:cNvGrpSpPr/>
                  <p:nvPr/>
                </p:nvGrpSpPr>
                <p:grpSpPr>
                  <a:xfrm>
                    <a:off x="1984820" y="4312795"/>
                    <a:ext cx="9131380" cy="1734446"/>
                    <a:chOff x="1984820" y="4312795"/>
                    <a:chExt cx="9131380" cy="1734446"/>
                  </a:xfrm>
                </p:grpSpPr>
                <p:grpSp>
                  <p:nvGrpSpPr>
                    <p:cNvPr id="114" name="组合 113">
                      <a:extLst>
                        <a:ext uri="{FF2B5EF4-FFF2-40B4-BE49-F238E27FC236}">
                          <a16:creationId xmlns:a16="http://schemas.microsoft.com/office/drawing/2014/main" id="{62E150ED-F2C8-4D9D-B86C-274C88C62DC2}"/>
                        </a:ext>
                      </a:extLst>
                    </p:cNvPr>
                    <p:cNvGrpSpPr/>
                    <p:nvPr/>
                  </p:nvGrpSpPr>
                  <p:grpSpPr>
                    <a:xfrm>
                      <a:off x="4105004" y="4312795"/>
                      <a:ext cx="7011196" cy="1734446"/>
                      <a:chOff x="4466992" y="4200745"/>
                      <a:chExt cx="11404678" cy="2241218"/>
                    </a:xfrm>
                  </p:grpSpPr>
                  <p:grpSp>
                    <p:nvGrpSpPr>
                      <p:cNvPr id="116" name="组合 115">
                        <a:extLst>
                          <a:ext uri="{FF2B5EF4-FFF2-40B4-BE49-F238E27FC236}">
                            <a16:creationId xmlns:a16="http://schemas.microsoft.com/office/drawing/2014/main" id="{00BC3242-2BA7-4CBF-8768-E22441762804}"/>
                          </a:ext>
                        </a:extLst>
                      </p:cNvPr>
                      <p:cNvGrpSpPr/>
                      <p:nvPr/>
                    </p:nvGrpSpPr>
                    <p:grpSpPr>
                      <a:xfrm>
                        <a:off x="4466992" y="4200745"/>
                        <a:ext cx="11404678" cy="2241218"/>
                        <a:chOff x="6721830" y="4314072"/>
                        <a:chExt cx="9574286" cy="2078640"/>
                      </a:xfrm>
                    </p:grpSpPr>
                    <p:sp>
                      <p:nvSpPr>
                        <p:cNvPr id="118" name="椭圆 117">
                          <a:extLst>
                            <a:ext uri="{FF2B5EF4-FFF2-40B4-BE49-F238E27FC236}">
                              <a16:creationId xmlns:a16="http://schemas.microsoft.com/office/drawing/2014/main" id="{B369475B-8D72-4C34-89AC-492D999364D0}"/>
                            </a:ext>
                          </a:extLst>
                        </p:cNvPr>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19" name="椭圆 118">
                          <a:extLst>
                            <a:ext uri="{FF2B5EF4-FFF2-40B4-BE49-F238E27FC236}">
                              <a16:creationId xmlns:a16="http://schemas.microsoft.com/office/drawing/2014/main" id="{E8281F6B-8710-49EE-9CA3-833F2746E419}"/>
                            </a:ext>
                          </a:extLst>
                        </p:cNvPr>
                        <p:cNvSpPr/>
                        <p:nvPr/>
                      </p:nvSpPr>
                      <p:spPr>
                        <a:xfrm>
                          <a:off x="8015945" y="5926795"/>
                          <a:ext cx="274668" cy="271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20" name="椭圆 119">
                          <a:extLst>
                            <a:ext uri="{FF2B5EF4-FFF2-40B4-BE49-F238E27FC236}">
                              <a16:creationId xmlns:a16="http://schemas.microsoft.com/office/drawing/2014/main" id="{3797E8B5-EB89-4643-A070-69CB51D9AB3D}"/>
                            </a:ext>
                          </a:extLst>
                        </p:cNvPr>
                        <p:cNvSpPr/>
                        <p:nvPr/>
                      </p:nvSpPr>
                      <p:spPr>
                        <a:xfrm>
                          <a:off x="16021449" y="5061930"/>
                          <a:ext cx="274667"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21" name="椭圆 120">
                          <a:extLst>
                            <a:ext uri="{FF2B5EF4-FFF2-40B4-BE49-F238E27FC236}">
                              <a16:creationId xmlns:a16="http://schemas.microsoft.com/office/drawing/2014/main" id="{ADF57406-4875-40F2-9B28-9BCD22C61176}"/>
                            </a:ext>
                          </a:extLst>
                        </p:cNvPr>
                        <p:cNvSpPr/>
                        <p:nvPr/>
                      </p:nvSpPr>
                      <p:spPr>
                        <a:xfrm>
                          <a:off x="12511456" y="4314072"/>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122" name="直接箭头连接符 121">
                          <a:extLst>
                            <a:ext uri="{FF2B5EF4-FFF2-40B4-BE49-F238E27FC236}">
                              <a16:creationId xmlns:a16="http://schemas.microsoft.com/office/drawing/2014/main" id="{EB3F7EC0-7951-492E-98AC-1191525ECE58}"/>
                            </a:ext>
                          </a:extLst>
                        </p:cNvPr>
                        <p:cNvCxnSpPr>
                          <a:cxnSpLocks/>
                          <a:stCxn id="118" idx="7"/>
                          <a:endCxn id="111" idx="2"/>
                        </p:cNvCxnSpPr>
                        <p:nvPr/>
                      </p:nvCxnSpPr>
                      <p:spPr>
                        <a:xfrm flipV="1">
                          <a:off x="7336773" y="4493524"/>
                          <a:ext cx="2068392" cy="7651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40966E9A-22B6-4E0A-BBEB-4E1ECA103EF8}"/>
                            </a:ext>
                          </a:extLst>
                        </p:cNvPr>
                        <p:cNvCxnSpPr>
                          <a:cxnSpLocks/>
                          <a:stCxn id="118" idx="5"/>
                          <a:endCxn id="119"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15172703-E3CE-4BF2-8DCE-F35C5984A8C1}"/>
                            </a:ext>
                          </a:extLst>
                        </p:cNvPr>
                        <p:cNvCxnSpPr>
                          <a:cxnSpLocks/>
                          <a:stCxn id="121" idx="6"/>
                          <a:endCxn id="120" idx="1"/>
                        </p:cNvCxnSpPr>
                        <p:nvPr/>
                      </p:nvCxnSpPr>
                      <p:spPr>
                        <a:xfrm>
                          <a:off x="12786123" y="4449794"/>
                          <a:ext cx="3275551" cy="65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DB3478B4-AE0D-4A56-AE5A-29E8934D8A4B}"/>
                            </a:ext>
                          </a:extLst>
                        </p:cNvPr>
                        <p:cNvCxnSpPr>
                          <a:cxnSpLocks/>
                          <a:stCxn id="119" idx="6"/>
                          <a:endCxn id="107" idx="2"/>
                        </p:cNvCxnSpPr>
                        <p:nvPr/>
                      </p:nvCxnSpPr>
                      <p:spPr>
                        <a:xfrm flipV="1">
                          <a:off x="8290613" y="5806554"/>
                          <a:ext cx="2578640" cy="255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F365F19B-B71E-4B49-9600-A917CECBA767}"/>
                            </a:ext>
                          </a:extLst>
                        </p:cNvPr>
                        <p:cNvCxnSpPr>
                          <a:cxnSpLocks/>
                          <a:stCxn id="118" idx="6"/>
                          <a:endCxn id="112" idx="3"/>
                        </p:cNvCxnSpPr>
                        <p:nvPr/>
                      </p:nvCxnSpPr>
                      <p:spPr>
                        <a:xfrm>
                          <a:off x="7376997" y="5354611"/>
                          <a:ext cx="2342504" cy="166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7" name="图片 126">
                          <a:extLst>
                            <a:ext uri="{FF2B5EF4-FFF2-40B4-BE49-F238E27FC236}">
                              <a16:creationId xmlns:a16="http://schemas.microsoft.com/office/drawing/2014/main" id="{544265F5-C6BD-44FE-A86D-AB5ECC695210}"/>
                            </a:ext>
                          </a:extLst>
                        </p:cNvPr>
                        <p:cNvPicPr>
                          <a:picLocks noChangeAspect="1"/>
                        </p:cNvPicPr>
                        <p:nvPr/>
                      </p:nvPicPr>
                      <p:blipFill>
                        <a:blip r:embed="rId6"/>
                        <a:stretch>
                          <a:fillRect/>
                        </a:stretch>
                      </p:blipFill>
                      <p:spPr>
                        <a:xfrm>
                          <a:off x="6721830" y="4933725"/>
                          <a:ext cx="349318" cy="583519"/>
                        </a:xfrm>
                        <a:prstGeom prst="rect">
                          <a:avLst/>
                        </a:prstGeom>
                      </p:spPr>
                    </p:pic>
                    <p:pic>
                      <p:nvPicPr>
                        <p:cNvPr id="128" name="图片 127">
                          <a:extLst>
                            <a:ext uri="{FF2B5EF4-FFF2-40B4-BE49-F238E27FC236}">
                              <a16:creationId xmlns:a16="http://schemas.microsoft.com/office/drawing/2014/main" id="{A3B10B71-A24B-43FF-B86E-B45FA5BD07B5}"/>
                            </a:ext>
                          </a:extLst>
                        </p:cNvPr>
                        <p:cNvPicPr>
                          <a:picLocks noChangeAspect="1"/>
                        </p:cNvPicPr>
                        <p:nvPr/>
                      </p:nvPicPr>
                      <p:blipFill>
                        <a:blip r:embed="rId7"/>
                        <a:stretch>
                          <a:fillRect/>
                        </a:stretch>
                      </p:blipFill>
                      <p:spPr>
                        <a:xfrm>
                          <a:off x="15810763" y="4346713"/>
                          <a:ext cx="485353" cy="572165"/>
                        </a:xfrm>
                        <a:prstGeom prst="rect">
                          <a:avLst/>
                        </a:prstGeom>
                      </p:spPr>
                    </p:pic>
                    <p:cxnSp>
                      <p:nvCxnSpPr>
                        <p:cNvPr id="130" name="直接箭头连接符 129">
                          <a:extLst>
                            <a:ext uri="{FF2B5EF4-FFF2-40B4-BE49-F238E27FC236}">
                              <a16:creationId xmlns:a16="http://schemas.microsoft.com/office/drawing/2014/main" id="{6A848DFB-D5ED-4CD5-81B6-00C01F77423F}"/>
                            </a:ext>
                          </a:extLst>
                        </p:cNvPr>
                        <p:cNvCxnSpPr>
                          <a:cxnSpLocks/>
                          <a:stCxn id="111" idx="4"/>
                          <a:endCxn id="112" idx="0"/>
                        </p:cNvCxnSpPr>
                        <p:nvPr/>
                      </p:nvCxnSpPr>
                      <p:spPr>
                        <a:xfrm>
                          <a:off x="9542499" y="4629244"/>
                          <a:ext cx="274112" cy="660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4A76E4E7-138B-4B32-970A-34F411ECED76}"/>
                            </a:ext>
                          </a:extLst>
                        </p:cNvPr>
                        <p:cNvCxnSpPr>
                          <a:cxnSpLocks/>
                          <a:stCxn id="111" idx="6"/>
                          <a:endCxn id="121" idx="2"/>
                        </p:cNvCxnSpPr>
                        <p:nvPr/>
                      </p:nvCxnSpPr>
                      <p:spPr>
                        <a:xfrm flipV="1">
                          <a:off x="9679831" y="4449794"/>
                          <a:ext cx="2831624" cy="4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椭圆 131">
                          <a:extLst>
                            <a:ext uri="{FF2B5EF4-FFF2-40B4-BE49-F238E27FC236}">
                              <a16:creationId xmlns:a16="http://schemas.microsoft.com/office/drawing/2014/main" id="{77E490D0-DFF4-4598-BFC5-3D620AC672AE}"/>
                            </a:ext>
                          </a:extLst>
                        </p:cNvPr>
                        <p:cNvSpPr/>
                        <p:nvPr/>
                      </p:nvSpPr>
                      <p:spPr>
                        <a:xfrm>
                          <a:off x="13003564" y="6121270"/>
                          <a:ext cx="274667"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a:p>
                      </p:txBody>
                    </p:sp>
                    <p:cxnSp>
                      <p:nvCxnSpPr>
                        <p:cNvPr id="133" name="直接箭头连接符 132">
                          <a:extLst>
                            <a:ext uri="{FF2B5EF4-FFF2-40B4-BE49-F238E27FC236}">
                              <a16:creationId xmlns:a16="http://schemas.microsoft.com/office/drawing/2014/main" id="{2F8B6083-E12F-467F-AD85-3F9910A5EDD1}"/>
                            </a:ext>
                          </a:extLst>
                        </p:cNvPr>
                        <p:cNvCxnSpPr>
                          <a:cxnSpLocks/>
                          <a:stCxn id="112" idx="5"/>
                          <a:endCxn id="132" idx="2"/>
                        </p:cNvCxnSpPr>
                        <p:nvPr/>
                      </p:nvCxnSpPr>
                      <p:spPr>
                        <a:xfrm>
                          <a:off x="9913721" y="5521107"/>
                          <a:ext cx="3089843" cy="735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5FAAC2E2-B477-46FF-9530-863F6EEF8AC6}"/>
                            </a:ext>
                          </a:extLst>
                        </p:cNvPr>
                        <p:cNvCxnSpPr>
                          <a:cxnSpLocks/>
                          <a:stCxn id="106" idx="6"/>
                        </p:cNvCxnSpPr>
                        <p:nvPr/>
                      </p:nvCxnSpPr>
                      <p:spPr>
                        <a:xfrm flipV="1">
                          <a:off x="12719958" y="5197653"/>
                          <a:ext cx="3234892" cy="917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627A0E77-1791-4101-9CD6-2B7717B54613}"/>
                            </a:ext>
                          </a:extLst>
                        </p:cNvPr>
                        <p:cNvCxnSpPr>
                          <a:cxnSpLocks/>
                          <a:stCxn id="132" idx="7"/>
                          <a:endCxn id="120" idx="4"/>
                        </p:cNvCxnSpPr>
                        <p:nvPr/>
                      </p:nvCxnSpPr>
                      <p:spPr>
                        <a:xfrm flipV="1">
                          <a:off x="13238006" y="5333372"/>
                          <a:ext cx="2920777" cy="8276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标题 1">
                        <a:extLst>
                          <a:ext uri="{FF2B5EF4-FFF2-40B4-BE49-F238E27FC236}">
                            <a16:creationId xmlns:a16="http://schemas.microsoft.com/office/drawing/2014/main" id="{F7975F6E-0143-4BF9-8CE8-14492891E2F1}"/>
                          </a:ext>
                        </a:extLst>
                      </p:cNvPr>
                      <p:cNvSpPr txBox="1"/>
                      <p:nvPr/>
                    </p:nvSpPr>
                    <p:spPr>
                      <a:xfrm rot="10800000">
                        <a:off x="9705622" y="5133470"/>
                        <a:ext cx="407808" cy="292674"/>
                      </a:xfrm>
                      <a:prstGeom prst="rect">
                        <a:avLst/>
                      </a:prstGeom>
                    </p:spPr>
                    <p:txBody>
                      <a:bodyPr vert="horz" lIns="59961" tIns="29980" rIns="59961" bIns="299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98" b="1" dirty="0"/>
                          <a:t>…</a:t>
                        </a:r>
                      </a:p>
                    </p:txBody>
                  </p:sp>
                </p:grpSp>
                <p:sp>
                  <p:nvSpPr>
                    <p:cNvPr id="115" name="矩形 114">
                      <a:extLst>
                        <a:ext uri="{FF2B5EF4-FFF2-40B4-BE49-F238E27FC236}">
                          <a16:creationId xmlns:a16="http://schemas.microsoft.com/office/drawing/2014/main" id="{EAD1C924-C008-4A59-BE3C-0EC03D57FA74}"/>
                        </a:ext>
                      </a:extLst>
                    </p:cNvPr>
                    <p:cNvSpPr/>
                    <p:nvPr/>
                  </p:nvSpPr>
                  <p:spPr>
                    <a:xfrm>
                      <a:off x="1984820" y="4959361"/>
                      <a:ext cx="2205500" cy="510233"/>
                    </a:xfrm>
                    <a:prstGeom prst="rect">
                      <a:avLst/>
                    </a:prstGeom>
                  </p:spPr>
                  <p:txBody>
                    <a:bodyPr wrap="none">
                      <a:spAutoFit/>
                    </a:bodyPr>
                    <a:lstStyle/>
                    <a:p>
                      <a:r>
                        <a:rPr lang="en-US" altLang="zh-CN" sz="1574" b="1" dirty="0">
                          <a:latin typeface="Times New Roman" panose="02020603050405020304" pitchFamily="18" charset="0"/>
                          <a:cs typeface="Times New Roman" panose="02020603050405020304" pitchFamily="18" charset="0"/>
                        </a:rPr>
                        <a:t>Road Network</a:t>
                      </a:r>
                      <a:endParaRPr lang="zh-CN" altLang="en-US" sz="1574" b="1" dirty="0">
                        <a:latin typeface="Times New Roman" panose="02020603050405020304" pitchFamily="18" charset="0"/>
                        <a:cs typeface="Times New Roman" panose="02020603050405020304" pitchFamily="18" charset="0"/>
                      </a:endParaRPr>
                    </a:p>
                  </p:txBody>
                </p:sp>
              </p:grpSp>
              <p:sp>
                <p:nvSpPr>
                  <p:cNvPr id="111" name="椭圆 110">
                    <a:extLst>
                      <a:ext uri="{FF2B5EF4-FFF2-40B4-BE49-F238E27FC236}">
                        <a16:creationId xmlns:a16="http://schemas.microsoft.com/office/drawing/2014/main" id="{5816A4C3-03ED-42F7-A583-F894083D1896}"/>
                      </a:ext>
                    </a:extLst>
                  </p:cNvPr>
                  <p:cNvSpPr/>
                  <p:nvPr/>
                </p:nvSpPr>
                <p:spPr>
                  <a:xfrm>
                    <a:off x="6069995" y="4349283"/>
                    <a:ext cx="201137" cy="22649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12" name="椭圆 111">
                    <a:extLst>
                      <a:ext uri="{FF2B5EF4-FFF2-40B4-BE49-F238E27FC236}">
                        <a16:creationId xmlns:a16="http://schemas.microsoft.com/office/drawing/2014/main" id="{2BFA0A2E-321A-4FD2-8707-705788256121}"/>
                      </a:ext>
                    </a:extLst>
                  </p:cNvPr>
                  <p:cNvSpPr/>
                  <p:nvPr/>
                </p:nvSpPr>
                <p:spPr>
                  <a:xfrm>
                    <a:off x="6270726" y="5126636"/>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pic>
                <p:nvPicPr>
                  <p:cNvPr id="113" name="图片 112">
                    <a:extLst>
                      <a:ext uri="{FF2B5EF4-FFF2-40B4-BE49-F238E27FC236}">
                        <a16:creationId xmlns:a16="http://schemas.microsoft.com/office/drawing/2014/main" id="{25B55D47-72C8-41A0-ABC4-DAB87A8F3A2B}"/>
                      </a:ext>
                    </a:extLst>
                  </p:cNvPr>
                  <p:cNvPicPr>
                    <a:picLocks noChangeAspect="1"/>
                  </p:cNvPicPr>
                  <p:nvPr/>
                </p:nvPicPr>
                <p:blipFill>
                  <a:blip r:embed="rId8"/>
                  <a:stretch>
                    <a:fillRect/>
                  </a:stretch>
                </p:blipFill>
                <p:spPr>
                  <a:xfrm>
                    <a:off x="5124360" y="4533019"/>
                    <a:ext cx="317726" cy="296823"/>
                  </a:xfrm>
                  <a:prstGeom prst="rect">
                    <a:avLst/>
                  </a:prstGeom>
                </p:spPr>
              </p:pic>
            </p:grpSp>
            <p:grpSp>
              <p:nvGrpSpPr>
                <p:cNvPr id="104" name="组合 103">
                  <a:extLst>
                    <a:ext uri="{FF2B5EF4-FFF2-40B4-BE49-F238E27FC236}">
                      <a16:creationId xmlns:a16="http://schemas.microsoft.com/office/drawing/2014/main" id="{5255B4CD-9911-4581-A673-4DAFDDE515B4}"/>
                    </a:ext>
                  </a:extLst>
                </p:cNvPr>
                <p:cNvGrpSpPr/>
                <p:nvPr/>
              </p:nvGrpSpPr>
              <p:grpSpPr>
                <a:xfrm>
                  <a:off x="3973115" y="7262271"/>
                  <a:ext cx="3581293" cy="1427873"/>
                  <a:chOff x="3973115" y="7262271"/>
                  <a:chExt cx="3581293" cy="1427873"/>
                </a:xfrm>
              </p:grpSpPr>
              <p:cxnSp>
                <p:nvCxnSpPr>
                  <p:cNvPr id="105" name="直接箭头连接符 104">
                    <a:extLst>
                      <a:ext uri="{FF2B5EF4-FFF2-40B4-BE49-F238E27FC236}">
                        <a16:creationId xmlns:a16="http://schemas.microsoft.com/office/drawing/2014/main" id="{74CCC8AF-37BE-4A89-B658-6950663EDD14}"/>
                      </a:ext>
                    </a:extLst>
                  </p:cNvPr>
                  <p:cNvCxnSpPr>
                    <a:cxnSpLocks/>
                    <a:stCxn id="119" idx="5"/>
                    <a:endCxn id="132" idx="2"/>
                  </p:cNvCxnSpPr>
                  <p:nvPr/>
                </p:nvCxnSpPr>
                <p:spPr>
                  <a:xfrm>
                    <a:off x="3973115" y="8607949"/>
                    <a:ext cx="3480724" cy="821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椭圆 105">
                    <a:extLst>
                      <a:ext uri="{FF2B5EF4-FFF2-40B4-BE49-F238E27FC236}">
                        <a16:creationId xmlns:a16="http://schemas.microsoft.com/office/drawing/2014/main" id="{E238C0AF-C58E-42BA-B8E0-D777F81304B1}"/>
                      </a:ext>
                    </a:extLst>
                  </p:cNvPr>
                  <p:cNvSpPr/>
                  <p:nvPr/>
                </p:nvSpPr>
                <p:spPr>
                  <a:xfrm>
                    <a:off x="7045018" y="7769538"/>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sp>
                <p:nvSpPr>
                  <p:cNvPr id="107" name="椭圆 106">
                    <a:extLst>
                      <a:ext uri="{FF2B5EF4-FFF2-40B4-BE49-F238E27FC236}">
                        <a16:creationId xmlns:a16="http://schemas.microsoft.com/office/drawing/2014/main" id="{CC88840D-3B89-446D-8314-841CC1697727}"/>
                      </a:ext>
                    </a:extLst>
                  </p:cNvPr>
                  <p:cNvSpPr/>
                  <p:nvPr/>
                </p:nvSpPr>
                <p:spPr>
                  <a:xfrm>
                    <a:off x="5890895" y="8201043"/>
                    <a:ext cx="201138" cy="2264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80" dirty="0"/>
                  </a:p>
                </p:txBody>
              </p:sp>
              <p:cxnSp>
                <p:nvCxnSpPr>
                  <p:cNvPr id="108" name="直接箭头连接符 107">
                    <a:extLst>
                      <a:ext uri="{FF2B5EF4-FFF2-40B4-BE49-F238E27FC236}">
                        <a16:creationId xmlns:a16="http://schemas.microsoft.com/office/drawing/2014/main" id="{115BBF10-E6D8-416B-90C5-DA497089955D}"/>
                      </a:ext>
                    </a:extLst>
                  </p:cNvPr>
                  <p:cNvCxnSpPr>
                    <a:cxnSpLocks/>
                    <a:stCxn id="107" idx="7"/>
                    <a:endCxn id="106" idx="3"/>
                  </p:cNvCxnSpPr>
                  <p:nvPr/>
                </p:nvCxnSpPr>
                <p:spPr>
                  <a:xfrm flipV="1">
                    <a:off x="6062577" y="7962864"/>
                    <a:ext cx="1011897" cy="271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00B9AB74-DE9F-422C-AFF4-DEC59951D679}"/>
                      </a:ext>
                    </a:extLst>
                  </p:cNvPr>
                  <p:cNvCxnSpPr>
                    <a:cxnSpLocks/>
                    <a:stCxn id="121" idx="5"/>
                    <a:endCxn id="132" idx="0"/>
                  </p:cNvCxnSpPr>
                  <p:nvPr/>
                </p:nvCxnSpPr>
                <p:spPr>
                  <a:xfrm>
                    <a:off x="7265152" y="7262271"/>
                    <a:ext cx="289256" cy="1314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83" name="箭头: 右 82">
                <a:extLst>
                  <a:ext uri="{FF2B5EF4-FFF2-40B4-BE49-F238E27FC236}">
                    <a16:creationId xmlns:a16="http://schemas.microsoft.com/office/drawing/2014/main" id="{5F93D4A4-1444-4883-BA38-1F213A758331}"/>
                  </a:ext>
                </a:extLst>
              </p:cNvPr>
              <p:cNvSpPr/>
              <p:nvPr/>
            </p:nvSpPr>
            <p:spPr>
              <a:xfrm rot="18655882">
                <a:off x="8455868" y="8292153"/>
                <a:ext cx="1026340" cy="41425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961" tIns="29980" rIns="59961" bIns="29980" numCol="1" spcCol="0" rtlCol="0" fromWordArt="0" anchor="ctr" anchorCtr="0" forceAA="0" compatLnSpc="1">
                <a:noAutofit/>
              </a:bodyPr>
              <a:lstStyle/>
              <a:p>
                <a:pPr algn="ctr"/>
                <a:endParaRPr lang="zh-CN" altLang="en-US" sz="1049"/>
              </a:p>
            </p:txBody>
          </p:sp>
          <p:sp>
            <p:nvSpPr>
              <p:cNvPr id="84" name="矩形: 圆角 83">
                <a:extLst>
                  <a:ext uri="{FF2B5EF4-FFF2-40B4-BE49-F238E27FC236}">
                    <a16:creationId xmlns:a16="http://schemas.microsoft.com/office/drawing/2014/main" id="{E34FC49A-02C4-461E-A31F-A2A3B4C00A4B}"/>
                  </a:ext>
                </a:extLst>
              </p:cNvPr>
              <p:cNvSpPr/>
              <p:nvPr/>
            </p:nvSpPr>
            <p:spPr>
              <a:xfrm>
                <a:off x="10033960" y="5698733"/>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85" name="矩形: 圆角 84">
                <a:extLst>
                  <a:ext uri="{FF2B5EF4-FFF2-40B4-BE49-F238E27FC236}">
                    <a16:creationId xmlns:a16="http://schemas.microsoft.com/office/drawing/2014/main" id="{6380027C-F15D-46EA-BEE2-74F2204EF64E}"/>
                  </a:ext>
                </a:extLst>
              </p:cNvPr>
              <p:cNvSpPr/>
              <p:nvPr/>
            </p:nvSpPr>
            <p:spPr>
              <a:xfrm>
                <a:off x="8645803" y="5696881"/>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sp>
            <p:nvSpPr>
              <p:cNvPr id="86" name="矩形: 圆角 85">
                <a:extLst>
                  <a:ext uri="{FF2B5EF4-FFF2-40B4-BE49-F238E27FC236}">
                    <a16:creationId xmlns:a16="http://schemas.microsoft.com/office/drawing/2014/main" id="{27434CEA-FD84-4283-869D-FABD3B0D1E13}"/>
                  </a:ext>
                </a:extLst>
              </p:cNvPr>
              <p:cNvSpPr/>
              <p:nvPr/>
            </p:nvSpPr>
            <p:spPr>
              <a:xfrm>
                <a:off x="7688753" y="5709137"/>
                <a:ext cx="706159" cy="362971"/>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18" b="1" dirty="0">
                    <a:solidFill>
                      <a:schemeClr val="tx1"/>
                    </a:solidFill>
                    <a:latin typeface="Times New Roman" panose="02020603050405020304" pitchFamily="18" charset="0"/>
                    <a:cs typeface="Times New Roman" panose="02020603050405020304" pitchFamily="18" charset="0"/>
                  </a:rPr>
                  <a:t>GRU</a:t>
                </a:r>
                <a:endParaRPr lang="zh-CN" altLang="en-US" sz="918" b="1" dirty="0">
                  <a:solidFill>
                    <a:schemeClr val="tx1"/>
                  </a:solidFill>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7BDE8811-14AA-405D-AE9A-5AE1C47CAF77}"/>
                  </a:ext>
                </a:extLst>
              </p:cNvPr>
              <p:cNvGrpSpPr/>
              <p:nvPr/>
            </p:nvGrpSpPr>
            <p:grpSpPr>
              <a:xfrm flipH="1">
                <a:off x="8767435" y="6197317"/>
                <a:ext cx="532148" cy="1227140"/>
                <a:chOff x="806992" y="4755418"/>
                <a:chExt cx="559504" cy="1336621"/>
              </a:xfrm>
            </p:grpSpPr>
            <p:sp>
              <p:nvSpPr>
                <p:cNvPr id="89" name="矩形 88">
                  <a:extLst>
                    <a:ext uri="{FF2B5EF4-FFF2-40B4-BE49-F238E27FC236}">
                      <a16:creationId xmlns:a16="http://schemas.microsoft.com/office/drawing/2014/main" id="{F318D883-C1CC-42BA-9901-AD860C9F1F90}"/>
                    </a:ext>
                  </a:extLst>
                </p:cNvPr>
                <p:cNvSpPr/>
                <p:nvPr/>
              </p:nvSpPr>
              <p:spPr>
                <a:xfrm>
                  <a:off x="806992" y="4755418"/>
                  <a:ext cx="559504" cy="13366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grpSp>
              <p:nvGrpSpPr>
                <p:cNvPr id="90" name="组合 89">
                  <a:extLst>
                    <a:ext uri="{FF2B5EF4-FFF2-40B4-BE49-F238E27FC236}">
                      <a16:creationId xmlns:a16="http://schemas.microsoft.com/office/drawing/2014/main" id="{B8D052BE-CF8E-405C-BCE2-D79E75D5152B}"/>
                    </a:ext>
                  </a:extLst>
                </p:cNvPr>
                <p:cNvGrpSpPr/>
                <p:nvPr/>
              </p:nvGrpSpPr>
              <p:grpSpPr>
                <a:xfrm>
                  <a:off x="913771" y="4822730"/>
                  <a:ext cx="363107" cy="1136444"/>
                  <a:chOff x="1587480" y="4816303"/>
                  <a:chExt cx="363107" cy="1136444"/>
                </a:xfrm>
              </p:grpSpPr>
              <p:sp>
                <p:nvSpPr>
                  <p:cNvPr id="94" name="椭圆 93">
                    <a:extLst>
                      <a:ext uri="{FF2B5EF4-FFF2-40B4-BE49-F238E27FC236}">
                        <a16:creationId xmlns:a16="http://schemas.microsoft.com/office/drawing/2014/main" id="{386A4AA6-368A-4B8C-9BA4-3CB351F5F9C3}"/>
                      </a:ext>
                    </a:extLst>
                  </p:cNvPr>
                  <p:cNvSpPr/>
                  <p:nvPr/>
                </p:nvSpPr>
                <p:spPr>
                  <a:xfrm>
                    <a:off x="1724456" y="563523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95" name="椭圆 94">
                    <a:extLst>
                      <a:ext uri="{FF2B5EF4-FFF2-40B4-BE49-F238E27FC236}">
                        <a16:creationId xmlns:a16="http://schemas.microsoft.com/office/drawing/2014/main" id="{A5601198-84A2-4B5E-80FB-143FEA42194E}"/>
                      </a:ext>
                    </a:extLst>
                  </p:cNvPr>
                  <p:cNvSpPr/>
                  <p:nvPr/>
                </p:nvSpPr>
                <p:spPr>
                  <a:xfrm>
                    <a:off x="1587480" y="508322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sp>
                <p:nvSpPr>
                  <p:cNvPr id="96" name="椭圆 95">
                    <a:extLst>
                      <a:ext uri="{FF2B5EF4-FFF2-40B4-BE49-F238E27FC236}">
                        <a16:creationId xmlns:a16="http://schemas.microsoft.com/office/drawing/2014/main" id="{49E015CB-D715-4AB7-96F7-4B386E61A5CC}"/>
                      </a:ext>
                    </a:extLst>
                  </p:cNvPr>
                  <p:cNvSpPr/>
                  <p:nvPr/>
                </p:nvSpPr>
                <p:spPr>
                  <a:xfrm>
                    <a:off x="1593101" y="481630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97" name="连接符: 曲线 249">
                    <a:extLst>
                      <a:ext uri="{FF2B5EF4-FFF2-40B4-BE49-F238E27FC236}">
                        <a16:creationId xmlns:a16="http://schemas.microsoft.com/office/drawing/2014/main" id="{94420AF5-C821-4BF1-9244-C299DD3486A8}"/>
                      </a:ext>
                    </a:extLst>
                  </p:cNvPr>
                  <p:cNvCxnSpPr>
                    <a:cxnSpLocks/>
                    <a:stCxn id="94" idx="0"/>
                    <a:endCxn id="99" idx="4"/>
                  </p:cNvCxnSpPr>
                  <p:nvPr/>
                </p:nvCxnSpPr>
                <p:spPr>
                  <a:xfrm rot="16200000" flipV="1">
                    <a:off x="1602940" y="5483243"/>
                    <a:ext cx="249045" cy="5493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cxnSp>
                <p:nvCxnSpPr>
                  <p:cNvPr id="98" name="连接符: 曲线 167">
                    <a:extLst>
                      <a:ext uri="{FF2B5EF4-FFF2-40B4-BE49-F238E27FC236}">
                        <a16:creationId xmlns:a16="http://schemas.microsoft.com/office/drawing/2014/main" id="{DFD8CFB7-17D3-4096-992C-2FB844F60FF7}"/>
                      </a:ext>
                    </a:extLst>
                  </p:cNvPr>
                  <p:cNvCxnSpPr>
                    <a:cxnSpLocks/>
                    <a:endCxn id="96" idx="3"/>
                  </p:cNvCxnSpPr>
                  <p:nvPr/>
                </p:nvCxnSpPr>
                <p:spPr>
                  <a:xfrm rot="16200000" flipV="1">
                    <a:off x="1497573" y="4972661"/>
                    <a:ext cx="215012" cy="6105"/>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99" name="椭圆 98">
                    <a:extLst>
                      <a:ext uri="{FF2B5EF4-FFF2-40B4-BE49-F238E27FC236}">
                        <a16:creationId xmlns:a16="http://schemas.microsoft.com/office/drawing/2014/main" id="{99D6F8B1-C40A-479C-85A3-9B34B1E65699}"/>
                      </a:ext>
                    </a:extLst>
                  </p:cNvPr>
                  <p:cNvSpPr/>
                  <p:nvPr/>
                </p:nvSpPr>
                <p:spPr>
                  <a:xfrm>
                    <a:off x="1669526" y="532537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00" name="连接符: 曲线 249">
                    <a:extLst>
                      <a:ext uri="{FF2B5EF4-FFF2-40B4-BE49-F238E27FC236}">
                        <a16:creationId xmlns:a16="http://schemas.microsoft.com/office/drawing/2014/main" id="{5BC2577F-F471-4590-9653-1145D1234ED1}"/>
                      </a:ext>
                    </a:extLst>
                  </p:cNvPr>
                  <p:cNvCxnSpPr>
                    <a:cxnSpLocks/>
                    <a:stCxn id="99" idx="1"/>
                    <a:endCxn id="95" idx="4"/>
                  </p:cNvCxnSpPr>
                  <p:nvPr/>
                </p:nvCxnSpPr>
                <p:spPr>
                  <a:xfrm rot="16200000" flipV="1">
                    <a:off x="1553076" y="5208905"/>
                    <a:ext cx="190251" cy="60500"/>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sp>
                <p:nvSpPr>
                  <p:cNvPr id="101" name="椭圆 100">
                    <a:extLst>
                      <a:ext uri="{FF2B5EF4-FFF2-40B4-BE49-F238E27FC236}">
                        <a16:creationId xmlns:a16="http://schemas.microsoft.com/office/drawing/2014/main" id="{E5FD2405-BAD5-47EA-A973-26DD55511D36}"/>
                      </a:ext>
                    </a:extLst>
                  </p:cNvPr>
                  <p:cNvSpPr/>
                  <p:nvPr/>
                </p:nvSpPr>
                <p:spPr>
                  <a:xfrm>
                    <a:off x="1889646" y="589193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9"/>
                  </a:p>
                </p:txBody>
              </p:sp>
              <p:cxnSp>
                <p:nvCxnSpPr>
                  <p:cNvPr id="102" name="连接符: 曲线 249">
                    <a:extLst>
                      <a:ext uri="{FF2B5EF4-FFF2-40B4-BE49-F238E27FC236}">
                        <a16:creationId xmlns:a16="http://schemas.microsoft.com/office/drawing/2014/main" id="{EC1A51CA-EDDF-45C2-B095-1C72BE8E7E08}"/>
                      </a:ext>
                    </a:extLst>
                  </p:cNvPr>
                  <p:cNvCxnSpPr>
                    <a:cxnSpLocks/>
                    <a:stCxn id="101" idx="1"/>
                    <a:endCxn id="94" idx="5"/>
                  </p:cNvCxnSpPr>
                  <p:nvPr/>
                </p:nvCxnSpPr>
                <p:spPr>
                  <a:xfrm rot="16200000" flipV="1">
                    <a:off x="1730669" y="5732939"/>
                    <a:ext cx="213706" cy="122099"/>
                  </a:xfrm>
                  <a:prstGeom prst="straightConnector1">
                    <a:avLst/>
                  </a:prstGeom>
                  <a:ln>
                    <a:tailEnd type="none" w="sm" len="sm"/>
                  </a:ln>
                </p:spPr>
                <p:style>
                  <a:lnRef idx="1">
                    <a:schemeClr val="dk1"/>
                  </a:lnRef>
                  <a:fillRef idx="0">
                    <a:schemeClr val="dk1"/>
                  </a:fillRef>
                  <a:effectRef idx="0">
                    <a:schemeClr val="dk1"/>
                  </a:effectRef>
                  <a:fontRef idx="minor">
                    <a:schemeClr val="tx1"/>
                  </a:fontRef>
                </p:style>
              </p:cxnSp>
            </p:grpSp>
          </p:grpSp>
          <p:sp>
            <p:nvSpPr>
              <p:cNvPr id="88" name="矩形 87">
                <a:extLst>
                  <a:ext uri="{FF2B5EF4-FFF2-40B4-BE49-F238E27FC236}">
                    <a16:creationId xmlns:a16="http://schemas.microsoft.com/office/drawing/2014/main" id="{ADE0E6A5-6979-4BD2-B478-551B680C9893}"/>
                  </a:ext>
                </a:extLst>
              </p:cNvPr>
              <p:cNvSpPr/>
              <p:nvPr/>
            </p:nvSpPr>
            <p:spPr>
              <a:xfrm>
                <a:off x="9513110" y="6716523"/>
                <a:ext cx="442958" cy="417730"/>
              </a:xfrm>
              <a:prstGeom prst="rect">
                <a:avLst/>
              </a:prstGeom>
            </p:spPr>
            <p:txBody>
              <a:bodyPr wrap="none">
                <a:spAutoFit/>
              </a:bodyPr>
              <a:lstStyle/>
              <a:p>
                <a:r>
                  <a:rPr lang="en-US" altLang="zh-CN" sz="1180" dirty="0"/>
                  <a:t>…</a:t>
                </a:r>
                <a:endParaRPr lang="zh-CN" altLang="en-US" sz="1180" dirty="0"/>
              </a:p>
            </p:txBody>
          </p:sp>
        </p:grpSp>
        <p:pic>
          <p:nvPicPr>
            <p:cNvPr id="59" name="图片 58">
              <a:extLst>
                <a:ext uri="{FF2B5EF4-FFF2-40B4-BE49-F238E27FC236}">
                  <a16:creationId xmlns:a16="http://schemas.microsoft.com/office/drawing/2014/main" id="{8861062B-6404-47B1-A12D-33097D4811DE}"/>
                </a:ext>
              </a:extLst>
            </p:cNvPr>
            <p:cNvPicPr>
              <a:picLocks noChangeAspect="1"/>
            </p:cNvPicPr>
            <p:nvPr/>
          </p:nvPicPr>
          <p:blipFill>
            <a:blip r:embed="rId9"/>
            <a:stretch>
              <a:fillRect/>
            </a:stretch>
          </p:blipFill>
          <p:spPr>
            <a:xfrm>
              <a:off x="5352098" y="8181633"/>
              <a:ext cx="495507" cy="338908"/>
            </a:xfrm>
            <a:prstGeom prst="rect">
              <a:avLst/>
            </a:prstGeom>
          </p:spPr>
        </p:pic>
      </p:grpSp>
      <p:sp>
        <p:nvSpPr>
          <p:cNvPr id="158" name="矩形: 圆角 157">
            <a:extLst>
              <a:ext uri="{FF2B5EF4-FFF2-40B4-BE49-F238E27FC236}">
                <a16:creationId xmlns:a16="http://schemas.microsoft.com/office/drawing/2014/main" id="{FC54ADD5-8DF3-4F1B-B5DB-60A3048E692B}"/>
              </a:ext>
            </a:extLst>
          </p:cNvPr>
          <p:cNvSpPr/>
          <p:nvPr/>
        </p:nvSpPr>
        <p:spPr>
          <a:xfrm flipH="1">
            <a:off x="8546982" y="2010516"/>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59" name="矩形: 圆角 158">
            <a:extLst>
              <a:ext uri="{FF2B5EF4-FFF2-40B4-BE49-F238E27FC236}">
                <a16:creationId xmlns:a16="http://schemas.microsoft.com/office/drawing/2014/main" id="{7E307293-DC6B-420A-9267-99A46B39C587}"/>
              </a:ext>
            </a:extLst>
          </p:cNvPr>
          <p:cNvSpPr/>
          <p:nvPr/>
        </p:nvSpPr>
        <p:spPr>
          <a:xfrm flipH="1">
            <a:off x="9162758" y="2004097"/>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sp>
        <p:nvSpPr>
          <p:cNvPr id="160" name="矩形: 圆角 159">
            <a:extLst>
              <a:ext uri="{FF2B5EF4-FFF2-40B4-BE49-F238E27FC236}">
                <a16:creationId xmlns:a16="http://schemas.microsoft.com/office/drawing/2014/main" id="{723FFE98-24E1-4383-9FE8-515C69F135FD}"/>
              </a:ext>
            </a:extLst>
          </p:cNvPr>
          <p:cNvSpPr/>
          <p:nvPr/>
        </p:nvSpPr>
        <p:spPr>
          <a:xfrm flipH="1">
            <a:off x="10071378" y="2004097"/>
            <a:ext cx="569635" cy="187729"/>
          </a:xfrm>
          <a:prstGeom prst="roundRect">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 b="1" dirty="0">
                <a:solidFill>
                  <a:schemeClr val="tx1"/>
                </a:solidFill>
                <a:latin typeface="Times New Roman" panose="02020603050405020304" pitchFamily="18" charset="0"/>
                <a:cs typeface="Times New Roman" panose="02020603050405020304" pitchFamily="18" charset="0"/>
              </a:rPr>
              <a:t>MLP</a:t>
            </a:r>
            <a:endParaRPr lang="zh-CN" altLang="en-US" sz="1180" b="1" dirty="0">
              <a:solidFill>
                <a:schemeClr val="tx1"/>
              </a:solidFill>
              <a:latin typeface="Times New Roman" panose="02020603050405020304" pitchFamily="18" charset="0"/>
              <a:cs typeface="Times New Roman" panose="02020603050405020304" pitchFamily="18" charset="0"/>
            </a:endParaRPr>
          </a:p>
        </p:txBody>
      </p:sp>
      <p:cxnSp>
        <p:nvCxnSpPr>
          <p:cNvPr id="161" name="直接箭头连接符 160">
            <a:extLst>
              <a:ext uri="{FF2B5EF4-FFF2-40B4-BE49-F238E27FC236}">
                <a16:creationId xmlns:a16="http://schemas.microsoft.com/office/drawing/2014/main" id="{9D5572F8-3A3E-4619-A39B-958A78EFBCD7}"/>
              </a:ext>
            </a:extLst>
          </p:cNvPr>
          <p:cNvCxnSpPr>
            <a:cxnSpLocks/>
          </p:cNvCxnSpPr>
          <p:nvPr/>
        </p:nvCxnSpPr>
        <p:spPr>
          <a:xfrm flipH="1" flipV="1">
            <a:off x="9437048" y="1774556"/>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4E424279-7475-491E-AC4D-0526DB231FAB}"/>
              </a:ext>
            </a:extLst>
          </p:cNvPr>
          <p:cNvCxnSpPr>
            <a:cxnSpLocks/>
          </p:cNvCxnSpPr>
          <p:nvPr/>
        </p:nvCxnSpPr>
        <p:spPr>
          <a:xfrm flipH="1" flipV="1">
            <a:off x="10347893" y="1771620"/>
            <a:ext cx="2363" cy="2134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5C64691C-F3B8-48B8-8AAE-3FC6C327FD26}"/>
              </a:ext>
            </a:extLst>
          </p:cNvPr>
          <p:cNvCxnSpPr/>
          <p:nvPr/>
        </p:nvCxnSpPr>
        <p:spPr>
          <a:xfrm flipH="1" flipV="1">
            <a:off x="8802205" y="1771620"/>
            <a:ext cx="4727" cy="226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DDFA5E89-4F62-4C07-8377-E025931F20B3}"/>
              </a:ext>
            </a:extLst>
          </p:cNvPr>
          <p:cNvSpPr txBox="1"/>
          <p:nvPr/>
        </p:nvSpPr>
        <p:spPr>
          <a:xfrm>
            <a:off x="838200" y="1589423"/>
            <a:ext cx="6459653" cy="707886"/>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Formally, the probability that our model has found </a:t>
            </a:r>
          </a:p>
          <a:p>
            <a:r>
              <a:rPr lang="en-US" altLang="zh-CN" sz="2000" dirty="0">
                <a:solidFill>
                  <a:srgbClr val="002060"/>
                </a:solidFill>
                <a:latin typeface="微软雅黑" panose="020B0503020204020204" pitchFamily="34" charset="-122"/>
                <a:ea typeface="微软雅黑" panose="020B0503020204020204" pitchFamily="34" charset="-122"/>
              </a:rPr>
              <a:t>the optimal path can be defined as: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65" name="文本框 164">
            <a:extLst>
              <a:ext uri="{FF2B5EF4-FFF2-40B4-BE49-F238E27FC236}">
                <a16:creationId xmlns:a16="http://schemas.microsoft.com/office/drawing/2014/main" id="{4530F698-2D96-4D23-AF7B-C71A0B320262}"/>
              </a:ext>
            </a:extLst>
          </p:cNvPr>
          <p:cNvSpPr txBox="1"/>
          <p:nvPr/>
        </p:nvSpPr>
        <p:spPr>
          <a:xfrm>
            <a:off x="969146" y="4487374"/>
            <a:ext cx="3540393"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We derive an estimate of K:</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normAutofit/>
          </a:bodyPr>
          <a:lstStyle/>
          <a:p>
            <a:r>
              <a:rPr lang="en-US" altLang="zh-CN" dirty="0"/>
              <a:t>The Fastest Route Recommendation Algorithm</a:t>
            </a:r>
            <a:endParaRPr lang="zh-CN" altLang="en-US" dirty="0"/>
          </a:p>
        </p:txBody>
      </p:sp>
      <p:pic>
        <p:nvPicPr>
          <p:cNvPr id="3" name="图片 2">
            <a:extLst>
              <a:ext uri="{FF2B5EF4-FFF2-40B4-BE49-F238E27FC236}">
                <a16:creationId xmlns:a16="http://schemas.microsoft.com/office/drawing/2014/main" id="{31D6EC95-68D0-439F-ACE3-ABE8E0672BBC}"/>
              </a:ext>
            </a:extLst>
          </p:cNvPr>
          <p:cNvPicPr>
            <a:picLocks noChangeAspect="1"/>
          </p:cNvPicPr>
          <p:nvPr/>
        </p:nvPicPr>
        <p:blipFill>
          <a:blip r:embed="rId4"/>
          <a:stretch>
            <a:fillRect/>
          </a:stretch>
        </p:blipFill>
        <p:spPr>
          <a:xfrm>
            <a:off x="637902" y="1062445"/>
            <a:ext cx="5040268" cy="5451566"/>
          </a:xfrm>
          <a:prstGeom prst="rect">
            <a:avLst/>
          </a:prstGeom>
        </p:spPr>
      </p:pic>
      <p:sp>
        <p:nvSpPr>
          <p:cNvPr id="4" name="矩形 3">
            <a:extLst>
              <a:ext uri="{FF2B5EF4-FFF2-40B4-BE49-F238E27FC236}">
                <a16:creationId xmlns:a16="http://schemas.microsoft.com/office/drawing/2014/main" id="{92A638FF-285E-4B5F-8780-6664F1C62DD8}"/>
              </a:ext>
            </a:extLst>
          </p:cNvPr>
          <p:cNvSpPr/>
          <p:nvPr/>
        </p:nvSpPr>
        <p:spPr>
          <a:xfrm>
            <a:off x="1485900" y="4025900"/>
            <a:ext cx="4063999" cy="304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95936E5-D0CA-44E5-803C-C14E5A214C2B}"/>
              </a:ext>
            </a:extLst>
          </p:cNvPr>
          <p:cNvSpPr/>
          <p:nvPr/>
        </p:nvSpPr>
        <p:spPr>
          <a:xfrm>
            <a:off x="1485901" y="5490755"/>
            <a:ext cx="4063998" cy="21154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游戏机, 物体, 钟表&#10;&#10;描述已自动生成">
            <a:extLst>
              <a:ext uri="{FF2B5EF4-FFF2-40B4-BE49-F238E27FC236}">
                <a16:creationId xmlns:a16="http://schemas.microsoft.com/office/drawing/2014/main" id="{54574B8F-1E9F-411D-A07D-EE72FC6F9721}"/>
              </a:ext>
            </a:extLst>
          </p:cNvPr>
          <p:cNvPicPr>
            <a:picLocks noChangeAspect="1"/>
          </p:cNvPicPr>
          <p:nvPr/>
        </p:nvPicPr>
        <p:blipFill>
          <a:blip r:embed="rId5"/>
          <a:stretch>
            <a:fillRect/>
          </a:stretch>
        </p:blipFill>
        <p:spPr>
          <a:xfrm>
            <a:off x="6224604" y="2380969"/>
            <a:ext cx="3486637" cy="905001"/>
          </a:xfrm>
          <a:prstGeom prst="rect">
            <a:avLst/>
          </a:prstGeom>
        </p:spPr>
      </p:pic>
      <p:pic>
        <p:nvPicPr>
          <p:cNvPr id="7" name="图片 6" descr="图片包含 游戏机&#10;&#10;描述已自动生成">
            <a:extLst>
              <a:ext uri="{FF2B5EF4-FFF2-40B4-BE49-F238E27FC236}">
                <a16:creationId xmlns:a16="http://schemas.microsoft.com/office/drawing/2014/main" id="{A3D2C6EA-A8A0-497E-AEF8-BC098C8966A0}"/>
              </a:ext>
            </a:extLst>
          </p:cNvPr>
          <p:cNvPicPr>
            <a:picLocks noChangeAspect="1"/>
          </p:cNvPicPr>
          <p:nvPr/>
        </p:nvPicPr>
        <p:blipFill>
          <a:blip r:embed="rId6"/>
          <a:stretch>
            <a:fillRect/>
          </a:stretch>
        </p:blipFill>
        <p:spPr>
          <a:xfrm>
            <a:off x="6513832" y="5194587"/>
            <a:ext cx="4519930" cy="803880"/>
          </a:xfrm>
          <a:prstGeom prst="rect">
            <a:avLst/>
          </a:prstGeom>
        </p:spPr>
      </p:pic>
      <p:cxnSp>
        <p:nvCxnSpPr>
          <p:cNvPr id="8" name="连接符: 曲线 7">
            <a:extLst>
              <a:ext uri="{FF2B5EF4-FFF2-40B4-BE49-F238E27FC236}">
                <a16:creationId xmlns:a16="http://schemas.microsoft.com/office/drawing/2014/main" id="{B18AB22C-2D4D-4590-8A97-F7FEFA3FD745}"/>
              </a:ext>
            </a:extLst>
          </p:cNvPr>
          <p:cNvCxnSpPr>
            <a:cxnSpLocks/>
            <a:endCxn id="6" idx="1"/>
          </p:cNvCxnSpPr>
          <p:nvPr/>
        </p:nvCxnSpPr>
        <p:spPr>
          <a:xfrm rot="5400000" flipH="1" flipV="1">
            <a:off x="5154428" y="2955725"/>
            <a:ext cx="1192430" cy="947921"/>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连接符: 曲线 11">
            <a:extLst>
              <a:ext uri="{FF2B5EF4-FFF2-40B4-BE49-F238E27FC236}">
                <a16:creationId xmlns:a16="http://schemas.microsoft.com/office/drawing/2014/main" id="{3F45B586-61FE-47B8-8E54-B74EFDB193A1}"/>
              </a:ext>
            </a:extLst>
          </p:cNvPr>
          <p:cNvCxnSpPr>
            <a:cxnSpLocks/>
            <a:stCxn id="5" idx="3"/>
            <a:endCxn id="7" idx="1"/>
          </p:cNvCxnSpPr>
          <p:nvPr/>
        </p:nvCxnSpPr>
        <p:spPr>
          <a:xfrm flipV="1">
            <a:off x="5549899" y="5596527"/>
            <a:ext cx="963933" cy="1"/>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ub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2013" y="4700975"/>
            <a:ext cx="1258000" cy="12362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oogle map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6367" y="4722638"/>
            <a:ext cx="1064719" cy="1046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elp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307" y="4492680"/>
            <a:ext cx="2356797" cy="1689644"/>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377045" y="0"/>
            <a:ext cx="11389907"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Fastest Route Recommendation</a:t>
            </a:r>
          </a:p>
          <a:p>
            <a:endParaRPr lang="zh-CN" altLang="en-US" dirty="0"/>
          </a:p>
        </p:txBody>
      </p:sp>
      <p:sp>
        <p:nvSpPr>
          <p:cNvPr id="26" name="圆角矩形 23"/>
          <p:cNvSpPr/>
          <p:nvPr/>
        </p:nvSpPr>
        <p:spPr>
          <a:xfrm rot="10800000" flipV="1">
            <a:off x="498026" y="1364589"/>
            <a:ext cx="31060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p:cNvSpPr txBox="1"/>
          <p:nvPr/>
        </p:nvSpPr>
        <p:spPr>
          <a:xfrm>
            <a:off x="943657" y="1234177"/>
            <a:ext cx="10304686" cy="864235"/>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Fastest Route Recommendation System has became one of the </a:t>
            </a:r>
            <a:r>
              <a:rPr lang="en-US"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most </a:t>
            </a: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core functions in many online applications, e.g., online map.</a:t>
            </a:r>
          </a:p>
        </p:txBody>
      </p:sp>
      <p:sp>
        <p:nvSpPr>
          <p:cNvPr id="28" name="圆角矩形 23"/>
          <p:cNvSpPr/>
          <p:nvPr/>
        </p:nvSpPr>
        <p:spPr>
          <a:xfrm rot="10800000" flipV="1">
            <a:off x="493787" y="2650685"/>
            <a:ext cx="336649"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939420" y="2508993"/>
            <a:ext cx="10304686" cy="844203"/>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Fastest Route Recommendation aims to find the fastest path in response to user</a:t>
            </a:r>
            <a:r>
              <a:rPr lang="zh-CN"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s queries in a large complex road network.</a:t>
            </a:r>
          </a:p>
        </p:txBody>
      </p:sp>
      <p:sp>
        <p:nvSpPr>
          <p:cNvPr id="30" name="AutoShape 2" descr="See the source image"/>
          <p:cNvSpPr>
            <a:spLocks noChangeAspect="1" noChangeArrowheads="1"/>
          </p:cNvSpPr>
          <p:nvPr/>
        </p:nvSpPr>
        <p:spPr bwMode="auto">
          <a:xfrm>
            <a:off x="4951180" y="3359622"/>
            <a:ext cx="1060078" cy="857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AutoShape 4" descr="See the source image"/>
          <p:cNvSpPr>
            <a:spLocks noChangeAspect="1" noChangeArrowheads="1"/>
          </p:cNvSpPr>
          <p:nvPr/>
        </p:nvSpPr>
        <p:spPr bwMode="auto">
          <a:xfrm>
            <a:off x="5503629" y="3359622"/>
            <a:ext cx="376917"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AutoShape 8" descr="See the source image"/>
          <p:cNvSpPr>
            <a:spLocks noChangeAspect="1" noChangeArrowheads="1"/>
          </p:cNvSpPr>
          <p:nvPr/>
        </p:nvSpPr>
        <p:spPr bwMode="auto">
          <a:xfrm>
            <a:off x="5656029" y="3512022"/>
            <a:ext cx="376917"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5" name="图片 34" descr="图片包含 文字, 地图&#10;&#10;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6448" y="3975479"/>
            <a:ext cx="1462875" cy="2600424"/>
          </a:xfrm>
          <a:prstGeom prst="rect">
            <a:avLst/>
          </a:prstGeom>
        </p:spPr>
      </p:pic>
      <p:pic>
        <p:nvPicPr>
          <p:cNvPr id="36" name="图片 35" descr="图片包含 文字, 地图&#10;&#10;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86059" y="3975478"/>
            <a:ext cx="1462739" cy="2600425"/>
          </a:xfrm>
          <a:prstGeom prst="rect">
            <a:avLst/>
          </a:prstGeom>
        </p:spPr>
      </p:pic>
      <p:sp>
        <p:nvSpPr>
          <p:cNvPr id="37" name="椭圆 36"/>
          <p:cNvSpPr/>
          <p:nvPr/>
        </p:nvSpPr>
        <p:spPr>
          <a:xfrm>
            <a:off x="8845980" y="5674298"/>
            <a:ext cx="342900" cy="448488"/>
          </a:xfrm>
          <a:prstGeom prst="ellipse">
            <a:avLst/>
          </a:prstGeom>
          <a:solidFill>
            <a:schemeClr val="bg1">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See the source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0987" y="4018234"/>
            <a:ext cx="1462739" cy="25982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2" grpId="0"/>
      <p:bldP spid="34" grpId="0"/>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Data Description</a:t>
            </a:r>
            <a:endParaRPr lang="zh-CN" altLang="en-US" dirty="0"/>
          </a:p>
        </p:txBody>
      </p:sp>
      <p:sp>
        <p:nvSpPr>
          <p:cNvPr id="9" name="矩形 8"/>
          <p:cNvSpPr/>
          <p:nvPr/>
        </p:nvSpPr>
        <p:spPr>
          <a:xfrm>
            <a:off x="7421090" y="1323142"/>
            <a:ext cx="1300000" cy="646331"/>
          </a:xfrm>
          <a:prstGeom prst="rect">
            <a:avLst/>
          </a:prstGeom>
          <a:noFill/>
        </p:spPr>
        <p:txBody>
          <a:bodyPr wrap="square">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Map Matching</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3" name="矩形 12"/>
          <p:cNvSpPr/>
          <p:nvPr/>
        </p:nvSpPr>
        <p:spPr>
          <a:xfrm>
            <a:off x="2823380" y="771282"/>
            <a:ext cx="2426970" cy="646331"/>
          </a:xfrm>
          <a:prstGeom prst="rect">
            <a:avLst/>
          </a:prstGeom>
          <a:noFill/>
        </p:spPr>
        <p:txBody>
          <a:bodyPr wrap="square">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Remove stay points and noisy points</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1244630" y="1461647"/>
            <a:ext cx="195992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Raw</a:t>
            </a:r>
            <a:r>
              <a:rPr lang="en-US" altLang="zh-CN" dirty="0">
                <a:solidFill>
                  <a:schemeClr val="tx1"/>
                </a:solidFill>
                <a:latin typeface="Times New Roman" panose="02020603050405020304" charset="0"/>
                <a:cs typeface="Times New Roman" panose="02020603050405020304" charset="0"/>
              </a:rPr>
              <a:t> </a:t>
            </a:r>
            <a:r>
              <a:rPr lang="en-US" altLang="zh-CN" dirty="0">
                <a:solidFill>
                  <a:srgbClr val="002060"/>
                </a:solidFill>
                <a:latin typeface="微软雅黑" panose="020B0503020204020204" pitchFamily="34" charset="-122"/>
                <a:ea typeface="微软雅黑" panose="020B0503020204020204" pitchFamily="34" charset="-122"/>
              </a:rPr>
              <a:t>Trajectories</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6" name="矩形: 圆角 15"/>
          <p:cNvSpPr/>
          <p:nvPr/>
        </p:nvSpPr>
        <p:spPr>
          <a:xfrm>
            <a:off x="4869180" y="1455601"/>
            <a:ext cx="242697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Processed Trajectories</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7" name="矩形: 圆角 16"/>
          <p:cNvSpPr/>
          <p:nvPr/>
        </p:nvSpPr>
        <p:spPr>
          <a:xfrm>
            <a:off x="4869180" y="2538395"/>
            <a:ext cx="242697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Road Network</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8" name="矩形: 圆角 17"/>
          <p:cNvSpPr/>
          <p:nvPr/>
        </p:nvSpPr>
        <p:spPr>
          <a:xfrm>
            <a:off x="8183803" y="2043279"/>
            <a:ext cx="220980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Average Speed</a:t>
            </a:r>
            <a:endParaRPr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15" name="直接箭头连接符 14"/>
          <p:cNvCxnSpPr>
            <a:cxnSpLocks/>
            <a:stCxn id="7" idx="3"/>
            <a:endCxn id="16" idx="1"/>
          </p:cNvCxnSpPr>
          <p:nvPr/>
        </p:nvCxnSpPr>
        <p:spPr>
          <a:xfrm flipV="1">
            <a:off x="3204550" y="1778767"/>
            <a:ext cx="1664630" cy="6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cxnSpLocks/>
            <a:stCxn id="16" idx="3"/>
            <a:endCxn id="18" idx="1"/>
          </p:cNvCxnSpPr>
          <p:nvPr/>
        </p:nvCxnSpPr>
        <p:spPr>
          <a:xfrm>
            <a:off x="7296150" y="1778767"/>
            <a:ext cx="887653" cy="5876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a:stCxn id="17" idx="3"/>
            <a:endCxn id="18" idx="1"/>
          </p:cNvCxnSpPr>
          <p:nvPr/>
        </p:nvCxnSpPr>
        <p:spPr>
          <a:xfrm flipV="1">
            <a:off x="7296150" y="2366445"/>
            <a:ext cx="887653" cy="4951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7C4190EE-6CC0-4BA8-8D1E-7039AFE9FE3B}"/>
              </a:ext>
            </a:extLst>
          </p:cNvPr>
          <p:cNvPicPr>
            <a:picLocks noChangeAspect="1"/>
          </p:cNvPicPr>
          <p:nvPr/>
        </p:nvPicPr>
        <p:blipFill>
          <a:blip r:embed="rId4"/>
          <a:stretch>
            <a:fillRect/>
          </a:stretch>
        </p:blipFill>
        <p:spPr>
          <a:xfrm>
            <a:off x="2253603" y="3452600"/>
            <a:ext cx="7090073" cy="3241176"/>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Metric and Baselines</a:t>
            </a:r>
            <a:endParaRPr lang="zh-CN" altLang="en-US" dirty="0"/>
          </a:p>
        </p:txBody>
      </p:sp>
      <p:sp>
        <p:nvSpPr>
          <p:cNvPr id="21" name="圆角矩形 23"/>
          <p:cNvSpPr/>
          <p:nvPr/>
        </p:nvSpPr>
        <p:spPr>
          <a:xfrm rot="10800000" flipV="1">
            <a:off x="1043483" y="922980"/>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1490681" y="735325"/>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Evaluation Metrics</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圆角矩形 23"/>
          <p:cNvSpPr/>
          <p:nvPr/>
        </p:nvSpPr>
        <p:spPr>
          <a:xfrm rot="10800000" flipV="1">
            <a:off x="1043483" y="3343941"/>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1490681" y="3156286"/>
            <a:ext cx="9210638" cy="605292"/>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Benchmarks</a:t>
            </a:r>
            <a:endParaRPr lang="zh-CN" altLang="en-US"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圆角矩形 23"/>
          <p:cNvSpPr/>
          <p:nvPr/>
        </p:nvSpPr>
        <p:spPr>
          <a:xfrm rot="10800000" flipV="1">
            <a:off x="1230214" y="160996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圆角矩形 23"/>
          <p:cNvSpPr/>
          <p:nvPr/>
        </p:nvSpPr>
        <p:spPr>
          <a:xfrm rot="10800000" flipV="1">
            <a:off x="1230214" y="258448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圆角矩形 23"/>
          <p:cNvSpPr/>
          <p:nvPr/>
        </p:nvSpPr>
        <p:spPr>
          <a:xfrm rot="10800000" flipV="1">
            <a:off x="1193073" y="384813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35"/>
          <p:cNvSpPr txBox="1"/>
          <p:nvPr/>
        </p:nvSpPr>
        <p:spPr>
          <a:xfrm>
            <a:off x="1550724" y="3666321"/>
            <a:ext cx="10157768" cy="1005786"/>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T-drive [SIGSPATIAL 2010]: This baseline mines smart driving behaviors from the historical GPS trajectories</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圆角矩形 23"/>
          <p:cNvSpPr/>
          <p:nvPr/>
        </p:nvSpPr>
        <p:spPr>
          <a:xfrm rot="10800000" flipV="1">
            <a:off x="1193072" y="4816572"/>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p:cNvSpPr txBox="1"/>
          <p:nvPr/>
        </p:nvSpPr>
        <p:spPr>
          <a:xfrm>
            <a:off x="1490681" y="4687642"/>
            <a:ext cx="9929170" cy="1005786"/>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IAFP [ICDE 2006]: This baseline adopts a novel extension of the A* algorithm with historical traffic speed data of road networks</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0EE4DF1D-2A62-4D73-80AF-E9078CB4B671}"/>
              </a:ext>
            </a:extLst>
          </p:cNvPr>
          <p:cNvPicPr>
            <a:picLocks noChangeAspect="1"/>
          </p:cNvPicPr>
          <p:nvPr/>
        </p:nvPicPr>
        <p:blipFill>
          <a:blip r:embed="rId4"/>
          <a:stretch>
            <a:fillRect/>
          </a:stretch>
        </p:blipFill>
        <p:spPr>
          <a:xfrm>
            <a:off x="1566338" y="1353096"/>
            <a:ext cx="5606820" cy="765276"/>
          </a:xfrm>
          <a:prstGeom prst="rect">
            <a:avLst/>
          </a:prstGeom>
        </p:spPr>
      </p:pic>
      <p:pic>
        <p:nvPicPr>
          <p:cNvPr id="9" name="图片 8">
            <a:extLst>
              <a:ext uri="{FF2B5EF4-FFF2-40B4-BE49-F238E27FC236}">
                <a16:creationId xmlns:a16="http://schemas.microsoft.com/office/drawing/2014/main" id="{D8097E7E-596C-44B2-8806-36AD74449E75}"/>
              </a:ext>
            </a:extLst>
          </p:cNvPr>
          <p:cNvPicPr>
            <a:picLocks noChangeAspect="1"/>
          </p:cNvPicPr>
          <p:nvPr/>
        </p:nvPicPr>
        <p:blipFill>
          <a:blip r:embed="rId5"/>
          <a:stretch>
            <a:fillRect/>
          </a:stretch>
        </p:blipFill>
        <p:spPr>
          <a:xfrm>
            <a:off x="1566338" y="2387849"/>
            <a:ext cx="5225763" cy="643171"/>
          </a:xfrm>
          <a:prstGeom prst="rect">
            <a:avLst/>
          </a:prstGeom>
        </p:spPr>
      </p:pic>
      <p:sp>
        <p:nvSpPr>
          <p:cNvPr id="39" name="圆角矩形 23">
            <a:extLst>
              <a:ext uri="{FF2B5EF4-FFF2-40B4-BE49-F238E27FC236}">
                <a16:creationId xmlns:a16="http://schemas.microsoft.com/office/drawing/2014/main" id="{4C376735-3149-4CC6-BE62-95B511B65FBD}"/>
              </a:ext>
            </a:extLst>
          </p:cNvPr>
          <p:cNvSpPr/>
          <p:nvPr/>
        </p:nvSpPr>
        <p:spPr>
          <a:xfrm rot="10800000" flipV="1">
            <a:off x="1193072" y="587995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a:extLst>
              <a:ext uri="{FF2B5EF4-FFF2-40B4-BE49-F238E27FC236}">
                <a16:creationId xmlns:a16="http://schemas.microsoft.com/office/drawing/2014/main" id="{A4998A34-805F-46AC-96E8-C26370F77C97}"/>
              </a:ext>
            </a:extLst>
          </p:cNvPr>
          <p:cNvSpPr txBox="1"/>
          <p:nvPr/>
        </p:nvSpPr>
        <p:spPr>
          <a:xfrm>
            <a:off x="1490681" y="5699222"/>
            <a:ext cx="9210638" cy="1005786"/>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STGCN [IJCAI 2018]: Predicting traffic condition with spatial-temporal graph convolution neural network.</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圆角矩形 23">
            <a:extLst>
              <a:ext uri="{FF2B5EF4-FFF2-40B4-BE49-F238E27FC236}">
                <a16:creationId xmlns:a16="http://schemas.microsoft.com/office/drawing/2014/main" id="{773E654C-A300-4CEF-923A-5560727B029C}"/>
              </a:ext>
            </a:extLst>
          </p:cNvPr>
          <p:cNvSpPr/>
          <p:nvPr/>
        </p:nvSpPr>
        <p:spPr>
          <a:xfrm rot="10800000" flipV="1">
            <a:off x="9410136" y="6377316"/>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a:extLst>
              <a:ext uri="{FF2B5EF4-FFF2-40B4-BE49-F238E27FC236}">
                <a16:creationId xmlns:a16="http://schemas.microsoft.com/office/drawing/2014/main" id="{EE22E1A6-DD9C-45A9-A0E1-727590B51B25}"/>
              </a:ext>
            </a:extLst>
          </p:cNvPr>
          <p:cNvSpPr txBox="1"/>
          <p:nvPr/>
        </p:nvSpPr>
        <p:spPr>
          <a:xfrm>
            <a:off x="9873129" y="6202270"/>
            <a:ext cx="9210638" cy="532003"/>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ETC..</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35" grpId="0" animBg="1"/>
      <p:bldP spid="36" grpId="0"/>
      <p:bldP spid="37" grpId="0" animBg="1"/>
      <p:bldP spid="38" grpId="0"/>
      <p:bldP spid="39" grpId="0" animBg="1"/>
      <p:bldP spid="40"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01173B-4BE0-404F-84F6-362C7EE914D8}"/>
              </a:ext>
            </a:extLst>
          </p:cNvPr>
          <p:cNvPicPr>
            <a:picLocks noChangeAspect="1"/>
          </p:cNvPicPr>
          <p:nvPr/>
        </p:nvPicPr>
        <p:blipFill>
          <a:blip r:embed="rId4"/>
          <a:stretch>
            <a:fillRect/>
          </a:stretch>
        </p:blipFill>
        <p:spPr>
          <a:xfrm>
            <a:off x="975204" y="2145294"/>
            <a:ext cx="10184409" cy="4683210"/>
          </a:xfrm>
          <a:prstGeom prst="rect">
            <a:avLst/>
          </a:prstGeom>
        </p:spPr>
      </p:pic>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9" name="圆角矩形 23"/>
          <p:cNvSpPr/>
          <p:nvPr/>
        </p:nvSpPr>
        <p:spPr>
          <a:xfrm rot="10800000" flipV="1">
            <a:off x="274996" y="130889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722193" y="1133937"/>
            <a:ext cx="10184409" cy="1158072"/>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We discuss three types of query</a:t>
            </a:r>
            <a:r>
              <a:rPr lang="zh-CN" altLang="en-US"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BT-Traffic: </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Short (&lt;5km),  Medium (5-10km), Long (&gt;10km).</a:t>
            </a:r>
            <a:endParaRPr lang="zh-CN" altLang="en-US" sz="24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148395" y="4531034"/>
            <a:ext cx="9769976" cy="1770380"/>
          </a:xfrm>
          <a:prstGeom prst="rect">
            <a:avLst/>
          </a:prstGeom>
          <a:noFill/>
        </p:spPr>
        <p:txBody>
          <a:bodyPr wrap="square" rtlCol="0">
            <a:spAutoFit/>
          </a:bodyPr>
          <a:lstStyle/>
          <a:p>
            <a:pPr algn="just">
              <a:lnSpc>
                <a:spcPct val="130000"/>
              </a:lnSpc>
            </a:pPr>
            <a:r>
              <a:rPr lang="en-US" altLang="en-US" sz="2800" dirty="0">
                <a:solidFill>
                  <a:srgbClr val="002060"/>
                </a:solidFill>
                <a:latin typeface="微软雅黑" panose="020B0503020204020204" pitchFamily="34" charset="-122"/>
                <a:ea typeface="微软雅黑" panose="020B0503020204020204" pitchFamily="34" charset="-122"/>
              </a:rPr>
              <a:t>O</a:t>
            </a:r>
            <a:r>
              <a:rPr lang="en-US" altLang="zh-CN" sz="2800" dirty="0">
                <a:solidFill>
                  <a:srgbClr val="002060"/>
                </a:solidFill>
                <a:latin typeface="微软雅黑" panose="020B0503020204020204" pitchFamily="34" charset="-122"/>
                <a:ea typeface="微软雅黑" panose="020B0503020204020204" pitchFamily="34" charset="-122"/>
              </a:rPr>
              <a:t>ur proposed model NASF performs best among all the methods. Because it  combines both the benefits of heuristic search and neural networks.  </a:t>
            </a:r>
          </a:p>
        </p:txBody>
      </p:sp>
      <p:pic>
        <p:nvPicPr>
          <p:cNvPr id="8" name="图片 7">
            <a:extLst>
              <a:ext uri="{FF2B5EF4-FFF2-40B4-BE49-F238E27FC236}">
                <a16:creationId xmlns:a16="http://schemas.microsoft.com/office/drawing/2014/main" id="{10CFE47C-2F36-4D64-B2AA-A26005985F15}"/>
              </a:ext>
            </a:extLst>
          </p:cNvPr>
          <p:cNvPicPr>
            <a:picLocks noChangeAspect="1"/>
          </p:cNvPicPr>
          <p:nvPr/>
        </p:nvPicPr>
        <p:blipFill>
          <a:blip r:embed="rId4"/>
          <a:stretch>
            <a:fillRect/>
          </a:stretch>
        </p:blipFill>
        <p:spPr>
          <a:xfrm>
            <a:off x="1361397" y="751059"/>
            <a:ext cx="8113528" cy="3730934"/>
          </a:xfrm>
          <a:prstGeom prst="rect">
            <a:avLst/>
          </a:prstGeom>
        </p:spPr>
      </p:pic>
      <p:sp>
        <p:nvSpPr>
          <p:cNvPr id="5" name="矩形 4"/>
          <p:cNvSpPr/>
          <p:nvPr/>
        </p:nvSpPr>
        <p:spPr>
          <a:xfrm>
            <a:off x="3156857" y="2621280"/>
            <a:ext cx="6222273" cy="25254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CA24D82-FF8C-4BF4-A692-BECE92E50A1C}"/>
              </a:ext>
            </a:extLst>
          </p:cNvPr>
          <p:cNvSpPr/>
          <p:nvPr/>
        </p:nvSpPr>
        <p:spPr>
          <a:xfrm>
            <a:off x="3156857" y="4132044"/>
            <a:ext cx="6222273" cy="25254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D943A2A-D439-4B36-A09B-D4BA977135D1}"/>
              </a:ext>
            </a:extLst>
          </p:cNvPr>
          <p:cNvPicPr>
            <a:picLocks noChangeAspect="1"/>
          </p:cNvPicPr>
          <p:nvPr/>
        </p:nvPicPr>
        <p:blipFill>
          <a:blip r:embed="rId4"/>
          <a:stretch>
            <a:fillRect/>
          </a:stretch>
        </p:blipFill>
        <p:spPr>
          <a:xfrm>
            <a:off x="1361397" y="751059"/>
            <a:ext cx="8113528" cy="3730934"/>
          </a:xfrm>
          <a:prstGeom prst="rect">
            <a:avLst/>
          </a:prstGeom>
        </p:spPr>
      </p:pic>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148395" y="4531034"/>
            <a:ext cx="10129206" cy="2278381"/>
          </a:xfrm>
          <a:prstGeom prst="rect">
            <a:avLst/>
          </a:prstGeom>
          <a:noFill/>
        </p:spPr>
        <p:txBody>
          <a:bodyPr wrap="square"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Historical data based methods perform not very well, especially the T-Drive method. T-Drive fully characterizes the road network information and adopts the informed A ∗ algorithm.  </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2362200" y="1323703"/>
            <a:ext cx="6999514" cy="44413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62200" y="2864293"/>
            <a:ext cx="6999514" cy="44413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C06CB49-376B-474A-8A52-8BCB265F38A3}"/>
              </a:ext>
            </a:extLst>
          </p:cNvPr>
          <p:cNvPicPr>
            <a:picLocks noChangeAspect="1"/>
          </p:cNvPicPr>
          <p:nvPr/>
        </p:nvPicPr>
        <p:blipFill>
          <a:blip r:embed="rId4"/>
          <a:stretch>
            <a:fillRect/>
          </a:stretch>
        </p:blipFill>
        <p:spPr>
          <a:xfrm>
            <a:off x="1361397" y="751059"/>
            <a:ext cx="8113528" cy="3730934"/>
          </a:xfrm>
          <a:prstGeom prst="rect">
            <a:avLst/>
          </a:prstGeom>
        </p:spPr>
      </p:pic>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148394" y="4531034"/>
            <a:ext cx="10314263" cy="1718227"/>
          </a:xfrm>
          <a:prstGeom prst="rect">
            <a:avLst/>
          </a:prstGeom>
          <a:noFill/>
        </p:spPr>
        <p:txBody>
          <a:bodyPr wrap="square"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The real time based method perform better than T-drive and IAFP. A possible reason is that real time data is more useful than history data. </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2362200" y="1759131"/>
            <a:ext cx="7043057" cy="6444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BA77E5F-FC67-4C4F-A765-8C1EC1A03963}"/>
              </a:ext>
            </a:extLst>
          </p:cNvPr>
          <p:cNvSpPr/>
          <p:nvPr/>
        </p:nvSpPr>
        <p:spPr>
          <a:xfrm>
            <a:off x="2362200" y="3304902"/>
            <a:ext cx="7043057" cy="6444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024003" y="4500999"/>
            <a:ext cx="10143994" cy="2278381"/>
          </a:xfrm>
          <a:prstGeom prst="rect">
            <a:avLst/>
          </a:prstGeom>
          <a:noFill/>
        </p:spPr>
        <p:txBody>
          <a:bodyPr wrap="square"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Deep learning method STGCN performs very well.</a:t>
            </a:r>
            <a:r>
              <a:rPr lang="en-US" altLang="zh-CN" sz="2800" dirty="0"/>
              <a:t> </a:t>
            </a:r>
            <a:r>
              <a:rPr lang="en-US" altLang="zh-CN" sz="2800" dirty="0">
                <a:solidFill>
                  <a:srgbClr val="002060"/>
                </a:solidFill>
                <a:latin typeface="微软雅黑" panose="020B0503020204020204" pitchFamily="34" charset="-122"/>
                <a:ea typeface="微软雅黑" panose="020B0503020204020204" pitchFamily="34" charset="-122"/>
              </a:rPr>
              <a:t>Compared with others, it considers more kinds of context information and designs more advanced sequential neural networks.</a:t>
            </a:r>
            <a:endParaRPr lang="zh-CN" altLang="en-US" sz="2800" dirty="0">
              <a:solidFill>
                <a:srgbClr val="002060"/>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2A4F6B0-070C-43EF-AB81-04EB6CF8B8F8}"/>
              </a:ext>
            </a:extLst>
          </p:cNvPr>
          <p:cNvPicPr>
            <a:picLocks noChangeAspect="1"/>
          </p:cNvPicPr>
          <p:nvPr/>
        </p:nvPicPr>
        <p:blipFill>
          <a:blip r:embed="rId4"/>
          <a:stretch>
            <a:fillRect/>
          </a:stretch>
        </p:blipFill>
        <p:spPr>
          <a:xfrm>
            <a:off x="1361397" y="751059"/>
            <a:ext cx="8113528" cy="3730934"/>
          </a:xfrm>
          <a:prstGeom prst="rect">
            <a:avLst/>
          </a:prstGeom>
        </p:spPr>
      </p:pic>
      <p:sp>
        <p:nvSpPr>
          <p:cNvPr id="9" name="矩形 8">
            <a:extLst>
              <a:ext uri="{FF2B5EF4-FFF2-40B4-BE49-F238E27FC236}">
                <a16:creationId xmlns:a16="http://schemas.microsoft.com/office/drawing/2014/main" id="{F8D9A957-3E29-4FA8-BBDB-14B16BA17603}"/>
              </a:ext>
            </a:extLst>
          </p:cNvPr>
          <p:cNvSpPr/>
          <p:nvPr/>
        </p:nvSpPr>
        <p:spPr>
          <a:xfrm>
            <a:off x="2362200" y="2411645"/>
            <a:ext cx="7043057" cy="21994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48B021F-6FC5-43DD-9CCB-AFCEE00CF7A7}"/>
              </a:ext>
            </a:extLst>
          </p:cNvPr>
          <p:cNvSpPr/>
          <p:nvPr/>
        </p:nvSpPr>
        <p:spPr>
          <a:xfrm>
            <a:off x="2362199" y="3936274"/>
            <a:ext cx="7043057" cy="2199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Detailed Analysis</a:t>
            </a:r>
            <a:endParaRPr lang="zh-CN" altLang="en-US" dirty="0"/>
          </a:p>
        </p:txBody>
      </p:sp>
      <p:sp>
        <p:nvSpPr>
          <p:cNvPr id="57" name="矩形 56"/>
          <p:cNvSpPr/>
          <p:nvPr/>
        </p:nvSpPr>
        <p:spPr>
          <a:xfrm>
            <a:off x="1237358" y="5308872"/>
            <a:ext cx="8891192" cy="1200329"/>
          </a:xfrm>
          <a:prstGeom prst="rect">
            <a:avLst/>
          </a:prstGeom>
        </p:spPr>
        <p:txBody>
          <a:bodyPr wrap="square">
            <a:spAutoFit/>
          </a:bodyPr>
          <a:lstStyle/>
          <a:p>
            <a:pPr algn="ctr"/>
            <a:r>
              <a:rPr lang="en-US" altLang="zh-CN" sz="2400" b="1" dirty="0">
                <a:solidFill>
                  <a:srgbClr val="002060"/>
                </a:solidFill>
                <a:latin typeface="微软雅黑" panose="020B0503020204020204" pitchFamily="34" charset="-122"/>
                <a:ea typeface="微软雅黑" panose="020B0503020204020204" pitchFamily="34" charset="-122"/>
              </a:rPr>
              <a:t>Conclusion: </a:t>
            </a:r>
            <a:r>
              <a:rPr lang="en-US" altLang="zh-CN" sz="2400" dirty="0">
                <a:solidFill>
                  <a:srgbClr val="002060"/>
                </a:solidFill>
                <a:latin typeface="微软雅黑" panose="020B0503020204020204" pitchFamily="34" charset="-122"/>
                <a:ea typeface="微软雅黑" panose="020B0503020204020204" pitchFamily="34" charset="-122"/>
              </a:rPr>
              <a:t>The model performances are improved by graph attention network and direction sensitivity modules, which verified the effectiveness of the two modules.</a:t>
            </a:r>
          </a:p>
        </p:txBody>
      </p:sp>
      <p:sp>
        <p:nvSpPr>
          <p:cNvPr id="14" name="文本框 13"/>
          <p:cNvSpPr txBox="1"/>
          <p:nvPr/>
        </p:nvSpPr>
        <p:spPr>
          <a:xfrm>
            <a:off x="630531" y="761204"/>
            <a:ext cx="11814018" cy="45345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DC</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is our model without graph attention network and GRU for short-term trend modeling.</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圆角矩形 23"/>
          <p:cNvSpPr/>
          <p:nvPr/>
        </p:nvSpPr>
        <p:spPr>
          <a:xfrm rot="10800000" flipV="1">
            <a:off x="395238" y="90415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630531" y="1306449"/>
            <a:ext cx="5563434" cy="859464"/>
          </a:xfrm>
          <a:prstGeom prst="rect">
            <a:avLst/>
          </a:prstGeom>
          <a:noFill/>
        </p:spPr>
        <p:txBody>
          <a:bodyPr wrap="square" lIns="91438" tIns="45719" rIns="91438" bIns="45719" rtlCol="0">
            <a:spAutoFit/>
          </a:bodyPr>
          <a:lstStyle/>
          <a:p>
            <a:pPr algn="just">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GRU</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is our model without graph attention network and dilated convolution modules.</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圆角矩形 23"/>
          <p:cNvSpPr/>
          <p:nvPr/>
        </p:nvSpPr>
        <p:spPr>
          <a:xfrm rot="10800000" flipV="1">
            <a:off x="395240" y="1449396"/>
            <a:ext cx="181072" cy="190732"/>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just">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p:cNvSpPr txBox="1"/>
              <p:nvPr/>
            </p:nvSpPr>
            <p:spPr>
              <a:xfrm>
                <a:off x="630531" y="2167414"/>
                <a:ext cx="9210638" cy="859464"/>
              </a:xfrm>
              <a:prstGeom prst="rect">
                <a:avLst/>
              </a:prstGeom>
              <a:noFill/>
            </p:spPr>
            <p:txBody>
              <a:bodyPr wrap="square" lIns="91438" tIns="45719" rIns="91438" bIns="45719" rtlCol="0">
                <a:spAutoFit/>
              </a:bodyPr>
              <a:lstStyle/>
              <a:p>
                <a:pPr algn="just">
                  <a:lnSpc>
                    <a:spcPct val="130000"/>
                  </a:lnSpc>
                </a:pPr>
                <a14:m>
                  <m:oMath xmlns:m="http://schemas.openxmlformats.org/officeDocument/2006/math">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GAT</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is our model without the graph attention</a:t>
                </a:r>
              </a:p>
              <a:p>
                <a:pPr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 network module.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30531" y="2167414"/>
                <a:ext cx="9210638" cy="859464"/>
              </a:xfrm>
              <a:prstGeom prst="rect">
                <a:avLst/>
              </a:prstGeom>
              <a:blipFill>
                <a:blip r:embed="rId4"/>
                <a:stretch>
                  <a:fillRect b="-11348"/>
                </a:stretch>
              </a:blipFill>
            </p:spPr>
            <p:txBody>
              <a:bodyPr/>
              <a:lstStyle/>
              <a:p>
                <a:r>
                  <a:rPr lang="zh-CN" altLang="en-US">
                    <a:noFill/>
                  </a:rPr>
                  <a:t> </a:t>
                </a:r>
              </a:p>
            </p:txBody>
          </p:sp>
        </mc:Fallback>
      </mc:AlternateContent>
      <p:sp>
        <p:nvSpPr>
          <p:cNvPr id="19" name="圆角矩形 23"/>
          <p:cNvSpPr/>
          <p:nvPr/>
        </p:nvSpPr>
        <p:spPr>
          <a:xfrm rot="10800000" flipV="1">
            <a:off x="395238" y="231036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just">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p:cNvSpPr txBox="1"/>
              <p:nvPr/>
            </p:nvSpPr>
            <p:spPr>
              <a:xfrm>
                <a:off x="576312" y="3091652"/>
                <a:ext cx="5224416" cy="853565"/>
              </a:xfrm>
              <a:prstGeom prst="rect">
                <a:avLst/>
              </a:prstGeom>
              <a:noFill/>
            </p:spPr>
            <p:txBody>
              <a:bodyPr wrap="square" lIns="91438" tIns="45719" rIns="91438" bIns="45719" rtlCol="0">
                <a:spAutoFit/>
              </a:bodyPr>
              <a:lstStyle/>
              <a:p>
                <a:pPr algn="just">
                  <a:lnSpc>
                    <a:spcPct val="130000"/>
                  </a:lnSpc>
                </a:pPr>
                <a14:m>
                  <m:oMath xmlns:m="http://schemas.openxmlformats.org/officeDocument/2006/math">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DS</a:t>
                </a:r>
                <a:r>
                  <a:rPr lang="en-US" altLang="zh-CN" sz="2000" dirty="0">
                    <a:solidFill>
                      <a:srgbClr val="002060"/>
                    </a:solidFill>
                    <a:latin typeface="Microsoft YaHei" charset="-122"/>
                    <a:ea typeface="Microsoft YaHei" charset="-122"/>
                    <a:sym typeface="Arial" panose="020B0604020202020204" pitchFamily="34" charset="0"/>
                  </a:rPr>
                  <a:t>: </a:t>
                </a:r>
                <a:r>
                  <a:rPr lang="en-US" altLang="zh-CN" sz="2000" dirty="0">
                    <a:solidFill>
                      <a:srgbClr val="002060"/>
                    </a:solidFill>
                    <a:latin typeface="Microsoft YaHei" charset="-122"/>
                    <a:ea typeface="Microsoft YaHei" charset="-122"/>
                  </a:rPr>
                  <a:t>is our model without direction sensitivity module.</a:t>
                </a:r>
                <a:endParaRPr lang="zh-CN" altLang="en-US" sz="2000" dirty="0">
                  <a:solidFill>
                    <a:srgbClr val="002060"/>
                  </a:solidFill>
                  <a:latin typeface="Microsoft YaHei" charset="-122"/>
                  <a:ea typeface="Microsoft YaHei" charset="-122"/>
                  <a:sym typeface="Arial" panose="020B0604020202020204" pitchFamily="34"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76312" y="3091652"/>
                <a:ext cx="5224416" cy="853565"/>
              </a:xfrm>
              <a:prstGeom prst="rect">
                <a:avLst/>
              </a:prstGeom>
              <a:blipFill>
                <a:blip r:embed="rId5"/>
                <a:stretch>
                  <a:fillRect l="-1284" r="-1167" b="-12143"/>
                </a:stretch>
              </a:blipFill>
            </p:spPr>
            <p:txBody>
              <a:bodyPr/>
              <a:lstStyle/>
              <a:p>
                <a:r>
                  <a:rPr lang="zh-CN" altLang="en-US">
                    <a:noFill/>
                  </a:rPr>
                  <a:t> </a:t>
                </a:r>
              </a:p>
            </p:txBody>
          </p:sp>
        </mc:Fallback>
      </mc:AlternateContent>
      <p:sp>
        <p:nvSpPr>
          <p:cNvPr id="21" name="圆角矩形 23"/>
          <p:cNvSpPr/>
          <p:nvPr/>
        </p:nvSpPr>
        <p:spPr>
          <a:xfrm rot="10800000" flipV="1">
            <a:off x="395239" y="323459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just">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2" name="文本框 21"/>
              <p:cNvSpPr txBox="1"/>
              <p:nvPr/>
            </p:nvSpPr>
            <p:spPr>
              <a:xfrm>
                <a:off x="3503875" y="4598353"/>
                <a:ext cx="9210638" cy="45935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Microsoft YaHei" charset="-122"/>
                    <a:ea typeface="Microsoft YaHei" charset="-122"/>
                    <a:sym typeface="Arial" panose="020B0604020202020204" pitchFamily="34" charset="0"/>
                  </a:rPr>
                  <a:t>DC&gt;GRU&gt;</a:t>
                </a:r>
                <a14:m>
                  <m:oMath xmlns:m="http://schemas.openxmlformats.org/officeDocument/2006/math">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GAT&gt;</a:t>
                </a:r>
                <a14:m>
                  <m:oMath xmlns:m="http://schemas.openxmlformats.org/officeDocument/2006/math">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oMath>
                </a14:m>
                <a:r>
                  <a:rPr lang="en-US" altLang="zh-CN" sz="2000" b="1" dirty="0">
                    <a:solidFill>
                      <a:srgbClr val="002060"/>
                    </a:solidFill>
                    <a:latin typeface="Microsoft YaHei" charset="-122"/>
                    <a:ea typeface="Microsoft YaHei" charset="-122"/>
                    <a:sym typeface="Arial" panose="020B0604020202020204" pitchFamily="34" charset="0"/>
                  </a:rPr>
                  <a:t>DS&gt;NASF</a:t>
                </a:r>
                <a:endParaRPr lang="zh-CN" altLang="en-US" sz="2000" dirty="0">
                  <a:solidFill>
                    <a:srgbClr val="002060"/>
                  </a:solidFill>
                  <a:latin typeface="Microsoft YaHei" charset="-122"/>
                  <a:ea typeface="Microsoft YaHei" charset="-122"/>
                  <a:sym typeface="Arial" panose="020B0604020202020204" pitchFamily="34"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3503875" y="4598353"/>
                <a:ext cx="9210638" cy="459355"/>
              </a:xfrm>
              <a:prstGeom prst="rect">
                <a:avLst/>
              </a:prstGeom>
              <a:blipFill>
                <a:blip r:embed="rId6"/>
                <a:stretch>
                  <a:fillRect l="-728" b="-2105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4AA266D-39A5-43CD-A919-2DCD44C352B2}"/>
              </a:ext>
            </a:extLst>
          </p:cNvPr>
          <p:cNvPicPr>
            <a:picLocks noChangeAspect="1"/>
          </p:cNvPicPr>
          <p:nvPr/>
        </p:nvPicPr>
        <p:blipFill>
          <a:blip r:embed="rId7"/>
          <a:stretch>
            <a:fillRect/>
          </a:stretch>
        </p:blipFill>
        <p:spPr>
          <a:xfrm>
            <a:off x="6319883" y="1426550"/>
            <a:ext cx="5934903" cy="2934109"/>
          </a:xfrm>
          <a:prstGeom prst="rect">
            <a:avLst/>
          </a:prstGeom>
        </p:spPr>
      </p:pic>
      <p:sp>
        <p:nvSpPr>
          <p:cNvPr id="23" name="文本框 22">
            <a:extLst>
              <a:ext uri="{FF2B5EF4-FFF2-40B4-BE49-F238E27FC236}">
                <a16:creationId xmlns:a16="http://schemas.microsoft.com/office/drawing/2014/main" id="{8FF4FCB0-AC10-493B-BB85-37B66C7E0522}"/>
              </a:ext>
            </a:extLst>
          </p:cNvPr>
          <p:cNvSpPr txBox="1"/>
          <p:nvPr/>
        </p:nvSpPr>
        <p:spPr>
          <a:xfrm>
            <a:off x="576312" y="4013747"/>
            <a:ext cx="5224416" cy="453455"/>
          </a:xfrm>
          <a:prstGeom prst="rect">
            <a:avLst/>
          </a:prstGeom>
          <a:noFill/>
        </p:spPr>
        <p:txBody>
          <a:bodyPr wrap="square" lIns="91438" tIns="45719" rIns="91438" bIns="45719" rtlCol="0">
            <a:spAutoFit/>
          </a:bodyPr>
          <a:lstStyle/>
          <a:p>
            <a:pPr algn="just">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NASF</a:t>
            </a:r>
            <a:r>
              <a:rPr lang="en-US" altLang="zh-CN" sz="2000" dirty="0">
                <a:solidFill>
                  <a:srgbClr val="002060"/>
                </a:solidFill>
                <a:latin typeface="Microsoft YaHei" charset="-122"/>
                <a:ea typeface="Microsoft YaHei" charset="-122"/>
                <a:sym typeface="Arial" panose="020B0604020202020204" pitchFamily="34" charset="0"/>
              </a:rPr>
              <a:t>: </a:t>
            </a:r>
            <a:r>
              <a:rPr lang="en-US" altLang="zh-CN" sz="2000" dirty="0">
                <a:solidFill>
                  <a:srgbClr val="002060"/>
                </a:solidFill>
                <a:latin typeface="Microsoft YaHei" charset="-122"/>
                <a:ea typeface="Microsoft YaHei" charset="-122"/>
              </a:rPr>
              <a:t>The whole model.</a:t>
            </a:r>
            <a:endParaRPr lang="zh-CN" altLang="en-US" sz="2000" dirty="0">
              <a:solidFill>
                <a:srgbClr val="002060"/>
              </a:solidFill>
              <a:latin typeface="Microsoft YaHei" charset="-122"/>
              <a:ea typeface="Microsoft YaHei" charset="-122"/>
              <a:sym typeface="Arial" panose="020B0604020202020204" pitchFamily="34" charset="0"/>
            </a:endParaRPr>
          </a:p>
        </p:txBody>
      </p:sp>
      <p:sp>
        <p:nvSpPr>
          <p:cNvPr id="24" name="圆角矩形 23">
            <a:extLst>
              <a:ext uri="{FF2B5EF4-FFF2-40B4-BE49-F238E27FC236}">
                <a16:creationId xmlns:a16="http://schemas.microsoft.com/office/drawing/2014/main" id="{0DDF127E-096E-4D74-9BCF-8C7CCEB35BFE}"/>
              </a:ext>
            </a:extLst>
          </p:cNvPr>
          <p:cNvSpPr/>
          <p:nvPr/>
        </p:nvSpPr>
        <p:spPr>
          <a:xfrm rot="10800000" flipV="1">
            <a:off x="395239" y="415669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just">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B3335F-5BBB-43AB-B8CF-9C6BE44D43B5}"/>
              </a:ext>
            </a:extLst>
          </p:cNvPr>
          <p:cNvPicPr>
            <a:picLocks noChangeAspect="1"/>
          </p:cNvPicPr>
          <p:nvPr/>
        </p:nvPicPr>
        <p:blipFill rotWithShape="1">
          <a:blip r:embed="rId4"/>
          <a:srcRect t="1212"/>
          <a:stretch/>
        </p:blipFill>
        <p:spPr>
          <a:xfrm>
            <a:off x="2012268" y="3609976"/>
            <a:ext cx="7001852" cy="3209109"/>
          </a:xfrm>
          <a:prstGeom prst="rect">
            <a:avLst/>
          </a:prstGeom>
        </p:spPr>
      </p:pic>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Detailed Analysis</a:t>
            </a:r>
            <a:endParaRPr lang="zh-CN" altLang="en-US" dirty="0"/>
          </a:p>
        </p:txBody>
      </p:sp>
      <p:sp>
        <p:nvSpPr>
          <p:cNvPr id="13" name="文本框 12"/>
          <p:cNvSpPr txBox="1"/>
          <p:nvPr/>
        </p:nvSpPr>
        <p:spPr>
          <a:xfrm>
            <a:off x="367958" y="946452"/>
            <a:ext cx="5893142" cy="85356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ARIMA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U</a:t>
            </a:r>
            <a:r>
              <a:rPr lang="en-US" altLang="zh-CN" sz="2000" dirty="0">
                <a:solidFill>
                  <a:srgbClr val="002060"/>
                </a:solidFill>
                <a:latin typeface="微软雅黑" panose="020B0503020204020204" pitchFamily="34" charset="-122"/>
                <a:ea typeface="微软雅黑" panose="020B0503020204020204" pitchFamily="34" charset="-122"/>
              </a:rPr>
              <a:t>sing ARIMA model to predict future speed.</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圆角矩形 23"/>
          <p:cNvSpPr/>
          <p:nvPr/>
        </p:nvSpPr>
        <p:spPr>
          <a:xfrm rot="10800000" flipV="1">
            <a:off x="132667" y="108939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13742" y="1819473"/>
            <a:ext cx="6660286" cy="859464"/>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SVR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support vector regression to predict future speed.</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圆角矩形 23"/>
          <p:cNvSpPr/>
          <p:nvPr/>
        </p:nvSpPr>
        <p:spPr>
          <a:xfrm rot="10800000" flipV="1">
            <a:off x="78451" y="196242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1" name="文本框 20"/>
              <p:cNvSpPr txBox="1"/>
              <p:nvPr/>
            </p:nvSpPr>
            <p:spPr>
              <a:xfrm>
                <a:off x="313744" y="2692494"/>
                <a:ext cx="6736119" cy="853565"/>
              </a:xfrm>
              <a:prstGeom prst="rect">
                <a:avLst/>
              </a:prstGeom>
              <a:noFill/>
            </p:spPr>
            <p:txBody>
              <a:bodyPr wrap="square" lIns="91438" tIns="45719" rIns="91438" bIns="45719" rtlCol="0">
                <a:spAutoFit/>
              </a:bodyPr>
              <a:lstStyle/>
              <a:p>
                <a:pPr>
                  <a:lnSpc>
                    <a:spcPct val="130000"/>
                  </a:lnSpc>
                </a:pPr>
                <a14:m>
                  <m:oMath xmlns:m="http://schemas.openxmlformats.org/officeDocument/2006/math">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GAT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our traffic speed prediction model without the GAT and DS modules. </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313744" y="2692494"/>
                <a:ext cx="6736119" cy="853565"/>
              </a:xfrm>
              <a:prstGeom prst="rect">
                <a:avLst/>
              </a:prstGeom>
              <a:blipFill>
                <a:blip r:embed="rId5"/>
                <a:stretch>
                  <a:fillRect l="-905" b="-12143"/>
                </a:stretch>
              </a:blipFill>
            </p:spPr>
            <p:txBody>
              <a:bodyPr/>
              <a:lstStyle/>
              <a:p>
                <a:r>
                  <a:rPr lang="zh-CN" altLang="en-US">
                    <a:noFill/>
                  </a:rPr>
                  <a:t> </a:t>
                </a:r>
              </a:p>
            </p:txBody>
          </p:sp>
        </mc:Fallback>
      </mc:AlternateContent>
      <p:sp>
        <p:nvSpPr>
          <p:cNvPr id="22" name="圆角矩形 23"/>
          <p:cNvSpPr/>
          <p:nvPr/>
        </p:nvSpPr>
        <p:spPr>
          <a:xfrm rot="10800000" flipV="1">
            <a:off x="78451" y="283544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FFBD822-86E5-4652-92E2-7FDD8F51191F}"/>
                  </a:ext>
                </a:extLst>
              </p:cNvPr>
              <p:cNvSpPr txBox="1"/>
              <p:nvPr/>
            </p:nvSpPr>
            <p:spPr>
              <a:xfrm>
                <a:off x="6496391" y="873485"/>
                <a:ext cx="5562943" cy="853565"/>
              </a:xfrm>
              <a:prstGeom prst="rect">
                <a:avLst/>
              </a:prstGeom>
              <a:noFill/>
            </p:spPr>
            <p:txBody>
              <a:bodyPr wrap="square" lIns="91438" tIns="45719" rIns="91438" bIns="45719" rtlCol="0">
                <a:spAutoFit/>
              </a:bodyPr>
              <a:lstStyle/>
              <a:p>
                <a:pPr>
                  <a:lnSpc>
                    <a:spcPct val="130000"/>
                  </a:lnSpc>
                </a:pPr>
                <a14:m>
                  <m:oMath xmlns:m="http://schemas.openxmlformats.org/officeDocument/2006/math">
                    <m:r>
                      <a:rPr lang="en-US" altLang="zh-CN" sz="2000" b="1" i="0" dirty="0" smtClean="0">
                        <a:solidFill>
                          <a:srgbClr val="002060"/>
                        </a:solidFill>
                        <a:latin typeface="Cambria Math" panose="02040503050406030204" pitchFamily="18" charset="0"/>
                        <a:ea typeface="微软雅黑" panose="020B0503020204020204" pitchFamily="34" charset="-122"/>
                        <a:sym typeface="Arial" panose="020B0604020202020204" pitchFamily="34" charset="0"/>
                      </a:rPr>
                      <m:t>𝐒𝐓𝐆𝐂𝐍</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Using </a:t>
                </a:r>
                <a:r>
                  <a:rPr lang="en-US" altLang="zh-CN" sz="2000" dirty="0" err="1">
                    <a:solidFill>
                      <a:srgbClr val="002060"/>
                    </a:solidFill>
                    <a:latin typeface="微软雅黑" panose="020B0503020204020204" pitchFamily="34" charset="-122"/>
                    <a:ea typeface="微软雅黑" panose="020B0503020204020204" pitchFamily="34" charset="-122"/>
                  </a:rPr>
                  <a:t>spatio</a:t>
                </a:r>
                <a:r>
                  <a:rPr lang="en-US" altLang="zh-CN" sz="2000" dirty="0">
                    <a:solidFill>
                      <a:srgbClr val="002060"/>
                    </a:solidFill>
                    <a:latin typeface="微软雅黑" panose="020B0503020204020204" pitchFamily="34" charset="-122"/>
                    <a:ea typeface="微软雅黑" panose="020B0503020204020204" pitchFamily="34" charset="-122"/>
                  </a:rPr>
                  <a:t>-temporal graph convolution neural network.</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25" name="文本框 24">
                <a:extLst>
                  <a:ext uri="{FF2B5EF4-FFF2-40B4-BE49-F238E27FC236}">
                    <a16:creationId xmlns:a16="http://schemas.microsoft.com/office/drawing/2014/main" id="{6FFBD822-86E5-4652-92E2-7FDD8F51191F}"/>
                  </a:ext>
                </a:extLst>
              </p:cNvPr>
              <p:cNvSpPr txBox="1">
                <a:spLocks noRot="1" noChangeAspect="1" noMove="1" noResize="1" noEditPoints="1" noAdjustHandles="1" noChangeArrowheads="1" noChangeShapeType="1" noTextEdit="1"/>
              </p:cNvSpPr>
              <p:nvPr/>
            </p:nvSpPr>
            <p:spPr>
              <a:xfrm>
                <a:off x="6496391" y="873485"/>
                <a:ext cx="5562943" cy="853565"/>
              </a:xfrm>
              <a:prstGeom prst="rect">
                <a:avLst/>
              </a:prstGeom>
              <a:blipFill>
                <a:blip r:embed="rId6"/>
                <a:stretch>
                  <a:fillRect l="-1206" b="-12143"/>
                </a:stretch>
              </a:blipFill>
            </p:spPr>
            <p:txBody>
              <a:bodyPr/>
              <a:lstStyle/>
              <a:p>
                <a:r>
                  <a:rPr lang="zh-CN" altLang="en-US">
                    <a:noFill/>
                  </a:rPr>
                  <a:t> </a:t>
                </a:r>
              </a:p>
            </p:txBody>
          </p:sp>
        </mc:Fallback>
      </mc:AlternateContent>
      <p:sp>
        <p:nvSpPr>
          <p:cNvPr id="26" name="圆角矩形 23">
            <a:extLst>
              <a:ext uri="{FF2B5EF4-FFF2-40B4-BE49-F238E27FC236}">
                <a16:creationId xmlns:a16="http://schemas.microsoft.com/office/drawing/2014/main" id="{86A39E70-A24D-43A1-8121-0131513C9A5C}"/>
              </a:ext>
            </a:extLst>
          </p:cNvPr>
          <p:cNvSpPr/>
          <p:nvPr/>
        </p:nvSpPr>
        <p:spPr>
          <a:xfrm rot="10800000" flipV="1">
            <a:off x="6315318" y="1016432"/>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E487D88-2477-44C3-B8DF-BCB39A8420DA}"/>
                  </a:ext>
                </a:extLst>
              </p:cNvPr>
              <p:cNvSpPr txBox="1"/>
              <p:nvPr/>
            </p:nvSpPr>
            <p:spPr>
              <a:xfrm>
                <a:off x="6560014" y="1999688"/>
                <a:ext cx="5499320" cy="853565"/>
              </a:xfrm>
              <a:prstGeom prst="rect">
                <a:avLst/>
              </a:prstGeom>
              <a:noFill/>
            </p:spPr>
            <p:txBody>
              <a:bodyPr wrap="square" lIns="91438" tIns="45719" rIns="91438" bIns="45719" rtlCol="0">
                <a:spAutoFit/>
              </a:bodyPr>
              <a:lstStyle/>
              <a:p>
                <a:pPr>
                  <a:lnSpc>
                    <a:spcPct val="130000"/>
                  </a:lnSpc>
                </a:pPr>
                <a14:m>
                  <m:oMath xmlns:m="http://schemas.openxmlformats.org/officeDocument/2006/math">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DS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Using </a:t>
                </a:r>
                <a:r>
                  <a:rPr lang="en-US" altLang="zh-CN" sz="2000" dirty="0">
                    <a:solidFill>
                      <a:srgbClr val="002060"/>
                    </a:solidFill>
                    <a:latin typeface="微软雅黑" panose="020B0503020204020204" pitchFamily="34" charset="-122"/>
                    <a:ea typeface="微软雅黑" panose="020B0503020204020204" pitchFamily="34" charset="-122"/>
                  </a:rPr>
                  <a:t>our traffic speed prediction model without the DS module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27" name="文本框 26">
                <a:extLst>
                  <a:ext uri="{FF2B5EF4-FFF2-40B4-BE49-F238E27FC236}">
                    <a16:creationId xmlns:a16="http://schemas.microsoft.com/office/drawing/2014/main" id="{7E487D88-2477-44C3-B8DF-BCB39A8420DA}"/>
                  </a:ext>
                </a:extLst>
              </p:cNvPr>
              <p:cNvSpPr txBox="1">
                <a:spLocks noRot="1" noChangeAspect="1" noMove="1" noResize="1" noEditPoints="1" noAdjustHandles="1" noChangeArrowheads="1" noChangeShapeType="1" noTextEdit="1"/>
              </p:cNvSpPr>
              <p:nvPr/>
            </p:nvSpPr>
            <p:spPr>
              <a:xfrm>
                <a:off x="6560014" y="1999688"/>
                <a:ext cx="5499320" cy="853565"/>
              </a:xfrm>
              <a:prstGeom prst="rect">
                <a:avLst/>
              </a:prstGeom>
              <a:blipFill>
                <a:blip r:embed="rId7"/>
                <a:stretch>
                  <a:fillRect l="-1109" b="-12143"/>
                </a:stretch>
              </a:blipFill>
            </p:spPr>
            <p:txBody>
              <a:bodyPr/>
              <a:lstStyle/>
              <a:p>
                <a:r>
                  <a:rPr lang="zh-CN" altLang="en-US">
                    <a:noFill/>
                  </a:rPr>
                  <a:t> </a:t>
                </a:r>
              </a:p>
            </p:txBody>
          </p:sp>
        </mc:Fallback>
      </mc:AlternateContent>
      <p:sp>
        <p:nvSpPr>
          <p:cNvPr id="28" name="圆角矩形 23">
            <a:extLst>
              <a:ext uri="{FF2B5EF4-FFF2-40B4-BE49-F238E27FC236}">
                <a16:creationId xmlns:a16="http://schemas.microsoft.com/office/drawing/2014/main" id="{0A3A73E7-39BA-4AAD-AE01-FA48F08D70F2}"/>
              </a:ext>
            </a:extLst>
          </p:cNvPr>
          <p:cNvSpPr/>
          <p:nvPr/>
        </p:nvSpPr>
        <p:spPr>
          <a:xfrm rot="10800000" flipV="1">
            <a:off x="6378941" y="2142635"/>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7DA5FAC-D37E-4FA6-9EF6-1528C247B891}"/>
                  </a:ext>
                </a:extLst>
              </p:cNvPr>
              <p:cNvSpPr txBox="1"/>
              <p:nvPr/>
            </p:nvSpPr>
            <p:spPr>
              <a:xfrm>
                <a:off x="6560014" y="2917170"/>
                <a:ext cx="9210638" cy="459355"/>
              </a:xfrm>
              <a:prstGeom prst="rect">
                <a:avLst/>
              </a:prstGeom>
              <a:noFill/>
            </p:spPr>
            <p:txBody>
              <a:bodyPr wrap="square" lIns="91438" tIns="45719" rIns="91438" bIns="45719" rtlCol="0">
                <a:spAutoFit/>
              </a:bodyPr>
              <a:lstStyle/>
              <a:p>
                <a:pPr>
                  <a:lnSpc>
                    <a:spcPct val="130000"/>
                  </a:lnSpc>
                </a:pPr>
                <a14:m>
                  <m:oMath xmlns:m="http://schemas.openxmlformats.org/officeDocument/2006/math">
                    <m:r>
                      <a:rPr lang="en-US" altLang="zh-CN" sz="2000" b="1" dirty="0">
                        <a:solidFill>
                          <a:srgbClr val="002060"/>
                        </a:solidFill>
                        <a:latin typeface="Cambria Math" panose="02040503050406030204" pitchFamily="18" charset="0"/>
                        <a:ea typeface="微软雅黑" panose="020B0503020204020204" pitchFamily="34" charset="-122"/>
                        <a:sym typeface="Arial" panose="020B0604020202020204" pitchFamily="34" charset="0"/>
                      </a:rPr>
                      <m:t>𝐍𝐀𝐒𝐅</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Using </a:t>
                </a:r>
                <a:r>
                  <a:rPr lang="en-US" altLang="zh-CN" sz="2000" dirty="0">
                    <a:solidFill>
                      <a:srgbClr val="002060"/>
                    </a:solidFill>
                    <a:latin typeface="微软雅黑" panose="020B0503020204020204" pitchFamily="34" charset="-122"/>
                    <a:ea typeface="微软雅黑" panose="020B0503020204020204" pitchFamily="34" charset="-122"/>
                  </a:rPr>
                  <a:t>all modules.</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29" name="文本框 28">
                <a:extLst>
                  <a:ext uri="{FF2B5EF4-FFF2-40B4-BE49-F238E27FC236}">
                    <a16:creationId xmlns:a16="http://schemas.microsoft.com/office/drawing/2014/main" id="{27DA5FAC-D37E-4FA6-9EF6-1528C247B891}"/>
                  </a:ext>
                </a:extLst>
              </p:cNvPr>
              <p:cNvSpPr txBox="1">
                <a:spLocks noRot="1" noChangeAspect="1" noMove="1" noResize="1" noEditPoints="1" noAdjustHandles="1" noChangeArrowheads="1" noChangeShapeType="1" noTextEdit="1"/>
              </p:cNvSpPr>
              <p:nvPr/>
            </p:nvSpPr>
            <p:spPr>
              <a:xfrm>
                <a:off x="6560014" y="2917170"/>
                <a:ext cx="9210638" cy="459355"/>
              </a:xfrm>
              <a:prstGeom prst="rect">
                <a:avLst/>
              </a:prstGeom>
              <a:blipFill>
                <a:blip r:embed="rId8"/>
                <a:stretch>
                  <a:fillRect b="-22667"/>
                </a:stretch>
              </a:blipFill>
            </p:spPr>
            <p:txBody>
              <a:bodyPr/>
              <a:lstStyle/>
              <a:p>
                <a:r>
                  <a:rPr lang="zh-CN" altLang="en-US">
                    <a:noFill/>
                  </a:rPr>
                  <a:t> </a:t>
                </a:r>
              </a:p>
            </p:txBody>
          </p:sp>
        </mc:Fallback>
      </mc:AlternateContent>
      <p:sp>
        <p:nvSpPr>
          <p:cNvPr id="30" name="圆角矩形 23">
            <a:extLst>
              <a:ext uri="{FF2B5EF4-FFF2-40B4-BE49-F238E27FC236}">
                <a16:creationId xmlns:a16="http://schemas.microsoft.com/office/drawing/2014/main" id="{66904FEB-5D48-44BD-A5B9-9ADFC1D97163}"/>
              </a:ext>
            </a:extLst>
          </p:cNvPr>
          <p:cNvSpPr/>
          <p:nvPr/>
        </p:nvSpPr>
        <p:spPr>
          <a:xfrm rot="10800000" flipV="1">
            <a:off x="6378941" y="306011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Detailed Analysis</a:t>
            </a:r>
            <a:endParaRPr lang="zh-CN" altLang="en-US" dirty="0"/>
          </a:p>
        </p:txBody>
      </p:sp>
      <p:sp>
        <p:nvSpPr>
          <p:cNvPr id="13" name="文本框 12"/>
          <p:cNvSpPr txBox="1"/>
          <p:nvPr/>
        </p:nvSpPr>
        <p:spPr>
          <a:xfrm>
            <a:off x="313366" y="985038"/>
            <a:ext cx="6359780" cy="85356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AEE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Average Estimation Error for all future travel time estimations.</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圆角矩形 23"/>
          <p:cNvSpPr/>
          <p:nvPr/>
        </p:nvSpPr>
        <p:spPr>
          <a:xfrm rot="10800000" flipV="1">
            <a:off x="78075" y="1127985"/>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317071" y="1793744"/>
            <a:ext cx="6790341" cy="85356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OE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T</a:t>
            </a:r>
            <a:r>
              <a:rPr lang="en-US" altLang="zh-CN" sz="2000" dirty="0">
                <a:solidFill>
                  <a:srgbClr val="002060"/>
                </a:solidFill>
                <a:latin typeface="微软雅黑" panose="020B0503020204020204" pitchFamily="34" charset="-122"/>
                <a:ea typeface="微软雅黑" panose="020B0503020204020204" pitchFamily="34" charset="-122"/>
              </a:rPr>
              <a:t>he percentage of estimations that overestimate the fastest arrival time.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圆角矩形 23"/>
          <p:cNvSpPr/>
          <p:nvPr/>
        </p:nvSpPr>
        <p:spPr>
          <a:xfrm rot="10800000" flipV="1">
            <a:off x="81780" y="193669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nvSpPr>
        <p:spPr>
          <a:xfrm>
            <a:off x="317073" y="2589300"/>
            <a:ext cx="6736119" cy="859464"/>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OP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The percentage of queries that can find the optimal path.</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圆角矩形 23"/>
          <p:cNvSpPr/>
          <p:nvPr/>
        </p:nvSpPr>
        <p:spPr>
          <a:xfrm rot="10800000" flipV="1">
            <a:off x="81780" y="273224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CCB435E3-42A3-4319-B14A-8F78074A8A81}"/>
              </a:ext>
            </a:extLst>
          </p:cNvPr>
          <p:cNvPicPr>
            <a:picLocks noChangeAspect="1"/>
          </p:cNvPicPr>
          <p:nvPr/>
        </p:nvPicPr>
        <p:blipFill>
          <a:blip r:embed="rId4"/>
          <a:stretch>
            <a:fillRect/>
          </a:stretch>
        </p:blipFill>
        <p:spPr>
          <a:xfrm>
            <a:off x="168553" y="4429971"/>
            <a:ext cx="5500727" cy="1950555"/>
          </a:xfrm>
          <a:prstGeom prst="rect">
            <a:avLst/>
          </a:prstGeom>
        </p:spPr>
      </p:pic>
      <p:pic>
        <p:nvPicPr>
          <p:cNvPr id="7" name="图片 6">
            <a:extLst>
              <a:ext uri="{FF2B5EF4-FFF2-40B4-BE49-F238E27FC236}">
                <a16:creationId xmlns:a16="http://schemas.microsoft.com/office/drawing/2014/main" id="{E76B8D0A-D132-401C-9E2A-AAEC5C3D1D09}"/>
              </a:ext>
            </a:extLst>
          </p:cNvPr>
          <p:cNvPicPr>
            <a:picLocks noChangeAspect="1"/>
          </p:cNvPicPr>
          <p:nvPr/>
        </p:nvPicPr>
        <p:blipFill>
          <a:blip r:embed="rId5"/>
          <a:stretch>
            <a:fillRect/>
          </a:stretch>
        </p:blipFill>
        <p:spPr>
          <a:xfrm>
            <a:off x="6422872" y="4355788"/>
            <a:ext cx="5045228" cy="2098919"/>
          </a:xfrm>
          <a:prstGeom prst="rect">
            <a:avLst/>
          </a:prstGeom>
        </p:spPr>
      </p:pic>
      <p:sp>
        <p:nvSpPr>
          <p:cNvPr id="16" name="文本框 15">
            <a:extLst>
              <a:ext uri="{FF2B5EF4-FFF2-40B4-BE49-F238E27FC236}">
                <a16:creationId xmlns:a16="http://schemas.microsoft.com/office/drawing/2014/main" id="{D77D130E-F5B1-474A-A0E8-4D23A4D566DE}"/>
              </a:ext>
            </a:extLst>
          </p:cNvPr>
          <p:cNvSpPr txBox="1"/>
          <p:nvPr/>
        </p:nvSpPr>
        <p:spPr>
          <a:xfrm>
            <a:off x="7053192" y="901257"/>
            <a:ext cx="7026551" cy="45345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ED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Using </a:t>
            </a:r>
            <a:r>
              <a:rPr lang="en-US" altLang="zh-CN" sz="2000" dirty="0">
                <a:solidFill>
                  <a:srgbClr val="002060"/>
                </a:solidFill>
                <a:latin typeface="微软雅黑" panose="020B0503020204020204" pitchFamily="34" charset="-122"/>
                <a:ea typeface="微软雅黑" panose="020B0503020204020204" pitchFamily="34" charset="-122"/>
              </a:rPr>
              <a:t>Euclid distance.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D32B2DC-CE50-44D1-AAA5-BC17558DE290}"/>
                  </a:ext>
                </a:extLst>
              </p:cNvPr>
              <p:cNvSpPr txBox="1"/>
              <p:nvPr/>
            </p:nvSpPr>
            <p:spPr>
              <a:xfrm>
                <a:off x="7053193" y="1393263"/>
                <a:ext cx="5138808" cy="1253675"/>
              </a:xfrm>
              <a:prstGeom prst="rect">
                <a:avLst/>
              </a:prstGeom>
              <a:noFill/>
            </p:spPr>
            <p:txBody>
              <a:bodyPr wrap="square" lIns="91438" tIns="45719" rIns="91438" bIns="45719" rtlCol="0">
                <a:spAutoFit/>
              </a:bodyPr>
              <a:lstStyle/>
              <a:p>
                <a:pPr>
                  <a:lnSpc>
                    <a:spcPct val="130000"/>
                  </a:lnSpc>
                </a:pPr>
                <a14:m>
                  <m:oMath xmlns:m="http://schemas.openxmlformats.org/officeDocument/2006/math">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r>
                      <a:rPr lang="en-US" altLang="zh-CN" sz="2000" b="1" i="1" dirty="0">
                        <a:solidFill>
                          <a:srgbClr val="002060"/>
                        </a:solidFill>
                        <a:latin typeface="Cambria Math" panose="02040503050406030204" pitchFamily="18" charset="0"/>
                        <a:ea typeface="Microsoft YaHei" charset="-122"/>
                        <a:sym typeface="Arial" panose="020B0604020202020204" pitchFamily="34" charset="0"/>
                      </a:rPr>
                      <m:t> </m:t>
                    </m:r>
                  </m:oMath>
                </a14:m>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DC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our heuristic network without the dilated causal convolution module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25" name="文本框 24">
                <a:extLst>
                  <a:ext uri="{FF2B5EF4-FFF2-40B4-BE49-F238E27FC236}">
                    <a16:creationId xmlns:a16="http://schemas.microsoft.com/office/drawing/2014/main" id="{2D32B2DC-CE50-44D1-AAA5-BC17558DE290}"/>
                  </a:ext>
                </a:extLst>
              </p:cNvPr>
              <p:cNvSpPr txBox="1">
                <a:spLocks noRot="1" noChangeAspect="1" noMove="1" noResize="1" noEditPoints="1" noAdjustHandles="1" noChangeArrowheads="1" noChangeShapeType="1" noTextEdit="1"/>
              </p:cNvSpPr>
              <p:nvPr/>
            </p:nvSpPr>
            <p:spPr>
              <a:xfrm>
                <a:off x="7053193" y="1393263"/>
                <a:ext cx="5138808" cy="1253675"/>
              </a:xfrm>
              <a:prstGeom prst="rect">
                <a:avLst/>
              </a:prstGeom>
              <a:blipFill>
                <a:blip r:embed="rId6"/>
                <a:stretch>
                  <a:fillRect l="-1186" b="-8293"/>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3ECA74DD-409D-4208-8D12-17FED5BCC365}"/>
              </a:ext>
            </a:extLst>
          </p:cNvPr>
          <p:cNvSpPr txBox="1"/>
          <p:nvPr/>
        </p:nvSpPr>
        <p:spPr>
          <a:xfrm>
            <a:off x="7000430" y="2505881"/>
            <a:ext cx="4953445" cy="859464"/>
          </a:xfrm>
          <a:prstGeom prst="rect">
            <a:avLst/>
          </a:prstGeom>
          <a:noFill/>
        </p:spPr>
        <p:txBody>
          <a:bodyPr wrap="square" lIns="91438" tIns="45719" rIns="91438" bIns="45719" rtlCol="0">
            <a:spAutoFit/>
          </a:bodyPr>
          <a:lstStyle/>
          <a:p>
            <a:pPr>
              <a:lnSpc>
                <a:spcPct val="130000"/>
              </a:lnSpc>
            </a:pPr>
            <a:r>
              <a:rPr lang="en-US" altLang="zh-CN" sz="2000" dirty="0"/>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GRU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our heuristic network without the GRU module.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圆角矩形 23">
            <a:extLst>
              <a:ext uri="{FF2B5EF4-FFF2-40B4-BE49-F238E27FC236}">
                <a16:creationId xmlns:a16="http://schemas.microsoft.com/office/drawing/2014/main" id="{8323131F-2193-4D35-9D94-4F1BC08B0168}"/>
              </a:ext>
            </a:extLst>
          </p:cNvPr>
          <p:cNvSpPr/>
          <p:nvPr/>
        </p:nvSpPr>
        <p:spPr>
          <a:xfrm rot="10800000" flipV="1">
            <a:off x="6742409" y="2648828"/>
            <a:ext cx="1874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a:extLst>
              <a:ext uri="{FF2B5EF4-FFF2-40B4-BE49-F238E27FC236}">
                <a16:creationId xmlns:a16="http://schemas.microsoft.com/office/drawing/2014/main" id="{6E907D8C-4011-4FA0-A856-4DF3024A17D5}"/>
              </a:ext>
            </a:extLst>
          </p:cNvPr>
          <p:cNvSpPr txBox="1"/>
          <p:nvPr/>
        </p:nvSpPr>
        <p:spPr>
          <a:xfrm>
            <a:off x="7000431" y="3395883"/>
            <a:ext cx="6575870" cy="45935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NASF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our whole model</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圆角矩形 23">
            <a:extLst>
              <a:ext uri="{FF2B5EF4-FFF2-40B4-BE49-F238E27FC236}">
                <a16:creationId xmlns:a16="http://schemas.microsoft.com/office/drawing/2014/main" id="{8FE7133B-E09F-4043-B112-E5BAE9D9B50C}"/>
              </a:ext>
            </a:extLst>
          </p:cNvPr>
          <p:cNvSpPr/>
          <p:nvPr/>
        </p:nvSpPr>
        <p:spPr>
          <a:xfrm rot="10800000" flipV="1">
            <a:off x="6737778" y="3542308"/>
            <a:ext cx="1874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圆角矩形 23">
            <a:extLst>
              <a:ext uri="{FF2B5EF4-FFF2-40B4-BE49-F238E27FC236}">
                <a16:creationId xmlns:a16="http://schemas.microsoft.com/office/drawing/2014/main" id="{613C290B-19EB-447B-9D7E-DB34E9B19ECA}"/>
              </a:ext>
            </a:extLst>
          </p:cNvPr>
          <p:cNvSpPr/>
          <p:nvPr/>
        </p:nvSpPr>
        <p:spPr>
          <a:xfrm rot="10800000" flipV="1">
            <a:off x="6744924" y="1620372"/>
            <a:ext cx="1874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圆角矩形 23">
            <a:extLst>
              <a:ext uri="{FF2B5EF4-FFF2-40B4-BE49-F238E27FC236}">
                <a16:creationId xmlns:a16="http://schemas.microsoft.com/office/drawing/2014/main" id="{C59E403B-E9EC-4E3B-AC45-2D533D2E2145}"/>
              </a:ext>
            </a:extLst>
          </p:cNvPr>
          <p:cNvSpPr/>
          <p:nvPr/>
        </p:nvSpPr>
        <p:spPr>
          <a:xfrm rot="10800000" flipV="1">
            <a:off x="6744924" y="1076780"/>
            <a:ext cx="1874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04617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418933" y="32976"/>
            <a:ext cx="10296692"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Recommendation Methods</a:t>
            </a:r>
          </a:p>
          <a:p>
            <a:endParaRPr lang="zh-CN" altLang="en-US" dirty="0"/>
          </a:p>
        </p:txBody>
      </p:sp>
      <p:sp>
        <p:nvSpPr>
          <p:cNvPr id="9" name="圆角矩形 23"/>
          <p:cNvSpPr/>
          <p:nvPr/>
        </p:nvSpPr>
        <p:spPr>
          <a:xfrm rot="10800000" flipV="1">
            <a:off x="324699" y="126728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785289" y="1021021"/>
            <a:ext cx="10696096" cy="1055159"/>
          </a:xfrm>
          <a:prstGeom prst="rect">
            <a:avLst/>
          </a:prstGeom>
          <a:noFill/>
        </p:spPr>
        <p:txBody>
          <a:bodyPr wrap="square" lIns="91438" tIns="45719" rIns="91438" bIns="45719" rtlCol="0">
            <a:spAutoFit/>
          </a:bodyPr>
          <a:lstStyle/>
          <a:p>
            <a:pPr>
              <a:lnSpc>
                <a:spcPct val="130000"/>
              </a:lnSpc>
            </a:pPr>
            <a:r>
              <a:rPr lang="en-US" altLang="zh-CN" sz="32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Heuristic Search: </a:t>
            </a:r>
            <a:r>
              <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 basic recommendation method</a:t>
            </a: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圆角矩形 23"/>
          <p:cNvSpPr/>
          <p:nvPr/>
        </p:nvSpPr>
        <p:spPr>
          <a:xfrm rot="10800000" flipV="1">
            <a:off x="503199" y="188547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785287" y="1657789"/>
            <a:ext cx="11983655"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Design cost function manually, and search an optimal path according to it.</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圆角矩形 23"/>
          <p:cNvSpPr/>
          <p:nvPr/>
        </p:nvSpPr>
        <p:spPr>
          <a:xfrm rot="10800000" flipV="1">
            <a:off x="504444" y="252119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p:cNvSpPr txBox="1"/>
          <p:nvPr/>
        </p:nvSpPr>
        <p:spPr>
          <a:xfrm>
            <a:off x="774807" y="2305183"/>
            <a:ext cx="11406711"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Difficult to utilize various kinds of context information in the search process.  </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文本框 14"/>
          <p:cNvSpPr txBox="1"/>
          <p:nvPr/>
        </p:nvSpPr>
        <p:spPr>
          <a:xfrm>
            <a:off x="4967907" y="6211403"/>
            <a:ext cx="2582758" cy="369332"/>
          </a:xfrm>
          <a:prstGeom prst="rect">
            <a:avLst/>
          </a:prstGeom>
          <a:noFill/>
        </p:spPr>
        <p:txBody>
          <a:bodyPr wrap="none" rtlCol="0">
            <a:spAutoFit/>
          </a:bodyPr>
          <a:lstStyle/>
          <a:p>
            <a:r>
              <a:rPr lang="en-US" altLang="zh-CN" b="1" dirty="0">
                <a:solidFill>
                  <a:schemeClr val="tx2"/>
                </a:solidFill>
                <a:latin typeface="Arial" panose="020B0604020202020204" pitchFamily="34" charset="0"/>
                <a:sym typeface="Arial" panose="020B0604020202020204" pitchFamily="34" charset="0"/>
              </a:rPr>
              <a:t>Search-based Method</a:t>
            </a:r>
            <a:endParaRPr lang="zh-CN" altLang="en-US" b="1" dirty="0"/>
          </a:p>
        </p:txBody>
      </p:sp>
      <p:sp>
        <p:nvSpPr>
          <p:cNvPr id="2" name="文本框 1"/>
          <p:cNvSpPr txBox="1"/>
          <p:nvPr/>
        </p:nvSpPr>
        <p:spPr>
          <a:xfrm>
            <a:off x="2723080" y="2970561"/>
            <a:ext cx="2856489" cy="369332"/>
          </a:xfrm>
          <a:prstGeom prst="rect">
            <a:avLst/>
          </a:prstGeom>
          <a:noFill/>
        </p:spPr>
        <p:txBody>
          <a:bodyPr wrap="square" rtlCol="0">
            <a:spAutoFit/>
          </a:bodyPr>
          <a:lstStyle/>
          <a:p>
            <a:r>
              <a:rPr lang="en-US" altLang="zh-CN" dirty="0"/>
              <a:t>[Yuan, 2010, SIGSPATIAL]</a:t>
            </a:r>
            <a:endParaRPr lang="zh-CN" altLang="en-US" dirty="0"/>
          </a:p>
        </p:txBody>
      </p:sp>
      <p:pic>
        <p:nvPicPr>
          <p:cNvPr id="16" name="图片 15" descr="图片包含 文字&#10;&#10;描述已自动生成"/>
          <p:cNvPicPr>
            <a:picLocks noChangeAspect="1"/>
          </p:cNvPicPr>
          <p:nvPr/>
        </p:nvPicPr>
        <p:blipFill>
          <a:blip r:embed="rId4"/>
          <a:stretch>
            <a:fillRect/>
          </a:stretch>
        </p:blipFill>
        <p:spPr>
          <a:xfrm>
            <a:off x="6942631" y="3430132"/>
            <a:ext cx="4169034" cy="2494505"/>
          </a:xfrm>
          <a:prstGeom prst="rect">
            <a:avLst/>
          </a:prstGeom>
        </p:spPr>
      </p:pic>
      <p:sp>
        <p:nvSpPr>
          <p:cNvPr id="17" name="文本框 16"/>
          <p:cNvSpPr txBox="1"/>
          <p:nvPr/>
        </p:nvSpPr>
        <p:spPr>
          <a:xfrm>
            <a:off x="7839367" y="2980752"/>
            <a:ext cx="2567376" cy="369332"/>
          </a:xfrm>
          <a:prstGeom prst="rect">
            <a:avLst/>
          </a:prstGeom>
          <a:noFill/>
        </p:spPr>
        <p:txBody>
          <a:bodyPr wrap="square" rtlCol="0">
            <a:spAutoFit/>
          </a:bodyPr>
          <a:lstStyle/>
          <a:p>
            <a:r>
              <a:rPr lang="en-US" altLang="zh-CN" dirty="0"/>
              <a:t>[Luo, 2013, SIGMOD]</a:t>
            </a:r>
            <a:endParaRPr lang="zh-CN" altLang="en-US" dirty="0"/>
          </a:p>
        </p:txBody>
      </p:sp>
      <p:pic>
        <p:nvPicPr>
          <p:cNvPr id="4" name="图片 3" descr="地图上有字&#10;&#10;描述已自动生成">
            <a:extLst>
              <a:ext uri="{FF2B5EF4-FFF2-40B4-BE49-F238E27FC236}">
                <a16:creationId xmlns:a16="http://schemas.microsoft.com/office/drawing/2014/main" id="{2E6A3F61-0C23-4FC6-BE80-E8F28E6ECDB8}"/>
              </a:ext>
            </a:extLst>
          </p:cNvPr>
          <p:cNvPicPr>
            <a:picLocks noChangeAspect="1"/>
          </p:cNvPicPr>
          <p:nvPr/>
        </p:nvPicPr>
        <p:blipFill>
          <a:blip r:embed="rId5"/>
          <a:stretch>
            <a:fillRect/>
          </a:stretch>
        </p:blipFill>
        <p:spPr>
          <a:xfrm>
            <a:off x="504444" y="3464148"/>
            <a:ext cx="6130415" cy="2426474"/>
          </a:xfrm>
          <a:prstGeom prst="rect">
            <a:avLst/>
          </a:prstGeom>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9D20825-E5E6-40DE-8C2D-39AAB4031838}"/>
              </a:ext>
            </a:extLst>
          </p:cNvPr>
          <p:cNvPicPr>
            <a:picLocks noChangeAspect="1"/>
          </p:cNvPicPr>
          <p:nvPr/>
        </p:nvPicPr>
        <p:blipFill rotWithShape="1">
          <a:blip r:embed="rId4"/>
          <a:srcRect b="13770"/>
          <a:stretch/>
        </p:blipFill>
        <p:spPr>
          <a:xfrm>
            <a:off x="279130" y="1131628"/>
            <a:ext cx="5136544" cy="3582396"/>
          </a:xfrm>
          <a:prstGeom prst="rect">
            <a:avLst/>
          </a:prstGeom>
        </p:spPr>
      </p:pic>
      <p:sp>
        <p:nvSpPr>
          <p:cNvPr id="3" name="标题 2"/>
          <p:cNvSpPr>
            <a:spLocks noGrp="1"/>
          </p:cNvSpPr>
          <p:nvPr>
            <p:ph type="title"/>
          </p:nvPr>
        </p:nvSpPr>
        <p:spPr>
          <a:xfrm>
            <a:off x="-1293670" y="12948"/>
            <a:ext cx="10515600" cy="702019"/>
          </a:xfrm>
        </p:spPr>
        <p:txBody>
          <a:bodyPr>
            <a:normAutofit/>
          </a:bodyPr>
          <a:lstStyle/>
          <a:p>
            <a:pPr algn="ctr"/>
            <a:r>
              <a:rPr lang="en-US" altLang="zh-CN" dirty="0">
                <a:sym typeface="Arial" panose="020B0604020202020204" pitchFamily="34" charset="0"/>
              </a:rPr>
              <a:t> Experiments: Qualitative Analysis(1)</a:t>
            </a:r>
          </a:p>
        </p:txBody>
      </p:sp>
      <p:pic>
        <p:nvPicPr>
          <p:cNvPr id="7" name="图片 6">
            <a:extLst>
              <a:ext uri="{FF2B5EF4-FFF2-40B4-BE49-F238E27FC236}">
                <a16:creationId xmlns:a16="http://schemas.microsoft.com/office/drawing/2014/main" id="{6CE8B209-258F-44FF-A510-6151DCDD6DB5}"/>
              </a:ext>
            </a:extLst>
          </p:cNvPr>
          <p:cNvPicPr>
            <a:picLocks noChangeAspect="1"/>
          </p:cNvPicPr>
          <p:nvPr/>
        </p:nvPicPr>
        <p:blipFill>
          <a:blip r:embed="rId5"/>
          <a:stretch>
            <a:fillRect/>
          </a:stretch>
        </p:blipFill>
        <p:spPr>
          <a:xfrm>
            <a:off x="5527976" y="1285696"/>
            <a:ext cx="6273207" cy="3582395"/>
          </a:xfrm>
          <a:prstGeom prst="rect">
            <a:avLst/>
          </a:prstGeom>
        </p:spPr>
      </p:pic>
      <p:sp>
        <p:nvSpPr>
          <p:cNvPr id="2" name="文本框 1">
            <a:extLst>
              <a:ext uri="{FF2B5EF4-FFF2-40B4-BE49-F238E27FC236}">
                <a16:creationId xmlns:a16="http://schemas.microsoft.com/office/drawing/2014/main" id="{AED63218-500E-4722-A56F-089C6B2AE55C}"/>
              </a:ext>
            </a:extLst>
          </p:cNvPr>
          <p:cNvSpPr txBox="1"/>
          <p:nvPr/>
        </p:nvSpPr>
        <p:spPr>
          <a:xfrm>
            <a:off x="939222" y="4868091"/>
            <a:ext cx="3771900" cy="1323439"/>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Visualization of traffic speed information in road networks. A darker color indicates a lower traffic speed. </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B80544D-058C-4FD7-9DCA-DEAD7CF69BE7}"/>
              </a:ext>
            </a:extLst>
          </p:cNvPr>
          <p:cNvSpPr txBox="1"/>
          <p:nvPr/>
        </p:nvSpPr>
        <p:spPr>
          <a:xfrm>
            <a:off x="6010280" y="4982391"/>
            <a:ext cx="5308600" cy="707886"/>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Visualization of the search procedure with the estimated costs by the NASF model. </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61950" y="-7329"/>
            <a:ext cx="10515600" cy="702019"/>
          </a:xfrm>
        </p:spPr>
        <p:txBody>
          <a:bodyPr>
            <a:normAutofit/>
          </a:bodyPr>
          <a:lstStyle/>
          <a:p>
            <a:r>
              <a:rPr lang="en-US" altLang="zh-CN" dirty="0">
                <a:sym typeface="Arial" panose="020B0604020202020204" pitchFamily="34" charset="0"/>
              </a:rPr>
              <a:t>Conclusion</a:t>
            </a:r>
            <a:endParaRPr lang="zh-CN" altLang="en-US" dirty="0">
              <a:sym typeface="Arial" panose="020B0604020202020204" pitchFamily="34" charset="0"/>
            </a:endParaRPr>
          </a:p>
        </p:txBody>
      </p:sp>
      <p:sp>
        <p:nvSpPr>
          <p:cNvPr id="25" name="圆角矩形 23"/>
          <p:cNvSpPr/>
          <p:nvPr/>
        </p:nvSpPr>
        <p:spPr>
          <a:xfrm rot="10800000" flipV="1">
            <a:off x="535302" y="1296900"/>
            <a:ext cx="303412"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圆角矩形 23"/>
          <p:cNvSpPr/>
          <p:nvPr/>
        </p:nvSpPr>
        <p:spPr>
          <a:xfrm rot="10800000" flipV="1">
            <a:off x="535301" y="3274260"/>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3"/>
          <p:cNvSpPr/>
          <p:nvPr/>
        </p:nvSpPr>
        <p:spPr>
          <a:xfrm rot="10800000" flipV="1">
            <a:off x="535302" y="5069118"/>
            <a:ext cx="37125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27"/>
          <p:cNvSpPr txBox="1"/>
          <p:nvPr/>
        </p:nvSpPr>
        <p:spPr>
          <a:xfrm>
            <a:off x="983593" y="1096383"/>
            <a:ext cx="10838294" cy="953135"/>
          </a:xfrm>
          <a:prstGeom prst="rect">
            <a:avLst/>
          </a:prstGeom>
          <a:noFill/>
        </p:spPr>
        <p:txBody>
          <a:bodyPr wrap="square" rtlCol="0">
            <a:spAutoFit/>
          </a:bodyPr>
          <a:lstStyle/>
          <a:p>
            <a:pPr algn="just"/>
            <a:r>
              <a:rPr lang="en-US" altLang="zh-CN" sz="2800" dirty="0">
                <a:solidFill>
                  <a:srgbClr val="002060"/>
                </a:solidFill>
                <a:latin typeface="微软雅黑" panose="020B0503020204020204" pitchFamily="34" charset="-122"/>
                <a:ea typeface="微软雅黑" panose="020B0503020204020204" pitchFamily="34" charset="-122"/>
              </a:rPr>
              <a:t>We first presented a simple A ∗ solution for solving the FRR task, and formally defined the suitable form </a:t>
            </a:r>
            <a:r>
              <a:rPr lang="en-US" altLang="en-US" sz="2800" dirty="0">
                <a:solidFill>
                  <a:srgbClr val="002060"/>
                </a:solidFill>
                <a:latin typeface="微软雅黑" panose="020B0503020204020204" pitchFamily="34" charset="-122"/>
                <a:ea typeface="微软雅黑" panose="020B0503020204020204" pitchFamily="34" charset="-122"/>
              </a:rPr>
              <a:t>of</a:t>
            </a:r>
            <a:r>
              <a:rPr lang="en-US" altLang="zh-CN" sz="2800" dirty="0">
                <a:solidFill>
                  <a:srgbClr val="002060"/>
                </a:solidFill>
                <a:latin typeface="微软雅黑" panose="020B0503020204020204" pitchFamily="34" charset="-122"/>
                <a:ea typeface="微软雅黑" panose="020B0503020204020204" pitchFamily="34" charset="-122"/>
              </a:rPr>
              <a:t> the  cost.</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83590" y="3075546"/>
            <a:ext cx="10838293" cy="953135"/>
          </a:xfrm>
          <a:prstGeom prst="rect">
            <a:avLst/>
          </a:prstGeom>
          <a:noFill/>
        </p:spPr>
        <p:txBody>
          <a:bodyPr wrap="square" rtlCol="0">
            <a:spAutoFit/>
          </a:bodyPr>
          <a:lstStyle/>
          <a:p>
            <a:pPr algn="just"/>
            <a:r>
              <a:rPr lang="en-US" altLang="zh-CN" sz="2800" dirty="0">
                <a:solidFill>
                  <a:srgbClr val="002060"/>
                </a:solidFill>
                <a:latin typeface="微软雅黑" panose="020B0503020204020204" pitchFamily="34" charset="-122"/>
                <a:ea typeface="微软雅黑" panose="020B0503020204020204" pitchFamily="34" charset="-122"/>
              </a:rPr>
              <a:t>We set up two components to learn the two cost respectively, i.e., the </a:t>
            </a:r>
            <a:r>
              <a:rPr lang="en-US" altLang="en-US" sz="2800" dirty="0">
                <a:solidFill>
                  <a:srgbClr val="002060"/>
                </a:solidFill>
                <a:latin typeface="微软雅黑" panose="020B0503020204020204" pitchFamily="34" charset="-122"/>
                <a:ea typeface="微软雅黑" panose="020B0503020204020204" pitchFamily="34" charset="-122"/>
              </a:rPr>
              <a:t>GRU </a:t>
            </a:r>
            <a:r>
              <a:rPr lang="en-US" altLang="zh-CN" sz="2800" dirty="0">
                <a:solidFill>
                  <a:srgbClr val="002060"/>
                </a:solidFill>
                <a:latin typeface="微软雅黑" panose="020B0503020204020204" pitchFamily="34" charset="-122"/>
                <a:ea typeface="微软雅黑" panose="020B0503020204020204" pitchFamily="34" charset="-122"/>
              </a:rPr>
              <a:t>component for g(·) and the value network for h(·).</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83593" y="4868602"/>
            <a:ext cx="10838294" cy="1383665"/>
          </a:xfrm>
          <a:prstGeom prst="rect">
            <a:avLst/>
          </a:prstGeom>
          <a:noFill/>
        </p:spPr>
        <p:txBody>
          <a:bodyPr wrap="square" rtlCol="0">
            <a:spAutoFit/>
          </a:bodyPr>
          <a:lstStyle/>
          <a:p>
            <a:pPr algn="just"/>
            <a:r>
              <a:rPr lang="en-US" altLang="zh-CN" sz="2800" dirty="0">
                <a:solidFill>
                  <a:srgbClr val="002060"/>
                </a:solidFill>
                <a:latin typeface="微软雅黑" panose="020B0503020204020204" pitchFamily="34" charset="-122"/>
                <a:ea typeface="微软雅黑" panose="020B0503020204020204" pitchFamily="34" charset="-122"/>
              </a:rPr>
              <a:t>Currently, we focus on the FRR task. We will also study whether our solution can be generalized to solve other complex search tasks.</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a:t>Question?</a:t>
            </a:r>
          </a:p>
        </p:txBody>
      </p:sp>
      <p:sp>
        <p:nvSpPr>
          <p:cNvPr id="9" name="圆角矩形 23"/>
          <p:cNvSpPr/>
          <p:nvPr/>
        </p:nvSpPr>
        <p:spPr>
          <a:xfrm rot="10800000" flipV="1">
            <a:off x="722193" y="130889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1169390" y="1145829"/>
            <a:ext cx="10184409" cy="3449955"/>
          </a:xfrm>
          <a:prstGeom prst="rect">
            <a:avLst/>
          </a:prstGeom>
          <a:noFill/>
        </p:spPr>
        <p:txBody>
          <a:bodyPr wrap="square" lIns="91438" tIns="45719" rIns="91438" bIns="45719" rtlCol="0">
            <a:spAutoFit/>
          </a:bodyPr>
          <a:lstStyle/>
          <a:p>
            <a:pPr>
              <a:lnSpc>
                <a:spcPct val="130000"/>
              </a:lnSpc>
            </a:pPr>
            <a:r>
              <a:rPr lang="en-US" sz="4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Email  to the authors:</a:t>
            </a:r>
          </a:p>
          <a:p>
            <a:pPr>
              <a:lnSpc>
                <a:spcPct val="130000"/>
              </a:lnSpc>
            </a:pPr>
            <a:endParaRPr lang="en-US" altLang="zh-CN" sz="4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en-US" sz="36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sz="4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jywang@buaa.edu.cn</a:t>
            </a:r>
          </a:p>
          <a:p>
            <a:pPr>
              <a:lnSpc>
                <a:spcPct val="130000"/>
              </a:lnSpc>
            </a:pPr>
            <a:r>
              <a:rPr lang="en-US" sz="4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wuning@buaa.edu.cn</a:t>
            </a:r>
          </a:p>
        </p:txBody>
      </p:sp>
      <p:sp>
        <p:nvSpPr>
          <p:cNvPr id="2" name="文本框 1">
            <a:extLst>
              <a:ext uri="{FF2B5EF4-FFF2-40B4-BE49-F238E27FC236}">
                <a16:creationId xmlns:a16="http://schemas.microsoft.com/office/drawing/2014/main" id="{111A010C-CF9D-4D1B-BAA4-E78ED59113E3}"/>
              </a:ext>
            </a:extLst>
          </p:cNvPr>
          <p:cNvSpPr txBox="1"/>
          <p:nvPr/>
        </p:nvSpPr>
        <p:spPr>
          <a:xfrm>
            <a:off x="3200400" y="5339342"/>
            <a:ext cx="7221079" cy="769441"/>
          </a:xfrm>
          <a:prstGeom prst="rect">
            <a:avLst/>
          </a:prstGeom>
          <a:noFill/>
        </p:spPr>
        <p:txBody>
          <a:bodyPr wrap="none" rtlCol="0">
            <a:spAutoFit/>
          </a:bodyPr>
          <a:lstStyle/>
          <a:p>
            <a:r>
              <a:rPr lang="en-US" altLang="zh-CN" sz="4400" dirty="0">
                <a:solidFill>
                  <a:srgbClr val="002060"/>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https://www.bigscity.com/</a:t>
            </a:r>
            <a:endParaRPr lang="zh-CN" altLang="en-US" sz="4400"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B1AC048-9D54-46EE-8719-4CA4502B1477}"/>
              </a:ext>
            </a:extLst>
          </p:cNvPr>
          <p:cNvSpPr txBox="1"/>
          <p:nvPr/>
        </p:nvSpPr>
        <p:spPr>
          <a:xfrm>
            <a:off x="676853" y="5462452"/>
            <a:ext cx="10838294" cy="523220"/>
          </a:xfrm>
          <a:prstGeom prst="rect">
            <a:avLst/>
          </a:prstGeom>
          <a:noFill/>
        </p:spPr>
        <p:txBody>
          <a:bodyPr wrap="square" rtlCol="0">
            <a:spAutoFit/>
          </a:bodyPr>
          <a:lstStyle/>
          <a:p>
            <a:pPr algn="just"/>
            <a:r>
              <a:rPr lang="en-US" altLang="zh-CN" sz="2800" dirty="0">
                <a:solidFill>
                  <a:srgbClr val="002060"/>
                </a:solidFill>
                <a:latin typeface="微软雅黑" panose="020B0503020204020204" pitchFamily="34" charset="-122"/>
                <a:ea typeface="微软雅黑" panose="020B0503020204020204" pitchFamily="34" charset="-122"/>
              </a:rPr>
              <a:t>Our website:</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Authors</a:t>
            </a:r>
          </a:p>
        </p:txBody>
      </p:sp>
      <p:pic>
        <p:nvPicPr>
          <p:cNvPr id="5" name="图片 4">
            <a:extLst>
              <a:ext uri="{FF2B5EF4-FFF2-40B4-BE49-F238E27FC236}">
                <a16:creationId xmlns:a16="http://schemas.microsoft.com/office/drawing/2014/main" id="{046541C3-2757-42F5-890E-28C4DDD5A464}"/>
              </a:ext>
            </a:extLst>
          </p:cNvPr>
          <p:cNvPicPr>
            <a:picLocks noChangeAspect="1"/>
          </p:cNvPicPr>
          <p:nvPr/>
        </p:nvPicPr>
        <p:blipFill>
          <a:blip r:embed="rId2"/>
          <a:stretch>
            <a:fillRect/>
          </a:stretch>
        </p:blipFill>
        <p:spPr>
          <a:xfrm>
            <a:off x="3410353" y="3928322"/>
            <a:ext cx="5016674" cy="26623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图片 7" descr="人的照片上写着字&#10;&#10;描述已自动生成">
            <a:extLst>
              <a:ext uri="{FF2B5EF4-FFF2-40B4-BE49-F238E27FC236}">
                <a16:creationId xmlns:a16="http://schemas.microsoft.com/office/drawing/2014/main" id="{9E237459-687E-40C7-80ED-B2630AD95B98}"/>
              </a:ext>
            </a:extLst>
          </p:cNvPr>
          <p:cNvPicPr>
            <a:picLocks noChangeAspect="1"/>
          </p:cNvPicPr>
          <p:nvPr/>
        </p:nvPicPr>
        <p:blipFill>
          <a:blip r:embed="rId3"/>
          <a:stretch>
            <a:fillRect/>
          </a:stretch>
        </p:blipFill>
        <p:spPr>
          <a:xfrm>
            <a:off x="6323673" y="1032576"/>
            <a:ext cx="5334928" cy="26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图片 11" descr="穿白色衣服的人&#10;&#10;描述已自动生成">
            <a:extLst>
              <a:ext uri="{FF2B5EF4-FFF2-40B4-BE49-F238E27FC236}">
                <a16:creationId xmlns:a16="http://schemas.microsoft.com/office/drawing/2014/main" id="{6E5A9560-C036-4220-8535-9178D4D9C8BE}"/>
              </a:ext>
            </a:extLst>
          </p:cNvPr>
          <p:cNvPicPr>
            <a:picLocks noChangeAspect="1"/>
          </p:cNvPicPr>
          <p:nvPr/>
        </p:nvPicPr>
        <p:blipFill>
          <a:blip r:embed="rId4"/>
          <a:stretch>
            <a:fillRect/>
          </a:stretch>
        </p:blipFill>
        <p:spPr>
          <a:xfrm>
            <a:off x="121227" y="1059872"/>
            <a:ext cx="5747103" cy="2608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473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7020" y="6092676"/>
            <a:ext cx="8818443" cy="461665"/>
          </a:xfrm>
          <a:prstGeom prst="rect">
            <a:avLst/>
          </a:prstGeom>
          <a:solidFill>
            <a:schemeClr val="accent4">
              <a:lumMod val="20000"/>
              <a:lumOff val="80000"/>
            </a:schemeClr>
          </a:solidFill>
        </p:spPr>
        <p:txBody>
          <a:bodyPr wrap="square">
            <a:spAutoFit/>
          </a:bodyPr>
          <a:lstStyle/>
          <a:p>
            <a:pPr algn="just"/>
            <a:r>
              <a:rPr lang="en-US" altLang="zh-CN" sz="2400" dirty="0">
                <a:solidFill>
                  <a:srgbClr val="E82528"/>
                </a:solidFill>
                <a:latin typeface="Arial" panose="020B0604020202020204" pitchFamily="34" charset="0"/>
                <a:ea typeface="微软雅黑" panose="020B0503020204020204" pitchFamily="34" charset="-122"/>
                <a:sym typeface="Arial" panose="020B0604020202020204" pitchFamily="34" charset="0"/>
              </a:rPr>
              <a:t>Neural network is a promising way to predict traffic condition.</a:t>
            </a:r>
            <a:endParaRPr lang="zh-CN" altLang="en-US" sz="2400" dirty="0">
              <a:solidFill>
                <a:srgbClr val="E82528"/>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flipH="1">
            <a:off x="418933" y="32976"/>
            <a:ext cx="10296692"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Traffic Prediction</a:t>
            </a:r>
          </a:p>
          <a:p>
            <a:endParaRPr lang="zh-CN" altLang="en-US" dirty="0"/>
          </a:p>
        </p:txBody>
      </p:sp>
      <p:sp>
        <p:nvSpPr>
          <p:cNvPr id="15" name="圆角矩形 23"/>
          <p:cNvSpPr/>
          <p:nvPr/>
        </p:nvSpPr>
        <p:spPr>
          <a:xfrm rot="10800000" flipV="1">
            <a:off x="324699" y="1001216"/>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788490" y="771315"/>
            <a:ext cx="10328188" cy="1055159"/>
          </a:xfrm>
          <a:prstGeom prst="rect">
            <a:avLst/>
          </a:prstGeom>
          <a:noFill/>
        </p:spPr>
        <p:txBody>
          <a:bodyPr wrap="square" lIns="91438" tIns="45719" rIns="91438" bIns="45719" rtlCol="0">
            <a:spAutoFit/>
          </a:bodyPr>
          <a:lstStyle/>
          <a:p>
            <a:pPr>
              <a:lnSpc>
                <a:spcPct val="130000"/>
              </a:lnSpc>
            </a:pPr>
            <a:r>
              <a:rPr lang="en-US" altLang="zh-CN" sz="32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Neural Network: </a:t>
            </a:r>
            <a:r>
              <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 rising traffic prediction method</a:t>
            </a: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23"/>
          <p:cNvSpPr/>
          <p:nvPr/>
        </p:nvSpPr>
        <p:spPr>
          <a:xfrm rot="10800000" flipV="1">
            <a:off x="506399" y="1544313"/>
            <a:ext cx="206872"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nvSpPr>
        <p:spPr>
          <a:xfrm>
            <a:off x="883651" y="2000961"/>
            <a:ext cx="11143291" cy="802782"/>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Neural network has been widely used for modeling traffic speed variation.</a:t>
            </a:r>
          </a:p>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23"/>
          <p:cNvSpPr/>
          <p:nvPr/>
        </p:nvSpPr>
        <p:spPr>
          <a:xfrm rot="10800000" flipV="1">
            <a:off x="503199" y="217731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p:cNvSpPr txBox="1"/>
          <p:nvPr/>
        </p:nvSpPr>
        <p:spPr>
          <a:xfrm>
            <a:off x="904825" y="1404849"/>
            <a:ext cx="9210638"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Capture spatial-temporal dependency in data.</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文本框 13"/>
          <p:cNvSpPr txBox="1"/>
          <p:nvPr/>
        </p:nvSpPr>
        <p:spPr>
          <a:xfrm>
            <a:off x="4812611" y="5425502"/>
            <a:ext cx="3518912" cy="369332"/>
          </a:xfrm>
          <a:prstGeom prst="rect">
            <a:avLst/>
          </a:prstGeom>
          <a:noFill/>
        </p:spPr>
        <p:txBody>
          <a:bodyPr wrap="square" rtlCol="0">
            <a:spAutoFit/>
          </a:bodyPr>
          <a:lstStyle/>
          <a:p>
            <a:r>
              <a:rPr lang="en-US" altLang="zh-CN" b="1" dirty="0">
                <a:solidFill>
                  <a:schemeClr val="tx2"/>
                </a:solidFill>
                <a:latin typeface="Arial" panose="020B0604020202020204" pitchFamily="34" charset="0"/>
                <a:sym typeface="Arial" panose="020B0604020202020204" pitchFamily="34" charset="0"/>
              </a:rPr>
              <a:t>Neural Network Based Method</a:t>
            </a:r>
            <a:endParaRPr lang="zh-CN" altLang="en-US" b="1" dirty="0"/>
          </a:p>
        </p:txBody>
      </p:sp>
      <p:sp>
        <p:nvSpPr>
          <p:cNvPr id="2" name="文本框 1"/>
          <p:cNvSpPr txBox="1"/>
          <p:nvPr/>
        </p:nvSpPr>
        <p:spPr>
          <a:xfrm flipH="1">
            <a:off x="2556001" y="2583332"/>
            <a:ext cx="4513220" cy="369332"/>
          </a:xfrm>
          <a:prstGeom prst="rect">
            <a:avLst/>
          </a:prstGeom>
          <a:noFill/>
        </p:spPr>
        <p:txBody>
          <a:bodyPr wrap="square" rtlCol="0">
            <a:spAutoFit/>
          </a:bodyPr>
          <a:lstStyle/>
          <a:p>
            <a:r>
              <a:rPr lang="en-US" altLang="zh-CN" dirty="0"/>
              <a:t>[Yu, 2018, IJCAI]</a:t>
            </a:r>
            <a:endParaRPr lang="zh-CN" altLang="en-US" dirty="0"/>
          </a:p>
        </p:txBody>
      </p:sp>
      <p:sp>
        <p:nvSpPr>
          <p:cNvPr id="21" name="文本框 20"/>
          <p:cNvSpPr txBox="1"/>
          <p:nvPr/>
        </p:nvSpPr>
        <p:spPr>
          <a:xfrm flipH="1">
            <a:off x="8074696" y="2583332"/>
            <a:ext cx="4513220" cy="369332"/>
          </a:xfrm>
          <a:prstGeom prst="rect">
            <a:avLst/>
          </a:prstGeom>
          <a:noFill/>
        </p:spPr>
        <p:txBody>
          <a:bodyPr wrap="square" rtlCol="0">
            <a:spAutoFit/>
          </a:bodyPr>
          <a:lstStyle/>
          <a:p>
            <a:r>
              <a:rPr lang="en-US" altLang="zh-CN" dirty="0"/>
              <a:t>[Li, 2018, ICLR]</a:t>
            </a:r>
            <a:endParaRPr lang="zh-CN" altLang="en-US" dirty="0"/>
          </a:p>
        </p:txBody>
      </p:sp>
      <p:pic>
        <p:nvPicPr>
          <p:cNvPr id="5" name="图片 4">
            <a:extLst>
              <a:ext uri="{FF2B5EF4-FFF2-40B4-BE49-F238E27FC236}">
                <a16:creationId xmlns:a16="http://schemas.microsoft.com/office/drawing/2014/main" id="{B897D37D-9DE1-456A-AC0F-B95BE2B292CB}"/>
              </a:ext>
            </a:extLst>
          </p:cNvPr>
          <p:cNvPicPr>
            <a:picLocks noChangeAspect="1"/>
          </p:cNvPicPr>
          <p:nvPr/>
        </p:nvPicPr>
        <p:blipFill>
          <a:blip r:embed="rId4"/>
          <a:stretch>
            <a:fillRect/>
          </a:stretch>
        </p:blipFill>
        <p:spPr>
          <a:xfrm>
            <a:off x="1307035" y="3059798"/>
            <a:ext cx="4513220" cy="2435706"/>
          </a:xfrm>
          <a:prstGeom prst="rect">
            <a:avLst/>
          </a:prstGeom>
        </p:spPr>
      </p:pic>
      <p:pic>
        <p:nvPicPr>
          <p:cNvPr id="10" name="图片 9">
            <a:extLst>
              <a:ext uri="{FF2B5EF4-FFF2-40B4-BE49-F238E27FC236}">
                <a16:creationId xmlns:a16="http://schemas.microsoft.com/office/drawing/2014/main" id="{04AE5D16-61C7-482D-9162-35984CD30C77}"/>
              </a:ext>
            </a:extLst>
          </p:cNvPr>
          <p:cNvPicPr>
            <a:picLocks noChangeAspect="1"/>
          </p:cNvPicPr>
          <p:nvPr/>
        </p:nvPicPr>
        <p:blipFill>
          <a:blip r:embed="rId5"/>
          <a:stretch>
            <a:fillRect/>
          </a:stretch>
        </p:blipFill>
        <p:spPr>
          <a:xfrm>
            <a:off x="6455296" y="3050296"/>
            <a:ext cx="4978924" cy="2266773"/>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šļíḍè"/>
          <p:cNvSpPr/>
          <p:nvPr/>
        </p:nvSpPr>
        <p:spPr>
          <a:xfrm>
            <a:off x="3177012" y="3535091"/>
            <a:ext cx="5733630" cy="6238504"/>
          </a:xfrm>
          <a:prstGeom prst="blockArc">
            <a:avLst>
              <a:gd name="adj1" fmla="val 11074560"/>
              <a:gd name="adj2" fmla="val 21271440"/>
              <a:gd name="adj3" fmla="val 10341"/>
            </a:avLst>
          </a:prstGeom>
          <a:gradFill flip="none" rotWithShape="1">
            <a:gsLst>
              <a:gs pos="0">
                <a:schemeClr val="bg1">
                  <a:lumMod val="95000"/>
                  <a:alpha val="21000"/>
                </a:schemeClr>
              </a:gs>
              <a:gs pos="100000">
                <a:schemeClr val="bg1">
                  <a:lumMod val="85000"/>
                  <a:alpha val="3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a:solidFill>
                <a:srgbClr val="FFFFFF"/>
              </a:solidFill>
            </a:endParaRPr>
          </a:p>
        </p:txBody>
      </p:sp>
      <p:sp>
        <p:nvSpPr>
          <p:cNvPr id="4" name="文本框 3"/>
          <p:cNvSpPr txBox="1"/>
          <p:nvPr/>
        </p:nvSpPr>
        <p:spPr>
          <a:xfrm>
            <a:off x="376409" y="110441"/>
            <a:ext cx="6643516" cy="812530"/>
          </a:xfrm>
          <a:prstGeom prst="rect">
            <a:avLst/>
          </a:prstGeom>
          <a:noFill/>
        </p:spPr>
        <p:txBody>
          <a:bodyPr wrap="square" rtlCol="0">
            <a:spAutoFit/>
          </a:bodyPr>
          <a:lstStyle/>
          <a:p>
            <a:pPr>
              <a:lnSpc>
                <a:spcPct val="90000"/>
              </a:lnSpc>
              <a:spcBef>
                <a:spcPct val="0"/>
              </a:spcBef>
            </a:pPr>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Motivation</a:t>
            </a:r>
          </a:p>
          <a:p>
            <a:endParaRPr lang="zh-CN" altLang="en-US" dirty="0"/>
          </a:p>
        </p:txBody>
      </p:sp>
      <p:sp>
        <p:nvSpPr>
          <p:cNvPr id="39" name="圆角矩形 23"/>
          <p:cNvSpPr/>
          <p:nvPr/>
        </p:nvSpPr>
        <p:spPr>
          <a:xfrm rot="10800000" flipV="1">
            <a:off x="796476" y="93339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1235990" y="712073"/>
            <a:ext cx="1883845" cy="670118"/>
          </a:xfrm>
          <a:prstGeom prst="rect">
            <a:avLst/>
          </a:prstGeom>
          <a:noFill/>
        </p:spPr>
        <p:txBody>
          <a:bodyPr wrap="none" lIns="91438" tIns="45719" rIns="91438" bIns="45719" rtlCol="0">
            <a:spAutoFit/>
          </a:bodyPr>
          <a:lstStyle/>
          <a:p>
            <a:pPr>
              <a:lnSpc>
                <a:spcPct val="130000"/>
              </a:lnSpc>
            </a:pPr>
            <a:r>
              <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Our idea</a:t>
            </a:r>
          </a:p>
        </p:txBody>
      </p:sp>
      <p:sp>
        <p:nvSpPr>
          <p:cNvPr id="43" name="圆角矩形 23"/>
          <p:cNvSpPr/>
          <p:nvPr/>
        </p:nvSpPr>
        <p:spPr>
          <a:xfrm rot="10800000" flipV="1">
            <a:off x="970492" y="159263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圆角矩形 23"/>
          <p:cNvSpPr/>
          <p:nvPr/>
        </p:nvSpPr>
        <p:spPr>
          <a:xfrm rot="10800000" flipV="1">
            <a:off x="978176" y="264961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nvSpPr>
        <p:spPr>
          <a:xfrm>
            <a:off x="1235990" y="2487154"/>
            <a:ext cx="10509696" cy="844203"/>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b="1" kern="1500" dirty="0">
                <a:solidFill>
                  <a:srgbClr val="002060"/>
                </a:solidFill>
                <a:latin typeface="微软雅黑" panose="020B0503020204020204" pitchFamily="34" charset="-122"/>
                <a:ea typeface="微软雅黑" panose="020B0503020204020204" pitchFamily="34" charset="-122"/>
              </a:rPr>
              <a:t>Deep learning </a:t>
            </a:r>
            <a:r>
              <a:rPr lang="en-US" altLang="zh-CN" sz="2400" kern="1500" dirty="0">
                <a:solidFill>
                  <a:srgbClr val="002060"/>
                </a:solidFill>
                <a:latin typeface="微软雅黑" panose="020B0503020204020204" pitchFamily="34" charset="-122"/>
                <a:ea typeface="微软雅黑" panose="020B0503020204020204" pitchFamily="34" charset="-122"/>
              </a:rPr>
              <a:t>methods are effective to predict travel time using learnable neural networks.</a:t>
            </a:r>
            <a:endParaRPr lang="zh-CN"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6" name="圆角矩形 23"/>
          <p:cNvSpPr/>
          <p:nvPr/>
        </p:nvSpPr>
        <p:spPr>
          <a:xfrm rot="10800000" flipV="1">
            <a:off x="1018472" y="3746539"/>
            <a:ext cx="181073" cy="168244"/>
          </a:xfrm>
          <a:prstGeom prst="roundRect">
            <a:avLst>
              <a:gd name="adj" fmla="val 5039"/>
            </a:avLst>
          </a:prstGeom>
          <a:solidFill>
            <a:srgbClr val="FF0000"/>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49"/>
          <p:cNvSpPr txBox="1"/>
          <p:nvPr/>
        </p:nvSpPr>
        <p:spPr>
          <a:xfrm>
            <a:off x="1283971" y="3584080"/>
            <a:ext cx="11168426" cy="1005786"/>
          </a:xfrm>
          <a:prstGeom prst="rect">
            <a:avLst/>
          </a:prstGeom>
          <a:noFill/>
        </p:spPr>
        <p:txBody>
          <a:bodyPr wrap="square" lIns="91438" tIns="45719" rIns="91438" bIns="45719" rtlCol="0">
            <a:spAutoFit/>
          </a:bodyPr>
          <a:lstStyle/>
          <a:p>
            <a:pPr>
              <a:lnSpc>
                <a:spcPct val="130000"/>
              </a:lnSpc>
            </a:pPr>
            <a:r>
              <a:rPr lang="en-US" altLang="zh-CN" sz="2400" b="1"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Our idea </a:t>
            </a: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is to learn cost functions of the A* search algorithm by neural networks.</a:t>
            </a:r>
            <a:endParaRPr lang="zh-CN"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文本框 50"/>
          <p:cNvSpPr txBox="1"/>
          <p:nvPr/>
        </p:nvSpPr>
        <p:spPr>
          <a:xfrm>
            <a:off x="1235990" y="1430171"/>
            <a:ext cx="10517790" cy="844203"/>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b="1"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Heuristic search </a:t>
            </a: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is able to generate high-quality approximate solutions using proper cost functions.</a:t>
            </a:r>
            <a:endParaRPr lang="zh-CN"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rotWithShape="1">
          <a:blip r:embed="rId4"/>
          <a:srcRect l="32813" t="40185" r="55656" b="40574"/>
          <a:stretch>
            <a:fillRect/>
          </a:stretch>
        </p:blipFill>
        <p:spPr>
          <a:xfrm>
            <a:off x="2499977" y="4831096"/>
            <a:ext cx="2159271" cy="2026904"/>
          </a:xfrm>
          <a:prstGeom prst="rect">
            <a:avLst/>
          </a:prstGeom>
        </p:spPr>
      </p:pic>
      <p:sp>
        <p:nvSpPr>
          <p:cNvPr id="54" name="文本框 53"/>
          <p:cNvSpPr txBox="1"/>
          <p:nvPr/>
        </p:nvSpPr>
        <p:spPr>
          <a:xfrm>
            <a:off x="2485794" y="4488645"/>
            <a:ext cx="2489784" cy="384721"/>
          </a:xfrm>
          <a:prstGeom prst="rect">
            <a:avLst/>
          </a:prstGeom>
          <a:noFill/>
        </p:spPr>
        <p:txBody>
          <a:bodyPr wrap="none" rtlCol="0">
            <a:spAutoFit/>
          </a:bodyPr>
          <a:lstStyle/>
          <a:p>
            <a:r>
              <a:rPr lang="en-US" altLang="zh-CN" b="1" dirty="0">
                <a:solidFill>
                  <a:schemeClr val="tx2"/>
                </a:solidFill>
                <a:latin typeface="Arial" panose="020B0604020202020204" pitchFamily="34" charset="0"/>
                <a:sym typeface="Arial" panose="020B0604020202020204" pitchFamily="34" charset="0"/>
              </a:rPr>
              <a:t>A* search algorithm</a:t>
            </a:r>
            <a:endParaRPr lang="zh-CN" altLang="en-US" b="1" dirty="0"/>
          </a:p>
        </p:txBody>
      </p:sp>
      <p:sp>
        <p:nvSpPr>
          <p:cNvPr id="56" name="文本框 55"/>
          <p:cNvSpPr txBox="1"/>
          <p:nvPr/>
        </p:nvSpPr>
        <p:spPr>
          <a:xfrm>
            <a:off x="4823451" y="5206517"/>
            <a:ext cx="588623" cy="923330"/>
          </a:xfrm>
          <a:prstGeom prst="rect">
            <a:avLst/>
          </a:prstGeom>
          <a:noFill/>
        </p:spPr>
        <p:txBody>
          <a:bodyPr wrap="none" rtlCol="0">
            <a:spAutoFit/>
          </a:bodyPr>
          <a:lstStyle/>
          <a:p>
            <a:r>
              <a:rPr lang="en-US" altLang="zh-CN" sz="5400" b="1" dirty="0">
                <a:solidFill>
                  <a:schemeClr val="tx2"/>
                </a:solidFill>
                <a:latin typeface="Arial" panose="020B0604020202020204" pitchFamily="34" charset="0"/>
                <a:sym typeface="Arial" panose="020B0604020202020204" pitchFamily="34" charset="0"/>
              </a:rPr>
              <a:t>+</a:t>
            </a:r>
            <a:endParaRPr lang="zh-CN" altLang="en-US" sz="5400" b="1" dirty="0"/>
          </a:p>
        </p:txBody>
      </p:sp>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9418" y="4831096"/>
            <a:ext cx="2427430" cy="2026904"/>
          </a:xfrm>
          <a:prstGeom prst="rect">
            <a:avLst/>
          </a:prstGeom>
        </p:spPr>
      </p:pic>
      <p:sp>
        <p:nvSpPr>
          <p:cNvPr id="59" name="文本框 58"/>
          <p:cNvSpPr txBox="1"/>
          <p:nvPr/>
        </p:nvSpPr>
        <p:spPr>
          <a:xfrm>
            <a:off x="6228749" y="4446494"/>
            <a:ext cx="1880643" cy="384721"/>
          </a:xfrm>
          <a:prstGeom prst="rect">
            <a:avLst/>
          </a:prstGeom>
          <a:noFill/>
        </p:spPr>
        <p:txBody>
          <a:bodyPr wrap="none" rtlCol="0">
            <a:spAutoFit/>
          </a:bodyPr>
          <a:lstStyle/>
          <a:p>
            <a:r>
              <a:rPr lang="en-US" altLang="zh-CN" b="1" dirty="0">
                <a:solidFill>
                  <a:schemeClr val="tx2"/>
                </a:solidFill>
                <a:latin typeface="Arial" panose="020B0604020202020204" pitchFamily="34" charset="0"/>
                <a:sym typeface="Arial" panose="020B0604020202020204" pitchFamily="34" charset="0"/>
              </a:rPr>
              <a:t>Deep Learning</a:t>
            </a:r>
            <a:endParaRPr lang="zh-CN" altLang="en-US" b="1" dirty="0"/>
          </a:p>
        </p:txBody>
      </p:sp>
      <p:sp>
        <p:nvSpPr>
          <p:cNvPr id="60" name="文本框 59"/>
          <p:cNvSpPr txBox="1"/>
          <p:nvPr/>
        </p:nvSpPr>
        <p:spPr>
          <a:xfrm>
            <a:off x="8631422" y="5206517"/>
            <a:ext cx="588623" cy="923330"/>
          </a:xfrm>
          <a:prstGeom prst="rect">
            <a:avLst/>
          </a:prstGeom>
          <a:noFill/>
        </p:spPr>
        <p:txBody>
          <a:bodyPr wrap="none" rtlCol="0">
            <a:spAutoFit/>
          </a:bodyPr>
          <a:lstStyle/>
          <a:p>
            <a:r>
              <a:rPr lang="en-US" altLang="zh-CN" sz="5400" b="1" dirty="0">
                <a:solidFill>
                  <a:schemeClr val="tx2"/>
                </a:solidFill>
                <a:latin typeface="Arial" panose="020B0604020202020204" pitchFamily="34" charset="0"/>
                <a:sym typeface="Arial" panose="020B0604020202020204" pitchFamily="34" charset="0"/>
              </a:rPr>
              <a:t>=</a:t>
            </a:r>
            <a:endParaRPr lang="zh-CN" altLang="en-US" sz="5400" b="1" dirty="0"/>
          </a:p>
        </p:txBody>
      </p:sp>
      <p:sp>
        <p:nvSpPr>
          <p:cNvPr id="62" name="文本框 61"/>
          <p:cNvSpPr txBox="1"/>
          <p:nvPr/>
        </p:nvSpPr>
        <p:spPr>
          <a:xfrm>
            <a:off x="9367986" y="5375794"/>
            <a:ext cx="2191626" cy="584775"/>
          </a:xfrm>
          <a:prstGeom prst="rect">
            <a:avLst/>
          </a:prstGeom>
          <a:noFill/>
        </p:spPr>
        <p:txBody>
          <a:bodyPr wrap="none" rtlCol="0">
            <a:spAutoFit/>
          </a:bodyPr>
          <a:lstStyle/>
          <a:p>
            <a:r>
              <a:rPr lang="en-US" altLang="zh-CN" sz="3200" b="1" dirty="0">
                <a:solidFill>
                  <a:schemeClr val="tx2"/>
                </a:solidFill>
                <a:latin typeface="Arial" panose="020B0604020202020204" pitchFamily="34" charset="0"/>
                <a:sym typeface="Arial" panose="020B0604020202020204" pitchFamily="34" charset="0"/>
              </a:rPr>
              <a:t>OUR IDEA</a:t>
            </a:r>
            <a:endParaRPr lang="zh-CN" altLang="en-US" sz="32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9" grpId="0"/>
      <p:bldP spid="60"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21869" y="22761"/>
            <a:ext cx="7699985" cy="584771"/>
          </a:xfrm>
          <a:prstGeom prst="rect">
            <a:avLst/>
          </a:prstGeom>
        </p:spPr>
        <p:txBody>
          <a:bodyPr wrap="none" lIns="91436" tIns="45718" rIns="91436" bIns="45718">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Key Research Problems</a:t>
            </a:r>
          </a:p>
        </p:txBody>
      </p:sp>
      <p:sp>
        <p:nvSpPr>
          <p:cNvPr id="21" name="圆角矩形 23"/>
          <p:cNvSpPr/>
          <p:nvPr/>
        </p:nvSpPr>
        <p:spPr>
          <a:xfrm rot="10800000" flipV="1">
            <a:off x="518453" y="91575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906247" y="734201"/>
            <a:ext cx="8822091"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Define a suitable form for the cost in the FRR task.</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圆角矩形 23"/>
          <p:cNvSpPr/>
          <p:nvPr/>
        </p:nvSpPr>
        <p:spPr>
          <a:xfrm rot="10800000" flipV="1">
            <a:off x="518453" y="202817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962353" y="1875788"/>
            <a:ext cx="10979276" cy="1158072"/>
          </a:xfrm>
          <a:prstGeom prst="rect">
            <a:avLst/>
          </a:prstGeom>
          <a:noFill/>
        </p:spPr>
        <p:txBody>
          <a:bodyPr wrap="square" lIns="91438" tIns="45719" rIns="91438" bIns="45719"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Design effective models for estimating travel time with </a:t>
            </a:r>
          </a:p>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different purposes.</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圆角矩形 23"/>
          <p:cNvSpPr/>
          <p:nvPr/>
        </p:nvSpPr>
        <p:spPr>
          <a:xfrm rot="10800000" flipV="1">
            <a:off x="518452" y="3705851"/>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906247" y="3572214"/>
            <a:ext cx="10767301" cy="1209675"/>
          </a:xfrm>
          <a:prstGeom prst="rect">
            <a:avLst/>
          </a:prstGeom>
          <a:noFill/>
        </p:spPr>
        <p:txBody>
          <a:bodyPr wrap="square" lIns="91438" tIns="45719" rIns="91438" bIns="45719"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Utilize rich context </a:t>
            </a:r>
            <a:r>
              <a:rPr lang="en-US" altLang="en-US" sz="2800" dirty="0">
                <a:solidFill>
                  <a:srgbClr val="002060"/>
                </a:solidFill>
                <a:latin typeface="微软雅黑" panose="020B0503020204020204" pitchFamily="34" charset="-122"/>
                <a:ea typeface="微软雅黑" panose="020B0503020204020204" pitchFamily="34" charset="-122"/>
              </a:rPr>
              <a:t>and</a:t>
            </a:r>
            <a:r>
              <a:rPr lang="en-US" altLang="zh-CN" sz="2800" dirty="0">
                <a:solidFill>
                  <a:srgbClr val="002060"/>
                </a:solidFill>
                <a:latin typeface="微软雅黑" panose="020B0503020204020204" pitchFamily="34" charset="-122"/>
                <a:ea typeface="微软雅黑" panose="020B0503020204020204" pitchFamily="34" charset="-122"/>
              </a:rPr>
              <a:t> constraint information for improving the task performance.</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993087" y="5965601"/>
            <a:ext cx="10803295" cy="597921"/>
          </a:xfrm>
          <a:prstGeom prst="rect">
            <a:avLst/>
          </a:prstGeom>
          <a:noFill/>
        </p:spPr>
        <p:txBody>
          <a:bodyPr wrap="square" rtlCol="0">
            <a:spAutoFit/>
          </a:bodyPr>
          <a:lstStyle/>
          <a:p>
            <a:pPr>
              <a:lnSpc>
                <a:spcPct val="130000"/>
              </a:lnSpc>
            </a:pPr>
            <a:r>
              <a:rPr lang="en-US" altLang="zh-CN" sz="2800" dirty="0" err="1">
                <a:solidFill>
                  <a:srgbClr val="FF0000"/>
                </a:solidFill>
                <a:latin typeface="微软雅黑" panose="020B0503020204020204" pitchFamily="34" charset="-122"/>
                <a:ea typeface="微软雅黑" panose="020B0503020204020204" pitchFamily="34" charset="-122"/>
                <a:sym typeface="Arial" panose="020B0604020202020204" pitchFamily="34" charset="0"/>
              </a:rPr>
              <a:t>N</a:t>
            </a:r>
            <a:r>
              <a:rPr lang="en-US" altLang="zh-CN" sz="2800" dirty="0" err="1">
                <a:solidFill>
                  <a:srgbClr val="002060"/>
                </a:solidFill>
                <a:latin typeface="微软雅黑" panose="020B0503020204020204" pitchFamily="34" charset="-122"/>
                <a:ea typeface="微软雅黑" panose="020B0503020204020204" pitchFamily="34" charset="-122"/>
                <a:sym typeface="Arial" panose="020B0604020202020204" pitchFamily="34" charset="0"/>
              </a:rPr>
              <a:t>euralized</a:t>
            </a:r>
            <a:r>
              <a:rPr lang="en-US" altLang="zh-CN" sz="2400" dirty="0">
                <a:solidFill>
                  <a:srgbClr val="E82528"/>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a:t>
            </a: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a:t>
            </a: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tar based </a:t>
            </a:r>
            <a:r>
              <a:rPr lang="en-US" altLang="zh-CN" sz="2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F</a:t>
            </a: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astest route recommendation </a:t>
            </a:r>
            <a:endParaRPr lang="zh-CN" altLang="en-US"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7125" y="5304588"/>
            <a:ext cx="332862" cy="332862"/>
          </a:xfrm>
          <a:prstGeom prst="rect">
            <a:avLst/>
          </a:prstGeom>
        </p:spPr>
      </p:pic>
      <p:sp>
        <p:nvSpPr>
          <p:cNvPr id="29" name="文本框 28"/>
          <p:cNvSpPr txBox="1"/>
          <p:nvPr/>
        </p:nvSpPr>
        <p:spPr>
          <a:xfrm>
            <a:off x="2169987" y="5269560"/>
            <a:ext cx="1008157" cy="453455"/>
          </a:xfrm>
          <a:prstGeom prst="rect">
            <a:avLst/>
          </a:prstGeom>
          <a:noFill/>
        </p:spPr>
        <p:txBody>
          <a:bodyPr wrap="non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Spatial</a:t>
            </a:r>
            <a:endPar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文本框 29"/>
          <p:cNvSpPr txBox="1"/>
          <p:nvPr/>
        </p:nvSpPr>
        <p:spPr>
          <a:xfrm>
            <a:off x="2858767" y="4602866"/>
            <a:ext cx="1523426"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Context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文本框 30"/>
          <p:cNvSpPr txBox="1"/>
          <p:nvPr/>
        </p:nvSpPr>
        <p:spPr>
          <a:xfrm>
            <a:off x="4568517" y="5269560"/>
            <a:ext cx="1324718" cy="453455"/>
          </a:xfrm>
          <a:prstGeom prst="rect">
            <a:avLst/>
          </a:prstGeom>
          <a:noFill/>
        </p:spPr>
        <p:txBody>
          <a:bodyPr wrap="non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Temporal</a:t>
            </a:r>
            <a:endPar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1374" y="5305332"/>
            <a:ext cx="380788" cy="380788"/>
          </a:xfrm>
          <a:prstGeom prst="rect">
            <a:avLst/>
          </a:prstGeom>
        </p:spPr>
      </p:pic>
      <p:sp>
        <p:nvSpPr>
          <p:cNvPr id="33" name="文本框 32"/>
          <p:cNvSpPr txBox="1"/>
          <p:nvPr/>
        </p:nvSpPr>
        <p:spPr>
          <a:xfrm>
            <a:off x="8262896" y="4627793"/>
            <a:ext cx="1960789"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Constraint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4" name="图片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1854" y="5225400"/>
            <a:ext cx="529400" cy="529400"/>
          </a:xfrm>
          <a:prstGeom prst="rect">
            <a:avLst/>
          </a:prstGeom>
        </p:spPr>
      </p:pic>
      <p:sp>
        <p:nvSpPr>
          <p:cNvPr id="35" name="文本框 34"/>
          <p:cNvSpPr txBox="1"/>
          <p:nvPr/>
        </p:nvSpPr>
        <p:spPr>
          <a:xfrm>
            <a:off x="8609194" y="5269560"/>
            <a:ext cx="1935526" cy="453455"/>
          </a:xfrm>
          <a:prstGeom prst="rect">
            <a:avLst/>
          </a:prstGeom>
          <a:noFill/>
        </p:spPr>
        <p:txBody>
          <a:bodyPr wrap="non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Road Network</a:t>
            </a:r>
            <a:endPar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文本框 35"/>
          <p:cNvSpPr txBox="1"/>
          <p:nvPr/>
        </p:nvSpPr>
        <p:spPr>
          <a:xfrm>
            <a:off x="1498909" y="1329224"/>
            <a:ext cx="3785904"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Minimize travel time.</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文本框 36"/>
          <p:cNvSpPr txBox="1"/>
          <p:nvPr/>
        </p:nvSpPr>
        <p:spPr>
          <a:xfrm>
            <a:off x="1598330" y="2979931"/>
            <a:ext cx="6353175" cy="649605"/>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Observable cost and estimated cost.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圆角矩形 23"/>
          <p:cNvSpPr/>
          <p:nvPr/>
        </p:nvSpPr>
        <p:spPr>
          <a:xfrm rot="10800000" flipV="1">
            <a:off x="1317836" y="148590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圆角矩形 23"/>
          <p:cNvSpPr/>
          <p:nvPr/>
        </p:nvSpPr>
        <p:spPr>
          <a:xfrm rot="10800000" flipV="1">
            <a:off x="1326720" y="319832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23"/>
          <p:cNvSpPr/>
          <p:nvPr/>
        </p:nvSpPr>
        <p:spPr>
          <a:xfrm rot="10800000" flipV="1">
            <a:off x="2644969" y="485157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23"/>
          <p:cNvSpPr/>
          <p:nvPr/>
        </p:nvSpPr>
        <p:spPr>
          <a:xfrm rot="10800000" flipV="1">
            <a:off x="7923328" y="484635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p:bldP spid="29" grpId="0"/>
      <p:bldP spid="30" grpId="0"/>
      <p:bldP spid="31" grpId="0"/>
      <p:bldP spid="33" grpId="0"/>
      <p:bldP spid="35" grpId="0"/>
      <p:bldP spid="37" grpId="0"/>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8129" y="40303"/>
            <a:ext cx="11229496"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Problem Definition</a:t>
            </a:r>
          </a:p>
          <a:p>
            <a:endParaRPr lang="zh-CN" altLang="en-US" dirty="0"/>
          </a:p>
        </p:txBody>
      </p:sp>
      <p:grpSp>
        <p:nvGrpSpPr>
          <p:cNvPr id="29" name="组合 28"/>
          <p:cNvGrpSpPr/>
          <p:nvPr/>
        </p:nvGrpSpPr>
        <p:grpSpPr>
          <a:xfrm>
            <a:off x="3716617" y="1076732"/>
            <a:ext cx="2055504" cy="829257"/>
            <a:chOff x="7102329" y="4708415"/>
            <a:chExt cx="3566594" cy="1489822"/>
          </a:xfrm>
        </p:grpSpPr>
        <p:sp>
          <p:nvSpPr>
            <p:cNvPr id="30" name="椭圆 29"/>
            <p:cNvSpPr/>
            <p:nvPr/>
          </p:nvSpPr>
          <p:spPr>
            <a:xfrm>
              <a:off x="7102329" y="5218889"/>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0394255" y="5233257"/>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30" idx="7"/>
              <a:endCxn id="4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5"/>
              <a:endCxn id="3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3" idx="5"/>
              <a:endCxn id="3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6"/>
              <a:endCxn id="3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0" idx="6"/>
              <a:endCxn id="4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6" idx="4"/>
              <a:endCxn id="4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46" idx="6"/>
              <a:endCxn id="3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a:stCxn id="48" idx="5"/>
              <a:endCxn id="4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8" idx="6"/>
              <a:endCxn id="3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9" idx="7"/>
              <a:endCxn id="3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圆角矩形 23"/>
          <p:cNvSpPr/>
          <p:nvPr/>
        </p:nvSpPr>
        <p:spPr>
          <a:xfrm rot="10800000" flipV="1">
            <a:off x="549633" y="1316805"/>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86"/>
          <p:cNvSpPr txBox="1"/>
          <p:nvPr/>
        </p:nvSpPr>
        <p:spPr>
          <a:xfrm>
            <a:off x="996831" y="1129150"/>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Road Network</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8" name="组合 87"/>
          <p:cNvGrpSpPr/>
          <p:nvPr/>
        </p:nvGrpSpPr>
        <p:grpSpPr>
          <a:xfrm>
            <a:off x="2753621" y="2178380"/>
            <a:ext cx="2217775" cy="886650"/>
            <a:chOff x="7102329" y="4708415"/>
            <a:chExt cx="3566594" cy="1489822"/>
          </a:xfrm>
        </p:grpSpPr>
        <p:sp>
          <p:nvSpPr>
            <p:cNvPr id="89" name="椭圆 88"/>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92"/>
            <p:cNvCxnSpPr>
              <a:stCxn id="89" idx="7"/>
              <a:endCxn id="99"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9" idx="5"/>
              <a:endCxn id="90"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92" idx="5"/>
              <a:endCxn id="91"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0" idx="6"/>
              <a:endCxn id="91"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9" idx="6"/>
              <a:endCxn id="101"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9" idx="4"/>
              <a:endCxn id="101"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a:stCxn id="99" idx="6"/>
              <a:endCxn id="92"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8605485" y="5368980"/>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箭头连接符 102"/>
            <p:cNvCxnSpPr>
              <a:stCxn id="101" idx="5"/>
              <a:endCxn id="102"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101" idx="6"/>
              <a:endCxn id="91"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02" idx="7"/>
              <a:endCxn id="91"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圆角矩形 23"/>
          <p:cNvSpPr/>
          <p:nvPr/>
        </p:nvSpPr>
        <p:spPr>
          <a:xfrm rot="10800000" flipV="1">
            <a:off x="550928" y="236900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7" name="文本框 106"/>
          <p:cNvSpPr txBox="1"/>
          <p:nvPr/>
        </p:nvSpPr>
        <p:spPr>
          <a:xfrm>
            <a:off x="998126" y="2276718"/>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Route</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6" name="圆角矩形 23"/>
          <p:cNvSpPr/>
          <p:nvPr/>
        </p:nvSpPr>
        <p:spPr>
          <a:xfrm rot="10800000" flipV="1">
            <a:off x="550928" y="3546720"/>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27" name="文本框 126"/>
          <p:cNvSpPr txBox="1"/>
          <p:nvPr/>
        </p:nvSpPr>
        <p:spPr>
          <a:xfrm>
            <a:off x="998126" y="3359065"/>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Road Speed</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8" name="组合 127"/>
          <p:cNvGrpSpPr/>
          <p:nvPr/>
        </p:nvGrpSpPr>
        <p:grpSpPr>
          <a:xfrm>
            <a:off x="3373546" y="3311369"/>
            <a:ext cx="2247062" cy="936788"/>
            <a:chOff x="7102329" y="4708415"/>
            <a:chExt cx="3566594" cy="1489822"/>
          </a:xfrm>
        </p:grpSpPr>
        <p:sp>
          <p:nvSpPr>
            <p:cNvPr id="129" name="椭圆 128"/>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p:cNvCxnSpPr>
              <a:stCxn id="129" idx="7"/>
              <a:endCxn id="139"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9" idx="5"/>
              <a:endCxn id="130"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32" idx="5"/>
              <a:endCxn id="131"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30" idx="6"/>
              <a:endCxn id="131"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29" idx="6"/>
              <a:endCxn id="141" idx="2"/>
            </p:cNvCxnSpPr>
            <p:nvPr/>
          </p:nvCxnSpPr>
          <p:spPr>
            <a:xfrm>
              <a:off x="7376997" y="5354611"/>
              <a:ext cx="1228488" cy="150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39" idx="4"/>
              <a:endCxn id="141"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箭头连接符 139"/>
            <p:cNvCxnSpPr>
              <a:stCxn id="139" idx="6"/>
              <a:endCxn id="132"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8605485" y="5368980"/>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箭头连接符 142"/>
            <p:cNvCxnSpPr>
              <a:stCxn id="141" idx="5"/>
              <a:endCxn id="142"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141" idx="6"/>
              <a:endCxn id="131"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stCxn id="142" idx="7"/>
              <a:endCxn id="131"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757287" y="3468629"/>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8:30</a:t>
            </a:r>
            <a:endParaRPr lang="zh-CN" altLang="en-US" dirty="0">
              <a:latin typeface="Times New Roman" panose="02020603050405020304" charset="0"/>
              <a:cs typeface="Times New Roman" panose="02020603050405020304" charset="0"/>
            </a:endParaRPr>
          </a:p>
        </p:txBody>
      </p:sp>
      <p:sp>
        <p:nvSpPr>
          <p:cNvPr id="148" name="圆角矩形 23"/>
          <p:cNvSpPr/>
          <p:nvPr/>
        </p:nvSpPr>
        <p:spPr>
          <a:xfrm rot="10800000" flipV="1">
            <a:off x="550928" y="4723776"/>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49" name="文本框 148"/>
          <p:cNvSpPr txBox="1"/>
          <p:nvPr/>
        </p:nvSpPr>
        <p:spPr>
          <a:xfrm>
            <a:off x="998126" y="4536121"/>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Query</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0" name="组合 149"/>
          <p:cNvGrpSpPr/>
          <p:nvPr/>
        </p:nvGrpSpPr>
        <p:grpSpPr>
          <a:xfrm>
            <a:off x="3160643" y="4459780"/>
            <a:ext cx="2247062" cy="933971"/>
            <a:chOff x="7102329" y="4708415"/>
            <a:chExt cx="3566594" cy="1489822"/>
          </a:xfrm>
        </p:grpSpPr>
        <p:sp>
          <p:nvSpPr>
            <p:cNvPr id="151" name="椭圆 150"/>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5" name="直接箭头连接符 154"/>
            <p:cNvCxnSpPr>
              <a:stCxn id="151" idx="7"/>
              <a:endCxn id="161"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151" idx="5"/>
              <a:endCxn id="152"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154" idx="5"/>
              <a:endCxn id="153"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stCxn id="152" idx="6"/>
              <a:endCxn id="153"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151" idx="6"/>
              <a:endCxn id="163"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a:stCxn id="161" idx="4"/>
              <a:endCxn id="163"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箭头连接符 161"/>
            <p:cNvCxnSpPr>
              <a:stCxn id="161" idx="6"/>
              <a:endCxn id="154"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5" name="直接箭头连接符 164"/>
            <p:cNvCxnSpPr>
              <a:stCxn id="163" idx="5"/>
              <a:endCxn id="164"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63" idx="6"/>
              <a:endCxn id="153"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64" idx="7"/>
              <a:endCxn id="153"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1" name="文本框 170"/>
          <p:cNvSpPr txBox="1"/>
          <p:nvPr/>
        </p:nvSpPr>
        <p:spPr>
          <a:xfrm>
            <a:off x="2860805" y="4364508"/>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8:00</a:t>
            </a:r>
            <a:endParaRPr lang="zh-CN" altLang="en-US" dirty="0">
              <a:latin typeface="Times New Roman" panose="02020603050405020304" charset="0"/>
              <a:cs typeface="Times New Roman" panose="02020603050405020304" charset="0"/>
            </a:endParaRPr>
          </a:p>
        </p:txBody>
      </p:sp>
      <p:sp>
        <p:nvSpPr>
          <p:cNvPr id="172" name="圆角矩形 23"/>
          <p:cNvSpPr/>
          <p:nvPr/>
        </p:nvSpPr>
        <p:spPr>
          <a:xfrm rot="10800000" flipV="1">
            <a:off x="550928" y="5657151"/>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73" name="文本框 172"/>
          <p:cNvSpPr txBox="1"/>
          <p:nvPr/>
        </p:nvSpPr>
        <p:spPr>
          <a:xfrm>
            <a:off x="998126" y="5469496"/>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Fastest Route Recommendation</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3" name="组合 192"/>
          <p:cNvGrpSpPr/>
          <p:nvPr/>
        </p:nvGrpSpPr>
        <p:grpSpPr>
          <a:xfrm>
            <a:off x="8171541" y="5362752"/>
            <a:ext cx="2247062" cy="933971"/>
            <a:chOff x="7102329" y="4708415"/>
            <a:chExt cx="3566594" cy="1489822"/>
          </a:xfrm>
        </p:grpSpPr>
        <p:sp>
          <p:nvSpPr>
            <p:cNvPr id="194" name="椭圆 193"/>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箭头连接符 197"/>
            <p:cNvCxnSpPr>
              <a:stCxn id="194" idx="7"/>
              <a:endCxn id="204"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a:stCxn id="194" idx="5"/>
              <a:endCxn id="195"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5"/>
              <a:endCxn id="196"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5" idx="6"/>
              <a:endCxn id="196"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4" idx="6"/>
              <a:endCxn id="206"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204" idx="4"/>
              <a:endCxn id="206"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5" name="直接箭头连接符 204"/>
            <p:cNvCxnSpPr>
              <a:stCxn id="204" idx="6"/>
              <a:endCxn id="197"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椭圆 205"/>
            <p:cNvSpPr/>
            <p:nvPr/>
          </p:nvSpPr>
          <p:spPr>
            <a:xfrm>
              <a:off x="8605485" y="5368980"/>
              <a:ext cx="274668" cy="2714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p:cNvCxnSpPr>
              <a:stCxn id="206" idx="5"/>
              <a:endCxn id="207"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206" idx="6"/>
              <a:endCxn id="196"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a:stCxn id="207" idx="7"/>
              <a:endCxn id="196"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1" name="文本框 210"/>
          <p:cNvSpPr txBox="1"/>
          <p:nvPr/>
        </p:nvSpPr>
        <p:spPr>
          <a:xfrm>
            <a:off x="8060402" y="5355597"/>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8:00</a:t>
            </a:r>
            <a:endParaRPr lang="zh-CN" altLang="en-US" dirty="0">
              <a:latin typeface="Times New Roman" panose="02020603050405020304" charset="0"/>
              <a:cs typeface="Times New Roman" panose="02020603050405020304" charset="0"/>
            </a:endParaRPr>
          </a:p>
        </p:txBody>
      </p:sp>
      <p:sp>
        <p:nvSpPr>
          <p:cNvPr id="212" name="文本框 211"/>
          <p:cNvSpPr txBox="1"/>
          <p:nvPr/>
        </p:nvSpPr>
        <p:spPr>
          <a:xfrm>
            <a:off x="5886859" y="1107292"/>
            <a:ext cx="5437753" cy="777006"/>
          </a:xfrm>
          <a:prstGeom prst="rect">
            <a:avLst/>
          </a:prstGeom>
          <a:noFill/>
        </p:spPr>
        <p:txBody>
          <a:bodyPr wrap="square" lIns="91438" tIns="45719" rIns="91438" bIns="45719"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Node</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location</a:t>
            </a: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Edge: road segment</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5862877" y="2385905"/>
            <a:ext cx="6051759" cy="417358"/>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Location Sequence</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95265" y="3522186"/>
            <a:ext cx="6891211" cy="417358"/>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Average Travel Speed between two Locations at Sometime</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5569273" y="4614747"/>
            <a:ext cx="6802007" cy="777457"/>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Departure Time, Source Location, Destination Location and</a:t>
            </a: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Traffic Condition</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a:off x="217518" y="6079027"/>
            <a:ext cx="7271302" cy="777457"/>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Given departure time, source location, destination location and traffic condition,  infer the fastest route for user.</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p:bldP spid="126" grpId="0" animBg="1"/>
      <p:bldP spid="127" grpId="0"/>
      <p:bldP spid="2" grpId="0"/>
      <p:bldP spid="148" grpId="0" animBg="1"/>
      <p:bldP spid="149" grpId="0"/>
      <p:bldP spid="171" grpId="0"/>
      <p:bldP spid="172" grpId="0" animBg="1"/>
      <p:bldP spid="173" grpId="0"/>
      <p:bldP spid="211" grpId="0"/>
      <p:bldP spid="3" grpId="0"/>
      <p:bldP spid="4" grpId="0"/>
      <p:bldP spid="111" grpId="0"/>
      <p:bldP spid="1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23"/>
          <p:cNvSpPr/>
          <p:nvPr/>
        </p:nvSpPr>
        <p:spPr>
          <a:xfrm rot="10800000" flipV="1">
            <a:off x="397233" y="94453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文本框 56"/>
          <p:cNvSpPr txBox="1"/>
          <p:nvPr/>
        </p:nvSpPr>
        <p:spPr>
          <a:xfrm>
            <a:off x="844431" y="756882"/>
            <a:ext cx="9210638" cy="975137"/>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 Search Algorithm</a:t>
            </a: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3"/>
          <p:cNvSpPr/>
          <p:nvPr/>
        </p:nvSpPr>
        <p:spPr>
          <a:xfrm rot="10800000" flipV="1">
            <a:off x="397232" y="3349314"/>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58"/>
          <p:cNvSpPr txBox="1"/>
          <p:nvPr/>
        </p:nvSpPr>
        <p:spPr>
          <a:xfrm>
            <a:off x="854160" y="3166674"/>
            <a:ext cx="2549092"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Cost Function</a:t>
            </a:r>
          </a:p>
        </p:txBody>
      </p:sp>
      <p:sp>
        <p:nvSpPr>
          <p:cNvPr id="60" name="圆角矩形 23"/>
          <p:cNvSpPr/>
          <p:nvPr/>
        </p:nvSpPr>
        <p:spPr>
          <a:xfrm rot="10800000" flipV="1">
            <a:off x="582551" y="152873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60"/>
          <p:cNvSpPr txBox="1"/>
          <p:nvPr/>
        </p:nvSpPr>
        <p:spPr>
          <a:xfrm>
            <a:off x="854160" y="1372706"/>
            <a:ext cx="9210638" cy="89511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Find the shortest path on graph</a:t>
            </a:r>
          </a:p>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2" name="圆角矩形 23"/>
          <p:cNvSpPr/>
          <p:nvPr/>
        </p:nvSpPr>
        <p:spPr>
          <a:xfrm rot="10800000" flipV="1">
            <a:off x="582551" y="412950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文本框 62"/>
          <p:cNvSpPr txBox="1"/>
          <p:nvPr/>
        </p:nvSpPr>
        <p:spPr>
          <a:xfrm>
            <a:off x="844431" y="3931207"/>
            <a:ext cx="5825076" cy="89511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Find the path with least cost</a:t>
            </a: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圆角矩形 23"/>
          <p:cNvSpPr/>
          <p:nvPr/>
        </p:nvSpPr>
        <p:spPr>
          <a:xfrm rot="10800000" flipV="1">
            <a:off x="582551" y="212542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文本框 64"/>
          <p:cNvSpPr txBox="1"/>
          <p:nvPr/>
        </p:nvSpPr>
        <p:spPr>
          <a:xfrm>
            <a:off x="854162" y="1953394"/>
            <a:ext cx="9210638"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Flexible to adapt different task</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圆角矩形 23"/>
          <p:cNvSpPr/>
          <p:nvPr/>
        </p:nvSpPr>
        <p:spPr>
          <a:xfrm rot="10800000" flipV="1">
            <a:off x="578935" y="483210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文本框 66"/>
          <p:cNvSpPr txBox="1"/>
          <p:nvPr/>
        </p:nvSpPr>
        <p:spPr>
          <a:xfrm>
            <a:off x="844550" y="4718050"/>
            <a:ext cx="4517390" cy="1049020"/>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Consist of two part: observable cost </a:t>
            </a:r>
            <a:r>
              <a:rPr lang="en-US" altLang="zh-CN" sz="2400" i="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g</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and estimated cost </a:t>
            </a:r>
            <a:r>
              <a:rPr lang="en-US" altLang="zh-CN" sz="2400" i="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h </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圆角矩形 23"/>
          <p:cNvSpPr/>
          <p:nvPr/>
        </p:nvSpPr>
        <p:spPr>
          <a:xfrm rot="10800000" flipV="1">
            <a:off x="588751" y="277293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文本框 68"/>
          <p:cNvSpPr txBox="1"/>
          <p:nvPr/>
        </p:nvSpPr>
        <p:spPr>
          <a:xfrm>
            <a:off x="888230" y="2600385"/>
            <a:ext cx="9210638"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Effective and efficient</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流程图: 接点 69"/>
          <p:cNvSpPr/>
          <p:nvPr/>
        </p:nvSpPr>
        <p:spPr>
          <a:xfrm>
            <a:off x="7308790" y="292334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a:off x="8624894" y="4189776"/>
            <a:ext cx="457200" cy="457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900" kern="1200">
                <a:solidFill>
                  <a:schemeClr val="lt1"/>
                </a:solidFill>
                <a:latin typeface="+mn-lt"/>
                <a:ea typeface="+mn-ea"/>
                <a:cs typeface="+mn-cs"/>
              </a:defRPr>
            </a:lvl1pPr>
            <a:lvl2pPr marL="457200" algn="l" defTabSz="914400" rtl="0" eaLnBrk="1" latinLnBrk="0" hangingPunct="1">
              <a:defRPr sz="1900" kern="1200">
                <a:solidFill>
                  <a:schemeClr val="lt1"/>
                </a:solidFill>
                <a:latin typeface="+mn-lt"/>
                <a:ea typeface="+mn-ea"/>
                <a:cs typeface="+mn-cs"/>
              </a:defRPr>
            </a:lvl2pPr>
            <a:lvl3pPr marL="914400" algn="l" defTabSz="914400" rtl="0" eaLnBrk="1" latinLnBrk="0" hangingPunct="1">
              <a:defRPr sz="1900" kern="1200">
                <a:solidFill>
                  <a:schemeClr val="lt1"/>
                </a:solidFill>
                <a:latin typeface="+mn-lt"/>
                <a:ea typeface="+mn-ea"/>
                <a:cs typeface="+mn-cs"/>
              </a:defRPr>
            </a:lvl3pPr>
            <a:lvl4pPr marL="1371600" algn="l" defTabSz="914400" rtl="0" eaLnBrk="1" latinLnBrk="0" hangingPunct="1">
              <a:defRPr sz="1900" kern="1200">
                <a:solidFill>
                  <a:schemeClr val="lt1"/>
                </a:solidFill>
                <a:latin typeface="+mn-lt"/>
                <a:ea typeface="+mn-ea"/>
                <a:cs typeface="+mn-cs"/>
              </a:defRPr>
            </a:lvl4pPr>
            <a:lvl5pPr marL="1828800" algn="l" defTabSz="914400" rtl="0" eaLnBrk="1" latinLnBrk="0" hangingPunct="1">
              <a:defRPr sz="1900" kern="1200">
                <a:solidFill>
                  <a:schemeClr val="lt1"/>
                </a:solidFill>
                <a:latin typeface="+mn-lt"/>
                <a:ea typeface="+mn-ea"/>
                <a:cs typeface="+mn-cs"/>
              </a:defRPr>
            </a:lvl5pPr>
            <a:lvl6pPr marL="2286000" algn="l" defTabSz="914400" rtl="0" eaLnBrk="1" latinLnBrk="0" hangingPunct="1">
              <a:defRPr sz="1900" kern="1200">
                <a:solidFill>
                  <a:schemeClr val="lt1"/>
                </a:solidFill>
                <a:latin typeface="+mn-lt"/>
                <a:ea typeface="+mn-ea"/>
                <a:cs typeface="+mn-cs"/>
              </a:defRPr>
            </a:lvl6pPr>
            <a:lvl7pPr marL="2743200" algn="l" defTabSz="914400" rtl="0" eaLnBrk="1" latinLnBrk="0" hangingPunct="1">
              <a:defRPr sz="1900" kern="1200">
                <a:solidFill>
                  <a:schemeClr val="lt1"/>
                </a:solidFill>
                <a:latin typeface="+mn-lt"/>
                <a:ea typeface="+mn-ea"/>
                <a:cs typeface="+mn-cs"/>
              </a:defRPr>
            </a:lvl7pPr>
            <a:lvl8pPr marL="3200400" algn="l" defTabSz="914400" rtl="0" eaLnBrk="1" latinLnBrk="0" hangingPunct="1">
              <a:defRPr sz="1900" kern="1200">
                <a:solidFill>
                  <a:schemeClr val="lt1"/>
                </a:solidFill>
                <a:latin typeface="+mn-lt"/>
                <a:ea typeface="+mn-ea"/>
                <a:cs typeface="+mn-cs"/>
              </a:defRPr>
            </a:lvl8pPr>
            <a:lvl9pPr marL="3657600" algn="l" defTabSz="914400" rtl="0" eaLnBrk="1" latinLnBrk="0" hangingPunct="1">
              <a:defRPr sz="1900" kern="1200">
                <a:solidFill>
                  <a:schemeClr val="lt1"/>
                </a:solidFill>
                <a:latin typeface="+mn-lt"/>
                <a:ea typeface="+mn-ea"/>
                <a:cs typeface="+mn-cs"/>
              </a:defRPr>
            </a:lvl9pPr>
          </a:lstStyle>
          <a:p>
            <a:pPr algn="ctr"/>
            <a:r>
              <a:rPr lang="en-US" altLang="zh-CN" dirty="0"/>
              <a:t>c</a:t>
            </a:r>
            <a:endParaRPr lang="zh-CN" altLang="en-US" dirty="0"/>
          </a:p>
        </p:txBody>
      </p:sp>
      <p:sp>
        <p:nvSpPr>
          <p:cNvPr id="72" name="流程图: 接点 71"/>
          <p:cNvSpPr/>
          <p:nvPr/>
        </p:nvSpPr>
        <p:spPr>
          <a:xfrm>
            <a:off x="9200727" y="3051953"/>
            <a:ext cx="457200" cy="457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900" kern="1200">
                <a:solidFill>
                  <a:schemeClr val="lt1"/>
                </a:solidFill>
                <a:latin typeface="+mn-lt"/>
                <a:ea typeface="+mn-ea"/>
                <a:cs typeface="+mn-cs"/>
              </a:defRPr>
            </a:lvl1pPr>
            <a:lvl2pPr marL="457200" algn="l" defTabSz="914400" rtl="0" eaLnBrk="1" latinLnBrk="0" hangingPunct="1">
              <a:defRPr sz="1900" kern="1200">
                <a:solidFill>
                  <a:schemeClr val="lt1"/>
                </a:solidFill>
                <a:latin typeface="+mn-lt"/>
                <a:ea typeface="+mn-ea"/>
                <a:cs typeface="+mn-cs"/>
              </a:defRPr>
            </a:lvl2pPr>
            <a:lvl3pPr marL="914400" algn="l" defTabSz="914400" rtl="0" eaLnBrk="1" latinLnBrk="0" hangingPunct="1">
              <a:defRPr sz="1900" kern="1200">
                <a:solidFill>
                  <a:schemeClr val="lt1"/>
                </a:solidFill>
                <a:latin typeface="+mn-lt"/>
                <a:ea typeface="+mn-ea"/>
                <a:cs typeface="+mn-cs"/>
              </a:defRPr>
            </a:lvl3pPr>
            <a:lvl4pPr marL="1371600" algn="l" defTabSz="914400" rtl="0" eaLnBrk="1" latinLnBrk="0" hangingPunct="1">
              <a:defRPr sz="1900" kern="1200">
                <a:solidFill>
                  <a:schemeClr val="lt1"/>
                </a:solidFill>
                <a:latin typeface="+mn-lt"/>
                <a:ea typeface="+mn-ea"/>
                <a:cs typeface="+mn-cs"/>
              </a:defRPr>
            </a:lvl4pPr>
            <a:lvl5pPr marL="1828800" algn="l" defTabSz="914400" rtl="0" eaLnBrk="1" latinLnBrk="0" hangingPunct="1">
              <a:defRPr sz="1900" kern="1200">
                <a:solidFill>
                  <a:schemeClr val="lt1"/>
                </a:solidFill>
                <a:latin typeface="+mn-lt"/>
                <a:ea typeface="+mn-ea"/>
                <a:cs typeface="+mn-cs"/>
              </a:defRPr>
            </a:lvl5pPr>
            <a:lvl6pPr marL="2286000" algn="l" defTabSz="914400" rtl="0" eaLnBrk="1" latinLnBrk="0" hangingPunct="1">
              <a:defRPr sz="1900" kern="1200">
                <a:solidFill>
                  <a:schemeClr val="lt1"/>
                </a:solidFill>
                <a:latin typeface="+mn-lt"/>
                <a:ea typeface="+mn-ea"/>
                <a:cs typeface="+mn-cs"/>
              </a:defRPr>
            </a:lvl6pPr>
            <a:lvl7pPr marL="2743200" algn="l" defTabSz="914400" rtl="0" eaLnBrk="1" latinLnBrk="0" hangingPunct="1">
              <a:defRPr sz="1900" kern="1200">
                <a:solidFill>
                  <a:schemeClr val="lt1"/>
                </a:solidFill>
                <a:latin typeface="+mn-lt"/>
                <a:ea typeface="+mn-ea"/>
                <a:cs typeface="+mn-cs"/>
              </a:defRPr>
            </a:lvl7pPr>
            <a:lvl8pPr marL="3200400" algn="l" defTabSz="914400" rtl="0" eaLnBrk="1" latinLnBrk="0" hangingPunct="1">
              <a:defRPr sz="1900" kern="1200">
                <a:solidFill>
                  <a:schemeClr val="lt1"/>
                </a:solidFill>
                <a:latin typeface="+mn-lt"/>
                <a:ea typeface="+mn-ea"/>
                <a:cs typeface="+mn-cs"/>
              </a:defRPr>
            </a:lvl8pPr>
            <a:lvl9pPr marL="3657600" algn="l" defTabSz="914400" rtl="0" eaLnBrk="1" latinLnBrk="0" hangingPunct="1">
              <a:defRPr sz="1900" kern="1200">
                <a:solidFill>
                  <a:schemeClr val="lt1"/>
                </a:solidFill>
                <a:latin typeface="+mn-lt"/>
                <a:ea typeface="+mn-ea"/>
                <a:cs typeface="+mn-cs"/>
              </a:defRPr>
            </a:lvl9pPr>
          </a:lstStyle>
          <a:p>
            <a:pPr algn="ctr"/>
            <a:r>
              <a:rPr lang="en-US" altLang="zh-CN" dirty="0"/>
              <a:t>b</a:t>
            </a:r>
            <a:endParaRPr lang="zh-CN" altLang="en-US" dirty="0"/>
          </a:p>
        </p:txBody>
      </p:sp>
      <p:sp>
        <p:nvSpPr>
          <p:cNvPr id="73" name="流程图: 接点 72"/>
          <p:cNvSpPr/>
          <p:nvPr/>
        </p:nvSpPr>
        <p:spPr>
          <a:xfrm>
            <a:off x="8969952" y="1950149"/>
            <a:ext cx="457200" cy="457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900" kern="1200">
                <a:solidFill>
                  <a:schemeClr val="lt1"/>
                </a:solidFill>
                <a:latin typeface="+mn-lt"/>
                <a:ea typeface="+mn-ea"/>
                <a:cs typeface="+mn-cs"/>
              </a:defRPr>
            </a:lvl1pPr>
            <a:lvl2pPr marL="457200" algn="l" defTabSz="914400" rtl="0" eaLnBrk="1" latinLnBrk="0" hangingPunct="1">
              <a:defRPr sz="1900" kern="1200">
                <a:solidFill>
                  <a:schemeClr val="lt1"/>
                </a:solidFill>
                <a:latin typeface="+mn-lt"/>
                <a:ea typeface="+mn-ea"/>
                <a:cs typeface="+mn-cs"/>
              </a:defRPr>
            </a:lvl2pPr>
            <a:lvl3pPr marL="914400" algn="l" defTabSz="914400" rtl="0" eaLnBrk="1" latinLnBrk="0" hangingPunct="1">
              <a:defRPr sz="1900" kern="1200">
                <a:solidFill>
                  <a:schemeClr val="lt1"/>
                </a:solidFill>
                <a:latin typeface="+mn-lt"/>
                <a:ea typeface="+mn-ea"/>
                <a:cs typeface="+mn-cs"/>
              </a:defRPr>
            </a:lvl3pPr>
            <a:lvl4pPr marL="1371600" algn="l" defTabSz="914400" rtl="0" eaLnBrk="1" latinLnBrk="0" hangingPunct="1">
              <a:defRPr sz="1900" kern="1200">
                <a:solidFill>
                  <a:schemeClr val="lt1"/>
                </a:solidFill>
                <a:latin typeface="+mn-lt"/>
                <a:ea typeface="+mn-ea"/>
                <a:cs typeface="+mn-cs"/>
              </a:defRPr>
            </a:lvl4pPr>
            <a:lvl5pPr marL="1828800" algn="l" defTabSz="914400" rtl="0" eaLnBrk="1" latinLnBrk="0" hangingPunct="1">
              <a:defRPr sz="1900" kern="1200">
                <a:solidFill>
                  <a:schemeClr val="lt1"/>
                </a:solidFill>
                <a:latin typeface="+mn-lt"/>
                <a:ea typeface="+mn-ea"/>
                <a:cs typeface="+mn-cs"/>
              </a:defRPr>
            </a:lvl5pPr>
            <a:lvl6pPr marL="2286000" algn="l" defTabSz="914400" rtl="0" eaLnBrk="1" latinLnBrk="0" hangingPunct="1">
              <a:defRPr sz="1900" kern="1200">
                <a:solidFill>
                  <a:schemeClr val="lt1"/>
                </a:solidFill>
                <a:latin typeface="+mn-lt"/>
                <a:ea typeface="+mn-ea"/>
                <a:cs typeface="+mn-cs"/>
              </a:defRPr>
            </a:lvl6pPr>
            <a:lvl7pPr marL="2743200" algn="l" defTabSz="914400" rtl="0" eaLnBrk="1" latinLnBrk="0" hangingPunct="1">
              <a:defRPr sz="1900" kern="1200">
                <a:solidFill>
                  <a:schemeClr val="lt1"/>
                </a:solidFill>
                <a:latin typeface="+mn-lt"/>
                <a:ea typeface="+mn-ea"/>
                <a:cs typeface="+mn-cs"/>
              </a:defRPr>
            </a:lvl7pPr>
            <a:lvl8pPr marL="3200400" algn="l" defTabSz="914400" rtl="0" eaLnBrk="1" latinLnBrk="0" hangingPunct="1">
              <a:defRPr sz="1900" kern="1200">
                <a:solidFill>
                  <a:schemeClr val="lt1"/>
                </a:solidFill>
                <a:latin typeface="+mn-lt"/>
                <a:ea typeface="+mn-ea"/>
                <a:cs typeface="+mn-cs"/>
              </a:defRPr>
            </a:lvl8pPr>
            <a:lvl9pPr marL="3657600" algn="l" defTabSz="914400" rtl="0" eaLnBrk="1" latinLnBrk="0" hangingPunct="1">
              <a:defRPr sz="1900" kern="1200">
                <a:solidFill>
                  <a:schemeClr val="lt1"/>
                </a:solidFill>
                <a:latin typeface="+mn-lt"/>
                <a:ea typeface="+mn-ea"/>
                <a:cs typeface="+mn-cs"/>
              </a:defRPr>
            </a:lvl9pPr>
          </a:lstStyle>
          <a:p>
            <a:pPr algn="ctr"/>
            <a:r>
              <a:rPr lang="en-US" altLang="zh-CN" dirty="0"/>
              <a:t>a</a:t>
            </a:r>
            <a:endParaRPr lang="zh-CN" altLang="en-US" dirty="0"/>
          </a:p>
        </p:txBody>
      </p:sp>
      <p:cxnSp>
        <p:nvCxnSpPr>
          <p:cNvPr id="74" name="直接箭头连接符 73"/>
          <p:cNvCxnSpPr>
            <a:stCxn id="70" idx="6"/>
            <a:endCxn id="72" idx="2"/>
          </p:cNvCxnSpPr>
          <p:nvPr/>
        </p:nvCxnSpPr>
        <p:spPr>
          <a:xfrm>
            <a:off x="7765990" y="3151946"/>
            <a:ext cx="1434737" cy="128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0" idx="5"/>
            <a:endCxn id="71" idx="1"/>
          </p:cNvCxnSpPr>
          <p:nvPr/>
        </p:nvCxnSpPr>
        <p:spPr>
          <a:xfrm>
            <a:off x="7699035" y="3313591"/>
            <a:ext cx="992814" cy="943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73" idx="3"/>
          </p:cNvCxnSpPr>
          <p:nvPr/>
        </p:nvCxnSpPr>
        <p:spPr>
          <a:xfrm flipV="1">
            <a:off x="7699035" y="2340394"/>
            <a:ext cx="1337872" cy="64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6190693" y="2761158"/>
            <a:ext cx="1337872" cy="453455"/>
          </a:xfrm>
          <a:prstGeom prst="rect">
            <a:avLst/>
          </a:prstGeom>
          <a:noFill/>
        </p:spPr>
        <p:txBody>
          <a:bodyPr wrap="squar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Current:</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8" name="文本框 77"/>
          <p:cNvSpPr txBox="1"/>
          <p:nvPr/>
        </p:nvSpPr>
        <p:spPr>
          <a:xfrm>
            <a:off x="7528565" y="1666740"/>
            <a:ext cx="1773756" cy="453455"/>
          </a:xfrm>
          <a:prstGeom prst="rect">
            <a:avLst/>
          </a:prstGeom>
          <a:noFill/>
        </p:spPr>
        <p:txBody>
          <a:bodyPr wrap="squar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Candidate: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9" name="流程图: 接点 78"/>
          <p:cNvSpPr/>
          <p:nvPr/>
        </p:nvSpPr>
        <p:spPr>
          <a:xfrm>
            <a:off x="9090980" y="2955024"/>
            <a:ext cx="676695" cy="677858"/>
          </a:xfrm>
          <a:prstGeom prst="flowChartConnector">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7886700" y="4822123"/>
            <a:ext cx="4187558" cy="453455"/>
          </a:xfrm>
          <a:prstGeom prst="rect">
            <a:avLst/>
          </a:prstGeom>
          <a:noFill/>
        </p:spPr>
        <p:txBody>
          <a:bodyPr wrap="squar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f(b) &lt; f(a) &lt; f(c)  </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1" name="文本框 80"/>
          <p:cNvSpPr txBox="1"/>
          <p:nvPr/>
        </p:nvSpPr>
        <p:spPr>
          <a:xfrm>
            <a:off x="8415443" y="3603921"/>
            <a:ext cx="3704860" cy="400110"/>
          </a:xfrm>
          <a:prstGeom prst="rect">
            <a:avLst/>
          </a:prstGeom>
          <a:noFill/>
        </p:spPr>
        <p:txBody>
          <a:bodyPr wrap="none" rtlCol="0">
            <a:spAutoFit/>
          </a:bodyPr>
          <a:lstStyle/>
          <a:p>
            <a:r>
              <a:rPr lang="en-US" altLang="zh-CN" sz="2000" dirty="0">
                <a:solidFill>
                  <a:srgbClr val="FF0000"/>
                </a:solidFill>
                <a:latin typeface="Arial" panose="020B0604020202020204" pitchFamily="34" charset="0"/>
                <a:ea typeface="微软雅黑" panose="020B0503020204020204" pitchFamily="34" charset="-122"/>
              </a:rPr>
              <a:t>Choose location with least cost</a:t>
            </a:r>
            <a:endParaRPr lang="zh-CN" altLang="en-US" sz="2000" dirty="0">
              <a:solidFill>
                <a:srgbClr val="FF0000"/>
              </a:solidFill>
              <a:latin typeface="Arial" panose="020B0604020202020204" pitchFamily="34" charset="0"/>
              <a:ea typeface="微软雅黑" panose="020B0503020204020204" pitchFamily="34" charset="-122"/>
            </a:endParaRPr>
          </a:p>
        </p:txBody>
      </p:sp>
      <p:sp>
        <p:nvSpPr>
          <p:cNvPr id="6" name="文本框 5"/>
          <p:cNvSpPr txBox="1"/>
          <p:nvPr/>
        </p:nvSpPr>
        <p:spPr>
          <a:xfrm>
            <a:off x="248129" y="40303"/>
            <a:ext cx="11229496"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Review of A* Algorithm</a:t>
            </a:r>
            <a:endParaRPr lang="zh-CN" altLang="en-US" dirty="0"/>
          </a:p>
        </p:txBody>
      </p:sp>
      <p:sp>
        <p:nvSpPr>
          <p:cNvPr id="2" name="文本框 1"/>
          <p:cNvSpPr txBox="1"/>
          <p:nvPr/>
        </p:nvSpPr>
        <p:spPr>
          <a:xfrm>
            <a:off x="7317014" y="1013892"/>
            <a:ext cx="2210862"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f(a) = g(a) + h(a)</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2" grpId="0" animBg="1"/>
      <p:bldP spid="63" grpId="0"/>
      <p:bldP spid="66" grpId="0" animBg="1"/>
      <p:bldP spid="67" grpId="0"/>
      <p:bldP spid="70" grpId="0" animBg="1"/>
      <p:bldP spid="71" grpId="0" animBg="1"/>
      <p:bldP spid="72" grpId="0" animBg="1"/>
      <p:bldP spid="73" grpId="0" animBg="1"/>
      <p:bldP spid="77" grpId="0"/>
      <p:bldP spid="78" grpId="0"/>
      <p:bldP spid="79" grpId="0" animBg="1"/>
      <p:bldP spid="80" grpId="0"/>
      <p:bldP spid="81"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23"/>
          <p:cNvSpPr/>
          <p:nvPr/>
        </p:nvSpPr>
        <p:spPr>
          <a:xfrm rot="10800000" flipV="1">
            <a:off x="397233" y="94453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文本框 56"/>
          <p:cNvSpPr txBox="1"/>
          <p:nvPr/>
        </p:nvSpPr>
        <p:spPr>
          <a:xfrm>
            <a:off x="844431" y="756882"/>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Our Target</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3"/>
          <p:cNvSpPr/>
          <p:nvPr/>
        </p:nvSpPr>
        <p:spPr>
          <a:xfrm rot="10800000" flipV="1">
            <a:off x="402345" y="420866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58"/>
          <p:cNvSpPr txBox="1"/>
          <p:nvPr/>
        </p:nvSpPr>
        <p:spPr>
          <a:xfrm>
            <a:off x="844357" y="4021593"/>
            <a:ext cx="3845921"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Design Cost Function</a:t>
            </a:r>
          </a:p>
        </p:txBody>
      </p:sp>
      <p:sp>
        <p:nvSpPr>
          <p:cNvPr id="6" name="文本框 5"/>
          <p:cNvSpPr txBox="1"/>
          <p:nvPr/>
        </p:nvSpPr>
        <p:spPr>
          <a:xfrm>
            <a:off x="248129" y="40303"/>
            <a:ext cx="11229496"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A Simple A*-based Approach for FRR</a:t>
            </a:r>
          </a:p>
          <a:p>
            <a:endParaRPr lang="zh-CN" altLang="en-US" dirty="0"/>
          </a:p>
        </p:txBody>
      </p:sp>
      <p:sp>
        <p:nvSpPr>
          <p:cNvPr id="30" name="圆角矩形 23"/>
          <p:cNvSpPr/>
          <p:nvPr/>
        </p:nvSpPr>
        <p:spPr>
          <a:xfrm rot="10800000" flipV="1">
            <a:off x="582551" y="152873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31" name="文本框 30"/>
              <p:cNvSpPr txBox="1"/>
              <p:nvPr/>
            </p:nvSpPr>
            <p:spPr>
              <a:xfrm>
                <a:off x="854160" y="1326626"/>
                <a:ext cx="9210638" cy="525463"/>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Microsoft YaHei" charset="-122"/>
                    <a:ea typeface="Microsoft YaHei" charset="-122"/>
                  </a:rPr>
                  <a:t>Minimize its travel time: </a:t>
                </a:r>
                <a14:m>
                  <m:oMath xmlns:m="http://schemas.openxmlformats.org/officeDocument/2006/math">
                    <m:r>
                      <a:rPr lang="en-US" altLang="zh-CN" sz="2400" b="0" i="1" dirty="0" smtClean="0">
                        <a:solidFill>
                          <a:srgbClr val="002060"/>
                        </a:solidFill>
                        <a:latin typeface="Cambria Math" panose="02040503050406030204" pitchFamily="18" charset="0"/>
                        <a:ea typeface="Microsoft YaHei" charset="-122"/>
                        <a:cs typeface="Times New Roman" panose="02020603050405020304" pitchFamily="18" charset="0"/>
                      </a:rPr>
                      <m:t>𝑇𝑖𝑚𝑒</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𝑝</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𝐷</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oMath>
                </a14:m>
                <a:endParaRPr lang="zh-CN" altLang="en-US" sz="2400" i="1" dirty="0">
                  <a:solidFill>
                    <a:srgbClr val="002060"/>
                  </a:solidFill>
                  <a:latin typeface="Times New Roman" panose="02020603050405020304" pitchFamily="18" charset="0"/>
                  <a:ea typeface="Microsoft YaHei" charset="-122"/>
                  <a:cs typeface="Times New Roman" panose="02020603050405020304" pitchFamily="18" charset="0"/>
                  <a:sym typeface="Arial" panose="020B0604020202020204" pitchFamily="3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854160" y="1326626"/>
                <a:ext cx="9210638" cy="525463"/>
              </a:xfrm>
              <a:prstGeom prst="rect">
                <a:avLst/>
              </a:prstGeom>
              <a:blipFill>
                <a:blip r:embed="rId4"/>
                <a:stretch>
                  <a:fillRect l="-993" b="-267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859273" y="1966578"/>
                <a:ext cx="9210638" cy="89511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Microsoft YaHei" charset="-122"/>
                    <a:ea typeface="Microsoft YaHei" charset="-122"/>
                  </a:rPr>
                  <a:t>Given a possible path </a:t>
                </a:r>
                <a14:m>
                  <m:oMath xmlns:m="http://schemas.openxmlformats.org/officeDocument/2006/math">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𝑝</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1</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2</m:t>
                        </m:r>
                      </m:sub>
                    </m:sSub>
                    <m:r>
                      <m:rPr>
                        <m:nor/>
                      </m:r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𝑚</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endPar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sym typeface="Arial" panose="020B0604020202020204" pitchFamily="34" charset="0"/>
                </a:endParaRPr>
              </a:p>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859273" y="1966578"/>
                <a:ext cx="9210638" cy="895115"/>
              </a:xfrm>
              <a:prstGeom prst="rect">
                <a:avLst/>
              </a:prstGeom>
              <a:blipFill rotWithShape="1">
                <a:blip r:embed="rId5"/>
                <a:stretch>
                  <a:fillRect l="-105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15522" y="2698369"/>
                <a:ext cx="9210638" cy="1403459"/>
              </a:xfrm>
              <a:prstGeom prst="rect">
                <a:avLst/>
              </a:prstGeom>
              <a:noFill/>
            </p:spPr>
            <p:txBody>
              <a:bodyPr wrap="square" lIns="91438" tIns="45719" rIns="91438" bIns="45719" rtlCol="0">
                <a:spAutoFit/>
              </a:bodyPr>
              <a:lstStyle/>
              <a:p>
                <a:pPr>
                  <a:lnSpc>
                    <a:spcPct val="130000"/>
                  </a:lnSpc>
                </a:pPr>
                <a14:m>
                  <m:oMathPara xmlns:m="http://schemas.openxmlformats.org/officeDocument/2006/math">
                    <m:oMathParaPr>
                      <m:jc m:val="centerGroup"/>
                    </m:oMathParaPr>
                    <m:oMath xmlns:m="http://schemas.openxmlformats.org/officeDocument/2006/math">
                      <m:r>
                        <a:rPr lang="en-US" altLang="zh-CN" sz="2400" b="0" i="1" dirty="0" smtClean="0">
                          <a:solidFill>
                            <a:srgbClr val="002060"/>
                          </a:solidFill>
                          <a:latin typeface="Cambria Math" panose="02040503050406030204" pitchFamily="18" charset="0"/>
                          <a:ea typeface="Microsoft YaHei" charset="-122"/>
                          <a:cs typeface="Times New Roman" panose="02020603050405020304" pitchFamily="18" charset="0"/>
                        </a:rPr>
                        <m:t>𝑇𝑖𝑚𝑒</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𝑝</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𝐷</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nary>
                        <m:naryPr>
                          <m:chr m:val="∑"/>
                          <m:ctrl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ctrlPr>
                        </m:naryPr>
                        <m:sub>
                          <m:r>
                            <m:rPr>
                              <m:brk m:alnAt="23"/>
                            </m:r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=0</m:t>
                          </m:r>
                        </m:sub>
                        <m:sup>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𝑚</m:t>
                          </m:r>
                        </m:sup>
                        <m:e>
                          <m:r>
                            <a:rPr lang="en-US" altLang="zh-CN" sz="2400" b="0" i="1" smtClean="0">
                              <a:solidFill>
                                <a:srgbClr val="002060"/>
                              </a:solidFill>
                              <a:latin typeface="Cambria Math" panose="02040503050406030204" pitchFamily="18" charset="0"/>
                              <a:ea typeface="Microsoft YaHei" charset="-122"/>
                              <a:cs typeface="Times New Roman" panose="02020603050405020304" pitchFamily="18" charset="0"/>
                            </a:rPr>
                            <m:t>𝑇𝑖𝑚𝑒</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+1</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e>
                      </m:nary>
                    </m:oMath>
                  </m:oMathPara>
                </a14:m>
                <a:endParaRPr lang="zh-CN" altLang="en-US" sz="2400" i="1" dirty="0">
                  <a:solidFill>
                    <a:srgbClr val="002060"/>
                  </a:solidFill>
                  <a:latin typeface="Cambria Math" panose="02040503050406030204" pitchFamily="18" charset="0"/>
                  <a:ea typeface="Microsoft YaHei" charset="-122"/>
                  <a:cs typeface="Times New Roman" panose="02020603050405020304" pitchFamily="18" charset="0"/>
                  <a:sym typeface="Arial" panose="020B0604020202020204" pitchFamily="34"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15522" y="2698369"/>
                <a:ext cx="9210638" cy="1403459"/>
              </a:xfrm>
              <a:prstGeom prst="rect">
                <a:avLst/>
              </a:prstGeom>
              <a:blipFill>
                <a:blip r:embed="rId6"/>
                <a:stretch>
                  <a:fillRect/>
                </a:stretch>
              </a:blipFill>
            </p:spPr>
            <p:txBody>
              <a:bodyPr/>
              <a:lstStyle/>
              <a:p>
                <a:r>
                  <a:rPr lang="zh-CN" altLang="en-US">
                    <a:noFill/>
                  </a:rPr>
                  <a:t> </a:t>
                </a:r>
              </a:p>
            </p:txBody>
          </p:sp>
        </mc:Fallback>
      </mc:AlternateContent>
      <p:sp>
        <p:nvSpPr>
          <p:cNvPr id="2" name="文本框 1"/>
          <p:cNvSpPr txBox="1"/>
          <p:nvPr/>
        </p:nvSpPr>
        <p:spPr>
          <a:xfrm>
            <a:off x="859273" y="2558537"/>
            <a:ext cx="1061835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It</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can be rewritten as:</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2" name="圆角矩形 23"/>
          <p:cNvSpPr/>
          <p:nvPr/>
        </p:nvSpPr>
        <p:spPr>
          <a:xfrm rot="10800000" flipV="1">
            <a:off x="579281" y="214486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23"/>
          <p:cNvSpPr/>
          <p:nvPr/>
        </p:nvSpPr>
        <p:spPr>
          <a:xfrm rot="10800000" flipV="1">
            <a:off x="533351" y="4934456"/>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圆角矩形 23"/>
          <p:cNvSpPr/>
          <p:nvPr/>
        </p:nvSpPr>
        <p:spPr>
          <a:xfrm rot="10800000" flipV="1">
            <a:off x="582551" y="593535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19" name="文本框 18"/>
              <p:cNvSpPr txBox="1"/>
              <p:nvPr/>
            </p:nvSpPr>
            <p:spPr>
              <a:xfrm>
                <a:off x="4055011" y="5283647"/>
                <a:ext cx="10542152" cy="461665"/>
              </a:xfrm>
              <a:prstGeom prst="rect">
                <a:avLst/>
              </a:prstGeom>
              <a:noFill/>
            </p:spPr>
            <p:txBody>
              <a:bodyPr wrap="square" rtlCol="0">
                <a:spAutoFit/>
              </a:bodyPr>
              <a:lstStyle/>
              <a:p>
                <a14:m>
                  <m:oMath xmlns:m="http://schemas.openxmlformats.org/officeDocument/2006/math">
                    <m:r>
                      <a:rPr lang="en-US" altLang="zh-CN" sz="2400" b="0" i="1" smtClean="0">
                        <a:solidFill>
                          <a:srgbClr val="002060"/>
                        </a:solidFill>
                        <a:latin typeface="Cambria Math" panose="02040503050406030204" pitchFamily="18" charset="0"/>
                        <a:ea typeface="Microsoft YaHei" charset="-122"/>
                      </a:rPr>
                      <m:t>𝑇𝑖𝑚𝑒</m:t>
                    </m:r>
                  </m:oMath>
                </a14:m>
                <a:r>
                  <a:rPr lang="en-US" altLang="zh-CN" sz="2400" dirty="0">
                    <a:solidFill>
                      <a:srgbClr val="002060"/>
                    </a:solidFill>
                    <a:latin typeface="Microsoft YaHei" charset="-122"/>
                    <a:ea typeface="Microsoft YaHei" charset="-122"/>
                  </a:rPr>
                  <a:t> can be calculated based on current road speed.</a:t>
                </a:r>
                <a:endParaRPr lang="zh-CN" altLang="en-US" sz="2400" dirty="0">
                  <a:solidFill>
                    <a:srgbClr val="002060"/>
                  </a:solidFill>
                  <a:latin typeface="Microsoft YaHei" charset="-122"/>
                  <a:ea typeface="Microsoft YaHei" charset="-122"/>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4055011" y="5283647"/>
                <a:ext cx="10542152" cy="461665"/>
              </a:xfrm>
              <a:prstGeom prst="rect">
                <a:avLst/>
              </a:prstGeom>
              <a:blipFill>
                <a:blip r:embed="rId7"/>
                <a:stretch>
                  <a:fillRect l="-116"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982034" y="4808579"/>
                <a:ext cx="15115456" cy="463268"/>
              </a:xfrm>
              <a:prstGeom prst="rect">
                <a:avLst/>
              </a:prstGeom>
            </p:spPr>
            <p:txBody>
              <a:bodyPr wrap="square">
                <a:spAutoFit/>
              </a:bodyPr>
              <a:lstStyle/>
              <a:p>
                <a:r>
                  <a:rPr lang="en-US" altLang="zh-CN" sz="2400" i="1" dirty="0">
                    <a:solidFill>
                      <a:srgbClr val="002060"/>
                    </a:solidFill>
                    <a:latin typeface="Times New Roman" panose="02020603050405020304" pitchFamily="18" charset="0"/>
                    <a:ea typeface="Microsoft YaHei" charset="-122"/>
                    <a:cs typeface="Times New Roman" panose="02020603050405020304" pitchFamily="18" charset="0"/>
                  </a:rPr>
                  <a:t>g(</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oMath>
                </a14:m>
                <a:r>
                  <a:rPr lang="en-US" altLang="zh-CN" sz="2400" i="1" dirty="0">
                    <a:solidFill>
                      <a:srgbClr val="002060"/>
                    </a:solidFill>
                    <a:latin typeface="Times New Roman" panose="02020603050405020304" pitchFamily="18" charset="0"/>
                    <a:ea typeface="Microsoft YaHei" charset="-122"/>
                    <a:cs typeface="Times New Roman" panose="02020603050405020304" pitchFamily="18" charset="0"/>
                  </a:rPr>
                  <a:t>)=</a:t>
                </a:r>
                <a14:m>
                  <m:oMath xmlns:m="http://schemas.openxmlformats.org/officeDocument/2006/math">
                    <m:nary>
                      <m:naryPr>
                        <m:chr m:val="∑"/>
                        <m:ctrl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ctrlPr>
                      </m:naryPr>
                      <m:sub>
                        <m:r>
                          <m:rPr>
                            <m:brk m:alnAt="23"/>
                          </m:r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=0</m:t>
                        </m:r>
                      </m:sub>
                      <m:sup>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𝑚</m:t>
                        </m:r>
                      </m:sup>
                      <m:e>
                        <m:r>
                          <a:rPr lang="en-US" altLang="zh-CN" sz="2400" b="0" i="1" smtClean="0">
                            <a:solidFill>
                              <a:srgbClr val="002060"/>
                            </a:solidFill>
                            <a:latin typeface="Cambria Math" panose="02040503050406030204" pitchFamily="18" charset="0"/>
                            <a:ea typeface="Microsoft YaHei" charset="-122"/>
                            <a:cs typeface="Times New Roman" panose="02020603050405020304" pitchFamily="18" charset="0"/>
                          </a:rPr>
                          <m:t>𝑇𝑖𝑚𝑒</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+1</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e>
                    </m:nary>
                  </m:oMath>
                </a14:m>
                <a:endParaRPr lang="zh-CN" altLang="en-US" sz="2400" i="1" dirty="0">
                  <a:solidFill>
                    <a:srgbClr val="002060"/>
                  </a:solidFill>
                  <a:latin typeface="Times New Roman" panose="02020603050405020304" pitchFamily="18" charset="0"/>
                  <a:ea typeface="Microsoft YaHei" charset="-122"/>
                  <a:cs typeface="Times New Roman" panose="02020603050405020304" pitchFamily="18"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982034" y="4808579"/>
                <a:ext cx="15115456" cy="463268"/>
              </a:xfrm>
              <a:prstGeom prst="rect">
                <a:avLst/>
              </a:prstGeom>
              <a:blipFill>
                <a:blip r:embed="rId8"/>
                <a:stretch>
                  <a:fillRect l="-605" t="-128947" b="-196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068559" y="5781956"/>
                <a:ext cx="15256167" cy="461665"/>
              </a:xfrm>
              <a:prstGeom prst="rect">
                <a:avLst/>
              </a:prstGeom>
            </p:spPr>
            <p:txBody>
              <a:bodyPr wrap="square">
                <a:spAutoFit/>
              </a:bodyPr>
              <a:lstStyle/>
              <a:p>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h(</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 Euclid(</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 or ?</a:t>
                </a:r>
                <a:endParaRPr lang="zh-CN" altLang="en-US" sz="2400" i="1" dirty="0">
                  <a:solidFill>
                    <a:srgbClr val="002060"/>
                  </a:solidFill>
                  <a:latin typeface="Cambria Math" panose="02040503050406030204" pitchFamily="18" charset="0"/>
                  <a:ea typeface="Microsoft YaHei" charset="-122"/>
                  <a:cs typeface="Times New Roman" panose="02020603050405020304" pitchFamily="18"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929005" y="5781675"/>
                <a:ext cx="15255875" cy="588645"/>
              </a:xfrm>
              <a:prstGeom prst="rect">
                <a:avLst/>
              </a:prstGeom>
              <a:blipFill rotWithShape="1">
                <a:blip r:embed="rId9"/>
                <a:stretch>
                  <a:fillRect l="-599" t="-10526" b="-2894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4055011" y="6180363"/>
                <a:ext cx="10542152" cy="461665"/>
              </a:xfrm>
              <a:prstGeom prst="rect">
                <a:avLst/>
              </a:prstGeom>
              <a:noFill/>
            </p:spPr>
            <p:txBody>
              <a:bodyPr wrap="square" rtlCol="0">
                <a:spAutoFit/>
              </a:bodyPr>
              <a:lstStyle/>
              <a:p>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h(</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 </a:t>
                </a:r>
                <a:r>
                  <a:rPr lang="en-US" altLang="zh-CN" sz="2400" dirty="0">
                    <a:solidFill>
                      <a:srgbClr val="002060"/>
                    </a:solidFill>
                    <a:latin typeface="Microsoft YaHei" charset="-122"/>
                    <a:ea typeface="Microsoft YaHei" charset="-122"/>
                  </a:rPr>
                  <a:t>can be designed manually.</a:t>
                </a:r>
                <a:endParaRPr lang="zh-CN" altLang="en-US" sz="2400" dirty="0">
                  <a:solidFill>
                    <a:srgbClr val="002060"/>
                  </a:solidFill>
                  <a:latin typeface="Microsoft YaHei" charset="-122"/>
                  <a:ea typeface="Microsoft YaHei"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4055011" y="6180363"/>
                <a:ext cx="10542152" cy="461665"/>
              </a:xfrm>
              <a:prstGeom prst="rect">
                <a:avLst/>
              </a:prstGeom>
              <a:blipFill>
                <a:blip r:embed="rId10"/>
                <a:stretch>
                  <a:fillRect l="-867" t="-11842" b="-28947"/>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15" grpId="0" animBg="1"/>
      <p:bldP spid="18" grpId="0" animBg="1"/>
      <p:bldP spid="19" grpId="0" bldLvl="0" animBg="1"/>
      <p:bldP spid="21" grpId="0" bldLvl="0" animBg="1"/>
      <p:bldP spid="22" grpId="0" bldLvl="0" animBg="1"/>
      <p:bldP spid="20"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2.6|2.8"/>
</p:tagLst>
</file>

<file path=ppt/tags/tag10.xml><?xml version="1.0" encoding="utf-8"?>
<p:tagLst xmlns:a="http://schemas.openxmlformats.org/drawingml/2006/main" xmlns:r="http://schemas.openxmlformats.org/officeDocument/2006/relationships" xmlns:p="http://schemas.openxmlformats.org/presentationml/2006/main">
  <p:tag name="TIMING" val="|1.2|1.5|0.6|0.9|1.2|1.8|1"/>
</p:tagLst>
</file>

<file path=ppt/tags/tag11.xml><?xml version="1.0" encoding="utf-8"?>
<p:tagLst xmlns:a="http://schemas.openxmlformats.org/drawingml/2006/main" xmlns:r="http://schemas.openxmlformats.org/officeDocument/2006/relationships" xmlns:p="http://schemas.openxmlformats.org/presentationml/2006/main">
  <p:tag name="TIMING" val="|1.2|1.5|0.6|0.9|1.2|1.8|1"/>
</p:tagLst>
</file>

<file path=ppt/tags/tag12.xml><?xml version="1.0" encoding="utf-8"?>
<p:tagLst xmlns:a="http://schemas.openxmlformats.org/drawingml/2006/main" xmlns:r="http://schemas.openxmlformats.org/officeDocument/2006/relationships" xmlns:p="http://schemas.openxmlformats.org/presentationml/2006/main">
  <p:tag name="TIMING" val="|1.2|1.5|0.6|0.9|1.2|1.8|1"/>
</p:tagLst>
</file>

<file path=ppt/tags/tag13.xml><?xml version="1.0" encoding="utf-8"?>
<p:tagLst xmlns:a="http://schemas.openxmlformats.org/drawingml/2006/main" xmlns:r="http://schemas.openxmlformats.org/officeDocument/2006/relationships" xmlns:p="http://schemas.openxmlformats.org/presentationml/2006/main">
  <p:tag name="TIMING" val="|1.2|1.5|0.6|0.9|1.2|1.8|1"/>
</p:tagLst>
</file>

<file path=ppt/tags/tag14.xml><?xml version="1.0" encoding="utf-8"?>
<p:tagLst xmlns:a="http://schemas.openxmlformats.org/drawingml/2006/main" xmlns:r="http://schemas.openxmlformats.org/officeDocument/2006/relationships" xmlns:p="http://schemas.openxmlformats.org/presentationml/2006/main">
  <p:tag name="TIMING" val="|0.9|1|0.7|0.7|1.6|1.3"/>
</p:tagLst>
</file>

<file path=ppt/tags/tag15.xml><?xml version="1.0" encoding="utf-8"?>
<p:tagLst xmlns:a="http://schemas.openxmlformats.org/drawingml/2006/main" xmlns:r="http://schemas.openxmlformats.org/officeDocument/2006/relationships" xmlns:p="http://schemas.openxmlformats.org/presentationml/2006/main">
  <p:tag name="TIMING" val="|0.9|1|0.7|0.7|1.6|1.3"/>
</p:tagLst>
</file>

<file path=ppt/tags/tag16.xml><?xml version="1.0" encoding="utf-8"?>
<p:tagLst xmlns:a="http://schemas.openxmlformats.org/drawingml/2006/main" xmlns:r="http://schemas.openxmlformats.org/officeDocument/2006/relationships" xmlns:p="http://schemas.openxmlformats.org/presentationml/2006/main">
  <p:tag name="TIMING" val="|0.9|1|0.7|0.7|1.6|1.3"/>
</p:tagLst>
</file>

<file path=ppt/tags/tag17.xml><?xml version="1.0" encoding="utf-8"?>
<p:tagLst xmlns:a="http://schemas.openxmlformats.org/drawingml/2006/main" xmlns:r="http://schemas.openxmlformats.org/officeDocument/2006/relationships" xmlns:p="http://schemas.openxmlformats.org/presentationml/2006/main">
  <p:tag name="TIMING" val="|0.9|1|0.7|0.7|1.6|1.3"/>
</p:tagLst>
</file>

<file path=ppt/tags/tag18.xml><?xml version="1.0" encoding="utf-8"?>
<p:tagLst xmlns:a="http://schemas.openxmlformats.org/drawingml/2006/main" xmlns:r="http://schemas.openxmlformats.org/officeDocument/2006/relationships" xmlns:p="http://schemas.openxmlformats.org/presentationml/2006/main">
  <p:tag name="TIMING" val="|1.4|1.4"/>
</p:tagLst>
</file>

<file path=ppt/tags/tag19.xml><?xml version="1.0" encoding="utf-8"?>
<p:tagLst xmlns:a="http://schemas.openxmlformats.org/drawingml/2006/main" xmlns:r="http://schemas.openxmlformats.org/officeDocument/2006/relationships" xmlns:p="http://schemas.openxmlformats.org/presentationml/2006/main">
  <p:tag name="TIMING" val="|1.4|1.4"/>
</p:tagLst>
</file>

<file path=ppt/tags/tag2.xml><?xml version="1.0" encoding="utf-8"?>
<p:tagLst xmlns:a="http://schemas.openxmlformats.org/drawingml/2006/main" xmlns:r="http://schemas.openxmlformats.org/officeDocument/2006/relationships" xmlns:p="http://schemas.openxmlformats.org/presentationml/2006/main">
  <p:tag name="TIMING" val="|2.8|1.6|2.6|1.2|1.4|1.3|3.1"/>
</p:tagLst>
</file>

<file path=ppt/tags/tag20.xml><?xml version="1.0" encoding="utf-8"?>
<p:tagLst xmlns:a="http://schemas.openxmlformats.org/drawingml/2006/main" xmlns:r="http://schemas.openxmlformats.org/officeDocument/2006/relationships" xmlns:p="http://schemas.openxmlformats.org/presentationml/2006/main">
  <p:tag name="TIMING" val="|1.4|1.4"/>
</p:tagLst>
</file>

<file path=ppt/tags/tag21.xml><?xml version="1.0" encoding="utf-8"?>
<p:tagLst xmlns:a="http://schemas.openxmlformats.org/drawingml/2006/main" xmlns:r="http://schemas.openxmlformats.org/officeDocument/2006/relationships" xmlns:p="http://schemas.openxmlformats.org/presentationml/2006/main">
  <p:tag name="TIMING" val="|1.4|1.4"/>
</p:tagLst>
</file>

<file path=ppt/tags/tag22.xml><?xml version="1.0" encoding="utf-8"?>
<p:tagLst xmlns:a="http://schemas.openxmlformats.org/drawingml/2006/main" xmlns:r="http://schemas.openxmlformats.org/officeDocument/2006/relationships" xmlns:p="http://schemas.openxmlformats.org/presentationml/2006/main">
  <p:tag name="TIMING" val="|1.4|1.4"/>
</p:tagLst>
</file>

<file path=ppt/tags/tag23.xml><?xml version="1.0" encoding="utf-8"?>
<p:tagLst xmlns:a="http://schemas.openxmlformats.org/drawingml/2006/main" xmlns:r="http://schemas.openxmlformats.org/officeDocument/2006/relationships" xmlns:p="http://schemas.openxmlformats.org/presentationml/2006/main">
  <p:tag name="TIMING" val="|1.4|1.4"/>
</p:tagLst>
</file>

<file path=ppt/tags/tag24.xml><?xml version="1.0" encoding="utf-8"?>
<p:tagLst xmlns:a="http://schemas.openxmlformats.org/drawingml/2006/main" xmlns:r="http://schemas.openxmlformats.org/officeDocument/2006/relationships" xmlns:p="http://schemas.openxmlformats.org/presentationml/2006/main">
  <p:tag name="TIMING" val="|1.4|1.4"/>
</p:tagLst>
</file>

<file path=ppt/tags/tag25.xml><?xml version="1.0" encoding="utf-8"?>
<p:tagLst xmlns:a="http://schemas.openxmlformats.org/drawingml/2006/main" xmlns:r="http://schemas.openxmlformats.org/officeDocument/2006/relationships" xmlns:p="http://schemas.openxmlformats.org/presentationml/2006/main">
  <p:tag name="TIMING" val="|1.6|1.1|0.9|0.8|0.6|0.6"/>
</p:tagLst>
</file>

<file path=ppt/tags/tag26.xml><?xml version="1.0" encoding="utf-8"?>
<p:tagLst xmlns:a="http://schemas.openxmlformats.org/drawingml/2006/main" xmlns:r="http://schemas.openxmlformats.org/officeDocument/2006/relationships" xmlns:p="http://schemas.openxmlformats.org/presentationml/2006/main">
  <p:tag name="TIMING" val="|1.6|1.1|0.9|0.8|0.6|0.6"/>
</p:tagLst>
</file>

<file path=ppt/tags/tag27.xml><?xml version="1.0" encoding="utf-8"?>
<p:tagLst xmlns:a="http://schemas.openxmlformats.org/drawingml/2006/main" xmlns:r="http://schemas.openxmlformats.org/officeDocument/2006/relationships" xmlns:p="http://schemas.openxmlformats.org/presentationml/2006/main">
  <p:tag name="TIMING" val="|1.6|1.1|0.9|0.8|0.6|0.6"/>
</p:tagLst>
</file>

<file path=ppt/tags/tag28.xml><?xml version="1.0" encoding="utf-8"?>
<p:tagLst xmlns:a="http://schemas.openxmlformats.org/drawingml/2006/main" xmlns:r="http://schemas.openxmlformats.org/officeDocument/2006/relationships" xmlns:p="http://schemas.openxmlformats.org/presentationml/2006/main">
  <p:tag name="TIMING" val="|0.7|1.2|1.3|1.1"/>
</p:tagLst>
</file>

<file path=ppt/tags/tag29.xml><?xml version="1.0" encoding="utf-8"?>
<p:tagLst xmlns:a="http://schemas.openxmlformats.org/drawingml/2006/main" xmlns:r="http://schemas.openxmlformats.org/officeDocument/2006/relationships" xmlns:p="http://schemas.openxmlformats.org/presentationml/2006/main">
  <p:tag name="TIMING" val="|1.2|1.8|1.5"/>
</p:tagLst>
</file>

<file path=ppt/tags/tag3.xml><?xml version="1.0" encoding="utf-8"?>
<p:tagLst xmlns:a="http://schemas.openxmlformats.org/drawingml/2006/main" xmlns:r="http://schemas.openxmlformats.org/officeDocument/2006/relationships" xmlns:p="http://schemas.openxmlformats.org/presentationml/2006/main">
  <p:tag name="TIMING" val="|2.8|1.6|2.6|1.2|1.4|1.3|3.1"/>
</p:tagLst>
</file>

<file path=ppt/tags/tag4.xml><?xml version="1.0" encoding="utf-8"?>
<p:tagLst xmlns:a="http://schemas.openxmlformats.org/drawingml/2006/main" xmlns:r="http://schemas.openxmlformats.org/officeDocument/2006/relationships" xmlns:p="http://schemas.openxmlformats.org/presentationml/2006/main">
  <p:tag name="TIMING" val="|2.2|4.2|2.5|2.3|1.7|1.3|1.7|1.1"/>
</p:tagLst>
</file>

<file path=ppt/tags/tag5.xml><?xml version="1.0" encoding="utf-8"?>
<p:tagLst xmlns:a="http://schemas.openxmlformats.org/drawingml/2006/main" xmlns:r="http://schemas.openxmlformats.org/officeDocument/2006/relationships" xmlns:p="http://schemas.openxmlformats.org/presentationml/2006/main">
  <p:tag name="TIMING" val="|1.3|2.4|2.5|1.7|1.3|1.1|1.2|1.3"/>
</p:tagLst>
</file>

<file path=ppt/tags/tag6.xml><?xml version="1.0" encoding="utf-8"?>
<p:tagLst xmlns:a="http://schemas.openxmlformats.org/drawingml/2006/main" xmlns:r="http://schemas.openxmlformats.org/officeDocument/2006/relationships" xmlns:p="http://schemas.openxmlformats.org/presentationml/2006/main">
  <p:tag name="TIMING" val="|2.6|1.2|1.2|1.5|1.4|1.1|1.9|2|1.5|2.1"/>
</p:tagLst>
</file>

<file path=ppt/tags/tag7.xml><?xml version="1.0" encoding="utf-8"?>
<p:tagLst xmlns:a="http://schemas.openxmlformats.org/drawingml/2006/main" xmlns:r="http://schemas.openxmlformats.org/officeDocument/2006/relationships" xmlns:p="http://schemas.openxmlformats.org/presentationml/2006/main">
  <p:tag name="TIMING" val="|2.6|1.2|1.2|1.5|1.4|1.1|1.9|2|1.5|2.1"/>
</p:tagLst>
</file>

<file path=ppt/tags/tag8.xml><?xml version="1.0" encoding="utf-8"?>
<p:tagLst xmlns:a="http://schemas.openxmlformats.org/drawingml/2006/main" xmlns:r="http://schemas.openxmlformats.org/officeDocument/2006/relationships" xmlns:p="http://schemas.openxmlformats.org/presentationml/2006/main">
  <p:tag name="TIMING" val="|2.6|1.2|1.2|1.5|1.4|1.1|1.9|2|1.5|2.1"/>
</p:tagLst>
</file>

<file path=ppt/tags/tag9.xml><?xml version="1.0" encoding="utf-8"?>
<p:tagLst xmlns:a="http://schemas.openxmlformats.org/drawingml/2006/main" xmlns:r="http://schemas.openxmlformats.org/officeDocument/2006/relationships" xmlns:p="http://schemas.openxmlformats.org/presentationml/2006/main">
  <p:tag name="TIMING" val="|1.2|1.5|0.6|0.9|1.2|1.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大数据融合建模与城市计算</Template>
  <TotalTime>5953</TotalTime>
  <Words>3510</Words>
  <Application>Microsoft Office PowerPoint</Application>
  <PresentationFormat>宽屏</PresentationFormat>
  <Paragraphs>471</Paragraphs>
  <Slides>33</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medium-content-serif-font</vt:lpstr>
      <vt:lpstr>DengXian</vt:lpstr>
      <vt:lpstr>DengXian Light</vt:lpstr>
      <vt:lpstr>微软雅黑</vt:lpstr>
      <vt:lpstr>微软雅黑</vt:lpstr>
      <vt:lpstr>Arial</vt:lpstr>
      <vt:lpstr>Arial Rounded MT Bold</vt:lpstr>
      <vt:lpstr>Cambria Math</vt:lpstr>
      <vt:lpstr>Times New Roman</vt:lpstr>
      <vt:lpstr>Office 主题</vt:lpstr>
      <vt:lpstr>Learning To Effectively Estimate the Travel Time for Fastest Route Recommendation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NASF: Overall</vt:lpstr>
      <vt:lpstr>NASF: Observed Cost</vt:lpstr>
      <vt:lpstr>NASF: Observed Cost</vt:lpstr>
      <vt:lpstr>NASF: Observed Cost</vt:lpstr>
      <vt:lpstr>NASF: Observed Cost</vt:lpstr>
      <vt:lpstr>NASF: Observed Cost</vt:lpstr>
      <vt:lpstr>NASF: Estimated Cost</vt:lpstr>
      <vt:lpstr>NASF: Estimated Cost</vt:lpstr>
      <vt:lpstr>NASF: Estimated Cost</vt:lpstr>
      <vt:lpstr>The Fastest Route Recommendation Algorithm</vt:lpstr>
      <vt:lpstr>Experiments: Data Description</vt:lpstr>
      <vt:lpstr>Experiments: Metric and Baselines</vt:lpstr>
      <vt:lpstr>Experiments: Effectiveness</vt:lpstr>
      <vt:lpstr>Experiments: Effectiveness</vt:lpstr>
      <vt:lpstr>Experiments: Effectiveness</vt:lpstr>
      <vt:lpstr>Experiments: Effectiveness</vt:lpstr>
      <vt:lpstr>Experiments: Effectiveness</vt:lpstr>
      <vt:lpstr>Experiments: Detailed Analysis</vt:lpstr>
      <vt:lpstr>Experiments: Detailed Analysis</vt:lpstr>
      <vt:lpstr>Experiments: Detailed Analysis</vt:lpstr>
      <vt:lpstr> Experiments: Qualitative Analysis(1)</vt:lpstr>
      <vt:lpstr>Conclusion</vt:lpstr>
      <vt:lpstr>Question?</vt:lpstr>
      <vt:lpstr>Authors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JUNJIE WU</dc:creator>
  <cp:lastModifiedBy>ning wu</cp:lastModifiedBy>
  <cp:revision>5521</cp:revision>
  <cp:lastPrinted>2019-08-10T02:57:10Z</cp:lastPrinted>
  <dcterms:created xsi:type="dcterms:W3CDTF">2019-08-10T02:57:10Z</dcterms:created>
  <dcterms:modified xsi:type="dcterms:W3CDTF">2019-12-19T03:13:40Z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