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45BE94-5F22-4404-81D9-426D08F51EA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20C17A-5596-4012-AE3E-E6DF6DBF68D8}">
      <dgm:prSet/>
      <dgm:spPr/>
      <dgm:t>
        <a:bodyPr/>
        <a:lstStyle/>
        <a:p>
          <a:pPr>
            <a:defRPr b="1"/>
          </a:pPr>
          <a:r>
            <a:rPr lang="en-US"/>
            <a:t>Constraints within solution space</a:t>
          </a:r>
        </a:p>
      </dgm:t>
    </dgm:pt>
    <dgm:pt modelId="{3C1F2B63-E3F9-41DB-9493-4D054D77EB5A}" type="parTrans" cxnId="{3EF67226-B179-4409-9872-B4E046CC7217}">
      <dgm:prSet/>
      <dgm:spPr/>
      <dgm:t>
        <a:bodyPr/>
        <a:lstStyle/>
        <a:p>
          <a:endParaRPr lang="en-US"/>
        </a:p>
      </dgm:t>
    </dgm:pt>
    <dgm:pt modelId="{2CA51C74-1B81-453B-9F7F-B3E8EA5B2CC0}" type="sibTrans" cxnId="{3EF67226-B179-4409-9872-B4E046CC7217}">
      <dgm:prSet/>
      <dgm:spPr/>
      <dgm:t>
        <a:bodyPr/>
        <a:lstStyle/>
        <a:p>
          <a:endParaRPr lang="en-US"/>
        </a:p>
      </dgm:t>
    </dgm:pt>
    <dgm:pt modelId="{89AE928F-9BE2-4725-B099-8AA94DE7BDF6}">
      <dgm:prSet/>
      <dgm:spPr/>
      <dgm:t>
        <a:bodyPr/>
        <a:lstStyle/>
        <a:p>
          <a:r>
            <a:rPr lang="en-US"/>
            <a:t>Price increases may drive customers to competitors if not handled carefully</a:t>
          </a:r>
        </a:p>
      </dgm:t>
    </dgm:pt>
    <dgm:pt modelId="{ABC1233A-D5AE-42E0-9CC5-31EBC54BA05D}" type="parTrans" cxnId="{595334F0-FC54-47AD-891A-026EDA736B81}">
      <dgm:prSet/>
      <dgm:spPr/>
      <dgm:t>
        <a:bodyPr/>
        <a:lstStyle/>
        <a:p>
          <a:endParaRPr lang="en-US"/>
        </a:p>
      </dgm:t>
    </dgm:pt>
    <dgm:pt modelId="{E347D407-9EB7-4778-AA63-FE7DC9F8D39A}" type="sibTrans" cxnId="{595334F0-FC54-47AD-891A-026EDA736B81}">
      <dgm:prSet/>
      <dgm:spPr/>
      <dgm:t>
        <a:bodyPr/>
        <a:lstStyle/>
        <a:p>
          <a:endParaRPr lang="en-US"/>
        </a:p>
      </dgm:t>
    </dgm:pt>
    <dgm:pt modelId="{043CE2D6-8157-49AE-A76E-AA1CC7898461}">
      <dgm:prSet/>
      <dgm:spPr/>
      <dgm:t>
        <a:bodyPr/>
        <a:lstStyle/>
        <a:p>
          <a:pPr>
            <a:defRPr b="1"/>
          </a:pPr>
          <a:r>
            <a:rPr lang="en-US"/>
            <a:t>Key data sources</a:t>
          </a:r>
        </a:p>
      </dgm:t>
    </dgm:pt>
    <dgm:pt modelId="{A3919BF4-CDF1-4656-8896-F7BDB2294981}" type="parTrans" cxnId="{3E0B7F40-B2EC-4BCE-8D8B-CCC1A785EE6E}">
      <dgm:prSet/>
      <dgm:spPr/>
      <dgm:t>
        <a:bodyPr/>
        <a:lstStyle/>
        <a:p>
          <a:endParaRPr lang="en-US"/>
        </a:p>
      </dgm:t>
    </dgm:pt>
    <dgm:pt modelId="{18804B12-EE2B-4AF7-BEBE-76B5324013CD}" type="sibTrans" cxnId="{3E0B7F40-B2EC-4BCE-8D8B-CCC1A785EE6E}">
      <dgm:prSet/>
      <dgm:spPr/>
      <dgm:t>
        <a:bodyPr/>
        <a:lstStyle/>
        <a:p>
          <a:endParaRPr lang="en-US"/>
        </a:p>
      </dgm:t>
    </dgm:pt>
    <dgm:pt modelId="{D8473EF9-D75F-4A73-BB9C-ACC86550A754}">
      <dgm:prSet/>
      <dgm:spPr/>
      <dgm:t>
        <a:bodyPr/>
        <a:lstStyle/>
        <a:p>
          <a:r>
            <a:rPr lang="en-US"/>
            <a:t>CSV file from the database Manager</a:t>
          </a:r>
        </a:p>
      </dgm:t>
    </dgm:pt>
    <dgm:pt modelId="{A7EF6690-BC44-45EC-A335-A1E1FFD2D893}" type="parTrans" cxnId="{DF0B3BF5-D85F-4CDC-8393-7A801DEBDE61}">
      <dgm:prSet/>
      <dgm:spPr/>
      <dgm:t>
        <a:bodyPr/>
        <a:lstStyle/>
        <a:p>
          <a:endParaRPr lang="en-US"/>
        </a:p>
      </dgm:t>
    </dgm:pt>
    <dgm:pt modelId="{A779E23A-1527-42F5-BEB9-05411156798B}" type="sibTrans" cxnId="{DF0B3BF5-D85F-4CDC-8393-7A801DEBDE61}">
      <dgm:prSet/>
      <dgm:spPr/>
      <dgm:t>
        <a:bodyPr/>
        <a:lstStyle/>
        <a:p>
          <a:endParaRPr lang="en-US"/>
        </a:p>
      </dgm:t>
    </dgm:pt>
    <dgm:pt modelId="{78D77E6E-1E7C-4A79-B98D-C661ED1AF8A4}" type="pres">
      <dgm:prSet presAssocID="{5245BE94-5F22-4404-81D9-426D08F51EA0}" presName="root" presStyleCnt="0">
        <dgm:presLayoutVars>
          <dgm:dir/>
          <dgm:resizeHandles val="exact"/>
        </dgm:presLayoutVars>
      </dgm:prSet>
      <dgm:spPr/>
    </dgm:pt>
    <dgm:pt modelId="{EF78A0DD-C4B0-40AC-B0E1-31F5277B3AE0}" type="pres">
      <dgm:prSet presAssocID="{ED20C17A-5596-4012-AE3E-E6DF6DBF68D8}" presName="compNode" presStyleCnt="0"/>
      <dgm:spPr/>
    </dgm:pt>
    <dgm:pt modelId="{6FAD5C68-0050-4F9C-9470-EED0CC25DB68}" type="pres">
      <dgm:prSet presAssocID="{ED20C17A-5596-4012-AE3E-E6DF6DBF68D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021E4DB-8251-48BF-BFF7-9F96EC54A056}" type="pres">
      <dgm:prSet presAssocID="{ED20C17A-5596-4012-AE3E-E6DF6DBF68D8}" presName="iconSpace" presStyleCnt="0"/>
      <dgm:spPr/>
    </dgm:pt>
    <dgm:pt modelId="{4581D3F0-8A21-4211-9E5F-CBC5091957DB}" type="pres">
      <dgm:prSet presAssocID="{ED20C17A-5596-4012-AE3E-E6DF6DBF68D8}" presName="parTx" presStyleLbl="revTx" presStyleIdx="0" presStyleCnt="4">
        <dgm:presLayoutVars>
          <dgm:chMax val="0"/>
          <dgm:chPref val="0"/>
        </dgm:presLayoutVars>
      </dgm:prSet>
      <dgm:spPr/>
    </dgm:pt>
    <dgm:pt modelId="{232ABE3C-5DF4-4588-8FFD-465B27960251}" type="pres">
      <dgm:prSet presAssocID="{ED20C17A-5596-4012-AE3E-E6DF6DBF68D8}" presName="txSpace" presStyleCnt="0"/>
      <dgm:spPr/>
    </dgm:pt>
    <dgm:pt modelId="{729360ED-89BC-46CC-8578-8F7102A9E2C9}" type="pres">
      <dgm:prSet presAssocID="{ED20C17A-5596-4012-AE3E-E6DF6DBF68D8}" presName="desTx" presStyleLbl="revTx" presStyleIdx="1" presStyleCnt="4">
        <dgm:presLayoutVars/>
      </dgm:prSet>
      <dgm:spPr/>
    </dgm:pt>
    <dgm:pt modelId="{896DC9F5-BAD0-43A2-862C-828EE7C32736}" type="pres">
      <dgm:prSet presAssocID="{2CA51C74-1B81-453B-9F7F-B3E8EA5B2CC0}" presName="sibTrans" presStyleCnt="0"/>
      <dgm:spPr/>
    </dgm:pt>
    <dgm:pt modelId="{84537931-2578-4193-B0DC-91D32AD35AC4}" type="pres">
      <dgm:prSet presAssocID="{043CE2D6-8157-49AE-A76E-AA1CC7898461}" presName="compNode" presStyleCnt="0"/>
      <dgm:spPr/>
    </dgm:pt>
    <dgm:pt modelId="{C3B44D1D-3914-404A-ABC2-65763252E08D}" type="pres">
      <dgm:prSet presAssocID="{043CE2D6-8157-49AE-A76E-AA1CC789846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1AF9D9E-E7D9-491A-AEF3-04B144869372}" type="pres">
      <dgm:prSet presAssocID="{043CE2D6-8157-49AE-A76E-AA1CC7898461}" presName="iconSpace" presStyleCnt="0"/>
      <dgm:spPr/>
    </dgm:pt>
    <dgm:pt modelId="{AC49C224-AB6B-4363-BCBF-FFBB635B4912}" type="pres">
      <dgm:prSet presAssocID="{043CE2D6-8157-49AE-A76E-AA1CC7898461}" presName="parTx" presStyleLbl="revTx" presStyleIdx="2" presStyleCnt="4">
        <dgm:presLayoutVars>
          <dgm:chMax val="0"/>
          <dgm:chPref val="0"/>
        </dgm:presLayoutVars>
      </dgm:prSet>
      <dgm:spPr/>
    </dgm:pt>
    <dgm:pt modelId="{DD184FF6-B695-4DAF-A753-52A6309B4794}" type="pres">
      <dgm:prSet presAssocID="{043CE2D6-8157-49AE-A76E-AA1CC7898461}" presName="txSpace" presStyleCnt="0"/>
      <dgm:spPr/>
    </dgm:pt>
    <dgm:pt modelId="{E1857C47-7443-404A-A11B-DAD8F1F77ACD}" type="pres">
      <dgm:prSet presAssocID="{043CE2D6-8157-49AE-A76E-AA1CC7898461}" presName="desTx" presStyleLbl="revTx" presStyleIdx="3" presStyleCnt="4">
        <dgm:presLayoutVars/>
      </dgm:prSet>
      <dgm:spPr/>
    </dgm:pt>
  </dgm:ptLst>
  <dgm:cxnLst>
    <dgm:cxn modelId="{627E1108-E551-4600-A838-45D3E557809F}" type="presOf" srcId="{043CE2D6-8157-49AE-A76E-AA1CC7898461}" destId="{AC49C224-AB6B-4363-BCBF-FFBB635B4912}" srcOrd="0" destOrd="0" presId="urn:microsoft.com/office/officeart/2018/5/layout/CenteredIconLabelDescriptionList"/>
    <dgm:cxn modelId="{E326D90B-9F9F-4C55-8D64-511599DFBE88}" type="presOf" srcId="{D8473EF9-D75F-4A73-BB9C-ACC86550A754}" destId="{E1857C47-7443-404A-A11B-DAD8F1F77ACD}" srcOrd="0" destOrd="0" presId="urn:microsoft.com/office/officeart/2018/5/layout/CenteredIconLabelDescriptionList"/>
    <dgm:cxn modelId="{3EF67226-B179-4409-9872-B4E046CC7217}" srcId="{5245BE94-5F22-4404-81D9-426D08F51EA0}" destId="{ED20C17A-5596-4012-AE3E-E6DF6DBF68D8}" srcOrd="0" destOrd="0" parTransId="{3C1F2B63-E3F9-41DB-9493-4D054D77EB5A}" sibTransId="{2CA51C74-1B81-453B-9F7F-B3E8EA5B2CC0}"/>
    <dgm:cxn modelId="{3E0B7F40-B2EC-4BCE-8D8B-CCC1A785EE6E}" srcId="{5245BE94-5F22-4404-81D9-426D08F51EA0}" destId="{043CE2D6-8157-49AE-A76E-AA1CC7898461}" srcOrd="1" destOrd="0" parTransId="{A3919BF4-CDF1-4656-8896-F7BDB2294981}" sibTransId="{18804B12-EE2B-4AF7-BEBE-76B5324013CD}"/>
    <dgm:cxn modelId="{FDCEDA84-532E-48CC-A298-D3CFA51D6122}" type="presOf" srcId="{5245BE94-5F22-4404-81D9-426D08F51EA0}" destId="{78D77E6E-1E7C-4A79-B98D-C661ED1AF8A4}" srcOrd="0" destOrd="0" presId="urn:microsoft.com/office/officeart/2018/5/layout/CenteredIconLabelDescriptionList"/>
    <dgm:cxn modelId="{F74BA6E2-752F-452C-A306-6E76A03DFCF9}" type="presOf" srcId="{89AE928F-9BE2-4725-B099-8AA94DE7BDF6}" destId="{729360ED-89BC-46CC-8578-8F7102A9E2C9}" srcOrd="0" destOrd="0" presId="urn:microsoft.com/office/officeart/2018/5/layout/CenteredIconLabelDescriptionList"/>
    <dgm:cxn modelId="{595334F0-FC54-47AD-891A-026EDA736B81}" srcId="{ED20C17A-5596-4012-AE3E-E6DF6DBF68D8}" destId="{89AE928F-9BE2-4725-B099-8AA94DE7BDF6}" srcOrd="0" destOrd="0" parTransId="{ABC1233A-D5AE-42E0-9CC5-31EBC54BA05D}" sibTransId="{E347D407-9EB7-4778-AA63-FE7DC9F8D39A}"/>
    <dgm:cxn modelId="{DF0B3BF5-D85F-4CDC-8393-7A801DEBDE61}" srcId="{043CE2D6-8157-49AE-A76E-AA1CC7898461}" destId="{D8473EF9-D75F-4A73-BB9C-ACC86550A754}" srcOrd="0" destOrd="0" parTransId="{A7EF6690-BC44-45EC-A335-A1E1FFD2D893}" sibTransId="{A779E23A-1527-42F5-BEB9-05411156798B}"/>
    <dgm:cxn modelId="{011E63F7-8674-443D-9901-8EBAD2553932}" type="presOf" srcId="{ED20C17A-5596-4012-AE3E-E6DF6DBF68D8}" destId="{4581D3F0-8A21-4211-9E5F-CBC5091957DB}" srcOrd="0" destOrd="0" presId="urn:microsoft.com/office/officeart/2018/5/layout/CenteredIconLabelDescriptionList"/>
    <dgm:cxn modelId="{7611ECF0-E283-479E-9F66-D0CAC2159D93}" type="presParOf" srcId="{78D77E6E-1E7C-4A79-B98D-C661ED1AF8A4}" destId="{EF78A0DD-C4B0-40AC-B0E1-31F5277B3AE0}" srcOrd="0" destOrd="0" presId="urn:microsoft.com/office/officeart/2018/5/layout/CenteredIconLabelDescriptionList"/>
    <dgm:cxn modelId="{BFABBE37-DA97-4556-B5E5-B172D657B9D9}" type="presParOf" srcId="{EF78A0DD-C4B0-40AC-B0E1-31F5277B3AE0}" destId="{6FAD5C68-0050-4F9C-9470-EED0CC25DB68}" srcOrd="0" destOrd="0" presId="urn:microsoft.com/office/officeart/2018/5/layout/CenteredIconLabelDescriptionList"/>
    <dgm:cxn modelId="{D59DBDEF-77F9-4034-B69A-0B5603DEEC41}" type="presParOf" srcId="{EF78A0DD-C4B0-40AC-B0E1-31F5277B3AE0}" destId="{F021E4DB-8251-48BF-BFF7-9F96EC54A056}" srcOrd="1" destOrd="0" presId="urn:microsoft.com/office/officeart/2018/5/layout/CenteredIconLabelDescriptionList"/>
    <dgm:cxn modelId="{E6FB094C-0C7F-4057-8C93-1639C0471264}" type="presParOf" srcId="{EF78A0DD-C4B0-40AC-B0E1-31F5277B3AE0}" destId="{4581D3F0-8A21-4211-9E5F-CBC5091957DB}" srcOrd="2" destOrd="0" presId="urn:microsoft.com/office/officeart/2018/5/layout/CenteredIconLabelDescriptionList"/>
    <dgm:cxn modelId="{9CE1A7B4-8A0A-4617-B80B-D34B3F591570}" type="presParOf" srcId="{EF78A0DD-C4B0-40AC-B0E1-31F5277B3AE0}" destId="{232ABE3C-5DF4-4588-8FFD-465B27960251}" srcOrd="3" destOrd="0" presId="urn:microsoft.com/office/officeart/2018/5/layout/CenteredIconLabelDescriptionList"/>
    <dgm:cxn modelId="{CF0F2261-F5C6-4875-AB59-FBF44AAB8127}" type="presParOf" srcId="{EF78A0DD-C4B0-40AC-B0E1-31F5277B3AE0}" destId="{729360ED-89BC-46CC-8578-8F7102A9E2C9}" srcOrd="4" destOrd="0" presId="urn:microsoft.com/office/officeart/2018/5/layout/CenteredIconLabelDescriptionList"/>
    <dgm:cxn modelId="{918DF10D-43F3-412F-B1C5-82DA6F2C8C93}" type="presParOf" srcId="{78D77E6E-1E7C-4A79-B98D-C661ED1AF8A4}" destId="{896DC9F5-BAD0-43A2-862C-828EE7C32736}" srcOrd="1" destOrd="0" presId="urn:microsoft.com/office/officeart/2018/5/layout/CenteredIconLabelDescriptionList"/>
    <dgm:cxn modelId="{16DB4089-80C9-41A5-9F11-7FC5A0F70DC3}" type="presParOf" srcId="{78D77E6E-1E7C-4A79-B98D-C661ED1AF8A4}" destId="{84537931-2578-4193-B0DC-91D32AD35AC4}" srcOrd="2" destOrd="0" presId="urn:microsoft.com/office/officeart/2018/5/layout/CenteredIconLabelDescriptionList"/>
    <dgm:cxn modelId="{98ECD1AE-5178-412A-B030-3E5465DF6C9B}" type="presParOf" srcId="{84537931-2578-4193-B0DC-91D32AD35AC4}" destId="{C3B44D1D-3914-404A-ABC2-65763252E08D}" srcOrd="0" destOrd="0" presId="urn:microsoft.com/office/officeart/2018/5/layout/CenteredIconLabelDescriptionList"/>
    <dgm:cxn modelId="{05E70E15-3610-4D5D-9E55-473F93FAC640}" type="presParOf" srcId="{84537931-2578-4193-B0DC-91D32AD35AC4}" destId="{B1AF9D9E-E7D9-491A-AEF3-04B144869372}" srcOrd="1" destOrd="0" presId="urn:microsoft.com/office/officeart/2018/5/layout/CenteredIconLabelDescriptionList"/>
    <dgm:cxn modelId="{53A88345-CD73-4EAD-A6E2-6C3D0DCFB5FD}" type="presParOf" srcId="{84537931-2578-4193-B0DC-91D32AD35AC4}" destId="{AC49C224-AB6B-4363-BCBF-FFBB635B4912}" srcOrd="2" destOrd="0" presId="urn:microsoft.com/office/officeart/2018/5/layout/CenteredIconLabelDescriptionList"/>
    <dgm:cxn modelId="{BC6F2370-62C0-4628-A4D8-ECF976D7E7D2}" type="presParOf" srcId="{84537931-2578-4193-B0DC-91D32AD35AC4}" destId="{DD184FF6-B695-4DAF-A753-52A6309B4794}" srcOrd="3" destOrd="0" presId="urn:microsoft.com/office/officeart/2018/5/layout/CenteredIconLabelDescriptionList"/>
    <dgm:cxn modelId="{53E2A57C-F373-4667-BCAC-E79687BFE002}" type="presParOf" srcId="{84537931-2578-4193-B0DC-91D32AD35AC4}" destId="{E1857C47-7443-404A-A11B-DAD8F1F77AC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D5C68-0050-4F9C-9470-EED0CC25DB68}">
      <dsp:nvSpPr>
        <dsp:cNvPr id="0" name=""/>
        <dsp:cNvSpPr/>
      </dsp:nvSpPr>
      <dsp:spPr>
        <a:xfrm>
          <a:off x="1963800" y="76849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1D3F0-8A21-4211-9E5F-CBC5091957DB}">
      <dsp:nvSpPr>
        <dsp:cNvPr id="0" name=""/>
        <dsp:cNvSpPr/>
      </dsp:nvSpPr>
      <dsp:spPr>
        <a:xfrm>
          <a:off x="559800" y="240156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Constraints within solution space</a:t>
          </a:r>
        </a:p>
      </dsp:txBody>
      <dsp:txXfrm>
        <a:off x="559800" y="2401564"/>
        <a:ext cx="4320000" cy="648000"/>
      </dsp:txXfrm>
    </dsp:sp>
    <dsp:sp modelId="{729360ED-89BC-46CC-8578-8F7102A9E2C9}">
      <dsp:nvSpPr>
        <dsp:cNvPr id="0" name=""/>
        <dsp:cNvSpPr/>
      </dsp:nvSpPr>
      <dsp:spPr>
        <a:xfrm>
          <a:off x="559800" y="3105875"/>
          <a:ext cx="4320000" cy="47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Price increases may drive customers to competitors if not handled carefully</a:t>
          </a:r>
        </a:p>
      </dsp:txBody>
      <dsp:txXfrm>
        <a:off x="559800" y="3105875"/>
        <a:ext cx="4320000" cy="478172"/>
      </dsp:txXfrm>
    </dsp:sp>
    <dsp:sp modelId="{C3B44D1D-3914-404A-ABC2-65763252E08D}">
      <dsp:nvSpPr>
        <dsp:cNvPr id="0" name=""/>
        <dsp:cNvSpPr/>
      </dsp:nvSpPr>
      <dsp:spPr>
        <a:xfrm>
          <a:off x="7039800" y="76849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9C224-AB6B-4363-BCBF-FFBB635B4912}">
      <dsp:nvSpPr>
        <dsp:cNvPr id="0" name=""/>
        <dsp:cNvSpPr/>
      </dsp:nvSpPr>
      <dsp:spPr>
        <a:xfrm>
          <a:off x="5635800" y="240156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Key data sources</a:t>
          </a:r>
        </a:p>
      </dsp:txBody>
      <dsp:txXfrm>
        <a:off x="5635800" y="2401564"/>
        <a:ext cx="4320000" cy="648000"/>
      </dsp:txXfrm>
    </dsp:sp>
    <dsp:sp modelId="{E1857C47-7443-404A-A11B-DAD8F1F77ACD}">
      <dsp:nvSpPr>
        <dsp:cNvPr id="0" name=""/>
        <dsp:cNvSpPr/>
      </dsp:nvSpPr>
      <dsp:spPr>
        <a:xfrm>
          <a:off x="5635800" y="3105875"/>
          <a:ext cx="4320000" cy="47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CSV file from the database Manager</a:t>
          </a:r>
        </a:p>
      </dsp:txBody>
      <dsp:txXfrm>
        <a:off x="5635800" y="3105875"/>
        <a:ext cx="4320000" cy="478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72CA-3729-4660-9C1B-38B60B21E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B89A2-47E2-4BE3-908C-8D2A46D27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CEF68-E783-452C-A3CC-27409613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4D1E3-E8A1-4884-B90A-DA078462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4F12-1FF1-44B7-9205-0CAA14A5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5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5BE6-D04A-4FEE-8D6E-6C936657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4A019-40C0-4E99-9308-94DE94E28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8EE7-D61A-4B22-B15D-33B1AA4A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14617-E818-477D-9E8D-93380FE4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C0B43-E067-4D2F-AF78-9E9B2302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4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7218B-E94A-4C78-A0CF-517C5DF0A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CED0-3266-446A-AF73-CF723E963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502ED-939A-43EB-9E3B-0E830213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34973-F3D8-447A-B663-4CA06353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563A9-C6DE-4440-853A-873232BC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8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00D8-4EF2-4779-8807-C1741CF6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B157D-DC11-4E05-B57B-22CF8EF31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6CF5B-4F18-4958-813D-517FC2AB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5FC17-6832-485A-99FB-785B414D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29F08-1346-46ED-9EFF-80861536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5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5DB3-A9AD-4202-801F-B587091C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D85B5-CE40-42D1-804A-05AA1A224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A0820-035D-4186-A91B-81AE17FC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3B00-4A48-4A54-8B45-8ECAEEEC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8EA38-3364-4FB4-9F85-4D1A29B1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5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E7A4-305C-431D-BED9-5D3C38CA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BDEF6-D4D6-4342-B429-5C3ECCB99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CDCA9-F0C5-4572-AE4E-C2727F89B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02B3C-3A87-460E-9EBC-37CE6B64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E665A-2330-4FBE-86EB-9EC1DCFE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74D4F-F4C1-4C61-9F8E-20BD9D11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AF70-22B2-4B26-857A-81455DBE1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AC6C3-9DBB-4AA4-A97B-67BF0A6E1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D8FA2-DC93-4E6C-82A7-1E5B408D8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4D742-41C7-4272-A1C9-738DE0E22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635B8-1D34-40A9-8532-DEED3E037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23D89-9C73-41ED-ACA9-0D16941F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EBDAA-51B3-4407-83F8-37FFC050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1E6E3-C84D-4B8D-8AAC-965620AE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0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ED10-C761-41E5-8495-AE92508C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EC6D1-1A7A-42DC-8C20-70A28103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1D0E9-8419-4056-A44E-E0F939B1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CD285-A263-4ECD-8179-5A0BAFA0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0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764ED-E839-470E-B590-17038EBC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030F0-1289-4E0F-A9D2-CF5C3EB3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8172B-B91A-49FB-BB27-987A3106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6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43CB-B29F-447B-8A6E-A73EC40A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878A-C516-437B-8390-C57A14772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7A5A6-4D08-4684-911C-0180FD095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161FB-66E5-4A24-8E3F-DF6190CA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E9FC8-1392-4707-AC7D-58774DC7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F3E9F-E8C8-4955-8EE3-2DC7ED57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5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98DD-FD81-4CDC-A297-6AEB153D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43E9D-B61B-434C-9A1E-FEB36F792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AC062-59A5-48E8-9F8F-369A18BB5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9351E-C9E4-4DA0-B9C5-FCBF23E5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CA6-366D-4B0D-A0A4-215439C23AE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D84B3-D3E2-40DD-98C6-B3970AC0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6414C-B72B-4ACD-92D3-C88049CA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0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F61B67-0092-4312-BF35-DAF5D5E3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27449-53A8-4766-9CE5-DFB7B063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E6DC9-4F7A-4120-88B7-274764197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ACCA6-366D-4B0D-A0A4-215439C23AE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80635-2ECB-4D87-A2C5-E377A61AB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3C01B-F7A5-42E2-9B39-926B323C6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4DC44-8060-4BA4-BC91-34D2BD7E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61531-0011-4308-A743-9FC022CEF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Identification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59497-73B9-4310-B8A6-2D5052EBF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185530"/>
            <a:ext cx="7057858" cy="5991433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600" dirty="0"/>
              <a:t>Hypothesis Formulation: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2600" dirty="0"/>
              <a:t>How does Big Mountain Resort main its yearly profit margin of 9.2% in the midst of increased operational cost?</a:t>
            </a:r>
          </a:p>
          <a:p>
            <a:pPr marL="571500" lvl="1" algn="l"/>
            <a:endParaRPr lang="en-US" sz="26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600" dirty="0"/>
              <a:t>Context: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2600" dirty="0"/>
              <a:t>The recent increase in its operation cost by $1,540,000 raises the question as to whether the resort can still maintain its yearly profit margin of 9.2%.</a:t>
            </a:r>
          </a:p>
          <a:p>
            <a:pPr marL="571500" lvl="1" algn="l"/>
            <a:endParaRPr lang="en-US" sz="26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600" dirty="0"/>
              <a:t>Criteria for success: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2600" dirty="0"/>
              <a:t>To cover up the new increases in operating cost, prices of services offered by Big Mountain Resort should be increased.</a:t>
            </a:r>
          </a:p>
          <a:p>
            <a:pPr marL="571500" lvl="1" algn="l"/>
            <a:endParaRPr lang="en-US" sz="26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600" dirty="0"/>
              <a:t>Scope of solution space: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2600" dirty="0"/>
              <a:t>Each service offered by Big Mountain Resort should be evaluated and the new price increase calculated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3760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319F97-E543-4F1D-A1A9-8F866BCFD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88422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27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A31FC1-98F5-44A7-850A-153E1878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765" y="591344"/>
            <a:ext cx="4260037" cy="50233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Recommendation</a:t>
            </a:r>
            <a:r>
              <a:rPr lang="en-US" sz="3600" dirty="0">
                <a:solidFill>
                  <a:srgbClr val="FFFFFF"/>
                </a:solidFill>
              </a:rPr>
              <a:t> and key findings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7FD50-9805-4A24-90E7-5CDE4117B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Big Mountain Resort should increase the Adult Weekend chairlift ticket price from the  $81 to $88.51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6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2F451-B5B0-4B43-8513-629C13819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059934" cy="6858000"/>
          </a:xfrm>
          <a:ln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911CF-8DA3-418A-A863-2291F0A71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8504" y="640082"/>
            <a:ext cx="6950029" cy="167904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75/25 train/test split performed using three (3) different models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8D58B-983B-426F-8E36-D2FFEE32D497}"/>
              </a:ext>
            </a:extLst>
          </p:cNvPr>
          <p:cNvSpPr/>
          <p:nvPr/>
        </p:nvSpPr>
        <p:spPr>
          <a:xfrm>
            <a:off x="2557670" y="98066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987AE8-F7F0-4C65-A482-629D2A9593DC}"/>
              </a:ext>
            </a:extLst>
          </p:cNvPr>
          <p:cNvSpPr/>
          <p:nvPr/>
        </p:nvSpPr>
        <p:spPr>
          <a:xfrm>
            <a:off x="-10001" y="0"/>
            <a:ext cx="4069936" cy="68579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Modeling results and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2A7EFC-898B-4B3A-B7F3-78A350657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849" y="1956490"/>
            <a:ext cx="7484013" cy="405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8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AD4C-65DC-4FD0-B3E9-0EBA4F19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Fitted Model: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Model 3 is the best model as it has the highest Explain Variance Score/R-squared and lowest Mean Absolute Error(MAE)</a:t>
            </a:r>
          </a:p>
        </p:txBody>
      </p:sp>
    </p:spTree>
    <p:extLst>
      <p:ext uri="{BB962C8B-B14F-4D97-AF65-F5344CB8AC3E}">
        <p14:creationId xmlns:p14="http://schemas.microsoft.com/office/powerpoint/2010/main" val="379872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BDE87-475E-4CC8-BC5A-7D20502C5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Summary and conclusion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EAC57-3D99-4C7A-8270-8629A9082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By increasing Adult Weekend ticket price </a:t>
            </a:r>
            <a:r>
              <a:rPr lang="en-US"/>
              <a:t>from $81 to $88.51, </a:t>
            </a:r>
            <a:r>
              <a:rPr lang="en-US" dirty="0"/>
              <a:t>Big Mountain resort will be able to cover their operational cost and still maintain the existing profit margin of 9.2%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0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234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Problem Identification</vt:lpstr>
      <vt:lpstr>PowerPoint Presentation</vt:lpstr>
      <vt:lpstr>Recommendation and key findings</vt:lpstr>
      <vt:lpstr>Modeling results and analysis</vt:lpstr>
      <vt:lpstr>PowerPoint Presentation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Identification</dc:title>
  <dc:creator>Sa-ad Iddrisu</dc:creator>
  <cp:lastModifiedBy> </cp:lastModifiedBy>
  <cp:revision>9</cp:revision>
  <dcterms:created xsi:type="dcterms:W3CDTF">2020-05-29T18:25:49Z</dcterms:created>
  <dcterms:modified xsi:type="dcterms:W3CDTF">2020-06-02T22:20:24Z</dcterms:modified>
</cp:coreProperties>
</file>